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3.xml" ContentType="application/vnd.openxmlformats-officedocument.theme+xml"/>
  <Override PartName="/ppt/notesSlides/notesSlide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7.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Ex1.xml" ContentType="application/vnd.ms-office.chartex+xml"/>
  <Override PartName="/ppt/charts/style8.xml" ContentType="application/vnd.ms-office.chartstyle+xml"/>
  <Override PartName="/ppt/charts/colors8.xml" ContentType="application/vnd.ms-office.chartcolorstyle+xml"/>
  <Override PartName="/ppt/charts/chart8.xml" ContentType="application/vnd.openxmlformats-officedocument.drawingml.chart+xml"/>
  <Override PartName="/ppt/charts/style9.xml" ContentType="application/vnd.ms-office.chartstyle+xml"/>
  <Override PartName="/ppt/charts/colors9.xml" ContentType="application/vnd.ms-office.chartcolorstyle+xml"/>
  <Override PartName="/ppt/charts/chart9.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1.xml" ContentType="application/vnd.openxmlformats-officedocument.themeOverr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6" r:id="rId4"/>
    <p:sldMasterId id="2147483718" r:id="rId5"/>
  </p:sldMasterIdLst>
  <p:notesMasterIdLst>
    <p:notesMasterId r:id="rId31"/>
  </p:notesMasterIdLst>
  <p:sldIdLst>
    <p:sldId id="257" r:id="rId6"/>
    <p:sldId id="2147472183" r:id="rId7"/>
    <p:sldId id="260" r:id="rId8"/>
    <p:sldId id="2147472193" r:id="rId9"/>
    <p:sldId id="2147472186" r:id="rId10"/>
    <p:sldId id="2147472189" r:id="rId11"/>
    <p:sldId id="2147472194" r:id="rId12"/>
    <p:sldId id="2147472147" r:id="rId13"/>
    <p:sldId id="2147472196" r:id="rId14"/>
    <p:sldId id="2147472149" r:id="rId15"/>
    <p:sldId id="2147472181" r:id="rId16"/>
    <p:sldId id="2147472182" r:id="rId17"/>
    <p:sldId id="2147472195" r:id="rId18"/>
    <p:sldId id="2147472177" r:id="rId19"/>
    <p:sldId id="2147472179" r:id="rId20"/>
    <p:sldId id="2601" r:id="rId21"/>
    <p:sldId id="2602" r:id="rId22"/>
    <p:sldId id="261" r:id="rId23"/>
    <p:sldId id="2147472171" r:id="rId24"/>
    <p:sldId id="2604" r:id="rId25"/>
    <p:sldId id="2147472185" r:id="rId26"/>
    <p:sldId id="296" r:id="rId27"/>
    <p:sldId id="297" r:id="rId28"/>
    <p:sldId id="2605" r:id="rId29"/>
    <p:sldId id="2606" r:id="rId30"/>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sectie" id="{759081DB-8DEC-C547-B89F-C5DBCE4C9460}">
          <p14:sldIdLst>
            <p14:sldId id="257"/>
            <p14:sldId id="2147472183"/>
            <p14:sldId id="260"/>
            <p14:sldId id="2147472193"/>
            <p14:sldId id="2147472186"/>
            <p14:sldId id="2147472189"/>
            <p14:sldId id="2147472194"/>
            <p14:sldId id="2147472147"/>
            <p14:sldId id="2147472196"/>
            <p14:sldId id="2147472149"/>
            <p14:sldId id="2147472181"/>
            <p14:sldId id="2147472182"/>
            <p14:sldId id="2147472195"/>
            <p14:sldId id="2147472177"/>
            <p14:sldId id="2147472179"/>
            <p14:sldId id="2601"/>
            <p14:sldId id="2602"/>
            <p14:sldId id="261"/>
            <p14:sldId id="2147472171"/>
            <p14:sldId id="2604"/>
            <p14:sldId id="2147472185"/>
            <p14:sldId id="296"/>
            <p14:sldId id="297"/>
            <p14:sldId id="2605"/>
            <p14:sldId id="2606"/>
          </p14:sldIdLst>
        </p14:section>
        <p14:section name="Naamloze sectie" id="{F7F48791-1A38-D943-8049-0FCB1D4EC7C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E31CA"/>
    <a:srgbClr val="01EC90"/>
    <a:srgbClr val="00EA8E"/>
    <a:srgbClr val="F6F6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7A31C41-7C05-7A45-AA52-F3249916DC39}" v="101" dt="2024-03-19T12:19:53.0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681"/>
    <p:restoredTop sz="85991"/>
  </p:normalViewPr>
  <p:slideViewPr>
    <p:cSldViewPr snapToGrid="0">
      <p:cViewPr>
        <p:scale>
          <a:sx n="100" d="100"/>
          <a:sy n="100" d="100"/>
        </p:scale>
        <p:origin x="96" y="-16"/>
      </p:cViewPr>
      <p:guideLst/>
    </p:cSldViewPr>
  </p:slideViewPr>
  <p:outlineViewPr>
    <p:cViewPr>
      <p:scale>
        <a:sx n="33" d="100"/>
        <a:sy n="33" d="100"/>
      </p:scale>
      <p:origin x="0" y="0"/>
    </p:cViewPr>
    <p:sldLst>
      <p:sld r:id="rId1" collapse="1"/>
    </p:sldLst>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s>
</file>

<file path=ppt/_rels/viewProps.xml.rels><?xml version="1.0" encoding="UTF-8" standalone="yes"?>
<Relationships xmlns="http://schemas.openxmlformats.org/package/2006/relationships"><Relationship Id="rId1" Type="http://schemas.openxmlformats.org/officeDocument/2006/relationships/slide" Target="slides/slide2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ktor - Becom" userId="0875c2b2-2ef2-4cb6-ab39-4c342561de44" providerId="ADAL" clId="{D7A31C41-7C05-7A45-AA52-F3249916DC39}"/>
    <pc:docChg chg="undo custSel modSld">
      <pc:chgData name="Viktor - Becom" userId="0875c2b2-2ef2-4cb6-ab39-4c342561de44" providerId="ADAL" clId="{D7A31C41-7C05-7A45-AA52-F3249916DC39}" dt="2024-03-19T12:25:22.733" v="1045" actId="20577"/>
      <pc:docMkLst>
        <pc:docMk/>
      </pc:docMkLst>
      <pc:sldChg chg="modSp mod">
        <pc:chgData name="Viktor - Becom" userId="0875c2b2-2ef2-4cb6-ab39-4c342561de44" providerId="ADAL" clId="{D7A31C41-7C05-7A45-AA52-F3249916DC39}" dt="2024-03-18T12:57:29.020" v="25" actId="20577"/>
        <pc:sldMkLst>
          <pc:docMk/>
          <pc:sldMk cId="830744116" sldId="260"/>
        </pc:sldMkLst>
        <pc:spChg chg="mod">
          <ac:chgData name="Viktor - Becom" userId="0875c2b2-2ef2-4cb6-ab39-4c342561de44" providerId="ADAL" clId="{D7A31C41-7C05-7A45-AA52-F3249916DC39}" dt="2024-03-18T12:57:29.020" v="25" actId="20577"/>
          <ac:spMkLst>
            <pc:docMk/>
            <pc:sldMk cId="830744116" sldId="260"/>
            <ac:spMk id="4" creationId="{5CEADD57-7AAD-3C0A-228D-2DBB9C246865}"/>
          </ac:spMkLst>
        </pc:spChg>
        <pc:spChg chg="mod">
          <ac:chgData name="Viktor - Becom" userId="0875c2b2-2ef2-4cb6-ab39-4c342561de44" providerId="ADAL" clId="{D7A31C41-7C05-7A45-AA52-F3249916DC39}" dt="2024-03-18T12:57:26.691" v="23" actId="20577"/>
          <ac:spMkLst>
            <pc:docMk/>
            <pc:sldMk cId="830744116" sldId="260"/>
            <ac:spMk id="10" creationId="{7DFA2740-BB28-3E25-BD15-C7B0934364B2}"/>
          </ac:spMkLst>
        </pc:spChg>
      </pc:sldChg>
      <pc:sldChg chg="addSp modSp mod">
        <pc:chgData name="Viktor - Becom" userId="0875c2b2-2ef2-4cb6-ab39-4c342561de44" providerId="ADAL" clId="{D7A31C41-7C05-7A45-AA52-F3249916DC39}" dt="2024-03-18T14:04:36.221" v="772" actId="20577"/>
        <pc:sldMkLst>
          <pc:docMk/>
          <pc:sldMk cId="3934725053" sldId="2602"/>
        </pc:sldMkLst>
        <pc:spChg chg="mod">
          <ac:chgData name="Viktor - Becom" userId="0875c2b2-2ef2-4cb6-ab39-4c342561de44" providerId="ADAL" clId="{D7A31C41-7C05-7A45-AA52-F3249916DC39}" dt="2024-03-18T14:04:36.221" v="772" actId="20577"/>
          <ac:spMkLst>
            <pc:docMk/>
            <pc:sldMk cId="3934725053" sldId="2602"/>
            <ac:spMk id="2" creationId="{A31C2D54-F24E-D750-2188-A9C7B761D50D}"/>
          </ac:spMkLst>
        </pc:spChg>
        <pc:spChg chg="add mod">
          <ac:chgData name="Viktor - Becom" userId="0875c2b2-2ef2-4cb6-ab39-4c342561de44" providerId="ADAL" clId="{D7A31C41-7C05-7A45-AA52-F3249916DC39}" dt="2024-03-18T14:02:08.251" v="748" actId="113"/>
          <ac:spMkLst>
            <pc:docMk/>
            <pc:sldMk cId="3934725053" sldId="2602"/>
            <ac:spMk id="4" creationId="{F6146800-858F-21D5-3DF3-878C534F0EA9}"/>
          </ac:spMkLst>
        </pc:spChg>
        <pc:graphicFrameChg chg="mod">
          <ac:chgData name="Viktor - Becom" userId="0875c2b2-2ef2-4cb6-ab39-4c342561de44" providerId="ADAL" clId="{D7A31C41-7C05-7A45-AA52-F3249916DC39}" dt="2024-03-18T14:02:18.127" v="749" actId="1076"/>
          <ac:graphicFrameMkLst>
            <pc:docMk/>
            <pc:sldMk cId="3934725053" sldId="2602"/>
            <ac:graphicFrameMk id="7" creationId="{1D8988F8-A948-5973-77A1-2672FA0D8A4E}"/>
          </ac:graphicFrameMkLst>
        </pc:graphicFrameChg>
      </pc:sldChg>
      <pc:sldChg chg="addSp modSp mod">
        <pc:chgData name="Viktor - Becom" userId="0875c2b2-2ef2-4cb6-ab39-4c342561de44" providerId="ADAL" clId="{D7A31C41-7C05-7A45-AA52-F3249916DC39}" dt="2024-03-18T13:46:13.004" v="581" actId="20577"/>
        <pc:sldMkLst>
          <pc:docMk/>
          <pc:sldMk cId="285828638" sldId="2147472147"/>
        </pc:sldMkLst>
        <pc:spChg chg="mod">
          <ac:chgData name="Viktor - Becom" userId="0875c2b2-2ef2-4cb6-ab39-4c342561de44" providerId="ADAL" clId="{D7A31C41-7C05-7A45-AA52-F3249916DC39}" dt="2024-03-18T13:42:17.860" v="436" actId="255"/>
          <ac:spMkLst>
            <pc:docMk/>
            <pc:sldMk cId="285828638" sldId="2147472147"/>
            <ac:spMk id="2" creationId="{4BAEEB1A-53F9-0212-3D84-694FD0E2285D}"/>
          </ac:spMkLst>
        </pc:spChg>
        <pc:spChg chg="add mod">
          <ac:chgData name="Viktor - Becom" userId="0875c2b2-2ef2-4cb6-ab39-4c342561de44" providerId="ADAL" clId="{D7A31C41-7C05-7A45-AA52-F3249916DC39}" dt="2024-03-18T13:46:13.004" v="581" actId="20577"/>
          <ac:spMkLst>
            <pc:docMk/>
            <pc:sldMk cId="285828638" sldId="2147472147"/>
            <ac:spMk id="3" creationId="{3EFCC248-C0C3-F58A-339D-34B9C96CE567}"/>
          </ac:spMkLst>
        </pc:spChg>
      </pc:sldChg>
      <pc:sldChg chg="addSp modSp mod">
        <pc:chgData name="Viktor - Becom" userId="0875c2b2-2ef2-4cb6-ab39-4c342561de44" providerId="ADAL" clId="{D7A31C41-7C05-7A45-AA52-F3249916DC39}" dt="2024-03-19T12:20:23.346" v="828" actId="20577"/>
        <pc:sldMkLst>
          <pc:docMk/>
          <pc:sldMk cId="1404973736" sldId="2147472149"/>
        </pc:sldMkLst>
        <pc:spChg chg="mod">
          <ac:chgData name="Viktor - Becom" userId="0875c2b2-2ef2-4cb6-ab39-4c342561de44" providerId="ADAL" clId="{D7A31C41-7C05-7A45-AA52-F3249916DC39}" dt="2024-03-19T12:20:23.346" v="828" actId="20577"/>
          <ac:spMkLst>
            <pc:docMk/>
            <pc:sldMk cId="1404973736" sldId="2147472149"/>
            <ac:spMk id="2" creationId="{4BAEEB1A-53F9-0212-3D84-694FD0E2285D}"/>
          </ac:spMkLst>
        </pc:spChg>
        <pc:spChg chg="add mod">
          <ac:chgData name="Viktor - Becom" userId="0875c2b2-2ef2-4cb6-ab39-4c342561de44" providerId="ADAL" clId="{D7A31C41-7C05-7A45-AA52-F3249916DC39}" dt="2024-03-18T13:42:09.660" v="435" actId="27636"/>
          <ac:spMkLst>
            <pc:docMk/>
            <pc:sldMk cId="1404973736" sldId="2147472149"/>
            <ac:spMk id="3" creationId="{9FE37837-A1F5-B45D-0BFD-6B04B39E4D3A}"/>
          </ac:spMkLst>
        </pc:spChg>
        <pc:spChg chg="mod">
          <ac:chgData name="Viktor - Becom" userId="0875c2b2-2ef2-4cb6-ab39-4c342561de44" providerId="ADAL" clId="{D7A31C41-7C05-7A45-AA52-F3249916DC39}" dt="2024-03-18T13:44:16.177" v="480"/>
          <ac:spMkLst>
            <pc:docMk/>
            <pc:sldMk cId="1404973736" sldId="2147472149"/>
            <ac:spMk id="5" creationId="{12FF8AFA-F27E-0724-331F-09BC87D69246}"/>
          </ac:spMkLst>
        </pc:spChg>
        <pc:spChg chg="mod">
          <ac:chgData name="Viktor - Becom" userId="0875c2b2-2ef2-4cb6-ab39-4c342561de44" providerId="ADAL" clId="{D7A31C41-7C05-7A45-AA52-F3249916DC39}" dt="2024-03-18T13:44:16.177" v="480"/>
          <ac:spMkLst>
            <pc:docMk/>
            <pc:sldMk cId="1404973736" sldId="2147472149"/>
            <ac:spMk id="6" creationId="{49F1B818-9743-EAC0-8052-E40F40AFD4FE}"/>
          </ac:spMkLst>
        </pc:spChg>
        <pc:spChg chg="mod">
          <ac:chgData name="Viktor - Becom" userId="0875c2b2-2ef2-4cb6-ab39-4c342561de44" providerId="ADAL" clId="{D7A31C41-7C05-7A45-AA52-F3249916DC39}" dt="2024-03-18T13:44:16.177" v="480"/>
          <ac:spMkLst>
            <pc:docMk/>
            <pc:sldMk cId="1404973736" sldId="2147472149"/>
            <ac:spMk id="7" creationId="{172A33CB-4325-02DD-5250-03295F8A344F}"/>
          </ac:spMkLst>
        </pc:spChg>
        <pc:spChg chg="mod">
          <ac:chgData name="Viktor - Becom" userId="0875c2b2-2ef2-4cb6-ab39-4c342561de44" providerId="ADAL" clId="{D7A31C41-7C05-7A45-AA52-F3249916DC39}" dt="2024-03-18T13:44:16.177" v="480"/>
          <ac:spMkLst>
            <pc:docMk/>
            <pc:sldMk cId="1404973736" sldId="2147472149"/>
            <ac:spMk id="8" creationId="{DC8894EF-08C9-6746-E80A-C5CCAE4F1C55}"/>
          </ac:spMkLst>
        </pc:spChg>
        <pc:spChg chg="mod">
          <ac:chgData name="Viktor - Becom" userId="0875c2b2-2ef2-4cb6-ab39-4c342561de44" providerId="ADAL" clId="{D7A31C41-7C05-7A45-AA52-F3249916DC39}" dt="2024-03-18T13:44:16.177" v="480"/>
          <ac:spMkLst>
            <pc:docMk/>
            <pc:sldMk cId="1404973736" sldId="2147472149"/>
            <ac:spMk id="9" creationId="{3F8FE5E2-73E2-BF36-A80E-F7F99BFE99D9}"/>
          </ac:spMkLst>
        </pc:spChg>
        <pc:spChg chg="mod">
          <ac:chgData name="Viktor - Becom" userId="0875c2b2-2ef2-4cb6-ab39-4c342561de44" providerId="ADAL" clId="{D7A31C41-7C05-7A45-AA52-F3249916DC39}" dt="2024-03-18T13:44:16.177" v="480"/>
          <ac:spMkLst>
            <pc:docMk/>
            <pc:sldMk cId="1404973736" sldId="2147472149"/>
            <ac:spMk id="10" creationId="{AED2423F-7346-7854-D7A6-C2C3FB48DAE1}"/>
          </ac:spMkLst>
        </pc:spChg>
        <pc:spChg chg="mod">
          <ac:chgData name="Viktor - Becom" userId="0875c2b2-2ef2-4cb6-ab39-4c342561de44" providerId="ADAL" clId="{D7A31C41-7C05-7A45-AA52-F3249916DC39}" dt="2024-03-18T13:44:16.177" v="480"/>
          <ac:spMkLst>
            <pc:docMk/>
            <pc:sldMk cId="1404973736" sldId="2147472149"/>
            <ac:spMk id="12" creationId="{A89A1278-2AB0-EE21-A70D-FA4137E2124E}"/>
          </ac:spMkLst>
        </pc:spChg>
        <pc:spChg chg="mod">
          <ac:chgData name="Viktor - Becom" userId="0875c2b2-2ef2-4cb6-ab39-4c342561de44" providerId="ADAL" clId="{D7A31C41-7C05-7A45-AA52-F3249916DC39}" dt="2024-03-18T13:44:16.177" v="480"/>
          <ac:spMkLst>
            <pc:docMk/>
            <pc:sldMk cId="1404973736" sldId="2147472149"/>
            <ac:spMk id="13" creationId="{DA167E67-33CD-2BB2-C37E-9E9B3E150C66}"/>
          </ac:spMkLst>
        </pc:spChg>
        <pc:spChg chg="mod">
          <ac:chgData name="Viktor - Becom" userId="0875c2b2-2ef2-4cb6-ab39-4c342561de44" providerId="ADAL" clId="{D7A31C41-7C05-7A45-AA52-F3249916DC39}" dt="2024-03-18T13:44:16.177" v="480"/>
          <ac:spMkLst>
            <pc:docMk/>
            <pc:sldMk cId="1404973736" sldId="2147472149"/>
            <ac:spMk id="14" creationId="{A0ECA165-69D0-DFB1-EB71-E3F0917C539E}"/>
          </ac:spMkLst>
        </pc:spChg>
        <pc:spChg chg="mod">
          <ac:chgData name="Viktor - Becom" userId="0875c2b2-2ef2-4cb6-ab39-4c342561de44" providerId="ADAL" clId="{D7A31C41-7C05-7A45-AA52-F3249916DC39}" dt="2024-03-18T13:44:16.177" v="480"/>
          <ac:spMkLst>
            <pc:docMk/>
            <pc:sldMk cId="1404973736" sldId="2147472149"/>
            <ac:spMk id="15" creationId="{F5E843E2-A49C-460F-9198-E7D1F3CD74DA}"/>
          </ac:spMkLst>
        </pc:spChg>
        <pc:spChg chg="mod">
          <ac:chgData name="Viktor - Becom" userId="0875c2b2-2ef2-4cb6-ab39-4c342561de44" providerId="ADAL" clId="{D7A31C41-7C05-7A45-AA52-F3249916DC39}" dt="2024-03-18T13:45:26.356" v="570" actId="1076"/>
          <ac:spMkLst>
            <pc:docMk/>
            <pc:sldMk cId="1404973736" sldId="2147472149"/>
            <ac:spMk id="24" creationId="{1EAC3C3F-B110-0BD5-ACD6-0A54DA63D12C}"/>
          </ac:spMkLst>
        </pc:spChg>
        <pc:grpChg chg="add mod">
          <ac:chgData name="Viktor - Becom" userId="0875c2b2-2ef2-4cb6-ab39-4c342561de44" providerId="ADAL" clId="{D7A31C41-7C05-7A45-AA52-F3249916DC39}" dt="2024-03-18T13:44:16.177" v="480"/>
          <ac:grpSpMkLst>
            <pc:docMk/>
            <pc:sldMk cId="1404973736" sldId="2147472149"/>
            <ac:grpSpMk id="4" creationId="{BA8525D7-5051-4E9B-ECE2-935C4E00661C}"/>
          </ac:grpSpMkLst>
        </pc:grpChg>
      </pc:sldChg>
      <pc:sldChg chg="modSp">
        <pc:chgData name="Viktor - Becom" userId="0875c2b2-2ef2-4cb6-ab39-4c342561de44" providerId="ADAL" clId="{D7A31C41-7C05-7A45-AA52-F3249916DC39}" dt="2024-03-18T11:11:50.348" v="21" actId="20577"/>
        <pc:sldMkLst>
          <pc:docMk/>
          <pc:sldMk cId="3302584895" sldId="2147472171"/>
        </pc:sldMkLst>
        <pc:graphicFrameChg chg="mod">
          <ac:chgData name="Viktor - Becom" userId="0875c2b2-2ef2-4cb6-ab39-4c342561de44" providerId="ADAL" clId="{D7A31C41-7C05-7A45-AA52-F3249916DC39}" dt="2024-03-18T11:11:42.194" v="13" actId="20577"/>
          <ac:graphicFrameMkLst>
            <pc:docMk/>
            <pc:sldMk cId="3302584895" sldId="2147472171"/>
            <ac:graphicFrameMk id="5" creationId="{C187951F-2CC7-4763-19C0-E0870D1AEC69}"/>
          </ac:graphicFrameMkLst>
        </pc:graphicFrameChg>
        <pc:graphicFrameChg chg="mod">
          <ac:chgData name="Viktor - Becom" userId="0875c2b2-2ef2-4cb6-ab39-4c342561de44" providerId="ADAL" clId="{D7A31C41-7C05-7A45-AA52-F3249916DC39}" dt="2024-03-18T11:11:50.348" v="21" actId="20577"/>
          <ac:graphicFrameMkLst>
            <pc:docMk/>
            <pc:sldMk cId="3302584895" sldId="2147472171"/>
            <ac:graphicFrameMk id="6" creationId="{6D0FBF04-0F8E-FDF1-85B8-B1451275E87A}"/>
          </ac:graphicFrameMkLst>
        </pc:graphicFrameChg>
      </pc:sldChg>
      <pc:sldChg chg="addSp modSp mod">
        <pc:chgData name="Viktor - Becom" userId="0875c2b2-2ef2-4cb6-ab39-4c342561de44" providerId="ADAL" clId="{D7A31C41-7C05-7A45-AA52-F3249916DC39}" dt="2024-03-18T13:58:31.555" v="667" actId="14100"/>
        <pc:sldMkLst>
          <pc:docMk/>
          <pc:sldMk cId="304604462" sldId="2147472177"/>
        </pc:sldMkLst>
        <pc:spChg chg="mod">
          <ac:chgData name="Viktor - Becom" userId="0875c2b2-2ef2-4cb6-ab39-4c342561de44" providerId="ADAL" clId="{D7A31C41-7C05-7A45-AA52-F3249916DC39}" dt="2024-03-18T13:58:31.555" v="667" actId="14100"/>
          <ac:spMkLst>
            <pc:docMk/>
            <pc:sldMk cId="304604462" sldId="2147472177"/>
            <ac:spMk id="2" creationId="{380FD480-849B-2A5B-4B3B-2973ECCF0DEB}"/>
          </ac:spMkLst>
        </pc:spChg>
        <pc:spChg chg="add mod">
          <ac:chgData name="Viktor - Becom" userId="0875c2b2-2ef2-4cb6-ab39-4c342561de44" providerId="ADAL" clId="{D7A31C41-7C05-7A45-AA52-F3249916DC39}" dt="2024-03-18T13:57:47.394" v="646" actId="14100"/>
          <ac:spMkLst>
            <pc:docMk/>
            <pc:sldMk cId="304604462" sldId="2147472177"/>
            <ac:spMk id="15" creationId="{51C881D5-57BE-B847-D816-9A14FE331FC4}"/>
          </ac:spMkLst>
        </pc:spChg>
        <pc:graphicFrameChg chg="mod">
          <ac:chgData name="Viktor - Becom" userId="0875c2b2-2ef2-4cb6-ab39-4c342561de44" providerId="ADAL" clId="{D7A31C41-7C05-7A45-AA52-F3249916DC39}" dt="2024-03-18T13:58:12.093" v="657" actId="20577"/>
          <ac:graphicFrameMkLst>
            <pc:docMk/>
            <pc:sldMk cId="304604462" sldId="2147472177"/>
            <ac:graphicFrameMk id="13" creationId="{D73430ED-8899-B9AC-CA01-3B815DC012FE}"/>
          </ac:graphicFrameMkLst>
        </pc:graphicFrameChg>
      </pc:sldChg>
      <pc:sldChg chg="addSp modSp mod">
        <pc:chgData name="Viktor - Becom" userId="0875c2b2-2ef2-4cb6-ab39-4c342561de44" providerId="ADAL" clId="{D7A31C41-7C05-7A45-AA52-F3249916DC39}" dt="2024-03-18T13:59:24.474" v="740" actId="20577"/>
        <pc:sldMkLst>
          <pc:docMk/>
          <pc:sldMk cId="695804279" sldId="2147472179"/>
        </pc:sldMkLst>
        <pc:spChg chg="mod">
          <ac:chgData name="Viktor - Becom" userId="0875c2b2-2ef2-4cb6-ab39-4c342561de44" providerId="ADAL" clId="{D7A31C41-7C05-7A45-AA52-F3249916DC39}" dt="2024-03-18T13:58:58.816" v="676" actId="1076"/>
          <ac:spMkLst>
            <pc:docMk/>
            <pc:sldMk cId="695804279" sldId="2147472179"/>
            <ac:spMk id="2" creationId="{9752FEB5-56A9-5DB8-793A-C081155541EC}"/>
          </ac:spMkLst>
        </pc:spChg>
        <pc:spChg chg="add mod">
          <ac:chgData name="Viktor - Becom" userId="0875c2b2-2ef2-4cb6-ab39-4c342561de44" providerId="ADAL" clId="{D7A31C41-7C05-7A45-AA52-F3249916DC39}" dt="2024-03-18T13:59:24.474" v="740" actId="20577"/>
          <ac:spMkLst>
            <pc:docMk/>
            <pc:sldMk cId="695804279" sldId="2147472179"/>
            <ac:spMk id="15" creationId="{6CEF5662-9025-7398-750D-86F3ACF73C4C}"/>
          </ac:spMkLst>
        </pc:spChg>
      </pc:sldChg>
      <pc:sldChg chg="addSp modSp mod">
        <pc:chgData name="Viktor - Becom" userId="0875c2b2-2ef2-4cb6-ab39-4c342561de44" providerId="ADAL" clId="{D7A31C41-7C05-7A45-AA52-F3249916DC39}" dt="2024-03-18T13:48:29.741" v="587" actId="1076"/>
        <pc:sldMkLst>
          <pc:docMk/>
          <pc:sldMk cId="2051719249" sldId="2147472181"/>
        </pc:sldMkLst>
        <pc:spChg chg="add mod">
          <ac:chgData name="Viktor - Becom" userId="0875c2b2-2ef2-4cb6-ab39-4c342561de44" providerId="ADAL" clId="{D7A31C41-7C05-7A45-AA52-F3249916DC39}" dt="2024-03-18T13:44:42.293" v="568" actId="20577"/>
          <ac:spMkLst>
            <pc:docMk/>
            <pc:sldMk cId="2051719249" sldId="2147472181"/>
            <ac:spMk id="4" creationId="{F4C99EF2-C8C5-316D-0AF1-377A95E616B3}"/>
          </ac:spMkLst>
        </pc:spChg>
        <pc:spChg chg="mod">
          <ac:chgData name="Viktor - Becom" userId="0875c2b2-2ef2-4cb6-ab39-4c342561de44" providerId="ADAL" clId="{D7A31C41-7C05-7A45-AA52-F3249916DC39}" dt="2024-03-18T13:44:59.121" v="569" actId="2711"/>
          <ac:spMkLst>
            <pc:docMk/>
            <pc:sldMk cId="2051719249" sldId="2147472181"/>
            <ac:spMk id="18" creationId="{AE2C1E93-F9CF-7A33-C152-036376F69E3E}"/>
          </ac:spMkLst>
        </pc:spChg>
        <pc:spChg chg="mod">
          <ac:chgData name="Viktor - Becom" userId="0875c2b2-2ef2-4cb6-ab39-4c342561de44" providerId="ADAL" clId="{D7A31C41-7C05-7A45-AA52-F3249916DC39}" dt="2024-03-18T13:48:29.741" v="587" actId="1076"/>
          <ac:spMkLst>
            <pc:docMk/>
            <pc:sldMk cId="2051719249" sldId="2147472181"/>
            <ac:spMk id="34" creationId="{CF894944-ABBE-0CD7-2780-8BFC4D4E7DAA}"/>
          </ac:spMkLst>
        </pc:spChg>
        <pc:spChg chg="mod">
          <ac:chgData name="Viktor - Becom" userId="0875c2b2-2ef2-4cb6-ab39-4c342561de44" providerId="ADAL" clId="{D7A31C41-7C05-7A45-AA52-F3249916DC39}" dt="2024-03-18T13:48:25.511" v="586" actId="1076"/>
          <ac:spMkLst>
            <pc:docMk/>
            <pc:sldMk cId="2051719249" sldId="2147472181"/>
            <ac:spMk id="35" creationId="{7B55CA23-794A-E5B0-EB6F-62502BC9A65A}"/>
          </ac:spMkLst>
        </pc:spChg>
      </pc:sldChg>
      <pc:sldChg chg="addSp modSp mod">
        <pc:chgData name="Viktor - Becom" userId="0875c2b2-2ef2-4cb6-ab39-4c342561de44" providerId="ADAL" clId="{D7A31C41-7C05-7A45-AA52-F3249916DC39}" dt="2024-03-19T12:25:22.733" v="1045" actId="20577"/>
        <pc:sldMkLst>
          <pc:docMk/>
          <pc:sldMk cId="1647477617" sldId="2147472182"/>
        </pc:sldMkLst>
        <pc:spChg chg="add mod">
          <ac:chgData name="Viktor - Becom" userId="0875c2b2-2ef2-4cb6-ab39-4c342561de44" providerId="ADAL" clId="{D7A31C41-7C05-7A45-AA52-F3249916DC39}" dt="2024-03-18T13:45:47.613" v="573" actId="20577"/>
          <ac:spMkLst>
            <pc:docMk/>
            <pc:sldMk cId="1647477617" sldId="2147472182"/>
            <ac:spMk id="3" creationId="{11E3B52F-58C0-0DC9-C60E-CAB13F3FEEED}"/>
          </ac:spMkLst>
        </pc:spChg>
        <pc:spChg chg="add mod">
          <ac:chgData name="Viktor - Becom" userId="0875c2b2-2ef2-4cb6-ab39-4c342561de44" providerId="ADAL" clId="{D7A31C41-7C05-7A45-AA52-F3249916DC39}" dt="2024-03-19T12:25:22.733" v="1045" actId="20577"/>
          <ac:spMkLst>
            <pc:docMk/>
            <pc:sldMk cId="1647477617" sldId="2147472182"/>
            <ac:spMk id="4" creationId="{57CA651F-1397-AE6C-CD23-E32A0A0A0E6D}"/>
          </ac:spMkLst>
        </pc:spChg>
        <pc:spChg chg="mod">
          <ac:chgData name="Viktor - Becom" userId="0875c2b2-2ef2-4cb6-ab39-4c342561de44" providerId="ADAL" clId="{D7A31C41-7C05-7A45-AA52-F3249916DC39}" dt="2024-03-18T13:48:01.240" v="585" actId="1076"/>
          <ac:spMkLst>
            <pc:docMk/>
            <pc:sldMk cId="1647477617" sldId="2147472182"/>
            <ac:spMk id="9" creationId="{3B9B708E-5200-6F86-DDF6-FD8A92B7F20E}"/>
          </ac:spMkLst>
        </pc:spChg>
      </pc:sldChg>
      <pc:sldChg chg="addSp delSp modSp mod">
        <pc:chgData name="Viktor - Becom" userId="0875c2b2-2ef2-4cb6-ab39-4c342561de44" providerId="ADAL" clId="{D7A31C41-7C05-7A45-AA52-F3249916DC39}" dt="2024-03-19T07:45:31.734" v="799" actId="1076"/>
        <pc:sldMkLst>
          <pc:docMk/>
          <pc:sldMk cId="1951914014" sldId="2147472186"/>
        </pc:sldMkLst>
        <pc:spChg chg="mod">
          <ac:chgData name="Viktor - Becom" userId="0875c2b2-2ef2-4cb6-ab39-4c342561de44" providerId="ADAL" clId="{D7A31C41-7C05-7A45-AA52-F3249916DC39}" dt="2024-03-18T14:34:36.507" v="777" actId="1076"/>
          <ac:spMkLst>
            <pc:docMk/>
            <pc:sldMk cId="1951914014" sldId="2147472186"/>
            <ac:spMk id="2" creationId="{9A176E5B-645B-E4A8-D0DB-DA10A048382C}"/>
          </ac:spMkLst>
        </pc:spChg>
        <pc:spChg chg="add mod">
          <ac:chgData name="Viktor - Becom" userId="0875c2b2-2ef2-4cb6-ab39-4c342561de44" providerId="ADAL" clId="{D7A31C41-7C05-7A45-AA52-F3249916DC39}" dt="2024-03-18T12:59:30.207" v="115" actId="207"/>
          <ac:spMkLst>
            <pc:docMk/>
            <pc:sldMk cId="1951914014" sldId="2147472186"/>
            <ac:spMk id="17" creationId="{3C39CD33-4DB0-3F1A-74E6-F2FC258CA5F4}"/>
          </ac:spMkLst>
        </pc:spChg>
        <pc:spChg chg="mod">
          <ac:chgData name="Viktor - Becom" userId="0875c2b2-2ef2-4cb6-ab39-4c342561de44" providerId="ADAL" clId="{D7A31C41-7C05-7A45-AA52-F3249916DC39}" dt="2024-03-18T13:04:18.697" v="193"/>
          <ac:spMkLst>
            <pc:docMk/>
            <pc:sldMk cId="1951914014" sldId="2147472186"/>
            <ac:spMk id="19" creationId="{52E03327-2C1A-46D1-B9AD-92399BC97F37}"/>
          </ac:spMkLst>
        </pc:spChg>
        <pc:spChg chg="mod">
          <ac:chgData name="Viktor - Becom" userId="0875c2b2-2ef2-4cb6-ab39-4c342561de44" providerId="ADAL" clId="{D7A31C41-7C05-7A45-AA52-F3249916DC39}" dt="2024-03-18T13:04:18.697" v="193"/>
          <ac:spMkLst>
            <pc:docMk/>
            <pc:sldMk cId="1951914014" sldId="2147472186"/>
            <ac:spMk id="20" creationId="{6DFB300E-93AC-2988-5CA6-67D104558007}"/>
          </ac:spMkLst>
        </pc:spChg>
        <pc:spChg chg="mod">
          <ac:chgData name="Viktor - Becom" userId="0875c2b2-2ef2-4cb6-ab39-4c342561de44" providerId="ADAL" clId="{D7A31C41-7C05-7A45-AA52-F3249916DC39}" dt="2024-03-18T13:04:18.697" v="193"/>
          <ac:spMkLst>
            <pc:docMk/>
            <pc:sldMk cId="1951914014" sldId="2147472186"/>
            <ac:spMk id="21" creationId="{FC7CE88A-0AD2-75E8-BD9F-7D7731121C16}"/>
          </ac:spMkLst>
        </pc:spChg>
        <pc:spChg chg="mod">
          <ac:chgData name="Viktor - Becom" userId="0875c2b2-2ef2-4cb6-ab39-4c342561de44" providerId="ADAL" clId="{D7A31C41-7C05-7A45-AA52-F3249916DC39}" dt="2024-03-18T13:04:18.697" v="193"/>
          <ac:spMkLst>
            <pc:docMk/>
            <pc:sldMk cId="1951914014" sldId="2147472186"/>
            <ac:spMk id="22" creationId="{B932F468-F0EE-269D-9197-55D51D4F773C}"/>
          </ac:spMkLst>
        </pc:spChg>
        <pc:spChg chg="mod">
          <ac:chgData name="Viktor - Becom" userId="0875c2b2-2ef2-4cb6-ab39-4c342561de44" providerId="ADAL" clId="{D7A31C41-7C05-7A45-AA52-F3249916DC39}" dt="2024-03-18T13:04:18.697" v="193"/>
          <ac:spMkLst>
            <pc:docMk/>
            <pc:sldMk cId="1951914014" sldId="2147472186"/>
            <ac:spMk id="23" creationId="{F8095BCB-979C-466E-966B-FF707DFDBA54}"/>
          </ac:spMkLst>
        </pc:spChg>
        <pc:spChg chg="mod">
          <ac:chgData name="Viktor - Becom" userId="0875c2b2-2ef2-4cb6-ab39-4c342561de44" providerId="ADAL" clId="{D7A31C41-7C05-7A45-AA52-F3249916DC39}" dt="2024-03-18T13:04:18.697" v="193"/>
          <ac:spMkLst>
            <pc:docMk/>
            <pc:sldMk cId="1951914014" sldId="2147472186"/>
            <ac:spMk id="24" creationId="{F791A22A-AC4C-93F3-6D1B-82477AA98C52}"/>
          </ac:spMkLst>
        </pc:spChg>
        <pc:spChg chg="mod">
          <ac:chgData name="Viktor - Becom" userId="0875c2b2-2ef2-4cb6-ab39-4c342561de44" providerId="ADAL" clId="{D7A31C41-7C05-7A45-AA52-F3249916DC39}" dt="2024-03-18T13:04:18.697" v="193"/>
          <ac:spMkLst>
            <pc:docMk/>
            <pc:sldMk cId="1951914014" sldId="2147472186"/>
            <ac:spMk id="25" creationId="{A646DC4A-F124-DAAC-AEA7-0BCFD3437E23}"/>
          </ac:spMkLst>
        </pc:spChg>
        <pc:spChg chg="mod">
          <ac:chgData name="Viktor - Becom" userId="0875c2b2-2ef2-4cb6-ab39-4c342561de44" providerId="ADAL" clId="{D7A31C41-7C05-7A45-AA52-F3249916DC39}" dt="2024-03-18T13:04:18.697" v="193"/>
          <ac:spMkLst>
            <pc:docMk/>
            <pc:sldMk cId="1951914014" sldId="2147472186"/>
            <ac:spMk id="26" creationId="{1900FE04-60BB-7C5E-FEE6-E78409B8B05F}"/>
          </ac:spMkLst>
        </pc:spChg>
        <pc:spChg chg="mod">
          <ac:chgData name="Viktor - Becom" userId="0875c2b2-2ef2-4cb6-ab39-4c342561de44" providerId="ADAL" clId="{D7A31C41-7C05-7A45-AA52-F3249916DC39}" dt="2024-03-18T13:04:18.697" v="193"/>
          <ac:spMkLst>
            <pc:docMk/>
            <pc:sldMk cId="1951914014" sldId="2147472186"/>
            <ac:spMk id="27" creationId="{C2C7724C-25B6-E2A2-7CF4-4E0AE4C33A4C}"/>
          </ac:spMkLst>
        </pc:spChg>
        <pc:spChg chg="mod">
          <ac:chgData name="Viktor - Becom" userId="0875c2b2-2ef2-4cb6-ab39-4c342561de44" providerId="ADAL" clId="{D7A31C41-7C05-7A45-AA52-F3249916DC39}" dt="2024-03-18T13:04:18.697" v="193"/>
          <ac:spMkLst>
            <pc:docMk/>
            <pc:sldMk cId="1951914014" sldId="2147472186"/>
            <ac:spMk id="28" creationId="{8DD08743-2118-F2A4-CE08-F9943C7070BC}"/>
          </ac:spMkLst>
        </pc:spChg>
        <pc:spChg chg="add del mod">
          <ac:chgData name="Viktor - Becom" userId="0875c2b2-2ef2-4cb6-ab39-4c342561de44" providerId="ADAL" clId="{D7A31C41-7C05-7A45-AA52-F3249916DC39}" dt="2024-03-18T14:36:04.663" v="794" actId="478"/>
          <ac:spMkLst>
            <pc:docMk/>
            <pc:sldMk cId="1951914014" sldId="2147472186"/>
            <ac:spMk id="33" creationId="{2365C47D-5A7F-3F09-17DA-96481241ECE1}"/>
          </ac:spMkLst>
        </pc:spChg>
        <pc:spChg chg="add mod">
          <ac:chgData name="Viktor - Becom" userId="0875c2b2-2ef2-4cb6-ab39-4c342561de44" providerId="ADAL" clId="{D7A31C41-7C05-7A45-AA52-F3249916DC39}" dt="2024-03-18T14:35:59.791" v="793" actId="14100"/>
          <ac:spMkLst>
            <pc:docMk/>
            <pc:sldMk cId="1951914014" sldId="2147472186"/>
            <ac:spMk id="34" creationId="{743D04D2-AC32-A75E-5888-80EF5A1315CF}"/>
          </ac:spMkLst>
        </pc:spChg>
        <pc:spChg chg="add mod">
          <ac:chgData name="Viktor - Becom" userId="0875c2b2-2ef2-4cb6-ab39-4c342561de44" providerId="ADAL" clId="{D7A31C41-7C05-7A45-AA52-F3249916DC39}" dt="2024-03-19T07:45:18.731" v="797" actId="1076"/>
          <ac:spMkLst>
            <pc:docMk/>
            <pc:sldMk cId="1951914014" sldId="2147472186"/>
            <ac:spMk id="36" creationId="{DB76BF82-2F6D-50DC-1265-36426670D964}"/>
          </ac:spMkLst>
        </pc:spChg>
        <pc:spChg chg="add mod">
          <ac:chgData name="Viktor - Becom" userId="0875c2b2-2ef2-4cb6-ab39-4c342561de44" providerId="ADAL" clId="{D7A31C41-7C05-7A45-AA52-F3249916DC39}" dt="2024-03-19T07:45:31.734" v="799" actId="1076"/>
          <ac:spMkLst>
            <pc:docMk/>
            <pc:sldMk cId="1951914014" sldId="2147472186"/>
            <ac:spMk id="37" creationId="{26F713E7-9114-9142-8517-6D940272E049}"/>
          </ac:spMkLst>
        </pc:spChg>
        <pc:grpChg chg="del">
          <ac:chgData name="Viktor - Becom" userId="0875c2b2-2ef2-4cb6-ab39-4c342561de44" providerId="ADAL" clId="{D7A31C41-7C05-7A45-AA52-F3249916DC39}" dt="2024-03-18T13:04:20.078" v="194" actId="478"/>
          <ac:grpSpMkLst>
            <pc:docMk/>
            <pc:sldMk cId="1951914014" sldId="2147472186"/>
            <ac:grpSpMk id="5" creationId="{25B59796-B3E2-EA28-3946-10EA5EE88BFD}"/>
          </ac:grpSpMkLst>
        </pc:grpChg>
        <pc:grpChg chg="add mod">
          <ac:chgData name="Viktor - Becom" userId="0875c2b2-2ef2-4cb6-ab39-4c342561de44" providerId="ADAL" clId="{D7A31C41-7C05-7A45-AA52-F3249916DC39}" dt="2024-03-18T13:04:18.697" v="193"/>
          <ac:grpSpMkLst>
            <pc:docMk/>
            <pc:sldMk cId="1951914014" sldId="2147472186"/>
            <ac:grpSpMk id="18" creationId="{C8928F6E-2DAD-BB2B-6BE0-5559A7A48036}"/>
          </ac:grpSpMkLst>
        </pc:grpChg>
        <pc:graphicFrameChg chg="mod">
          <ac:chgData name="Viktor - Becom" userId="0875c2b2-2ef2-4cb6-ab39-4c342561de44" providerId="ADAL" clId="{D7A31C41-7C05-7A45-AA52-F3249916DC39}" dt="2024-03-18T13:08:02.244" v="206" actId="207"/>
          <ac:graphicFrameMkLst>
            <pc:docMk/>
            <pc:sldMk cId="1951914014" sldId="2147472186"/>
            <ac:graphicFrameMk id="4" creationId="{82E6B8D2-5D4C-CF36-B772-1916DC441FFF}"/>
          </ac:graphicFrameMkLst>
        </pc:graphicFrameChg>
        <pc:graphicFrameChg chg="add mod">
          <ac:chgData name="Viktor - Becom" userId="0875c2b2-2ef2-4cb6-ab39-4c342561de44" providerId="ADAL" clId="{D7A31C41-7C05-7A45-AA52-F3249916DC39}" dt="2024-03-19T07:45:18.731" v="797" actId="1076"/>
          <ac:graphicFrameMkLst>
            <pc:docMk/>
            <pc:sldMk cId="1951914014" sldId="2147472186"/>
            <ac:graphicFrameMk id="35" creationId="{98F3D352-1749-1870-744E-C78F37AEB5C3}"/>
          </ac:graphicFrameMkLst>
        </pc:graphicFrameChg>
        <pc:picChg chg="del">
          <ac:chgData name="Viktor - Becom" userId="0875c2b2-2ef2-4cb6-ab39-4c342561de44" providerId="ADAL" clId="{D7A31C41-7C05-7A45-AA52-F3249916DC39}" dt="2024-03-18T13:04:17.816" v="192" actId="478"/>
          <ac:picMkLst>
            <pc:docMk/>
            <pc:sldMk cId="1951914014" sldId="2147472186"/>
            <ac:picMk id="3" creationId="{37382535-6975-764D-9336-E2A92CD972E6}"/>
          </ac:picMkLst>
        </pc:picChg>
        <pc:picChg chg="add del mod">
          <ac:chgData name="Viktor - Becom" userId="0875c2b2-2ef2-4cb6-ab39-4c342561de44" providerId="ADAL" clId="{D7A31C41-7C05-7A45-AA52-F3249916DC39}" dt="2024-03-18T14:35:16.294" v="782" actId="478"/>
          <ac:picMkLst>
            <pc:docMk/>
            <pc:sldMk cId="1951914014" sldId="2147472186"/>
            <ac:picMk id="30" creationId="{EADA6941-08AC-9992-0A72-18420F9A88A5}"/>
          </ac:picMkLst>
        </pc:picChg>
        <pc:picChg chg="add del mod">
          <ac:chgData name="Viktor - Becom" userId="0875c2b2-2ef2-4cb6-ab39-4c342561de44" providerId="ADAL" clId="{D7A31C41-7C05-7A45-AA52-F3249916DC39}" dt="2024-03-18T14:35:15.360" v="781" actId="478"/>
          <ac:picMkLst>
            <pc:docMk/>
            <pc:sldMk cId="1951914014" sldId="2147472186"/>
            <ac:picMk id="32" creationId="{9668DEBE-E74C-6865-0405-FD7B1153588E}"/>
          </ac:picMkLst>
        </pc:picChg>
      </pc:sldChg>
      <pc:sldChg chg="addSp delSp modSp mod">
        <pc:chgData name="Viktor - Becom" userId="0875c2b2-2ef2-4cb6-ab39-4c342561de44" providerId="ADAL" clId="{D7A31C41-7C05-7A45-AA52-F3249916DC39}" dt="2024-03-19T12:24:20.721" v="834" actId="20577"/>
        <pc:sldMkLst>
          <pc:docMk/>
          <pc:sldMk cId="1500045165" sldId="2147472189"/>
        </pc:sldMkLst>
        <pc:spChg chg="mod">
          <ac:chgData name="Viktor - Becom" userId="0875c2b2-2ef2-4cb6-ab39-4c342561de44" providerId="ADAL" clId="{D7A31C41-7C05-7A45-AA52-F3249916DC39}" dt="2024-03-18T14:35:02.846" v="780" actId="14100"/>
          <ac:spMkLst>
            <pc:docMk/>
            <pc:sldMk cId="1500045165" sldId="2147472189"/>
            <ac:spMk id="2" creationId="{A3C4C6C6-A3E8-BE45-41A7-80CDC5E1A94B}"/>
          </ac:spMkLst>
        </pc:spChg>
        <pc:spChg chg="mod">
          <ac:chgData name="Viktor - Becom" userId="0875c2b2-2ef2-4cb6-ab39-4c342561de44" providerId="ADAL" clId="{D7A31C41-7C05-7A45-AA52-F3249916DC39}" dt="2024-03-18T13:04:12.031" v="191" actId="14100"/>
          <ac:spMkLst>
            <pc:docMk/>
            <pc:sldMk cId="1500045165" sldId="2147472189"/>
            <ac:spMk id="7" creationId="{FE1AC9B4-F29C-4C22-4364-643443ED8E4A}"/>
          </ac:spMkLst>
        </pc:spChg>
        <pc:spChg chg="mod">
          <ac:chgData name="Viktor - Becom" userId="0875c2b2-2ef2-4cb6-ab39-4c342561de44" providerId="ADAL" clId="{D7A31C41-7C05-7A45-AA52-F3249916DC39}" dt="2024-03-18T13:04:12.031" v="191" actId="14100"/>
          <ac:spMkLst>
            <pc:docMk/>
            <pc:sldMk cId="1500045165" sldId="2147472189"/>
            <ac:spMk id="8" creationId="{8286485B-F0DD-8937-2B21-C6978546DE15}"/>
          </ac:spMkLst>
        </pc:spChg>
        <pc:spChg chg="mod">
          <ac:chgData name="Viktor - Becom" userId="0875c2b2-2ef2-4cb6-ab39-4c342561de44" providerId="ADAL" clId="{D7A31C41-7C05-7A45-AA52-F3249916DC39}" dt="2024-03-18T13:04:12.031" v="191" actId="14100"/>
          <ac:spMkLst>
            <pc:docMk/>
            <pc:sldMk cId="1500045165" sldId="2147472189"/>
            <ac:spMk id="9" creationId="{D1529D9F-AA99-0E4B-F0F1-6AFC46299297}"/>
          </ac:spMkLst>
        </pc:spChg>
        <pc:spChg chg="mod">
          <ac:chgData name="Viktor - Becom" userId="0875c2b2-2ef2-4cb6-ab39-4c342561de44" providerId="ADAL" clId="{D7A31C41-7C05-7A45-AA52-F3249916DC39}" dt="2024-03-18T13:04:12.031" v="191" actId="14100"/>
          <ac:spMkLst>
            <pc:docMk/>
            <pc:sldMk cId="1500045165" sldId="2147472189"/>
            <ac:spMk id="10" creationId="{FC5AEC48-302B-28E5-233A-734B559AE08D}"/>
          </ac:spMkLst>
        </pc:spChg>
        <pc:spChg chg="mod">
          <ac:chgData name="Viktor - Becom" userId="0875c2b2-2ef2-4cb6-ab39-4c342561de44" providerId="ADAL" clId="{D7A31C41-7C05-7A45-AA52-F3249916DC39}" dt="2024-03-18T13:04:12.031" v="191" actId="14100"/>
          <ac:spMkLst>
            <pc:docMk/>
            <pc:sldMk cId="1500045165" sldId="2147472189"/>
            <ac:spMk id="11" creationId="{95EDEF43-2EF6-9283-A099-BCC2099998FE}"/>
          </ac:spMkLst>
        </pc:spChg>
        <pc:spChg chg="mod">
          <ac:chgData name="Viktor - Becom" userId="0875c2b2-2ef2-4cb6-ab39-4c342561de44" providerId="ADAL" clId="{D7A31C41-7C05-7A45-AA52-F3249916DC39}" dt="2024-03-18T13:04:12.031" v="191" actId="14100"/>
          <ac:spMkLst>
            <pc:docMk/>
            <pc:sldMk cId="1500045165" sldId="2147472189"/>
            <ac:spMk id="12" creationId="{452DE92D-8102-574C-CDC1-82A76F38911E}"/>
          </ac:spMkLst>
        </pc:spChg>
        <pc:spChg chg="mod">
          <ac:chgData name="Viktor - Becom" userId="0875c2b2-2ef2-4cb6-ab39-4c342561de44" providerId="ADAL" clId="{D7A31C41-7C05-7A45-AA52-F3249916DC39}" dt="2024-03-18T13:04:12.031" v="191" actId="14100"/>
          <ac:spMkLst>
            <pc:docMk/>
            <pc:sldMk cId="1500045165" sldId="2147472189"/>
            <ac:spMk id="13" creationId="{5DB49212-64DE-EE69-50AB-F3E60CE993D8}"/>
          </ac:spMkLst>
        </pc:spChg>
        <pc:spChg chg="mod">
          <ac:chgData name="Viktor - Becom" userId="0875c2b2-2ef2-4cb6-ab39-4c342561de44" providerId="ADAL" clId="{D7A31C41-7C05-7A45-AA52-F3249916DC39}" dt="2024-03-18T13:04:12.031" v="191" actId="14100"/>
          <ac:spMkLst>
            <pc:docMk/>
            <pc:sldMk cId="1500045165" sldId="2147472189"/>
            <ac:spMk id="14" creationId="{F3E01342-EE2F-1C48-6481-8FEC668A0A60}"/>
          </ac:spMkLst>
        </pc:spChg>
        <pc:spChg chg="mod">
          <ac:chgData name="Viktor - Becom" userId="0875c2b2-2ef2-4cb6-ab39-4c342561de44" providerId="ADAL" clId="{D7A31C41-7C05-7A45-AA52-F3249916DC39}" dt="2024-03-18T13:04:12.031" v="191" actId="14100"/>
          <ac:spMkLst>
            <pc:docMk/>
            <pc:sldMk cId="1500045165" sldId="2147472189"/>
            <ac:spMk id="15" creationId="{8C98E1BA-BCF0-3A96-0B14-C45D9ED8DEA4}"/>
          </ac:spMkLst>
        </pc:spChg>
        <pc:spChg chg="mod">
          <ac:chgData name="Viktor - Becom" userId="0875c2b2-2ef2-4cb6-ab39-4c342561de44" providerId="ADAL" clId="{D7A31C41-7C05-7A45-AA52-F3249916DC39}" dt="2024-03-18T13:04:12.031" v="191" actId="14100"/>
          <ac:spMkLst>
            <pc:docMk/>
            <pc:sldMk cId="1500045165" sldId="2147472189"/>
            <ac:spMk id="16" creationId="{076F357A-56E6-6446-1325-D5EDD1ED4F2B}"/>
          </ac:spMkLst>
        </pc:spChg>
        <pc:spChg chg="add mod">
          <ac:chgData name="Viktor - Becom" userId="0875c2b2-2ef2-4cb6-ab39-4c342561de44" providerId="ADAL" clId="{D7A31C41-7C05-7A45-AA52-F3249916DC39}" dt="2024-03-19T12:24:20.721" v="834" actId="20577"/>
          <ac:spMkLst>
            <pc:docMk/>
            <pc:sldMk cId="1500045165" sldId="2147472189"/>
            <ac:spMk id="28" creationId="{E34568ED-9D22-3948-EA67-FC0D3DBAD544}"/>
          </ac:spMkLst>
        </pc:spChg>
        <pc:spChg chg="add mod">
          <ac:chgData name="Viktor - Becom" userId="0875c2b2-2ef2-4cb6-ab39-4c342561de44" providerId="ADAL" clId="{D7A31C41-7C05-7A45-AA52-F3249916DC39}" dt="2024-03-19T12:19:47.797" v="801" actId="1076"/>
          <ac:spMkLst>
            <pc:docMk/>
            <pc:sldMk cId="1500045165" sldId="2147472189"/>
            <ac:spMk id="31" creationId="{D7371A06-8E66-9AB3-5F4E-4C9BE761CC3D}"/>
          </ac:spMkLst>
        </pc:spChg>
        <pc:spChg chg="add mod">
          <ac:chgData name="Viktor - Becom" userId="0875c2b2-2ef2-4cb6-ab39-4c342561de44" providerId="ADAL" clId="{D7A31C41-7C05-7A45-AA52-F3249916DC39}" dt="2024-03-19T12:20:00.047" v="804" actId="1076"/>
          <ac:spMkLst>
            <pc:docMk/>
            <pc:sldMk cId="1500045165" sldId="2147472189"/>
            <ac:spMk id="32" creationId="{EAB173E6-A759-494C-4374-A965CB70A250}"/>
          </ac:spMkLst>
        </pc:spChg>
        <pc:grpChg chg="mod">
          <ac:chgData name="Viktor - Becom" userId="0875c2b2-2ef2-4cb6-ab39-4c342561de44" providerId="ADAL" clId="{D7A31C41-7C05-7A45-AA52-F3249916DC39}" dt="2024-03-18T13:04:12.031" v="191" actId="14100"/>
          <ac:grpSpMkLst>
            <pc:docMk/>
            <pc:sldMk cId="1500045165" sldId="2147472189"/>
            <ac:grpSpMk id="6" creationId="{26FC51DF-5F4C-BFE5-4EF3-6EC7C4E2E2C2}"/>
          </ac:grpSpMkLst>
        </pc:grpChg>
        <pc:graphicFrameChg chg="mod">
          <ac:chgData name="Viktor - Becom" userId="0875c2b2-2ef2-4cb6-ab39-4c342561de44" providerId="ADAL" clId="{D7A31C41-7C05-7A45-AA52-F3249916DC39}" dt="2024-03-18T13:01:07.173" v="185" actId="1076"/>
          <ac:graphicFrameMkLst>
            <pc:docMk/>
            <pc:sldMk cId="1500045165" sldId="2147472189"/>
            <ac:graphicFrameMk id="4" creationId="{02A03E7E-5A4B-6671-C0F6-E403E3AA27DF}"/>
          </ac:graphicFrameMkLst>
        </pc:graphicFrameChg>
        <pc:picChg chg="del">
          <ac:chgData name="Viktor - Becom" userId="0875c2b2-2ef2-4cb6-ab39-4c342561de44" providerId="ADAL" clId="{D7A31C41-7C05-7A45-AA52-F3249916DC39}" dt="2024-03-18T13:03:59.425" v="189" actId="478"/>
          <ac:picMkLst>
            <pc:docMk/>
            <pc:sldMk cId="1500045165" sldId="2147472189"/>
            <ac:picMk id="3" creationId="{62E4EA14-E7CD-40AF-56DC-67EB8FD16DB1}"/>
          </ac:picMkLst>
        </pc:picChg>
        <pc:picChg chg="add del mod">
          <ac:chgData name="Viktor - Becom" userId="0875c2b2-2ef2-4cb6-ab39-4c342561de44" providerId="ADAL" clId="{D7A31C41-7C05-7A45-AA52-F3249916DC39}" dt="2024-03-18T14:35:19.809" v="784" actId="478"/>
          <ac:picMkLst>
            <pc:docMk/>
            <pc:sldMk cId="1500045165" sldId="2147472189"/>
            <ac:picMk id="29" creationId="{007FDE97-F8F6-4CF7-1AE8-D035FFB03C30}"/>
          </ac:picMkLst>
        </pc:picChg>
        <pc:picChg chg="add del mod">
          <ac:chgData name="Viktor - Becom" userId="0875c2b2-2ef2-4cb6-ab39-4c342561de44" providerId="ADAL" clId="{D7A31C41-7C05-7A45-AA52-F3249916DC39}" dt="2024-03-18T14:35:18.763" v="783" actId="478"/>
          <ac:picMkLst>
            <pc:docMk/>
            <pc:sldMk cId="1500045165" sldId="2147472189"/>
            <ac:picMk id="30" creationId="{772D3A7A-34A7-AE0F-608D-017A01EEC68B}"/>
          </ac:picMkLst>
        </pc:picChg>
      </pc:sldChg>
      <pc:sldChg chg="addSp modSp mod">
        <pc:chgData name="Viktor - Becom" userId="0875c2b2-2ef2-4cb6-ab39-4c342561de44" providerId="ADAL" clId="{D7A31C41-7C05-7A45-AA52-F3249916DC39}" dt="2024-03-18T13:20:21.451" v="282" actId="113"/>
        <pc:sldMkLst>
          <pc:docMk/>
          <pc:sldMk cId="1732772388" sldId="2147472195"/>
        </pc:sldMkLst>
        <pc:spChg chg="mod">
          <ac:chgData name="Viktor - Becom" userId="0875c2b2-2ef2-4cb6-ab39-4c342561de44" providerId="ADAL" clId="{D7A31C41-7C05-7A45-AA52-F3249916DC39}" dt="2024-03-18T13:20:07.792" v="281" actId="1076"/>
          <ac:spMkLst>
            <pc:docMk/>
            <pc:sldMk cId="1732772388" sldId="2147472195"/>
            <ac:spMk id="2" creationId="{8CA4CB90-FC20-DC84-F4AC-2BD365B0FF7E}"/>
          </ac:spMkLst>
        </pc:spChg>
        <pc:spChg chg="add mod">
          <ac:chgData name="Viktor - Becom" userId="0875c2b2-2ef2-4cb6-ab39-4c342561de44" providerId="ADAL" clId="{D7A31C41-7C05-7A45-AA52-F3249916DC39}" dt="2024-03-18T13:20:21.451" v="282" actId="113"/>
          <ac:spMkLst>
            <pc:docMk/>
            <pc:sldMk cId="1732772388" sldId="2147472195"/>
            <ac:spMk id="3" creationId="{6DBA121B-60C5-8B04-6F2F-EDB124237653}"/>
          </ac:spMkLst>
        </pc:spChg>
      </pc:sldChg>
      <pc:sldChg chg="addSp modSp mod">
        <pc:chgData name="Viktor - Becom" userId="0875c2b2-2ef2-4cb6-ab39-4c342561de44" providerId="ADAL" clId="{D7A31C41-7C05-7A45-AA52-F3249916DC39}" dt="2024-03-18T13:46:22.891" v="582" actId="1076"/>
        <pc:sldMkLst>
          <pc:docMk/>
          <pc:sldMk cId="2549709769" sldId="2147472196"/>
        </pc:sldMkLst>
        <pc:spChg chg="mod">
          <ac:chgData name="Viktor - Becom" userId="0875c2b2-2ef2-4cb6-ab39-4c342561de44" providerId="ADAL" clId="{D7A31C41-7C05-7A45-AA52-F3249916DC39}" dt="2024-03-18T13:42:30.336" v="438" actId="14100"/>
          <ac:spMkLst>
            <pc:docMk/>
            <pc:sldMk cId="2549709769" sldId="2147472196"/>
            <ac:spMk id="2" creationId="{4BAEEB1A-53F9-0212-3D84-694FD0E2285D}"/>
          </ac:spMkLst>
        </pc:spChg>
        <pc:spChg chg="add mod">
          <ac:chgData name="Viktor - Becom" userId="0875c2b2-2ef2-4cb6-ab39-4c342561de44" providerId="ADAL" clId="{D7A31C41-7C05-7A45-AA52-F3249916DC39}" dt="2024-03-18T13:46:06.941" v="576" actId="1076"/>
          <ac:spMkLst>
            <pc:docMk/>
            <pc:sldMk cId="2549709769" sldId="2147472196"/>
            <ac:spMk id="3" creationId="{2CC50A72-C690-F9CF-72DF-9FC9DBC30C73}"/>
          </ac:spMkLst>
        </pc:spChg>
        <pc:spChg chg="mod">
          <ac:chgData name="Viktor - Becom" userId="0875c2b2-2ef2-4cb6-ab39-4c342561de44" providerId="ADAL" clId="{D7A31C41-7C05-7A45-AA52-F3249916DC39}" dt="2024-03-18T13:46:22.891" v="582" actId="1076"/>
          <ac:spMkLst>
            <pc:docMk/>
            <pc:sldMk cId="2549709769" sldId="2147472196"/>
            <ac:spMk id="8" creationId="{4F90C211-206F-E486-3584-5C00540AFD37}"/>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werkblad.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werkblad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werkblad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becommerce.sharepoint.com/sites/Becommerce/Shared%20Documents/General/Communicatie/Persagentschap/COMM2YOU/Communicatiefile%20Studies/20240228_Communicatie_EBMMM.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becommerce.sharepoint.com/sites/Becommerce/Shared%20Documents/General/Communicatie/Persagentschap/COMM2YOU/Communicatiefile%20Studies/20240228_Communicatie_EBMMM.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becommerce.sharepoint.com/sites/Becommerce/Shared%20Documents/General/Communicatie/Persagentschap/COMM2YOU/Communicatiefile%20Studies/20240228_Communicatie_EBMMM.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werkblad3.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https://becommerce.sharepoint.com/sites/Becommerce/Shared%20Documents/General/Communicatie/Persagentschap/COMM2YOU/Communicatiefile%20Studies/20240228_Communicatie_EBMMM.xlsx" TargetMode="External"/><Relationship Id="rId2" Type="http://schemas.microsoft.com/office/2011/relationships/chartColorStyle" Target="colors9.xml"/><Relationship Id="rId1" Type="http://schemas.microsoft.com/office/2011/relationships/chartStyle" Target="style9.xml"/></Relationships>
</file>

<file path=ppt/charts/_rels/chart9.xml.rels><?xml version="1.0" encoding="UTF-8" standalone="yes"?>
<Relationships xmlns="http://schemas.openxmlformats.org/package/2006/relationships"><Relationship Id="rId3" Type="http://schemas.openxmlformats.org/officeDocument/2006/relationships/oleObject" Target="https://becommerce.sharepoint.com/sites/Becommerce/Shared%20Documents/General/Communicatie/Persagentschap/COMM2YOU/Communicatiefile%20Studies/20240228_Communicatie_EBMMM.xlsx" TargetMode="External"/><Relationship Id="rId2" Type="http://schemas.microsoft.com/office/2011/relationships/chartColorStyle" Target="colors10.xml"/><Relationship Id="rId1" Type="http://schemas.microsoft.com/office/2011/relationships/chartStyle" Target="style10.xml"/></Relationships>
</file>

<file path=ppt/charts/_rels/chartEx1.xml.rels><?xml version="1.0" encoding="UTF-8" standalone="yes"?>
<Relationships xmlns="http://schemas.openxmlformats.org/package/2006/relationships"><Relationship Id="rId3" Type="http://schemas.microsoft.com/office/2011/relationships/chartColorStyle" Target="colors8.xml"/><Relationship Id="rId2" Type="http://schemas.microsoft.com/office/2011/relationships/chartStyle" Target="style8.xml"/><Relationship Id="rId1" Type="http://schemas.openxmlformats.org/officeDocument/2006/relationships/package" Target="../embeddings/Microsoft_Excel-werkblad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nl-BE"/>
        </a:p>
      </c:txPr>
    </c:title>
    <c:autoTitleDeleted val="0"/>
    <c:plotArea>
      <c:layout/>
      <c:barChart>
        <c:barDir val="col"/>
        <c:grouping val="clustered"/>
        <c:varyColors val="0"/>
        <c:ser>
          <c:idx val="0"/>
          <c:order val="0"/>
          <c:tx>
            <c:strRef>
              <c:f>Blad1!$B$1</c:f>
              <c:strCache>
                <c:ptCount val="1"/>
                <c:pt idx="0">
                  <c:v>Reeks 1</c:v>
                </c:pt>
              </c:strCache>
            </c:strRef>
          </c:tx>
          <c:spPr>
            <a:solidFill>
              <a:schemeClr val="accent1"/>
            </a:solidFill>
            <a:ln>
              <a:noFill/>
            </a:ln>
            <a:effectLst/>
          </c:spPr>
          <c:invertIfNegative val="0"/>
          <c:cat>
            <c:strRef>
              <c:f>Blad1!$A$2:$A$5</c:f>
              <c:strCache>
                <c:ptCount val="4"/>
                <c:pt idx="0">
                  <c:v>Categorie 1</c:v>
                </c:pt>
                <c:pt idx="1">
                  <c:v>Categorie 2</c:v>
                </c:pt>
                <c:pt idx="2">
                  <c:v>Categorie 3</c:v>
                </c:pt>
                <c:pt idx="3">
                  <c:v>Categorie 4</c:v>
                </c:pt>
              </c:strCache>
            </c:strRef>
          </c:cat>
          <c:val>
            <c:numRef>
              <c:f>Blad1!$B$2:$B$5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3FA1-F348-B203-A1E10A74041C}"/>
            </c:ext>
          </c:extLst>
        </c:ser>
        <c:ser>
          <c:idx val="1"/>
          <c:order val="1"/>
          <c:tx>
            <c:strRef>
              <c:f>Blad1!$C$1</c:f>
              <c:strCache>
                <c:ptCount val="1"/>
                <c:pt idx="0">
                  <c:v>Reeks 2</c:v>
                </c:pt>
              </c:strCache>
            </c:strRef>
          </c:tx>
          <c:spPr>
            <a:solidFill>
              <a:schemeClr val="accent2"/>
            </a:solidFill>
            <a:ln>
              <a:noFill/>
            </a:ln>
            <a:effectLst/>
          </c:spPr>
          <c:invertIfNegative val="0"/>
          <c:cat>
            <c:strRef>
              <c:f>Blad1!$A$2:$A$5</c:f>
              <c:strCache>
                <c:ptCount val="4"/>
                <c:pt idx="0">
                  <c:v>Categorie 1</c:v>
                </c:pt>
                <c:pt idx="1">
                  <c:v>Categorie 2</c:v>
                </c:pt>
                <c:pt idx="2">
                  <c:v>Categorie 3</c:v>
                </c:pt>
                <c:pt idx="3">
                  <c:v>Categorie 4</c:v>
                </c:pt>
              </c:strCache>
            </c:strRef>
          </c:cat>
          <c:val>
            <c:numRef>
              <c:f>Blad1!$C$2:$C$5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3FA1-F348-B203-A1E10A74041C}"/>
            </c:ext>
          </c:extLst>
        </c:ser>
        <c:ser>
          <c:idx val="2"/>
          <c:order val="2"/>
          <c:tx>
            <c:strRef>
              <c:f>Blad1!$D$1</c:f>
              <c:strCache>
                <c:ptCount val="1"/>
                <c:pt idx="0">
                  <c:v>Reeks 3</c:v>
                </c:pt>
              </c:strCache>
            </c:strRef>
          </c:tx>
          <c:spPr>
            <a:solidFill>
              <a:schemeClr val="accent3"/>
            </a:solidFill>
            <a:ln>
              <a:noFill/>
            </a:ln>
            <a:effectLst/>
          </c:spPr>
          <c:invertIfNegative val="0"/>
          <c:cat>
            <c:strRef>
              <c:f>Blad1!$A$2:$A$5</c:f>
              <c:strCache>
                <c:ptCount val="4"/>
                <c:pt idx="0">
                  <c:v>Categorie 1</c:v>
                </c:pt>
                <c:pt idx="1">
                  <c:v>Categorie 2</c:v>
                </c:pt>
                <c:pt idx="2">
                  <c:v>Categorie 3</c:v>
                </c:pt>
                <c:pt idx="3">
                  <c:v>Categorie 4</c:v>
                </c:pt>
              </c:strCache>
            </c:strRef>
          </c:cat>
          <c:val>
            <c:numRef>
              <c:f>Blad1!$D$2:$D$5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3FA1-F348-B203-A1E10A74041C}"/>
            </c:ext>
          </c:extLst>
        </c:ser>
        <c:dLbls>
          <c:showLegendKey val="0"/>
          <c:showVal val="0"/>
          <c:showCatName val="0"/>
          <c:showSerName val="0"/>
          <c:showPercent val="0"/>
          <c:showBubbleSize val="0"/>
        </c:dLbls>
        <c:gapWidth val="219"/>
        <c:overlap val="-27"/>
        <c:axId val="180990031"/>
        <c:axId val="181210991"/>
      </c:barChart>
      <c:catAx>
        <c:axId val="1809900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BE"/>
          </a:p>
        </c:txPr>
        <c:crossAx val="181210991"/>
        <c:crosses val="autoZero"/>
        <c:auto val="1"/>
        <c:lblAlgn val="ctr"/>
        <c:lblOffset val="100"/>
        <c:noMultiLvlLbl val="0"/>
      </c:catAx>
      <c:valAx>
        <c:axId val="18121099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BE"/>
          </a:p>
        </c:txPr>
        <c:crossAx val="1809900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1"/>
          <c:order val="0"/>
          <c:tx>
            <c:strRef>
              <c:f>Blad1!$A$3</c:f>
              <c:strCache>
                <c:ptCount val="1"/>
                <c:pt idx="0">
                  <c:v>Amount spent offline/in stores (€)</c:v>
                </c:pt>
              </c:strCache>
            </c:strRef>
          </c:tx>
          <c:spPr>
            <a:solidFill>
              <a:srgbClr val="5E32CA"/>
            </a:solidFill>
            <a:ln>
              <a:noFill/>
            </a:ln>
            <a:effectLst/>
          </c:spPr>
          <c:invertIfNegative val="0"/>
          <c:dLbls>
            <c:numFmt formatCode="&quot;€&quot;\ #,##0.0" sourceLinked="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Open Sans" pitchFamily="2" charset="0"/>
                    <a:ea typeface="Open Sans" pitchFamily="2" charset="0"/>
                    <a:cs typeface="Open Sans" pitchFamily="2" charset="0"/>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Blad1!$B$1:$F$1</c:f>
              <c:strCache>
                <c:ptCount val="5"/>
                <c:pt idx="0">
                  <c:v>2019</c:v>
                </c:pt>
                <c:pt idx="1">
                  <c:v>2020</c:v>
                </c:pt>
                <c:pt idx="2">
                  <c:v>2021</c:v>
                </c:pt>
                <c:pt idx="3">
                  <c:v>2022</c:v>
                </c:pt>
                <c:pt idx="4">
                  <c:v>2023</c:v>
                </c:pt>
              </c:strCache>
            </c:strRef>
          </c:cat>
          <c:val>
            <c:numRef>
              <c:f>Blad1!$B$3:$F$3</c:f>
              <c:numCache>
                <c:formatCode>"€"#,##0_);[Red]\("€"#,##0\)</c:formatCode>
                <c:ptCount val="5"/>
                <c:pt idx="0" formatCode="_-[$€-2]\ * #,##0_-;\-[$€-2]\ * #,##0_-;_-[$€-2]\ * &quot;-&quot;??_-;_-@_-">
                  <c:v>46570320586</c:v>
                </c:pt>
                <c:pt idx="1">
                  <c:v>45540083813</c:v>
                </c:pt>
                <c:pt idx="2">
                  <c:v>44812289687</c:v>
                </c:pt>
                <c:pt idx="3">
                  <c:v>47484408438</c:v>
                </c:pt>
                <c:pt idx="4">
                  <c:v>50221746664</c:v>
                </c:pt>
              </c:numCache>
            </c:numRef>
          </c:val>
          <c:extLst>
            <c:ext xmlns:c16="http://schemas.microsoft.com/office/drawing/2014/chart" uri="{C3380CC4-5D6E-409C-BE32-E72D297353CC}">
              <c16:uniqueId val="{00000001-A101-5B4C-9ACB-F7A6E0D7AE83}"/>
            </c:ext>
          </c:extLst>
        </c:ser>
        <c:ser>
          <c:idx val="0"/>
          <c:order val="1"/>
          <c:tx>
            <c:strRef>
              <c:f>Blad1!$A$2</c:f>
              <c:strCache>
                <c:ptCount val="1"/>
                <c:pt idx="0">
                  <c:v>Amount spent online (€)</c:v>
                </c:pt>
              </c:strCache>
            </c:strRef>
          </c:tx>
          <c:spPr>
            <a:solidFill>
              <a:srgbClr val="00EA90"/>
            </a:solidFill>
            <a:ln>
              <a:noFill/>
            </a:ln>
            <a:effectLst/>
          </c:spPr>
          <c:invertIfNegative val="0"/>
          <c:dLbls>
            <c:numFmt formatCode="&quot;€&quot;\ #,##0.0" sourceLinked="0"/>
            <c:spPr>
              <a:solidFill>
                <a:srgbClr val="00EA90"/>
              </a:solidFill>
              <a:ln>
                <a:noFill/>
              </a:ln>
              <a:effectLst/>
            </c:spPr>
            <c:txPr>
              <a:bodyPr rot="0" spcFirstLastPara="1" vertOverflow="ellipsis" vert="horz" wrap="square" anchor="ctr" anchorCtr="1"/>
              <a:lstStyle/>
              <a:p>
                <a:pPr>
                  <a:defRPr sz="1197" b="0" i="0" u="none" strike="noStrike" kern="1200" baseline="0">
                    <a:solidFill>
                      <a:schemeClr val="tx1"/>
                    </a:solidFill>
                    <a:latin typeface="Open Sans" pitchFamily="2" charset="0"/>
                    <a:ea typeface="Open Sans" pitchFamily="2" charset="0"/>
                    <a:cs typeface="Open Sans" pitchFamily="2" charset="0"/>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Blad1!$B$1:$F$1</c:f>
              <c:strCache>
                <c:ptCount val="5"/>
                <c:pt idx="0">
                  <c:v>2019</c:v>
                </c:pt>
                <c:pt idx="1">
                  <c:v>2020</c:v>
                </c:pt>
                <c:pt idx="2">
                  <c:v>2021</c:v>
                </c:pt>
                <c:pt idx="3">
                  <c:v>2022</c:v>
                </c:pt>
                <c:pt idx="4">
                  <c:v>2023</c:v>
                </c:pt>
              </c:strCache>
            </c:strRef>
          </c:cat>
          <c:val>
            <c:numRef>
              <c:f>Blad1!$B$2:$F$2</c:f>
              <c:numCache>
                <c:formatCode>_-[$€-2]\ * #,##0_-;\-[$€-2]\ * #,##0_-;_-[$€-2]\ * "-"??_-;_-@_-</c:formatCode>
                <c:ptCount val="5"/>
                <c:pt idx="0">
                  <c:v>11458951024.279123</c:v>
                </c:pt>
                <c:pt idx="1">
                  <c:v>10262738460.312508</c:v>
                </c:pt>
                <c:pt idx="2" formatCode="&quot;€&quot;#,##0_);[Red]\(&quot;€&quot;#,##0\)">
                  <c:v>12094851589</c:v>
                </c:pt>
                <c:pt idx="3" formatCode="&quot;€&quot;#,##0_);[Red]\(&quot;€&quot;#,##0\)">
                  <c:v>14695353743</c:v>
                </c:pt>
                <c:pt idx="4" formatCode="&quot;€&quot;#,##0_);[Red]\(&quot;€&quot;#,##0\)">
                  <c:v>16271515324</c:v>
                </c:pt>
              </c:numCache>
            </c:numRef>
          </c:val>
          <c:extLst>
            <c:ext xmlns:c16="http://schemas.microsoft.com/office/drawing/2014/chart" uri="{C3380CC4-5D6E-409C-BE32-E72D297353CC}">
              <c16:uniqueId val="{00000000-A101-5B4C-9ACB-F7A6E0D7AE83}"/>
            </c:ext>
          </c:extLst>
        </c:ser>
        <c:dLbls>
          <c:showLegendKey val="0"/>
          <c:showVal val="0"/>
          <c:showCatName val="0"/>
          <c:showSerName val="0"/>
          <c:showPercent val="0"/>
          <c:showBubbleSize val="0"/>
        </c:dLbls>
        <c:gapWidth val="219"/>
        <c:overlap val="100"/>
        <c:axId val="1461502800"/>
        <c:axId val="869893984"/>
      </c:barChart>
      <c:lineChart>
        <c:grouping val="standard"/>
        <c:varyColors val="0"/>
        <c:ser>
          <c:idx val="2"/>
          <c:order val="2"/>
          <c:tx>
            <c:strRef>
              <c:f>Blad1!$A$4</c:f>
              <c:strCache>
                <c:ptCount val="1"/>
                <c:pt idx="0">
                  <c:v>Total </c:v>
                </c:pt>
              </c:strCache>
            </c:strRef>
          </c:tx>
          <c:spPr>
            <a:ln w="28575" cap="rnd">
              <a:noFill/>
              <a:round/>
            </a:ln>
            <a:effectLst/>
          </c:spPr>
          <c:marker>
            <c:symbol val="none"/>
          </c:marker>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Open Sans" pitchFamily="2" charset="0"/>
                    <a:ea typeface="Open Sans" pitchFamily="2" charset="0"/>
                    <a:cs typeface="Open Sans" pitchFamily="2" charset="0"/>
                  </a:defRPr>
                </a:pPr>
                <a:endParaRPr lang="nl-BE"/>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Blad1!$B$1:$F$1</c:f>
              <c:strCache>
                <c:ptCount val="5"/>
                <c:pt idx="0">
                  <c:v>2019</c:v>
                </c:pt>
                <c:pt idx="1">
                  <c:v>2020</c:v>
                </c:pt>
                <c:pt idx="2">
                  <c:v>2021</c:v>
                </c:pt>
                <c:pt idx="3">
                  <c:v>2022</c:v>
                </c:pt>
                <c:pt idx="4">
                  <c:v>2023</c:v>
                </c:pt>
              </c:strCache>
            </c:strRef>
          </c:cat>
          <c:val>
            <c:numRef>
              <c:f>Blad1!$B$4:$F$4</c:f>
              <c:numCache>
                <c:formatCode>_-[$€-2]\ * #,##0_-;\-[$€-2]\ * #,##0_-;_-[$€-2]\ * "-"??_-;_-@_-</c:formatCode>
                <c:ptCount val="5"/>
                <c:pt idx="0">
                  <c:v>58029271610.279121</c:v>
                </c:pt>
                <c:pt idx="1">
                  <c:v>55802822273.312508</c:v>
                </c:pt>
                <c:pt idx="2" formatCode="&quot;€&quot;#,##0_);[Red]\(&quot;€&quot;#,##0\)">
                  <c:v>56907141276</c:v>
                </c:pt>
                <c:pt idx="3" formatCode="&quot;€&quot;#,##0_);[Red]\(&quot;€&quot;#,##0\)">
                  <c:v>62179762181</c:v>
                </c:pt>
                <c:pt idx="4" formatCode="&quot;€&quot;#,##0_);[Red]\(&quot;€&quot;#,##0\)">
                  <c:v>66493261988</c:v>
                </c:pt>
              </c:numCache>
            </c:numRef>
          </c:val>
          <c:smooth val="0"/>
          <c:extLst>
            <c:ext xmlns:c16="http://schemas.microsoft.com/office/drawing/2014/chart" uri="{C3380CC4-5D6E-409C-BE32-E72D297353CC}">
              <c16:uniqueId val="{00000000-DD78-2A43-8633-D4602B34E5BD}"/>
            </c:ext>
          </c:extLst>
        </c:ser>
        <c:dLbls>
          <c:showLegendKey val="0"/>
          <c:showVal val="0"/>
          <c:showCatName val="0"/>
          <c:showSerName val="0"/>
          <c:showPercent val="0"/>
          <c:showBubbleSize val="0"/>
        </c:dLbls>
        <c:marker val="1"/>
        <c:smooth val="0"/>
        <c:axId val="1461502800"/>
        <c:axId val="869893984"/>
      </c:lineChart>
      <c:catAx>
        <c:axId val="14615028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Open Sans" pitchFamily="2" charset="0"/>
                <a:ea typeface="Open Sans" pitchFamily="2" charset="0"/>
                <a:cs typeface="Open Sans" pitchFamily="2" charset="0"/>
              </a:defRPr>
            </a:pPr>
            <a:endParaRPr lang="nl-BE"/>
          </a:p>
        </c:txPr>
        <c:crossAx val="869893984"/>
        <c:crosses val="autoZero"/>
        <c:auto val="1"/>
        <c:lblAlgn val="ctr"/>
        <c:lblOffset val="100"/>
        <c:noMultiLvlLbl val="0"/>
      </c:catAx>
      <c:valAx>
        <c:axId val="869893984"/>
        <c:scaling>
          <c:orientation val="minMax"/>
        </c:scaling>
        <c:delete val="0"/>
        <c:axPos val="l"/>
        <c:numFmt formatCode="_-[$€-2]\ * #,##0_-;\-[$€-2]\ * #,##0_-;_-[$€-2]\ *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Open Sans" pitchFamily="2" charset="0"/>
                <a:ea typeface="Open Sans" pitchFamily="2" charset="0"/>
                <a:cs typeface="Open Sans" pitchFamily="2" charset="0"/>
              </a:defRPr>
            </a:pPr>
            <a:endParaRPr lang="nl-BE"/>
          </a:p>
        </c:txPr>
        <c:crossAx val="1461502800"/>
        <c:crosses val="autoZero"/>
        <c:crossBetween val="between"/>
        <c:dispUnits>
          <c:builtInUnit val="billions"/>
          <c:dispUnitsLbl>
            <c:tx>
              <c:rich>
                <a:bodyPr rot="-5400000" spcFirstLastPara="1" vertOverflow="ellipsis" vert="horz" wrap="square" anchor="ctr" anchorCtr="1"/>
                <a:lstStyle/>
                <a:p>
                  <a:pPr>
                    <a:defRPr sz="1330" b="0" i="0" u="none" strike="noStrike" kern="1200" baseline="0">
                      <a:solidFill>
                        <a:schemeClr val="tx1"/>
                      </a:solidFill>
                      <a:latin typeface="Open Sans" pitchFamily="2" charset="0"/>
                      <a:ea typeface="Open Sans" pitchFamily="2" charset="0"/>
                      <a:cs typeface="Open Sans" pitchFamily="2" charset="0"/>
                    </a:defRPr>
                  </a:pPr>
                  <a:r>
                    <a:rPr lang="nl-BE"/>
                    <a:t>Billions</a:t>
                  </a:r>
                </a:p>
              </c:rich>
            </c:tx>
            <c:spPr>
              <a:noFill/>
              <a:ln>
                <a:noFill/>
              </a:ln>
              <a:effectLst/>
            </c:spPr>
            <c:txPr>
              <a:bodyPr rot="-5400000" spcFirstLastPara="1" vertOverflow="ellipsis" vert="horz" wrap="square" anchor="ctr" anchorCtr="1"/>
              <a:lstStyle/>
              <a:p>
                <a:pPr>
                  <a:defRPr sz="1330" b="0" i="0" u="none" strike="noStrike" kern="1200" baseline="0">
                    <a:solidFill>
                      <a:schemeClr val="tx1"/>
                    </a:solidFill>
                    <a:latin typeface="Open Sans" pitchFamily="2" charset="0"/>
                    <a:ea typeface="Open Sans" pitchFamily="2" charset="0"/>
                    <a:cs typeface="Open Sans" pitchFamily="2" charset="0"/>
                  </a:defRPr>
                </a:pPr>
                <a:endParaRPr lang="nl-BE"/>
              </a:p>
            </c:txPr>
          </c:dispUnitsLbl>
        </c:dispUnits>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Open Sans" pitchFamily="2" charset="0"/>
              <a:ea typeface="Open Sans" pitchFamily="2" charset="0"/>
              <a:cs typeface="Open Sans" pitchFamily="2" charset="0"/>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latin typeface="Open Sans" pitchFamily="2" charset="0"/>
          <a:ea typeface="Open Sans" pitchFamily="2" charset="0"/>
          <a:cs typeface="Open Sans" pitchFamily="2" charset="0"/>
        </a:defRPr>
      </a:pPr>
      <a:endParaRPr lang="nl-BE"/>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1"/>
          <c:order val="0"/>
          <c:tx>
            <c:strRef>
              <c:f>Blad1!$A$3</c:f>
              <c:strCache>
                <c:ptCount val="1"/>
                <c:pt idx="0">
                  <c:v> Amount spent offline (€) </c:v>
                </c:pt>
              </c:strCache>
            </c:strRef>
          </c:tx>
          <c:spPr>
            <a:solidFill>
              <a:srgbClr val="5E32CA"/>
            </a:solidFill>
            <a:ln>
              <a:noFill/>
            </a:ln>
            <a:effectLst/>
          </c:spPr>
          <c:invertIfNegative val="0"/>
          <c:dLbls>
            <c:numFmt formatCode="&quot;€&quot;\ #,##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Open Sans" pitchFamily="2" charset="0"/>
                    <a:ea typeface="Open Sans" pitchFamily="2" charset="0"/>
                    <a:cs typeface="Open Sans" pitchFamily="2" charset="0"/>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Blad1!$B$1:$F$1</c:f>
              <c:strCache>
                <c:ptCount val="5"/>
                <c:pt idx="0">
                  <c:v>2019</c:v>
                </c:pt>
                <c:pt idx="1">
                  <c:v>2020</c:v>
                </c:pt>
                <c:pt idx="2">
                  <c:v>2021</c:v>
                </c:pt>
                <c:pt idx="3">
                  <c:v>2022</c:v>
                </c:pt>
                <c:pt idx="4">
                  <c:v>2023</c:v>
                </c:pt>
              </c:strCache>
            </c:strRef>
          </c:cat>
          <c:val>
            <c:numRef>
              <c:f>Blad1!$B$3:$F$3</c:f>
              <c:numCache>
                <c:formatCode>_-[$€-2]\ * #,##0_-;\-[$€-2]\ * #,##0_-;_-[$€-2]\ * "-"??_-;_-@_-</c:formatCode>
                <c:ptCount val="5"/>
                <c:pt idx="0">
                  <c:v>3137007628.1302648</c:v>
                </c:pt>
                <c:pt idx="1">
                  <c:v>1678062006.8375139</c:v>
                </c:pt>
                <c:pt idx="2">
                  <c:v>2806138797.3631868</c:v>
                </c:pt>
                <c:pt idx="3">
                  <c:v>3455393470.3205318</c:v>
                </c:pt>
                <c:pt idx="4">
                  <c:v>3836439125.069386</c:v>
                </c:pt>
              </c:numCache>
            </c:numRef>
          </c:val>
          <c:extLst>
            <c:ext xmlns:c16="http://schemas.microsoft.com/office/drawing/2014/chart" uri="{C3380CC4-5D6E-409C-BE32-E72D297353CC}">
              <c16:uniqueId val="{00000004-67E5-3F40-A900-2BC22F18EB15}"/>
            </c:ext>
          </c:extLst>
        </c:ser>
        <c:ser>
          <c:idx val="0"/>
          <c:order val="1"/>
          <c:tx>
            <c:strRef>
              <c:f>Blad1!$A$2</c:f>
              <c:strCache>
                <c:ptCount val="1"/>
                <c:pt idx="0">
                  <c:v> Amount spent online (€) </c:v>
                </c:pt>
              </c:strCache>
            </c:strRef>
          </c:tx>
          <c:spPr>
            <a:solidFill>
              <a:srgbClr val="00EA90"/>
            </a:solidFill>
            <a:ln>
              <a:noFill/>
            </a:ln>
            <a:effectLst/>
          </c:spPr>
          <c:invertIfNegative val="0"/>
          <c:dLbls>
            <c:numFmt formatCode="&quot;€&quot;\ #,##0.0" sourceLinked="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Open Sans" pitchFamily="2" charset="0"/>
                    <a:ea typeface="Open Sans" pitchFamily="2" charset="0"/>
                    <a:cs typeface="Open Sans" pitchFamily="2" charset="0"/>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Blad1!$B$1:$F$1</c:f>
              <c:strCache>
                <c:ptCount val="5"/>
                <c:pt idx="0">
                  <c:v>2019</c:v>
                </c:pt>
                <c:pt idx="1">
                  <c:v>2020</c:v>
                </c:pt>
                <c:pt idx="2">
                  <c:v>2021</c:v>
                </c:pt>
                <c:pt idx="3">
                  <c:v>2022</c:v>
                </c:pt>
                <c:pt idx="4">
                  <c:v>2023</c:v>
                </c:pt>
              </c:strCache>
            </c:strRef>
          </c:cat>
          <c:val>
            <c:numRef>
              <c:f>Blad1!$B$2:$F$2</c:f>
              <c:numCache>
                <c:formatCode>_-[$€-2]\ * #,##0_-;\-[$€-2]\ * #,##0_-;_-[$€-2]\ * "-"??_-;_-@_-</c:formatCode>
                <c:ptCount val="5"/>
                <c:pt idx="0">
                  <c:v>6175628216.6702938</c:v>
                </c:pt>
                <c:pt idx="1">
                  <c:v>2804475979</c:v>
                </c:pt>
                <c:pt idx="2">
                  <c:v>4367688598.0341511</c:v>
                </c:pt>
                <c:pt idx="3">
                  <c:v>6689770341.6210699</c:v>
                </c:pt>
                <c:pt idx="4">
                  <c:v>8047361357.8548431</c:v>
                </c:pt>
              </c:numCache>
            </c:numRef>
          </c:val>
          <c:extLst>
            <c:ext xmlns:c16="http://schemas.microsoft.com/office/drawing/2014/chart" uri="{C3380CC4-5D6E-409C-BE32-E72D297353CC}">
              <c16:uniqueId val="{00000000-A101-5B4C-9ACB-F7A6E0D7AE83}"/>
            </c:ext>
          </c:extLst>
        </c:ser>
        <c:dLbls>
          <c:showLegendKey val="0"/>
          <c:showVal val="1"/>
          <c:showCatName val="0"/>
          <c:showSerName val="0"/>
          <c:showPercent val="0"/>
          <c:showBubbleSize val="0"/>
        </c:dLbls>
        <c:gapWidth val="219"/>
        <c:overlap val="100"/>
        <c:axId val="1461502800"/>
        <c:axId val="869893984"/>
      </c:barChart>
      <c:lineChart>
        <c:grouping val="standard"/>
        <c:varyColors val="0"/>
        <c:ser>
          <c:idx val="2"/>
          <c:order val="2"/>
          <c:tx>
            <c:strRef>
              <c:f>Blad1!$A$4</c:f>
              <c:strCache>
                <c:ptCount val="1"/>
                <c:pt idx="0">
                  <c:v> Total  </c:v>
                </c:pt>
              </c:strCache>
            </c:strRef>
          </c:tx>
          <c:spPr>
            <a:ln w="28575" cap="rnd">
              <a:noFill/>
              <a:round/>
            </a:ln>
            <a:effectLst/>
          </c:spPr>
          <c:marker>
            <c:symbol val="none"/>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Open Sans" pitchFamily="2" charset="0"/>
                    <a:ea typeface="Open Sans" pitchFamily="2" charset="0"/>
                    <a:cs typeface="Open Sans" pitchFamily="2" charset="0"/>
                  </a:defRPr>
                </a:pPr>
                <a:endParaRPr lang="nl-BE"/>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Blad1!$B$1:$F$1</c:f>
              <c:strCache>
                <c:ptCount val="5"/>
                <c:pt idx="0">
                  <c:v>2019</c:v>
                </c:pt>
                <c:pt idx="1">
                  <c:v>2020</c:v>
                </c:pt>
                <c:pt idx="2">
                  <c:v>2021</c:v>
                </c:pt>
                <c:pt idx="3">
                  <c:v>2022</c:v>
                </c:pt>
                <c:pt idx="4">
                  <c:v>2023</c:v>
                </c:pt>
              </c:strCache>
            </c:strRef>
          </c:cat>
          <c:val>
            <c:numRef>
              <c:f>Blad1!$B$4:$F$4</c:f>
              <c:numCache>
                <c:formatCode>_-[$€-2]\ * #,##0_-;\-[$€-2]\ * #,##0_-;_-[$€-2]\ * "-"??_-;_-@_-</c:formatCode>
                <c:ptCount val="5"/>
                <c:pt idx="0">
                  <c:v>9312635844.8005581</c:v>
                </c:pt>
                <c:pt idx="1">
                  <c:v>4482537985.8375139</c:v>
                </c:pt>
                <c:pt idx="2">
                  <c:v>7173827395.3973379</c:v>
                </c:pt>
                <c:pt idx="3">
                  <c:v>10145163811.941601</c:v>
                </c:pt>
                <c:pt idx="4">
                  <c:v>11883800482.924229</c:v>
                </c:pt>
              </c:numCache>
            </c:numRef>
          </c:val>
          <c:smooth val="0"/>
          <c:extLst>
            <c:ext xmlns:c16="http://schemas.microsoft.com/office/drawing/2014/chart" uri="{C3380CC4-5D6E-409C-BE32-E72D297353CC}">
              <c16:uniqueId val="{00000000-A955-2C40-A614-A76FA912FD8B}"/>
            </c:ext>
          </c:extLst>
        </c:ser>
        <c:dLbls>
          <c:showLegendKey val="0"/>
          <c:showVal val="0"/>
          <c:showCatName val="0"/>
          <c:showSerName val="0"/>
          <c:showPercent val="0"/>
          <c:showBubbleSize val="0"/>
        </c:dLbls>
        <c:marker val="1"/>
        <c:smooth val="0"/>
        <c:axId val="1461502800"/>
        <c:axId val="869893984"/>
      </c:lineChart>
      <c:catAx>
        <c:axId val="14615028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Open Sans" pitchFamily="2" charset="0"/>
                <a:ea typeface="Open Sans" pitchFamily="2" charset="0"/>
                <a:cs typeface="Open Sans" pitchFamily="2" charset="0"/>
              </a:defRPr>
            </a:pPr>
            <a:endParaRPr lang="nl-BE"/>
          </a:p>
        </c:txPr>
        <c:crossAx val="869893984"/>
        <c:crosses val="autoZero"/>
        <c:auto val="1"/>
        <c:lblAlgn val="ctr"/>
        <c:lblOffset val="100"/>
        <c:noMultiLvlLbl val="0"/>
      </c:catAx>
      <c:valAx>
        <c:axId val="869893984"/>
        <c:scaling>
          <c:orientation val="minMax"/>
          <c:max val="12000000000"/>
        </c:scaling>
        <c:delete val="0"/>
        <c:axPos val="l"/>
        <c:numFmt formatCode="_-[$€-2]\ * #,##0_-;\-[$€-2]\ * #,##0_-;_-[$€-2]\ *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Open Sans" pitchFamily="2" charset="0"/>
                <a:ea typeface="Open Sans" pitchFamily="2" charset="0"/>
                <a:cs typeface="Open Sans" pitchFamily="2" charset="0"/>
              </a:defRPr>
            </a:pPr>
            <a:endParaRPr lang="nl-BE"/>
          </a:p>
        </c:txPr>
        <c:crossAx val="1461502800"/>
        <c:crosses val="autoZero"/>
        <c:crossBetween val="between"/>
        <c:dispUnits>
          <c:builtInUnit val="billions"/>
          <c:dispUnitsLbl>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Open Sans" pitchFamily="2" charset="0"/>
                      <a:ea typeface="Open Sans" pitchFamily="2" charset="0"/>
                      <a:cs typeface="Open Sans" pitchFamily="2" charset="0"/>
                    </a:defRPr>
                  </a:pPr>
                  <a:r>
                    <a:rPr lang="nl-BE" dirty="0"/>
                    <a:t>Billions</a:t>
                  </a:r>
                </a:p>
              </c:rich>
            </c:tx>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Open Sans" pitchFamily="2" charset="0"/>
                    <a:ea typeface="Open Sans" pitchFamily="2" charset="0"/>
                    <a:cs typeface="Open Sans" pitchFamily="2" charset="0"/>
                  </a:defRPr>
                </a:pPr>
                <a:endParaRPr lang="nl-BE"/>
              </a:p>
            </c:txPr>
          </c:dispUnitsLbl>
        </c:dispUnits>
      </c:valAx>
      <c:spPr>
        <a:noFill/>
        <a:ln>
          <a:noFill/>
        </a:ln>
        <a:effectLst/>
      </c:spPr>
    </c:plotArea>
    <c:legend>
      <c:legendPos val="b"/>
      <c:legendEntry>
        <c:idx val="2"/>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Open Sans" pitchFamily="2" charset="0"/>
              <a:ea typeface="Open Sans" pitchFamily="2" charset="0"/>
              <a:cs typeface="Open Sans" pitchFamily="2" charset="0"/>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Open Sans" pitchFamily="2" charset="0"/>
          <a:ea typeface="Open Sans" pitchFamily="2" charset="0"/>
          <a:cs typeface="Open Sans" pitchFamily="2" charset="0"/>
        </a:defRPr>
      </a:pPr>
      <a:endParaRPr lang="nl-B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Open Sans" pitchFamily="2" charset="0"/>
                    <a:ea typeface="Open Sans" pitchFamily="2" charset="0"/>
                    <a:cs typeface="Open Sans" pitchFamily="2" charset="0"/>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'Sector data 2023'!$B$4:$B$23</c:f>
              <c:strCache>
                <c:ptCount val="20"/>
                <c:pt idx="0">
                  <c:v>Package travel</c:v>
                </c:pt>
                <c:pt idx="1">
                  <c:v>Single airline tickets and accommodation</c:v>
                </c:pt>
                <c:pt idx="2">
                  <c:v>Clothes</c:v>
                </c:pt>
                <c:pt idx="3">
                  <c:v>Food/Nearfood</c:v>
                </c:pt>
                <c:pt idx="4">
                  <c:v>Tickets for attraction and events</c:v>
                </c:pt>
                <c:pt idx="5">
                  <c:v>Shoes &amp; Personal Lifestyle</c:v>
                </c:pt>
                <c:pt idx="6">
                  <c:v>Media &amp; Entertainment</c:v>
                </c:pt>
                <c:pt idx="7">
                  <c:v>Computer &amp; Accessories</c:v>
                </c:pt>
                <c:pt idx="8">
                  <c:v>Telecom</c:v>
                </c:pt>
                <c:pt idx="9">
                  <c:v>Household electronics</c:v>
                </c:pt>
                <c:pt idx="10">
                  <c:v>Other products</c:v>
                </c:pt>
                <c:pt idx="11">
                  <c:v>Insurance</c:v>
                </c:pt>
                <c:pt idx="12">
                  <c:v>Home &amp; Garden</c:v>
                </c:pt>
                <c:pt idx="13">
                  <c:v>Gaming &amp; Gambling</c:v>
                </c:pt>
                <c:pt idx="14">
                  <c:v>National transportation</c:v>
                </c:pt>
                <c:pt idx="15">
                  <c:v>Consumer electronics</c:v>
                </c:pt>
                <c:pt idx="16">
                  <c:v>Toys</c:v>
                </c:pt>
                <c:pt idx="17">
                  <c:v>Sports &amp; Recreation</c:v>
                </c:pt>
                <c:pt idx="18">
                  <c:v>Health &amp; Beauty</c:v>
                </c:pt>
                <c:pt idx="19">
                  <c:v>Other services</c:v>
                </c:pt>
              </c:strCache>
            </c:strRef>
          </c:cat>
          <c:val>
            <c:numRef>
              <c:f>'Sector data 2023'!$C$4:$C$23</c:f>
              <c:numCache>
                <c:formatCode>_-[$€-2]\ * #,##0_-;\-[$€-2]\ * #,##0_-;_-[$€-2]\ * "-"??_-;_-@_-</c:formatCode>
                <c:ptCount val="20"/>
                <c:pt idx="0">
                  <c:v>3467000828.6183391</c:v>
                </c:pt>
                <c:pt idx="1">
                  <c:v>2134128819.408957</c:v>
                </c:pt>
                <c:pt idx="2">
                  <c:v>1641688531.247386</c:v>
                </c:pt>
                <c:pt idx="3">
                  <c:v>1161472550.435076</c:v>
                </c:pt>
                <c:pt idx="4">
                  <c:v>1096794263.263051</c:v>
                </c:pt>
                <c:pt idx="5">
                  <c:v>832292400.22635913</c:v>
                </c:pt>
                <c:pt idx="6">
                  <c:v>728204355.59292924</c:v>
                </c:pt>
                <c:pt idx="7">
                  <c:v>691881616.46032238</c:v>
                </c:pt>
                <c:pt idx="8">
                  <c:v>632003184.76993966</c:v>
                </c:pt>
                <c:pt idx="9">
                  <c:v>593445679.29044914</c:v>
                </c:pt>
                <c:pt idx="10">
                  <c:v>558435339.52983522</c:v>
                </c:pt>
                <c:pt idx="11">
                  <c:v>468575619.1241715</c:v>
                </c:pt>
                <c:pt idx="12">
                  <c:v>447527085.52769738</c:v>
                </c:pt>
                <c:pt idx="13">
                  <c:v>437889041.30485731</c:v>
                </c:pt>
                <c:pt idx="14">
                  <c:v>378389289.38469517</c:v>
                </c:pt>
                <c:pt idx="15">
                  <c:v>287186726.03650308</c:v>
                </c:pt>
                <c:pt idx="16">
                  <c:v>250453216.42574409</c:v>
                </c:pt>
                <c:pt idx="17">
                  <c:v>200563224.70901221</c:v>
                </c:pt>
                <c:pt idx="18">
                  <c:v>199000026.18560219</c:v>
                </c:pt>
                <c:pt idx="19">
                  <c:v>64583496.750772007</c:v>
                </c:pt>
              </c:numCache>
            </c:numRef>
          </c:val>
          <c:extLst>
            <c:ext xmlns:c16="http://schemas.microsoft.com/office/drawing/2014/chart" uri="{C3380CC4-5D6E-409C-BE32-E72D297353CC}">
              <c16:uniqueId val="{00000000-044A-DC45-AD5C-DCAB5B95AF26}"/>
            </c:ext>
          </c:extLst>
        </c:ser>
        <c:dLbls>
          <c:dLblPos val="outEnd"/>
          <c:showLegendKey val="0"/>
          <c:showVal val="1"/>
          <c:showCatName val="0"/>
          <c:showSerName val="0"/>
          <c:showPercent val="0"/>
          <c:showBubbleSize val="0"/>
        </c:dLbls>
        <c:gapWidth val="219"/>
        <c:axId val="2026369328"/>
        <c:axId val="1736587680"/>
      </c:barChart>
      <c:catAx>
        <c:axId val="20263693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Open Sans" pitchFamily="2" charset="0"/>
                <a:ea typeface="Open Sans" pitchFamily="2" charset="0"/>
                <a:cs typeface="Open Sans" pitchFamily="2" charset="0"/>
              </a:defRPr>
            </a:pPr>
            <a:endParaRPr lang="nl-BE"/>
          </a:p>
        </c:txPr>
        <c:crossAx val="1736587680"/>
        <c:crosses val="autoZero"/>
        <c:auto val="1"/>
        <c:lblAlgn val="ctr"/>
        <c:lblOffset val="100"/>
        <c:noMultiLvlLbl val="0"/>
      </c:catAx>
      <c:valAx>
        <c:axId val="1736587680"/>
        <c:scaling>
          <c:orientation val="minMax"/>
        </c:scaling>
        <c:delete val="0"/>
        <c:axPos val="l"/>
        <c:numFmt formatCode="_-[$€-2]\ * #,##0_-;\-[$€-2]\ * #,##0_-;_-[$€-2]\ *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Open Sans" pitchFamily="2" charset="0"/>
                <a:ea typeface="Open Sans" pitchFamily="2" charset="0"/>
                <a:cs typeface="Open Sans" pitchFamily="2" charset="0"/>
              </a:defRPr>
            </a:pPr>
            <a:endParaRPr lang="nl-BE"/>
          </a:p>
        </c:txPr>
        <c:crossAx val="2026369328"/>
        <c:crosses val="autoZero"/>
        <c:crossBetween val="between"/>
        <c:dispUnits>
          <c:builtInUnit val="millions"/>
          <c:dispUnitsLbl>
            <c:tx>
              <c:rich>
                <a:bodyPr rot="-5400000" spcFirstLastPara="1" vertOverflow="ellipsis" vert="horz" wrap="square" anchor="ctr" anchorCtr="1"/>
                <a:lstStyle/>
                <a:p>
                  <a:pPr>
                    <a:defRPr sz="1050" b="1" i="0" u="none" strike="noStrike" kern="1200" baseline="0">
                      <a:solidFill>
                        <a:schemeClr val="tx1">
                          <a:lumMod val="65000"/>
                          <a:lumOff val="35000"/>
                        </a:schemeClr>
                      </a:solidFill>
                      <a:latin typeface="Open Sans" pitchFamily="2" charset="0"/>
                      <a:ea typeface="Open Sans" pitchFamily="2" charset="0"/>
                      <a:cs typeface="Open Sans" pitchFamily="2" charset="0"/>
                    </a:defRPr>
                  </a:pPr>
                  <a:r>
                    <a:rPr lang="nl-BE" sz="1050" b="1"/>
                    <a:t>Millions</a:t>
                  </a:r>
                </a:p>
              </c:rich>
            </c:tx>
            <c:spPr>
              <a:noFill/>
              <a:ln>
                <a:noFill/>
              </a:ln>
              <a:effectLst/>
            </c:spPr>
            <c:txPr>
              <a:bodyPr rot="-5400000" spcFirstLastPara="1" vertOverflow="ellipsis" vert="horz" wrap="square" anchor="ctr" anchorCtr="1"/>
              <a:lstStyle/>
              <a:p>
                <a:pPr>
                  <a:defRPr sz="1050" b="1" i="0" u="none" strike="noStrike" kern="1200" baseline="0">
                    <a:solidFill>
                      <a:schemeClr val="tx1">
                        <a:lumMod val="65000"/>
                        <a:lumOff val="35000"/>
                      </a:schemeClr>
                    </a:solidFill>
                    <a:latin typeface="Open Sans" pitchFamily="2" charset="0"/>
                    <a:ea typeface="Open Sans" pitchFamily="2" charset="0"/>
                    <a:cs typeface="Open Sans" pitchFamily="2" charset="0"/>
                  </a:defRPr>
                </a:pPr>
                <a:endParaRPr lang="nl-BE"/>
              </a:p>
            </c:txPr>
          </c:dispUnitsLbl>
        </c:dispUnits>
      </c:valAx>
      <c:spPr>
        <a:noFill/>
        <a:ln>
          <a:noFill/>
        </a:ln>
        <a:effectLst/>
      </c:spPr>
    </c:plotArea>
    <c:plotVisOnly val="1"/>
    <c:dispBlanksAs val="gap"/>
    <c:showDLblsOverMax val="0"/>
  </c:chart>
  <c:spPr>
    <a:noFill/>
    <a:ln>
      <a:noFill/>
    </a:ln>
    <a:effectLst/>
  </c:spPr>
  <c:txPr>
    <a:bodyPr/>
    <a:lstStyle/>
    <a:p>
      <a:pPr>
        <a:defRPr>
          <a:latin typeface="Open Sans" pitchFamily="2" charset="0"/>
          <a:ea typeface="Open Sans" pitchFamily="2" charset="0"/>
          <a:cs typeface="Open Sans" pitchFamily="2" charset="0"/>
        </a:defRPr>
      </a:pPr>
      <a:endParaRPr lang="nl-BE"/>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'Sector data 2022-2023'!$F$3</c:f>
              <c:strCache>
                <c:ptCount val="1"/>
                <c:pt idx="0">
                  <c:v>2022</c:v>
                </c:pt>
              </c:strCache>
            </c:strRef>
          </c:tx>
          <c:spPr>
            <a:solidFill>
              <a:schemeClr val="accent1"/>
            </a:solidFill>
            <a:ln>
              <a:noFill/>
            </a:ln>
            <a:effectLst/>
          </c:spPr>
          <c:invertIfNegative val="0"/>
          <c:dLbls>
            <c:dLbl>
              <c:idx val="0"/>
              <c:layout>
                <c:manualLayout>
                  <c:x val="-1.2077294685990448E-3"/>
                  <c:y val="-5.837284991421029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A6C1-BE41-9129-DDF1A102EDA9}"/>
                </c:ext>
              </c:extLst>
            </c:dLbl>
            <c:dLbl>
              <c:idx val="1"/>
              <c:layout>
                <c:manualLayout>
                  <c:x val="-4.830917874396135E-3"/>
                  <c:y val="1.16745699828420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A6C1-BE41-9129-DDF1A102EDA9}"/>
                </c:ext>
              </c:extLst>
            </c:dLbl>
            <c:dLbl>
              <c:idx val="2"/>
              <c:layout>
                <c:manualLayout>
                  <c:x val="-1.2077294685990338E-3"/>
                  <c:y val="-8.755927487131543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6C1-BE41-9129-DDF1A102EDA9}"/>
                </c:ext>
              </c:extLst>
            </c:dLbl>
            <c:dLbl>
              <c:idx val="4"/>
              <c:layout>
                <c:manualLayout>
                  <c:x val="-2.4154589371980675E-3"/>
                  <c:y val="1.45932124785525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6C1-BE41-9129-DDF1A102EDA9}"/>
                </c:ext>
              </c:extLst>
            </c:dLbl>
            <c:dLbl>
              <c:idx val="6"/>
              <c:layout>
                <c:manualLayout>
                  <c:x val="-3.62318840579719E-3"/>
                  <c:y val="5.837284991420976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A6C1-BE41-9129-DDF1A102EDA9}"/>
                </c:ext>
              </c:extLst>
            </c:dLbl>
            <c:dLbl>
              <c:idx val="7"/>
              <c:layout>
                <c:manualLayout>
                  <c:x val="-2.4154589371980675E-3"/>
                  <c:y val="8.755927487131543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A6C1-BE41-9129-DDF1A102EDA9}"/>
                </c:ext>
              </c:extLst>
            </c:dLbl>
            <c:dLbl>
              <c:idx val="9"/>
              <c:layout>
                <c:manualLayout>
                  <c:x val="-3.6231884057971015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6C1-BE41-9129-DDF1A102EDA9}"/>
                </c:ext>
              </c:extLst>
            </c:dLbl>
            <c:dLbl>
              <c:idx val="10"/>
              <c:layout>
                <c:manualLayout>
                  <c:x val="-4.8309178743962235E-3"/>
                  <c:y val="2.918642495710514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6C1-BE41-9129-DDF1A102EDA9}"/>
                </c:ext>
              </c:extLst>
            </c:dLbl>
            <c:dLbl>
              <c:idx val="11"/>
              <c:layout>
                <c:manualLayout>
                  <c:x val="-1.2077294685990338E-3"/>
                  <c:y val="2.918642495710514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A6C1-BE41-9129-DDF1A102EDA9}"/>
                </c:ext>
              </c:extLst>
            </c:dLbl>
            <c:dLbl>
              <c:idx val="12"/>
              <c:layout>
                <c:manualLayout>
                  <c:x val="-1.2077294685990338E-3"/>
                  <c:y val="1.16745699828420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A6C1-BE41-9129-DDF1A102EDA9}"/>
                </c:ext>
              </c:extLst>
            </c:dLbl>
            <c:numFmt formatCode="&quot;€&quot;\ #,##0" sourceLinked="0"/>
            <c:spPr>
              <a:noFill/>
              <a:ln>
                <a:noFill/>
              </a:ln>
              <a:effectLst/>
            </c:spPr>
            <c:txPr>
              <a:bodyPr rot="0" spcFirstLastPara="1" vertOverflow="ellipsis" vert="horz" wrap="square" anchor="ctr" anchorCtr="1"/>
              <a:lstStyle/>
              <a:p>
                <a:pPr>
                  <a:defRPr sz="900" b="1" i="0" u="none" strike="noStrike" kern="1200" baseline="0">
                    <a:solidFill>
                      <a:schemeClr val="tx1"/>
                    </a:solidFill>
                    <a:latin typeface="Open Sans" pitchFamily="2" charset="0"/>
                    <a:ea typeface="Open Sans" pitchFamily="2" charset="0"/>
                    <a:cs typeface="Open Sans" pitchFamily="2" charset="0"/>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'Sector data 2022-2023'!$E$4:$E$16</c:f>
              <c:strCache>
                <c:ptCount val="13"/>
                <c:pt idx="0">
                  <c:v>Clothes</c:v>
                </c:pt>
                <c:pt idx="1">
                  <c:v>Food/Nearfood</c:v>
                </c:pt>
                <c:pt idx="2">
                  <c:v>Shoes &amp; Personal Lifestyle</c:v>
                </c:pt>
                <c:pt idx="3">
                  <c:v>Media &amp; Entertainment</c:v>
                </c:pt>
                <c:pt idx="4">
                  <c:v>Computer &amp; Accessories</c:v>
                </c:pt>
                <c:pt idx="5">
                  <c:v>Telecom</c:v>
                </c:pt>
                <c:pt idx="6">
                  <c:v>Household electronics</c:v>
                </c:pt>
                <c:pt idx="7">
                  <c:v>Other products</c:v>
                </c:pt>
                <c:pt idx="8">
                  <c:v>Home &amp; Garden</c:v>
                </c:pt>
                <c:pt idx="9">
                  <c:v>Consumer electronics</c:v>
                </c:pt>
                <c:pt idx="10">
                  <c:v>Toys</c:v>
                </c:pt>
                <c:pt idx="11">
                  <c:v>Sports &amp; Recreation</c:v>
                </c:pt>
                <c:pt idx="12">
                  <c:v>Health &amp; Beauty</c:v>
                </c:pt>
              </c:strCache>
            </c:strRef>
          </c:cat>
          <c:val>
            <c:numRef>
              <c:f>'Sector data 2022-2023'!$F$4:$F$16</c:f>
              <c:numCache>
                <c:formatCode>_-[$€-2]\ * #,##0_-;\-[$€-2]\ * #,##0_-;_-[$€-2]\ * "-"??_-;_-@_-</c:formatCode>
                <c:ptCount val="13"/>
                <c:pt idx="0">
                  <c:v>1673041884.8044579</c:v>
                </c:pt>
                <c:pt idx="1">
                  <c:v>1121697261.0458939</c:v>
                </c:pt>
                <c:pt idx="2">
                  <c:v>852289004.20070124</c:v>
                </c:pt>
                <c:pt idx="3">
                  <c:v>664235317.03012896</c:v>
                </c:pt>
                <c:pt idx="4">
                  <c:v>685991446.93387902</c:v>
                </c:pt>
                <c:pt idx="5">
                  <c:v>685991446.93387902</c:v>
                </c:pt>
                <c:pt idx="6">
                  <c:v>520220925.76504803</c:v>
                </c:pt>
                <c:pt idx="7">
                  <c:v>501333807.21858352</c:v>
                </c:pt>
                <c:pt idx="8">
                  <c:v>468931486.484671</c:v>
                </c:pt>
                <c:pt idx="9">
                  <c:v>281598376.35130417</c:v>
                </c:pt>
                <c:pt idx="10">
                  <c:v>252893940.26270401</c:v>
                </c:pt>
                <c:pt idx="11">
                  <c:v>204375899.11707041</c:v>
                </c:pt>
                <c:pt idx="12">
                  <c:v>194351645.48782441</c:v>
                </c:pt>
              </c:numCache>
            </c:numRef>
          </c:val>
          <c:extLst>
            <c:ext xmlns:c16="http://schemas.microsoft.com/office/drawing/2014/chart" uri="{C3380CC4-5D6E-409C-BE32-E72D297353CC}">
              <c16:uniqueId val="{00000000-40EC-4348-ABF4-148665003C14}"/>
            </c:ext>
          </c:extLst>
        </c:ser>
        <c:ser>
          <c:idx val="1"/>
          <c:order val="1"/>
          <c:tx>
            <c:strRef>
              <c:f>'Sector data 2022-2023'!$G$3</c:f>
              <c:strCache>
                <c:ptCount val="1"/>
                <c:pt idx="0">
                  <c:v>2023</c:v>
                </c:pt>
              </c:strCache>
            </c:strRef>
          </c:tx>
          <c:spPr>
            <a:solidFill>
              <a:schemeClr val="accent2"/>
            </a:solidFill>
            <a:ln>
              <a:noFill/>
            </a:ln>
            <a:effectLst/>
          </c:spPr>
          <c:invertIfNegative val="0"/>
          <c:dLbls>
            <c:dLbl>
              <c:idx val="0"/>
              <c:layout>
                <c:manualLayout>
                  <c:x val="4.830917874396135E-3"/>
                  <c:y val="8.755927487131538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A6C1-BE41-9129-DDF1A102EDA9}"/>
                </c:ext>
              </c:extLst>
            </c:dLbl>
            <c:dLbl>
              <c:idx val="5"/>
              <c:layout>
                <c:manualLayout>
                  <c:x val="0"/>
                  <c:y val="1.45932124785525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A6C1-BE41-9129-DDF1A102EDA9}"/>
                </c:ext>
              </c:extLst>
            </c:dLbl>
            <c:dLbl>
              <c:idx val="8"/>
              <c:layout>
                <c:manualLayout>
                  <c:x val="1.2077294685989453E-3"/>
                  <c:y val="8.755927487131543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6C1-BE41-9129-DDF1A102EDA9}"/>
                </c:ext>
              </c:extLst>
            </c:dLbl>
            <c:dLbl>
              <c:idx val="9"/>
              <c:layout>
                <c:manualLayout>
                  <c:x val="2.4154589371980675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6C1-BE41-9129-DDF1A102EDA9}"/>
                </c:ext>
              </c:extLst>
            </c:dLbl>
            <c:dLbl>
              <c:idx val="10"/>
              <c:layout>
                <c:manualLayout>
                  <c:x val="1.2077294685990338E-3"/>
                  <c:y val="5.837284991420922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6C1-BE41-9129-DDF1A102EDA9}"/>
                </c:ext>
              </c:extLst>
            </c:dLbl>
            <c:dLbl>
              <c:idx val="11"/>
              <c:layout>
                <c:manualLayout>
                  <c:x val="6.038647342995169E-3"/>
                  <c:y val="8.755927487131543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6C1-BE41-9129-DDF1A102EDA9}"/>
                </c:ext>
              </c:extLst>
            </c:dLbl>
            <c:dLbl>
              <c:idx val="12"/>
              <c:layout>
                <c:manualLayout>
                  <c:x val="3.6231884057969241E-3"/>
                  <c:y val="8.755927487131543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A6C1-BE41-9129-DDF1A102EDA9}"/>
                </c:ext>
              </c:extLst>
            </c:dLbl>
            <c:numFmt formatCode="&quot;€&quot;\ #,##0" sourceLinked="0"/>
            <c:spPr>
              <a:noFill/>
              <a:ln>
                <a:noFill/>
              </a:ln>
              <a:effectLst/>
            </c:spPr>
            <c:txPr>
              <a:bodyPr rot="0" spcFirstLastPara="1" vertOverflow="ellipsis" vert="horz" wrap="square" anchor="ctr" anchorCtr="1"/>
              <a:lstStyle/>
              <a:p>
                <a:pPr>
                  <a:defRPr sz="900" b="1" i="0" u="none" strike="noStrike" kern="1200" baseline="0">
                    <a:solidFill>
                      <a:schemeClr val="tx1"/>
                    </a:solidFill>
                    <a:latin typeface="Open Sans" pitchFamily="2" charset="0"/>
                    <a:ea typeface="Open Sans" pitchFamily="2" charset="0"/>
                    <a:cs typeface="Open Sans" pitchFamily="2" charset="0"/>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'Sector data 2022-2023'!$E$4:$E$16</c:f>
              <c:strCache>
                <c:ptCount val="13"/>
                <c:pt idx="0">
                  <c:v>Clothes</c:v>
                </c:pt>
                <c:pt idx="1">
                  <c:v>Food/Nearfood</c:v>
                </c:pt>
                <c:pt idx="2">
                  <c:v>Shoes &amp; Personal Lifestyle</c:v>
                </c:pt>
                <c:pt idx="3">
                  <c:v>Media &amp; Entertainment</c:v>
                </c:pt>
                <c:pt idx="4">
                  <c:v>Computer &amp; Accessories</c:v>
                </c:pt>
                <c:pt idx="5">
                  <c:v>Telecom</c:v>
                </c:pt>
                <c:pt idx="6">
                  <c:v>Household electronics</c:v>
                </c:pt>
                <c:pt idx="7">
                  <c:v>Other products</c:v>
                </c:pt>
                <c:pt idx="8">
                  <c:v>Home &amp; Garden</c:v>
                </c:pt>
                <c:pt idx="9">
                  <c:v>Consumer electronics</c:v>
                </c:pt>
                <c:pt idx="10">
                  <c:v>Toys</c:v>
                </c:pt>
                <c:pt idx="11">
                  <c:v>Sports &amp; Recreation</c:v>
                </c:pt>
                <c:pt idx="12">
                  <c:v>Health &amp; Beauty</c:v>
                </c:pt>
              </c:strCache>
            </c:strRef>
          </c:cat>
          <c:val>
            <c:numRef>
              <c:f>'Sector data 2022-2023'!$G$4:$G$16</c:f>
              <c:numCache>
                <c:formatCode>_-[$€-2]\ * #,##0_-;\-[$€-2]\ * #,##0_-;_-[$€-2]\ * "-"??_-;_-@_-</c:formatCode>
                <c:ptCount val="13"/>
                <c:pt idx="0">
                  <c:v>1641688531.247386</c:v>
                </c:pt>
                <c:pt idx="1">
                  <c:v>1161472550.435076</c:v>
                </c:pt>
                <c:pt idx="2">
                  <c:v>832292400.22635913</c:v>
                </c:pt>
                <c:pt idx="3">
                  <c:v>728204355.59292924</c:v>
                </c:pt>
                <c:pt idx="4">
                  <c:v>691881616.46032238</c:v>
                </c:pt>
                <c:pt idx="5">
                  <c:v>632003184.76993966</c:v>
                </c:pt>
                <c:pt idx="6">
                  <c:v>593445679.29044914</c:v>
                </c:pt>
                <c:pt idx="7">
                  <c:v>558435339.52983522</c:v>
                </c:pt>
                <c:pt idx="8">
                  <c:v>447527085.52769738</c:v>
                </c:pt>
                <c:pt idx="9">
                  <c:v>287186726.03650308</c:v>
                </c:pt>
                <c:pt idx="10">
                  <c:v>250453216.42574409</c:v>
                </c:pt>
                <c:pt idx="11">
                  <c:v>200563224.70901221</c:v>
                </c:pt>
                <c:pt idx="12">
                  <c:v>199000026.18560219</c:v>
                </c:pt>
              </c:numCache>
            </c:numRef>
          </c:val>
          <c:extLst>
            <c:ext xmlns:c16="http://schemas.microsoft.com/office/drawing/2014/chart" uri="{C3380CC4-5D6E-409C-BE32-E72D297353CC}">
              <c16:uniqueId val="{00000001-40EC-4348-ABF4-148665003C14}"/>
            </c:ext>
          </c:extLst>
        </c:ser>
        <c:dLbls>
          <c:showLegendKey val="0"/>
          <c:showVal val="1"/>
          <c:showCatName val="0"/>
          <c:showSerName val="0"/>
          <c:showPercent val="0"/>
          <c:showBubbleSize val="0"/>
        </c:dLbls>
        <c:gapWidth val="75"/>
        <c:axId val="1725814480"/>
        <c:axId val="1507148160"/>
      </c:barChart>
      <c:catAx>
        <c:axId val="1725814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solidFill>
                <a:latin typeface="Open Sans" pitchFamily="2" charset="0"/>
                <a:ea typeface="Open Sans" pitchFamily="2" charset="0"/>
                <a:cs typeface="Open Sans" pitchFamily="2" charset="0"/>
              </a:defRPr>
            </a:pPr>
            <a:endParaRPr lang="nl-BE"/>
          </a:p>
        </c:txPr>
        <c:crossAx val="1507148160"/>
        <c:crosses val="autoZero"/>
        <c:auto val="1"/>
        <c:lblAlgn val="ctr"/>
        <c:lblOffset val="100"/>
        <c:noMultiLvlLbl val="0"/>
      </c:catAx>
      <c:valAx>
        <c:axId val="1507148160"/>
        <c:scaling>
          <c:orientation val="minMax"/>
        </c:scaling>
        <c:delete val="0"/>
        <c:axPos val="l"/>
        <c:numFmt formatCode="&quot;€&quot;\ #,##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Open Sans" pitchFamily="2" charset="0"/>
                <a:ea typeface="Open Sans" pitchFamily="2" charset="0"/>
                <a:cs typeface="Open Sans" pitchFamily="2" charset="0"/>
              </a:defRPr>
            </a:pPr>
            <a:endParaRPr lang="nl-BE"/>
          </a:p>
        </c:txPr>
        <c:crossAx val="1725814480"/>
        <c:crosses val="autoZero"/>
        <c:crossBetween val="between"/>
        <c:dispUnits>
          <c:builtInUnit val="millions"/>
          <c:dispUnitsLbl>
            <c:tx>
              <c:rich>
                <a:bodyPr rot="-5400000" spcFirstLastPara="1" vertOverflow="ellipsis" vert="horz" wrap="square" anchor="ctr" anchorCtr="1"/>
                <a:lstStyle/>
                <a:p>
                  <a:pPr>
                    <a:defRPr sz="1000" b="1" i="0" u="none" strike="noStrike" kern="1200" baseline="0">
                      <a:solidFill>
                        <a:schemeClr val="tx1"/>
                      </a:solidFill>
                      <a:latin typeface="Open Sans" pitchFamily="2" charset="0"/>
                      <a:ea typeface="Open Sans" pitchFamily="2" charset="0"/>
                      <a:cs typeface="Open Sans" pitchFamily="2" charset="0"/>
                    </a:defRPr>
                  </a:pPr>
                  <a:r>
                    <a:rPr lang="en-US" b="1" dirty="0">
                      <a:solidFill>
                        <a:schemeClr val="tx1"/>
                      </a:solidFill>
                    </a:rPr>
                    <a:t>Millions</a:t>
                  </a:r>
                </a:p>
              </c:rich>
            </c:tx>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Open Sans" pitchFamily="2" charset="0"/>
                    <a:ea typeface="Open Sans" pitchFamily="2" charset="0"/>
                    <a:cs typeface="Open Sans" pitchFamily="2" charset="0"/>
                  </a:defRPr>
                </a:pPr>
                <a:endParaRPr lang="nl-BE"/>
              </a:p>
            </c:txPr>
          </c:dispUnitsLbl>
        </c:dispUnits>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Open Sans" pitchFamily="2" charset="0"/>
              <a:ea typeface="Open Sans" pitchFamily="2" charset="0"/>
              <a:cs typeface="Open Sans" pitchFamily="2" charset="0"/>
            </a:defRPr>
          </a:pPr>
          <a:endParaRPr lang="nl-BE"/>
        </a:p>
      </c:txPr>
    </c:legend>
    <c:plotVisOnly val="1"/>
    <c:dispBlanksAs val="gap"/>
    <c:showDLblsOverMax val="0"/>
  </c:chart>
  <c:spPr>
    <a:noFill/>
    <a:ln>
      <a:noFill/>
    </a:ln>
    <a:effectLst/>
  </c:spPr>
  <c:txPr>
    <a:bodyPr/>
    <a:lstStyle/>
    <a:p>
      <a:pPr>
        <a:defRPr>
          <a:latin typeface="Open Sans" pitchFamily="2" charset="0"/>
          <a:ea typeface="Open Sans" pitchFamily="2" charset="0"/>
          <a:cs typeface="Open Sans" pitchFamily="2" charset="0"/>
        </a:defRPr>
      </a:pPr>
      <a:endParaRPr lang="nl-BE"/>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'Sector data 2022-2023'!$L$3</c:f>
              <c:strCache>
                <c:ptCount val="1"/>
                <c:pt idx="0">
                  <c:v>2022</c:v>
                </c:pt>
              </c:strCache>
            </c:strRef>
          </c:tx>
          <c:spPr>
            <a:solidFill>
              <a:schemeClr val="accent1"/>
            </a:solidFill>
            <a:ln>
              <a:noFill/>
            </a:ln>
            <a:effectLst/>
          </c:spPr>
          <c:invertIfNegative val="0"/>
          <c:dLbls>
            <c:numFmt formatCode="#,##0.0" sourceLinked="0"/>
            <c:spPr>
              <a:noFill/>
              <a:ln>
                <a:noFill/>
              </a:ln>
              <a:effectLst/>
            </c:spPr>
            <c:txPr>
              <a:bodyPr rot="0" spcFirstLastPara="1" vertOverflow="ellipsis" vert="horz" wrap="square" anchor="ctr" anchorCtr="1"/>
              <a:lstStyle/>
              <a:p>
                <a:pPr>
                  <a:defRPr sz="900" b="1" i="0" u="none" strike="noStrike" kern="1200" baseline="0">
                    <a:solidFill>
                      <a:schemeClr val="tx1"/>
                    </a:solidFill>
                    <a:latin typeface="Open Sans" pitchFamily="2" charset="0"/>
                    <a:ea typeface="Open Sans" pitchFamily="2" charset="0"/>
                    <a:cs typeface="Open Sans" pitchFamily="2" charset="0"/>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'Sector data 2022-2023'!$K$4:$K$10</c:f>
              <c:strCache>
                <c:ptCount val="7"/>
                <c:pt idx="0">
                  <c:v>Package travel</c:v>
                </c:pt>
                <c:pt idx="1">
                  <c:v>Single airline tickets and accommodation</c:v>
                </c:pt>
                <c:pt idx="2">
                  <c:v>Tickets for attraction and events</c:v>
                </c:pt>
                <c:pt idx="3">
                  <c:v>Insurance</c:v>
                </c:pt>
                <c:pt idx="4">
                  <c:v>Gaming &amp; Gambling</c:v>
                </c:pt>
                <c:pt idx="5">
                  <c:v>National transportation</c:v>
                </c:pt>
                <c:pt idx="6">
                  <c:v>Other services</c:v>
                </c:pt>
              </c:strCache>
            </c:strRef>
          </c:cat>
          <c:val>
            <c:numRef>
              <c:f>'Sector data 2022-2023'!$L$4:$L$10</c:f>
              <c:numCache>
                <c:formatCode>_-[$€-2]\ * #,##0_-;\-[$€-2]\ * #,##0_-;_-[$€-2]\ * "-"??_-;_-@_-</c:formatCode>
                <c:ptCount val="7"/>
                <c:pt idx="0">
                  <c:v>2702952318.175065</c:v>
                </c:pt>
                <c:pt idx="1">
                  <c:v>1786900027.3402679</c:v>
                </c:pt>
                <c:pt idx="2">
                  <c:v>875769115.81888163</c:v>
                </c:pt>
                <c:pt idx="3">
                  <c:v>444099548.46891153</c:v>
                </c:pt>
                <c:pt idx="4">
                  <c:v>534318698</c:v>
                </c:pt>
                <c:pt idx="5">
                  <c:v>287591581.66628528</c:v>
                </c:pt>
                <c:pt idx="6">
                  <c:v>58139052.112009063</c:v>
                </c:pt>
              </c:numCache>
            </c:numRef>
          </c:val>
          <c:extLst>
            <c:ext xmlns:c16="http://schemas.microsoft.com/office/drawing/2014/chart" uri="{C3380CC4-5D6E-409C-BE32-E72D297353CC}">
              <c16:uniqueId val="{00000000-835D-3B43-97D3-32C634E81061}"/>
            </c:ext>
          </c:extLst>
        </c:ser>
        <c:ser>
          <c:idx val="1"/>
          <c:order val="1"/>
          <c:tx>
            <c:strRef>
              <c:f>'Sector data 2022-2023'!$M$3</c:f>
              <c:strCache>
                <c:ptCount val="1"/>
                <c:pt idx="0">
                  <c:v>2023</c:v>
                </c:pt>
              </c:strCache>
            </c:strRef>
          </c:tx>
          <c:spPr>
            <a:solidFill>
              <a:schemeClr val="accent2"/>
            </a:solidFill>
            <a:ln>
              <a:noFill/>
            </a:ln>
            <a:effectLst/>
          </c:spPr>
          <c:invertIfNegative val="0"/>
          <c:dLbls>
            <c:numFmt formatCode="&quot;€&quot;\ #,##0.0" sourceLinked="0"/>
            <c:spPr>
              <a:noFill/>
              <a:ln>
                <a:noFill/>
              </a:ln>
              <a:effectLst/>
            </c:spPr>
            <c:txPr>
              <a:bodyPr rot="0" spcFirstLastPara="1" vertOverflow="ellipsis" vert="horz" wrap="square" anchor="ctr" anchorCtr="1"/>
              <a:lstStyle/>
              <a:p>
                <a:pPr>
                  <a:defRPr sz="900" b="1" i="0" u="none" strike="noStrike" kern="1200" baseline="0">
                    <a:solidFill>
                      <a:schemeClr val="tx1"/>
                    </a:solidFill>
                    <a:latin typeface="Open Sans" pitchFamily="2" charset="0"/>
                    <a:ea typeface="Open Sans" pitchFamily="2" charset="0"/>
                    <a:cs typeface="Open Sans" pitchFamily="2" charset="0"/>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'Sector data 2022-2023'!$K$4:$K$10</c:f>
              <c:strCache>
                <c:ptCount val="7"/>
                <c:pt idx="0">
                  <c:v>Package travel</c:v>
                </c:pt>
                <c:pt idx="1">
                  <c:v>Single airline tickets and accommodation</c:v>
                </c:pt>
                <c:pt idx="2">
                  <c:v>Tickets for attraction and events</c:v>
                </c:pt>
                <c:pt idx="3">
                  <c:v>Insurance</c:v>
                </c:pt>
                <c:pt idx="4">
                  <c:v>Gaming &amp; Gambling</c:v>
                </c:pt>
                <c:pt idx="5">
                  <c:v>National transportation</c:v>
                </c:pt>
                <c:pt idx="6">
                  <c:v>Other services</c:v>
                </c:pt>
              </c:strCache>
            </c:strRef>
          </c:cat>
          <c:val>
            <c:numRef>
              <c:f>'Sector data 2022-2023'!$M$4:$M$10</c:f>
              <c:numCache>
                <c:formatCode>_-[$€-2]\ * #,##0_-;\-[$€-2]\ * #,##0_-;_-[$€-2]\ * "-"??_-;_-@_-</c:formatCode>
                <c:ptCount val="7"/>
                <c:pt idx="0">
                  <c:v>3467000828.6183391</c:v>
                </c:pt>
                <c:pt idx="1">
                  <c:v>2134128819.408957</c:v>
                </c:pt>
                <c:pt idx="2">
                  <c:v>1096794263.263051</c:v>
                </c:pt>
                <c:pt idx="3">
                  <c:v>468575619.1241715</c:v>
                </c:pt>
                <c:pt idx="4">
                  <c:v>437889041.30485731</c:v>
                </c:pt>
                <c:pt idx="5">
                  <c:v>378389289.38469517</c:v>
                </c:pt>
                <c:pt idx="6">
                  <c:v>64583496.750772007</c:v>
                </c:pt>
              </c:numCache>
            </c:numRef>
          </c:val>
          <c:extLst>
            <c:ext xmlns:c16="http://schemas.microsoft.com/office/drawing/2014/chart" uri="{C3380CC4-5D6E-409C-BE32-E72D297353CC}">
              <c16:uniqueId val="{00000001-835D-3B43-97D3-32C634E81061}"/>
            </c:ext>
          </c:extLst>
        </c:ser>
        <c:dLbls>
          <c:showLegendKey val="0"/>
          <c:showVal val="1"/>
          <c:showCatName val="0"/>
          <c:showSerName val="0"/>
          <c:showPercent val="0"/>
          <c:showBubbleSize val="0"/>
        </c:dLbls>
        <c:gapWidth val="75"/>
        <c:axId val="1736608624"/>
        <c:axId val="1743038560"/>
      </c:barChart>
      <c:catAx>
        <c:axId val="17366086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solidFill>
                <a:latin typeface="Open Sans" pitchFamily="2" charset="0"/>
                <a:ea typeface="Open Sans" pitchFamily="2" charset="0"/>
                <a:cs typeface="Open Sans" pitchFamily="2" charset="0"/>
              </a:defRPr>
            </a:pPr>
            <a:endParaRPr lang="nl-BE"/>
          </a:p>
        </c:txPr>
        <c:crossAx val="1743038560"/>
        <c:crosses val="autoZero"/>
        <c:auto val="1"/>
        <c:lblAlgn val="ctr"/>
        <c:lblOffset val="100"/>
        <c:noMultiLvlLbl val="0"/>
      </c:catAx>
      <c:valAx>
        <c:axId val="1743038560"/>
        <c:scaling>
          <c:orientation val="minMax"/>
          <c:max val="5000000000"/>
        </c:scaling>
        <c:delete val="0"/>
        <c:axPos val="l"/>
        <c:numFmt formatCode="_-[$€-2]\ * #,##0_-;\-[$€-2]\ * #,##0_-;_-[$€-2]\ *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solidFill>
                <a:latin typeface="Open Sans" pitchFamily="2" charset="0"/>
                <a:ea typeface="Open Sans" pitchFamily="2" charset="0"/>
                <a:cs typeface="Open Sans" pitchFamily="2" charset="0"/>
              </a:defRPr>
            </a:pPr>
            <a:endParaRPr lang="nl-BE"/>
          </a:p>
        </c:txPr>
        <c:crossAx val="1736608624"/>
        <c:crosses val="autoZero"/>
        <c:crossBetween val="between"/>
        <c:dispUnits>
          <c:builtInUnit val="billions"/>
          <c:dispUnitsLbl>
            <c:tx>
              <c:rich>
                <a:bodyPr rot="-5400000" spcFirstLastPara="1" vertOverflow="ellipsis" vert="horz" wrap="square" anchor="ctr" anchorCtr="1"/>
                <a:lstStyle/>
                <a:p>
                  <a:pPr>
                    <a:defRPr sz="1000" b="1" i="0" u="none" strike="noStrike" kern="1200" baseline="0">
                      <a:solidFill>
                        <a:schemeClr val="tx1"/>
                      </a:solidFill>
                      <a:latin typeface="Open Sans" pitchFamily="2" charset="0"/>
                      <a:ea typeface="Open Sans" pitchFamily="2" charset="0"/>
                      <a:cs typeface="Open Sans" pitchFamily="2" charset="0"/>
                    </a:defRPr>
                  </a:pPr>
                  <a:r>
                    <a:rPr lang="nl-BE" dirty="0"/>
                    <a:t>Billions</a:t>
                  </a:r>
                </a:p>
              </c:rich>
            </c:tx>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Open Sans" pitchFamily="2" charset="0"/>
                    <a:ea typeface="Open Sans" pitchFamily="2" charset="0"/>
                    <a:cs typeface="Open Sans" pitchFamily="2" charset="0"/>
                  </a:defRPr>
                </a:pPr>
                <a:endParaRPr lang="nl-BE"/>
              </a:p>
            </c:txPr>
          </c:dispUnitsLbl>
        </c:dispUnits>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1" i="0" u="none" strike="noStrike" kern="1200" baseline="0">
              <a:solidFill>
                <a:schemeClr val="tx1"/>
              </a:solidFill>
              <a:latin typeface="Open Sans" pitchFamily="2" charset="0"/>
              <a:ea typeface="Open Sans" pitchFamily="2" charset="0"/>
              <a:cs typeface="Open Sans" pitchFamily="2" charset="0"/>
            </a:defRPr>
          </a:pPr>
          <a:endParaRPr lang="nl-BE"/>
        </a:p>
      </c:txPr>
    </c:legend>
    <c:plotVisOnly val="1"/>
    <c:dispBlanksAs val="gap"/>
    <c:showDLblsOverMax val="0"/>
  </c:chart>
  <c:spPr>
    <a:noFill/>
    <a:ln>
      <a:noFill/>
    </a:ln>
    <a:effectLst/>
  </c:spPr>
  <c:txPr>
    <a:bodyPr/>
    <a:lstStyle/>
    <a:p>
      <a:pPr>
        <a:defRPr b="1">
          <a:solidFill>
            <a:schemeClr val="tx1"/>
          </a:solidFill>
          <a:latin typeface="Open Sans" pitchFamily="2" charset="0"/>
          <a:ea typeface="Open Sans" pitchFamily="2" charset="0"/>
          <a:cs typeface="Open Sans" pitchFamily="2" charset="0"/>
        </a:defRPr>
      </a:pPr>
      <a:endParaRPr lang="nl-BE"/>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Blad1!$B$1</c:f>
              <c:strCache>
                <c:ptCount val="1"/>
                <c:pt idx="0">
                  <c:v>Cross Border Exportvolume</c:v>
                </c:pt>
              </c:strCache>
            </c:strRef>
          </c:tx>
          <c:spPr>
            <a:solidFill>
              <a:srgbClr val="5E31CA"/>
            </a:solidFill>
            <a:ln>
              <a:noFill/>
            </a:ln>
            <a:effectLst/>
          </c:spPr>
          <c:invertIfNegative val="0"/>
          <c:dLbls>
            <c:numFmt formatCode="&quot;€&quot;\ #,##0" sourceLinked="0"/>
            <c:spPr>
              <a:noFill/>
              <a:ln>
                <a:noFill/>
              </a:ln>
              <a:effectLst/>
            </c:spPr>
            <c:txPr>
              <a:bodyPr rot="0" spcFirstLastPara="1" vertOverflow="ellipsis" vert="horz" wrap="square" anchor="ctr" anchorCtr="1"/>
              <a:lstStyle/>
              <a:p>
                <a:pPr>
                  <a:defRPr sz="1197" b="0" i="0" u="none" strike="noStrike" kern="1200" baseline="0">
                    <a:solidFill>
                      <a:schemeClr val="tx1">
                        <a:lumMod val="75000"/>
                        <a:lumOff val="25000"/>
                      </a:schemeClr>
                    </a:solidFill>
                    <a:latin typeface="Open Sans" pitchFamily="2" charset="0"/>
                    <a:ea typeface="Open Sans" pitchFamily="2" charset="0"/>
                    <a:cs typeface="Open Sans" pitchFamily="2" charset="0"/>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Blad1!$A$2:$A$6</c:f>
              <c:numCache>
                <c:formatCode>General</c:formatCode>
                <c:ptCount val="5"/>
                <c:pt idx="0">
                  <c:v>2019</c:v>
                </c:pt>
                <c:pt idx="1">
                  <c:v>2020</c:v>
                </c:pt>
                <c:pt idx="2">
                  <c:v>2021</c:v>
                </c:pt>
                <c:pt idx="3">
                  <c:v>2022</c:v>
                </c:pt>
                <c:pt idx="4">
                  <c:v>2023</c:v>
                </c:pt>
              </c:numCache>
            </c:numRef>
          </c:cat>
          <c:val>
            <c:numRef>
              <c:f>Blad1!$B$2:$B$6</c:f>
              <c:numCache>
                <c:formatCode>"€"#,##0.00_);[Red]\("€"#,##0.00\)</c:formatCode>
                <c:ptCount val="5"/>
                <c:pt idx="0">
                  <c:v>2048781140.9429801</c:v>
                </c:pt>
                <c:pt idx="1">
                  <c:v>1404014897</c:v>
                </c:pt>
                <c:pt idx="2">
                  <c:v>2465656373.138423</c:v>
                </c:pt>
                <c:pt idx="3">
                  <c:v>2740227442</c:v>
                </c:pt>
                <c:pt idx="4">
                  <c:v>2524501463.7842989</c:v>
                </c:pt>
              </c:numCache>
            </c:numRef>
          </c:val>
          <c:extLst>
            <c:ext xmlns:c16="http://schemas.microsoft.com/office/drawing/2014/chart" uri="{C3380CC4-5D6E-409C-BE32-E72D297353CC}">
              <c16:uniqueId val="{00000000-0D73-C649-B389-9B5B09B39494}"/>
            </c:ext>
          </c:extLst>
        </c:ser>
        <c:dLbls>
          <c:dLblPos val="outEnd"/>
          <c:showLegendKey val="0"/>
          <c:showVal val="1"/>
          <c:showCatName val="0"/>
          <c:showSerName val="0"/>
          <c:showPercent val="0"/>
          <c:showBubbleSize val="0"/>
        </c:dLbls>
        <c:gapWidth val="182"/>
        <c:axId val="1601437712"/>
        <c:axId val="1345178944"/>
      </c:barChart>
      <c:catAx>
        <c:axId val="16014377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Open Sans" pitchFamily="2" charset="0"/>
                <a:ea typeface="Open Sans" pitchFamily="2" charset="0"/>
                <a:cs typeface="Open Sans" pitchFamily="2" charset="0"/>
              </a:defRPr>
            </a:pPr>
            <a:endParaRPr lang="nl-BE"/>
          </a:p>
        </c:txPr>
        <c:crossAx val="1345178944"/>
        <c:crosses val="autoZero"/>
        <c:auto val="1"/>
        <c:lblAlgn val="ctr"/>
        <c:lblOffset val="100"/>
        <c:noMultiLvlLbl val="0"/>
      </c:catAx>
      <c:valAx>
        <c:axId val="1345178944"/>
        <c:scaling>
          <c:orientation val="minMax"/>
        </c:scaling>
        <c:delete val="0"/>
        <c:axPos val="b"/>
        <c:majorGridlines>
          <c:spPr>
            <a:ln w="9525" cap="flat" cmpd="sng" algn="ctr">
              <a:solidFill>
                <a:schemeClr val="tx1">
                  <a:lumMod val="15000"/>
                  <a:lumOff val="85000"/>
                </a:schemeClr>
              </a:solidFill>
              <a:round/>
            </a:ln>
            <a:effectLst/>
          </c:spPr>
        </c:majorGridlines>
        <c:numFmt formatCode="&quot;€&quot;#,##0_);[Red]\(&quot;€&quot;#,##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Open Sans" pitchFamily="2" charset="0"/>
                <a:ea typeface="Open Sans" pitchFamily="2" charset="0"/>
                <a:cs typeface="Open Sans" pitchFamily="2" charset="0"/>
              </a:defRPr>
            </a:pPr>
            <a:endParaRPr lang="nl-BE"/>
          </a:p>
        </c:txPr>
        <c:crossAx val="1601437712"/>
        <c:crosses val="autoZero"/>
        <c:crossBetween val="between"/>
        <c:dispUnits>
          <c:builtInUnit val="millions"/>
          <c:dispUnitsLbl>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Open Sans" pitchFamily="2" charset="0"/>
                      <a:ea typeface="Open Sans" pitchFamily="2" charset="0"/>
                      <a:cs typeface="Open Sans" pitchFamily="2" charset="0"/>
                    </a:defRPr>
                  </a:pPr>
                  <a:r>
                    <a:rPr lang="nl-BE" dirty="0"/>
                    <a:t> (Millions)</a:t>
                  </a:r>
                </a:p>
              </c:rich>
            </c:tx>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Open Sans" pitchFamily="2" charset="0"/>
                    <a:ea typeface="Open Sans" pitchFamily="2" charset="0"/>
                    <a:cs typeface="Open Sans" pitchFamily="2" charset="0"/>
                  </a:defRPr>
                </a:pPr>
                <a:endParaRPr lang="nl-BE"/>
              </a:p>
            </c:txPr>
          </c:dispUnitsLbl>
        </c:dispUnits>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Open Sans" pitchFamily="2" charset="0"/>
              <a:ea typeface="Open Sans" pitchFamily="2" charset="0"/>
              <a:cs typeface="Open Sans" pitchFamily="2" charset="0"/>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Open Sans" pitchFamily="2" charset="0"/>
          <a:ea typeface="Open Sans" pitchFamily="2" charset="0"/>
          <a:cs typeface="Open Sans" pitchFamily="2" charset="0"/>
        </a:defRPr>
      </a:pPr>
      <a:endParaRPr lang="nl-BE"/>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Open Sans" pitchFamily="2" charset="0"/>
                <a:ea typeface="Open Sans" pitchFamily="2" charset="0"/>
                <a:cs typeface="Open Sans" pitchFamily="2" charset="0"/>
              </a:defRPr>
            </a:pPr>
            <a:r>
              <a:rPr lang="nl-NL" dirty="0">
                <a:solidFill>
                  <a:schemeClr val="tx1"/>
                </a:solidFill>
              </a:rPr>
              <a:t>Online </a:t>
            </a:r>
            <a:r>
              <a:rPr lang="nl-NL" dirty="0" err="1">
                <a:solidFill>
                  <a:schemeClr val="tx1"/>
                </a:solidFill>
              </a:rPr>
              <a:t>Revenue</a:t>
            </a:r>
            <a:r>
              <a:rPr lang="nl-NL" dirty="0">
                <a:solidFill>
                  <a:schemeClr val="tx1"/>
                </a:solidFill>
              </a:rPr>
              <a:t> of </a:t>
            </a:r>
            <a:r>
              <a:rPr lang="nl-NL" dirty="0" err="1">
                <a:solidFill>
                  <a:schemeClr val="tx1"/>
                </a:solidFill>
              </a:rPr>
              <a:t>Belgian</a:t>
            </a:r>
            <a:r>
              <a:rPr lang="nl-NL" dirty="0">
                <a:solidFill>
                  <a:schemeClr val="tx1"/>
                </a:solidFill>
              </a:rPr>
              <a:t> Webshops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Open Sans" pitchFamily="2" charset="0"/>
              <a:ea typeface="Open Sans" pitchFamily="2" charset="0"/>
              <a:cs typeface="Open Sans" pitchFamily="2" charset="0"/>
            </a:defRPr>
          </a:pPr>
          <a:endParaRPr lang="nl-BE"/>
        </a:p>
      </c:txPr>
    </c:title>
    <c:autoTitleDeleted val="0"/>
    <c:plotArea>
      <c:layout/>
      <c:barChart>
        <c:barDir val="col"/>
        <c:grouping val="stacked"/>
        <c:varyColors val="0"/>
        <c:ser>
          <c:idx val="0"/>
          <c:order val="0"/>
          <c:tx>
            <c:strRef>
              <c:f>Export!$C$1</c:f>
              <c:strCache>
                <c:ptCount val="1"/>
                <c:pt idx="0">
                  <c:v>Volume in Belgium</c:v>
                </c:pt>
              </c:strCache>
            </c:strRef>
          </c:tx>
          <c:spPr>
            <a:solidFill>
              <a:srgbClr val="5E32CA"/>
            </a:solidFill>
            <a:ln>
              <a:noFill/>
            </a:ln>
            <a:effectLst/>
          </c:spPr>
          <c:invertIfNegative val="0"/>
          <c:dLbls>
            <c:numFmt formatCode="&quot;€&quot;\ #,##0.0" sourceLinked="0"/>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Open Sans" pitchFamily="2" charset="0"/>
                    <a:ea typeface="Open Sans" pitchFamily="2" charset="0"/>
                    <a:cs typeface="Open Sans" pitchFamily="2" charset="0"/>
                  </a:defRPr>
                </a:pPr>
                <a:endParaRPr lang="nl-B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Export!$B$2:$B$6</c:f>
              <c:numCache>
                <c:formatCode>General</c:formatCode>
                <c:ptCount val="5"/>
                <c:pt idx="0">
                  <c:v>2019</c:v>
                </c:pt>
                <c:pt idx="1">
                  <c:v>2020</c:v>
                </c:pt>
                <c:pt idx="2">
                  <c:v>2021</c:v>
                </c:pt>
                <c:pt idx="3">
                  <c:v>2022</c:v>
                </c:pt>
                <c:pt idx="4">
                  <c:v>2023</c:v>
                </c:pt>
              </c:numCache>
            </c:numRef>
          </c:cat>
          <c:val>
            <c:numRef>
              <c:f>Export!$C$2:$C$6</c:f>
              <c:numCache>
                <c:formatCode>"€"\ #,##0</c:formatCode>
                <c:ptCount val="5"/>
                <c:pt idx="0">
                  <c:v>6142582060.057025</c:v>
                </c:pt>
                <c:pt idx="1">
                  <c:v>7403567870.2447395</c:v>
                </c:pt>
                <c:pt idx="2">
                  <c:v>9269976054.935936</c:v>
                </c:pt>
                <c:pt idx="3">
                  <c:v>11091425202.784615</c:v>
                </c:pt>
                <c:pt idx="4">
                  <c:v>10806642921.972755</c:v>
                </c:pt>
              </c:numCache>
            </c:numRef>
          </c:val>
          <c:extLst>
            <c:ext xmlns:c16="http://schemas.microsoft.com/office/drawing/2014/chart" uri="{C3380CC4-5D6E-409C-BE32-E72D297353CC}">
              <c16:uniqueId val="{00000000-5575-5B45-9499-3C28B5A1FD2F}"/>
            </c:ext>
          </c:extLst>
        </c:ser>
        <c:ser>
          <c:idx val="1"/>
          <c:order val="1"/>
          <c:tx>
            <c:strRef>
              <c:f>Export!$D$1</c:f>
              <c:strCache>
                <c:ptCount val="1"/>
                <c:pt idx="0">
                  <c:v>Export Volume</c:v>
                </c:pt>
              </c:strCache>
            </c:strRef>
          </c:tx>
          <c:spPr>
            <a:solidFill>
              <a:srgbClr val="07EC90"/>
            </a:solidFill>
            <a:ln>
              <a:noFill/>
            </a:ln>
            <a:effectLst/>
          </c:spPr>
          <c:invertIfNegative val="0"/>
          <c:dLbls>
            <c:numFmt formatCode="&quot;€&quot;\ #,##0.0" sourceLinked="0"/>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Open Sans" pitchFamily="2" charset="0"/>
                    <a:ea typeface="Open Sans" pitchFamily="2" charset="0"/>
                    <a:cs typeface="Open Sans" pitchFamily="2" charset="0"/>
                  </a:defRPr>
                </a:pPr>
                <a:endParaRPr lang="nl-B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Export!$B$2:$B$6</c:f>
              <c:numCache>
                <c:formatCode>General</c:formatCode>
                <c:ptCount val="5"/>
                <c:pt idx="0">
                  <c:v>2019</c:v>
                </c:pt>
                <c:pt idx="1">
                  <c:v>2020</c:v>
                </c:pt>
                <c:pt idx="2">
                  <c:v>2021</c:v>
                </c:pt>
                <c:pt idx="3">
                  <c:v>2022</c:v>
                </c:pt>
                <c:pt idx="4">
                  <c:v>2023</c:v>
                </c:pt>
              </c:numCache>
            </c:numRef>
          </c:cat>
          <c:val>
            <c:numRef>
              <c:f>Export!$D$2:$D$6</c:f>
              <c:numCache>
                <c:formatCode>"€"\ #,##0</c:formatCode>
                <c:ptCount val="5"/>
                <c:pt idx="0">
                  <c:v>2048781140.9429753</c:v>
                </c:pt>
                <c:pt idx="1">
                  <c:v>1404014897.2783208</c:v>
                </c:pt>
                <c:pt idx="2">
                  <c:v>2465656373.138423</c:v>
                </c:pt>
                <c:pt idx="3">
                  <c:v>2740227442.4508877</c:v>
                </c:pt>
                <c:pt idx="4">
                  <c:v>2524501463.7842989</c:v>
                </c:pt>
              </c:numCache>
            </c:numRef>
          </c:val>
          <c:extLst>
            <c:ext xmlns:c16="http://schemas.microsoft.com/office/drawing/2014/chart" uri="{C3380CC4-5D6E-409C-BE32-E72D297353CC}">
              <c16:uniqueId val="{00000001-5575-5B45-9499-3C28B5A1FD2F}"/>
            </c:ext>
          </c:extLst>
        </c:ser>
        <c:dLbls>
          <c:showLegendKey val="0"/>
          <c:showVal val="0"/>
          <c:showCatName val="0"/>
          <c:showSerName val="0"/>
          <c:showPercent val="0"/>
          <c:showBubbleSize val="0"/>
        </c:dLbls>
        <c:gapWidth val="150"/>
        <c:overlap val="100"/>
        <c:axId val="252694015"/>
        <c:axId val="329081967"/>
      </c:barChart>
      <c:lineChart>
        <c:grouping val="standard"/>
        <c:varyColors val="0"/>
        <c:ser>
          <c:idx val="2"/>
          <c:order val="2"/>
          <c:tx>
            <c:strRef>
              <c:f>Export!$E$1</c:f>
              <c:strCache>
                <c:ptCount val="1"/>
                <c:pt idx="0">
                  <c:v>Total Volume</c:v>
                </c:pt>
              </c:strCache>
            </c:strRef>
          </c:tx>
          <c:spPr>
            <a:ln w="28575" cap="rnd">
              <a:noFill/>
              <a:round/>
            </a:ln>
            <a:effectLst/>
          </c:spPr>
          <c:marker>
            <c:symbol val="none"/>
          </c:marker>
          <c:dLbls>
            <c:numFmt formatCode="&quot;€&quot;\ #,##0.0" sourceLinked="0"/>
            <c:spPr>
              <a:noFill/>
              <a:ln>
                <a:noFill/>
              </a:ln>
              <a:effectLst/>
            </c:spPr>
            <c:txPr>
              <a:bodyPr rot="0" spcFirstLastPara="1" vertOverflow="ellipsis" vert="horz" wrap="square" anchor="ctr" anchorCtr="1"/>
              <a:lstStyle/>
              <a:p>
                <a:pPr>
                  <a:defRPr sz="900" b="1" i="0" u="none" strike="noStrike" kern="1200" baseline="0">
                    <a:solidFill>
                      <a:schemeClr val="tx1">
                        <a:lumMod val="75000"/>
                        <a:lumOff val="25000"/>
                      </a:schemeClr>
                    </a:solidFill>
                    <a:latin typeface="Open Sans" pitchFamily="2" charset="0"/>
                    <a:ea typeface="Open Sans" pitchFamily="2" charset="0"/>
                    <a:cs typeface="Open Sans" pitchFamily="2" charset="0"/>
                  </a:defRPr>
                </a:pPr>
                <a:endParaRPr lang="nl-BE"/>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Export!$B$2:$B$6</c:f>
              <c:numCache>
                <c:formatCode>General</c:formatCode>
                <c:ptCount val="5"/>
                <c:pt idx="0">
                  <c:v>2019</c:v>
                </c:pt>
                <c:pt idx="1">
                  <c:v>2020</c:v>
                </c:pt>
                <c:pt idx="2">
                  <c:v>2021</c:v>
                </c:pt>
                <c:pt idx="3">
                  <c:v>2022</c:v>
                </c:pt>
                <c:pt idx="4">
                  <c:v>2023</c:v>
                </c:pt>
              </c:numCache>
            </c:numRef>
          </c:cat>
          <c:val>
            <c:numRef>
              <c:f>Export!$E$2:$E$6</c:f>
              <c:numCache>
                <c:formatCode>"€"\ #,##0</c:formatCode>
                <c:ptCount val="5"/>
                <c:pt idx="0">
                  <c:v>8191363201</c:v>
                </c:pt>
                <c:pt idx="1">
                  <c:v>8807582767.5230598</c:v>
                </c:pt>
                <c:pt idx="2">
                  <c:v>11735632428.07436</c:v>
                </c:pt>
                <c:pt idx="3">
                  <c:v>13831652645.235502</c:v>
                </c:pt>
                <c:pt idx="4">
                  <c:v>13331144385.757053</c:v>
                </c:pt>
              </c:numCache>
            </c:numRef>
          </c:val>
          <c:smooth val="0"/>
          <c:extLst>
            <c:ext xmlns:c16="http://schemas.microsoft.com/office/drawing/2014/chart" uri="{C3380CC4-5D6E-409C-BE32-E72D297353CC}">
              <c16:uniqueId val="{00000002-5575-5B45-9499-3C28B5A1FD2F}"/>
            </c:ext>
          </c:extLst>
        </c:ser>
        <c:dLbls>
          <c:showLegendKey val="0"/>
          <c:showVal val="0"/>
          <c:showCatName val="0"/>
          <c:showSerName val="0"/>
          <c:showPercent val="0"/>
          <c:showBubbleSize val="0"/>
        </c:dLbls>
        <c:marker val="1"/>
        <c:smooth val="0"/>
        <c:axId val="252694015"/>
        <c:axId val="329081967"/>
      </c:lineChart>
      <c:catAx>
        <c:axId val="2526940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Open Sans" pitchFamily="2" charset="0"/>
                <a:ea typeface="Open Sans" pitchFamily="2" charset="0"/>
                <a:cs typeface="Open Sans" pitchFamily="2" charset="0"/>
              </a:defRPr>
            </a:pPr>
            <a:endParaRPr lang="nl-BE"/>
          </a:p>
        </c:txPr>
        <c:crossAx val="329081967"/>
        <c:crosses val="autoZero"/>
        <c:auto val="1"/>
        <c:lblAlgn val="ctr"/>
        <c:lblOffset val="100"/>
        <c:noMultiLvlLbl val="0"/>
      </c:catAx>
      <c:valAx>
        <c:axId val="329081967"/>
        <c:scaling>
          <c:orientation val="minMax"/>
        </c:scaling>
        <c:delete val="0"/>
        <c:axPos val="l"/>
        <c:numFmt formatCode="&quot;€&quot;\ #,##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Open Sans" pitchFamily="2" charset="0"/>
                <a:ea typeface="Open Sans" pitchFamily="2" charset="0"/>
                <a:cs typeface="Open Sans" pitchFamily="2" charset="0"/>
              </a:defRPr>
            </a:pPr>
            <a:endParaRPr lang="nl-BE"/>
          </a:p>
        </c:txPr>
        <c:crossAx val="252694015"/>
        <c:crosses val="autoZero"/>
        <c:crossBetween val="between"/>
        <c:dispUnits>
          <c:builtInUnit val="billions"/>
          <c:dispUnitsLbl>
            <c:tx>
              <c:rich>
                <a:bodyPr rot="-5400000" spcFirstLastPara="1" vertOverflow="ellipsis" vert="horz" wrap="square" anchor="ctr" anchorCtr="1"/>
                <a:lstStyle/>
                <a:p>
                  <a:pPr>
                    <a:defRPr sz="1000" b="0" i="0" u="none" strike="noStrike" kern="1200" baseline="0">
                      <a:solidFill>
                        <a:schemeClr val="tx1"/>
                      </a:solidFill>
                      <a:latin typeface="Open Sans" pitchFamily="2" charset="0"/>
                      <a:ea typeface="Open Sans" pitchFamily="2" charset="0"/>
                      <a:cs typeface="Open Sans" pitchFamily="2" charset="0"/>
                    </a:defRPr>
                  </a:pPr>
                  <a:r>
                    <a:rPr lang="nl-NL">
                      <a:solidFill>
                        <a:schemeClr val="tx1"/>
                      </a:solidFill>
                    </a:rPr>
                    <a:t>Billions</a:t>
                  </a:r>
                </a:p>
              </c:rich>
            </c:tx>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Open Sans" pitchFamily="2" charset="0"/>
                    <a:ea typeface="Open Sans" pitchFamily="2" charset="0"/>
                    <a:cs typeface="Open Sans" pitchFamily="2" charset="0"/>
                  </a:defRPr>
                </a:pPr>
                <a:endParaRPr lang="nl-BE"/>
              </a:p>
            </c:txPr>
          </c:dispUnitsLbl>
        </c:dispUnits>
      </c:valAx>
      <c:spPr>
        <a:noFill/>
        <a:ln>
          <a:noFill/>
        </a:ln>
        <a:effectLst/>
      </c:spPr>
    </c:plotArea>
    <c:legend>
      <c:legendPos val="b"/>
      <c:legendEntry>
        <c:idx val="2"/>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Open Sans" pitchFamily="2" charset="0"/>
              <a:ea typeface="Open Sans" pitchFamily="2" charset="0"/>
              <a:cs typeface="Open Sans" pitchFamily="2" charset="0"/>
            </a:defRPr>
          </a:pPr>
          <a:endParaRPr lang="nl-BE"/>
        </a:p>
      </c:txPr>
    </c:legend>
    <c:plotVisOnly val="1"/>
    <c:dispBlanksAs val="gap"/>
    <c:showDLblsOverMax val="0"/>
  </c:chart>
  <c:spPr>
    <a:noFill/>
    <a:ln>
      <a:noFill/>
    </a:ln>
    <a:effectLst/>
  </c:spPr>
  <c:txPr>
    <a:bodyPr/>
    <a:lstStyle/>
    <a:p>
      <a:pPr>
        <a:defRPr>
          <a:latin typeface="Open Sans" pitchFamily="2" charset="0"/>
          <a:ea typeface="Open Sans" pitchFamily="2" charset="0"/>
          <a:cs typeface="Open Sans" pitchFamily="2" charset="0"/>
        </a:defRPr>
      </a:pPr>
      <a:endParaRPr lang="nl-BE"/>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Open Sans" pitchFamily="2" charset="0"/>
                <a:ea typeface="Open Sans" pitchFamily="2" charset="0"/>
                <a:cs typeface="Open Sans" pitchFamily="2" charset="0"/>
              </a:defRPr>
            </a:pPr>
            <a:r>
              <a:rPr lang="nl-NL" dirty="0" err="1">
                <a:solidFill>
                  <a:schemeClr val="tx1"/>
                </a:solidFill>
              </a:rPr>
              <a:t>Amount</a:t>
            </a:r>
            <a:r>
              <a:rPr lang="nl-NL" dirty="0">
                <a:solidFill>
                  <a:schemeClr val="tx1"/>
                </a:solidFill>
              </a:rPr>
              <a:t> </a:t>
            </a:r>
            <a:r>
              <a:rPr lang="nl-NL" dirty="0" err="1">
                <a:solidFill>
                  <a:schemeClr val="tx1"/>
                </a:solidFill>
              </a:rPr>
              <a:t>bought</a:t>
            </a:r>
            <a:r>
              <a:rPr lang="nl-NL" dirty="0">
                <a:solidFill>
                  <a:schemeClr val="tx1"/>
                </a:solidFill>
              </a:rPr>
              <a:t> online  </a:t>
            </a:r>
            <a:r>
              <a:rPr lang="nl-NL" dirty="0" err="1">
                <a:solidFill>
                  <a:schemeClr val="tx1"/>
                </a:solidFill>
              </a:rPr>
              <a:t>by</a:t>
            </a:r>
            <a:r>
              <a:rPr lang="nl-NL" dirty="0">
                <a:solidFill>
                  <a:schemeClr val="tx1"/>
                </a:solidFill>
              </a:rPr>
              <a:t> </a:t>
            </a:r>
            <a:r>
              <a:rPr lang="nl-NL" dirty="0" err="1">
                <a:solidFill>
                  <a:schemeClr val="tx1"/>
                </a:solidFill>
              </a:rPr>
              <a:t>Belgian</a:t>
            </a:r>
            <a:r>
              <a:rPr lang="nl-NL" dirty="0">
                <a:solidFill>
                  <a:schemeClr val="tx1"/>
                </a:solidFill>
              </a:rPr>
              <a:t> </a:t>
            </a:r>
            <a:r>
              <a:rPr lang="nl-NL" dirty="0" err="1">
                <a:solidFill>
                  <a:schemeClr val="tx1"/>
                </a:solidFill>
              </a:rPr>
              <a:t>Consumers</a:t>
            </a:r>
            <a:r>
              <a:rPr lang="nl-NL" dirty="0">
                <a:solidFill>
                  <a:schemeClr val="tx1"/>
                </a:solidFill>
              </a:rPr>
              <a:t>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Open Sans" pitchFamily="2" charset="0"/>
              <a:ea typeface="Open Sans" pitchFamily="2" charset="0"/>
              <a:cs typeface="Open Sans" pitchFamily="2" charset="0"/>
            </a:defRPr>
          </a:pPr>
          <a:endParaRPr lang="nl-BE"/>
        </a:p>
      </c:txPr>
    </c:title>
    <c:autoTitleDeleted val="0"/>
    <c:plotArea>
      <c:layout/>
      <c:barChart>
        <c:barDir val="col"/>
        <c:grouping val="stacked"/>
        <c:varyColors val="0"/>
        <c:ser>
          <c:idx val="0"/>
          <c:order val="0"/>
          <c:tx>
            <c:strRef>
              <c:f>Export!$H$1</c:f>
              <c:strCache>
                <c:ptCount val="1"/>
                <c:pt idx="0">
                  <c:v>Bought in Belgium</c:v>
                </c:pt>
              </c:strCache>
            </c:strRef>
          </c:tx>
          <c:spPr>
            <a:solidFill>
              <a:srgbClr val="5E32CA"/>
            </a:solidFill>
            <a:ln>
              <a:noFill/>
            </a:ln>
            <a:effectLst/>
          </c:spPr>
          <c:invertIfNegative val="0"/>
          <c:dLbls>
            <c:numFmt formatCode="&quot;€&quot;\ #,##0.0" sourceLinked="0"/>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Open Sans" pitchFamily="2" charset="0"/>
                    <a:ea typeface="Open Sans" pitchFamily="2" charset="0"/>
                    <a:cs typeface="Open Sans" pitchFamily="2" charset="0"/>
                  </a:defRPr>
                </a:pPr>
                <a:endParaRPr lang="nl-B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Export!$G$2:$G$6</c:f>
              <c:numCache>
                <c:formatCode>General</c:formatCode>
                <c:ptCount val="5"/>
                <c:pt idx="0">
                  <c:v>2019</c:v>
                </c:pt>
                <c:pt idx="1">
                  <c:v>2020</c:v>
                </c:pt>
                <c:pt idx="2">
                  <c:v>2021</c:v>
                </c:pt>
                <c:pt idx="3">
                  <c:v>2022</c:v>
                </c:pt>
                <c:pt idx="4">
                  <c:v>2023</c:v>
                </c:pt>
              </c:numCache>
            </c:numRef>
          </c:cat>
          <c:val>
            <c:numRef>
              <c:f>Export!$H$2:$H$6</c:f>
              <c:numCache>
                <c:formatCode>"€"\ #,##0</c:formatCode>
                <c:ptCount val="5"/>
                <c:pt idx="0">
                  <c:v>6142582059.8006878</c:v>
                </c:pt>
                <c:pt idx="1">
                  <c:v>7403567870.2447367</c:v>
                </c:pt>
                <c:pt idx="2">
                  <c:v>9269976054.935936</c:v>
                </c:pt>
                <c:pt idx="3">
                  <c:v>11091425202.784615</c:v>
                </c:pt>
                <c:pt idx="4">
                  <c:v>10806642921.972752</c:v>
                </c:pt>
              </c:numCache>
            </c:numRef>
          </c:val>
          <c:extLst>
            <c:ext xmlns:c16="http://schemas.microsoft.com/office/drawing/2014/chart" uri="{C3380CC4-5D6E-409C-BE32-E72D297353CC}">
              <c16:uniqueId val="{00000000-3BF3-E444-9F57-B128F9E801BE}"/>
            </c:ext>
          </c:extLst>
        </c:ser>
        <c:ser>
          <c:idx val="1"/>
          <c:order val="1"/>
          <c:tx>
            <c:strRef>
              <c:f>Export!$I$1</c:f>
              <c:strCache>
                <c:ptCount val="1"/>
                <c:pt idx="0">
                  <c:v>Bought Cross Border</c:v>
                </c:pt>
              </c:strCache>
            </c:strRef>
          </c:tx>
          <c:spPr>
            <a:solidFill>
              <a:srgbClr val="07EC90"/>
            </a:solidFill>
            <a:ln>
              <a:noFill/>
            </a:ln>
            <a:effectLst/>
          </c:spPr>
          <c:invertIfNegative val="0"/>
          <c:dLbls>
            <c:numFmt formatCode="&quot;€&quot;\ #,##0.0" sourceLinked="0"/>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Open Sans" pitchFamily="2" charset="0"/>
                    <a:ea typeface="Open Sans" pitchFamily="2" charset="0"/>
                    <a:cs typeface="Open Sans" pitchFamily="2" charset="0"/>
                  </a:defRPr>
                </a:pPr>
                <a:endParaRPr lang="nl-B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Export!$G$2:$G$6</c:f>
              <c:numCache>
                <c:formatCode>General</c:formatCode>
                <c:ptCount val="5"/>
                <c:pt idx="0">
                  <c:v>2019</c:v>
                </c:pt>
                <c:pt idx="1">
                  <c:v>2020</c:v>
                </c:pt>
                <c:pt idx="2">
                  <c:v>2021</c:v>
                </c:pt>
                <c:pt idx="3">
                  <c:v>2022</c:v>
                </c:pt>
                <c:pt idx="4">
                  <c:v>2023</c:v>
                </c:pt>
              </c:numCache>
            </c:numRef>
          </c:cat>
          <c:val>
            <c:numRef>
              <c:f>Export!$I$2:$I$6</c:f>
              <c:numCache>
                <c:formatCode>"€"\ #,##0</c:formatCode>
                <c:ptCount val="5"/>
                <c:pt idx="0">
                  <c:v>5316368964.4784355</c:v>
                </c:pt>
                <c:pt idx="1">
                  <c:v>2859170590.067771</c:v>
                </c:pt>
                <c:pt idx="2">
                  <c:v>2824875534.464654</c:v>
                </c:pt>
                <c:pt idx="3">
                  <c:v>3603928540.3718147</c:v>
                </c:pt>
                <c:pt idx="4">
                  <c:v>5464872401.615819</c:v>
                </c:pt>
              </c:numCache>
            </c:numRef>
          </c:val>
          <c:extLst>
            <c:ext xmlns:c16="http://schemas.microsoft.com/office/drawing/2014/chart" uri="{C3380CC4-5D6E-409C-BE32-E72D297353CC}">
              <c16:uniqueId val="{00000001-3BF3-E444-9F57-B128F9E801BE}"/>
            </c:ext>
          </c:extLst>
        </c:ser>
        <c:dLbls>
          <c:showLegendKey val="0"/>
          <c:showVal val="0"/>
          <c:showCatName val="0"/>
          <c:showSerName val="0"/>
          <c:showPercent val="0"/>
          <c:showBubbleSize val="0"/>
        </c:dLbls>
        <c:gapWidth val="150"/>
        <c:overlap val="100"/>
        <c:axId val="1139586431"/>
        <c:axId val="2020599104"/>
      </c:barChart>
      <c:lineChart>
        <c:grouping val="standard"/>
        <c:varyColors val="0"/>
        <c:ser>
          <c:idx val="2"/>
          <c:order val="2"/>
          <c:tx>
            <c:strRef>
              <c:f>Export!$J$1</c:f>
              <c:strCache>
                <c:ptCount val="1"/>
                <c:pt idx="0">
                  <c:v>Total Volume</c:v>
                </c:pt>
              </c:strCache>
            </c:strRef>
          </c:tx>
          <c:spPr>
            <a:ln w="28575" cap="rnd">
              <a:noFill/>
              <a:round/>
            </a:ln>
            <a:effectLst/>
          </c:spPr>
          <c:marker>
            <c:symbol val="none"/>
          </c:marker>
          <c:dLbls>
            <c:dLbl>
              <c:idx val="0"/>
              <c:numFmt formatCode="&quot;€&quot;\ #,##0.0" sourceLinked="0"/>
              <c:spPr>
                <a:noFill/>
                <a:ln>
                  <a:noFill/>
                </a:ln>
                <a:effectLst/>
              </c:spPr>
              <c:txPr>
                <a:bodyPr rot="0" spcFirstLastPara="1" vertOverflow="ellipsis" vert="horz" wrap="square" anchor="ctr" anchorCtr="1"/>
                <a:lstStyle/>
                <a:p>
                  <a:pPr>
                    <a:defRPr sz="900" b="1" i="0" u="none" strike="noStrike" kern="1200" baseline="0">
                      <a:solidFill>
                        <a:schemeClr val="tx1">
                          <a:lumMod val="75000"/>
                          <a:lumOff val="25000"/>
                        </a:schemeClr>
                      </a:solidFill>
                      <a:latin typeface="Open Sans" pitchFamily="2" charset="0"/>
                      <a:ea typeface="Open Sans" pitchFamily="2" charset="0"/>
                      <a:cs typeface="Open Sans" pitchFamily="2" charset="0"/>
                    </a:defRPr>
                  </a:pPr>
                  <a:endParaRPr lang="nl-BE"/>
                </a:p>
              </c:txPr>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BF3-E444-9F57-B128F9E801BE}"/>
                </c:ext>
              </c:extLst>
            </c:dLbl>
            <c:dLbl>
              <c:idx val="1"/>
              <c:numFmt formatCode="&quot;€&quot;\ #,##0.0" sourceLinked="0"/>
              <c:spPr>
                <a:noFill/>
                <a:ln>
                  <a:noFill/>
                </a:ln>
                <a:effectLst/>
              </c:spPr>
              <c:txPr>
                <a:bodyPr rot="0" spcFirstLastPara="1" vertOverflow="ellipsis" vert="horz" wrap="square" anchor="ctr" anchorCtr="1"/>
                <a:lstStyle/>
                <a:p>
                  <a:pPr>
                    <a:defRPr sz="900" b="1" i="0" u="none" strike="noStrike" kern="1200" baseline="0">
                      <a:solidFill>
                        <a:schemeClr val="tx1">
                          <a:lumMod val="75000"/>
                          <a:lumOff val="25000"/>
                        </a:schemeClr>
                      </a:solidFill>
                      <a:latin typeface="Open Sans" pitchFamily="2" charset="0"/>
                      <a:ea typeface="Open Sans" pitchFamily="2" charset="0"/>
                      <a:cs typeface="Open Sans" pitchFamily="2" charset="0"/>
                    </a:defRPr>
                  </a:pPr>
                  <a:endParaRPr lang="nl-BE"/>
                </a:p>
              </c:txPr>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BF3-E444-9F57-B128F9E801BE}"/>
                </c:ext>
              </c:extLst>
            </c:dLbl>
            <c:dLbl>
              <c:idx val="2"/>
              <c:numFmt formatCode="&quot;€&quot;\ #,##0.0" sourceLinked="0"/>
              <c:spPr>
                <a:noFill/>
                <a:ln>
                  <a:noFill/>
                </a:ln>
                <a:effectLst/>
              </c:spPr>
              <c:txPr>
                <a:bodyPr rot="0" spcFirstLastPara="1" vertOverflow="ellipsis" vert="horz" wrap="square" anchor="ctr" anchorCtr="1"/>
                <a:lstStyle/>
                <a:p>
                  <a:pPr>
                    <a:defRPr sz="900" b="1" i="0" u="none" strike="noStrike" kern="1200" baseline="0">
                      <a:solidFill>
                        <a:schemeClr val="tx1">
                          <a:lumMod val="75000"/>
                          <a:lumOff val="25000"/>
                        </a:schemeClr>
                      </a:solidFill>
                      <a:latin typeface="Open Sans" pitchFamily="2" charset="0"/>
                      <a:ea typeface="Open Sans" pitchFamily="2" charset="0"/>
                      <a:cs typeface="Open Sans" pitchFamily="2" charset="0"/>
                    </a:defRPr>
                  </a:pPr>
                  <a:endParaRPr lang="nl-BE"/>
                </a:p>
              </c:txPr>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BF3-E444-9F57-B128F9E801BE}"/>
                </c:ext>
              </c:extLst>
            </c:dLbl>
            <c:dLbl>
              <c:idx val="3"/>
              <c:numFmt formatCode="&quot;€&quot;\ #,##0.0" sourceLinked="0"/>
              <c:spPr>
                <a:noFill/>
                <a:ln>
                  <a:noFill/>
                </a:ln>
                <a:effectLst/>
              </c:spPr>
              <c:txPr>
                <a:bodyPr rot="0" spcFirstLastPara="1" vertOverflow="ellipsis" vert="horz" wrap="square" anchor="ctr" anchorCtr="1"/>
                <a:lstStyle/>
                <a:p>
                  <a:pPr>
                    <a:defRPr sz="900" b="1" i="0" u="none" strike="noStrike" kern="1200" baseline="0">
                      <a:solidFill>
                        <a:schemeClr val="tx1">
                          <a:lumMod val="75000"/>
                          <a:lumOff val="25000"/>
                        </a:schemeClr>
                      </a:solidFill>
                      <a:latin typeface="Open Sans" pitchFamily="2" charset="0"/>
                      <a:ea typeface="Open Sans" pitchFamily="2" charset="0"/>
                      <a:cs typeface="Open Sans" pitchFamily="2" charset="0"/>
                    </a:defRPr>
                  </a:pPr>
                  <a:endParaRPr lang="nl-BE"/>
                </a:p>
              </c:txPr>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BF3-E444-9F57-B128F9E801BE}"/>
                </c:ext>
              </c:extLst>
            </c:dLbl>
            <c:dLbl>
              <c:idx val="4"/>
              <c:numFmt formatCode="&quot;€&quot;\ #,##0.0" sourceLinked="0"/>
              <c:spPr>
                <a:noFill/>
                <a:ln>
                  <a:noFill/>
                </a:ln>
                <a:effectLst/>
              </c:spPr>
              <c:txPr>
                <a:bodyPr rot="0" spcFirstLastPara="1" vertOverflow="ellipsis" vert="horz" wrap="square" anchor="ctr" anchorCtr="1"/>
                <a:lstStyle/>
                <a:p>
                  <a:pPr>
                    <a:defRPr sz="900" b="1" i="0" u="none" strike="noStrike" kern="1200" baseline="0">
                      <a:solidFill>
                        <a:schemeClr val="tx1">
                          <a:lumMod val="75000"/>
                          <a:lumOff val="25000"/>
                        </a:schemeClr>
                      </a:solidFill>
                      <a:latin typeface="Open Sans" pitchFamily="2" charset="0"/>
                      <a:ea typeface="Open Sans" pitchFamily="2" charset="0"/>
                      <a:cs typeface="Open Sans" pitchFamily="2" charset="0"/>
                    </a:defRPr>
                  </a:pPr>
                  <a:endParaRPr lang="nl-BE"/>
                </a:p>
              </c:txPr>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3BF3-E444-9F57-B128F9E801BE}"/>
                </c:ext>
              </c:extLst>
            </c:dLbl>
            <c:spPr>
              <a:noFill/>
              <a:ln>
                <a:noFill/>
              </a:ln>
              <a:effectLst/>
            </c:spPr>
            <c:txPr>
              <a:bodyPr rot="0" spcFirstLastPara="1" vertOverflow="ellipsis" vert="horz" wrap="square" anchor="ctr" anchorCtr="1"/>
              <a:lstStyle/>
              <a:p>
                <a:pPr>
                  <a:defRPr sz="900" b="1" i="0" u="none" strike="noStrike" kern="1200" baseline="0">
                    <a:solidFill>
                      <a:schemeClr val="tx1">
                        <a:lumMod val="75000"/>
                        <a:lumOff val="25000"/>
                      </a:schemeClr>
                    </a:solidFill>
                    <a:latin typeface="Open Sans" pitchFamily="2" charset="0"/>
                    <a:ea typeface="Open Sans" pitchFamily="2" charset="0"/>
                    <a:cs typeface="Open Sans" pitchFamily="2" charset="0"/>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Export!$G$2:$G$6</c:f>
              <c:numCache>
                <c:formatCode>General</c:formatCode>
                <c:ptCount val="5"/>
                <c:pt idx="0">
                  <c:v>2019</c:v>
                </c:pt>
                <c:pt idx="1">
                  <c:v>2020</c:v>
                </c:pt>
                <c:pt idx="2">
                  <c:v>2021</c:v>
                </c:pt>
                <c:pt idx="3">
                  <c:v>2022</c:v>
                </c:pt>
                <c:pt idx="4">
                  <c:v>2023</c:v>
                </c:pt>
              </c:numCache>
            </c:numRef>
          </c:cat>
          <c:val>
            <c:numRef>
              <c:f>Export!$J$2:$J$6</c:f>
              <c:numCache>
                <c:formatCode>"€"\ #,##0</c:formatCode>
                <c:ptCount val="5"/>
                <c:pt idx="0">
                  <c:v>11458951024.279123</c:v>
                </c:pt>
                <c:pt idx="1">
                  <c:v>10262738460.312508</c:v>
                </c:pt>
                <c:pt idx="2">
                  <c:v>12094851589.400591</c:v>
                </c:pt>
                <c:pt idx="3">
                  <c:v>14695353743.156429</c:v>
                </c:pt>
                <c:pt idx="4">
                  <c:v>16271515323.58857</c:v>
                </c:pt>
              </c:numCache>
            </c:numRef>
          </c:val>
          <c:smooth val="0"/>
          <c:extLst>
            <c:ext xmlns:c16="http://schemas.microsoft.com/office/drawing/2014/chart" uri="{C3380CC4-5D6E-409C-BE32-E72D297353CC}">
              <c16:uniqueId val="{00000007-3BF3-E444-9F57-B128F9E801BE}"/>
            </c:ext>
          </c:extLst>
        </c:ser>
        <c:dLbls>
          <c:showLegendKey val="0"/>
          <c:showVal val="0"/>
          <c:showCatName val="0"/>
          <c:showSerName val="0"/>
          <c:showPercent val="0"/>
          <c:showBubbleSize val="0"/>
        </c:dLbls>
        <c:marker val="1"/>
        <c:smooth val="0"/>
        <c:axId val="1139586431"/>
        <c:axId val="2020599104"/>
      </c:lineChart>
      <c:catAx>
        <c:axId val="11395864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Open Sans" pitchFamily="2" charset="0"/>
                <a:ea typeface="Open Sans" pitchFamily="2" charset="0"/>
                <a:cs typeface="Open Sans" pitchFamily="2" charset="0"/>
              </a:defRPr>
            </a:pPr>
            <a:endParaRPr lang="nl-BE"/>
          </a:p>
        </c:txPr>
        <c:crossAx val="2020599104"/>
        <c:crosses val="autoZero"/>
        <c:auto val="1"/>
        <c:lblAlgn val="ctr"/>
        <c:lblOffset val="100"/>
        <c:noMultiLvlLbl val="0"/>
      </c:catAx>
      <c:valAx>
        <c:axId val="2020599104"/>
        <c:scaling>
          <c:orientation val="minMax"/>
        </c:scaling>
        <c:delete val="0"/>
        <c:axPos val="l"/>
        <c:numFmt formatCode="&quot;€&quot;\ #,##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Open Sans" pitchFamily="2" charset="0"/>
                <a:ea typeface="Open Sans" pitchFamily="2" charset="0"/>
                <a:cs typeface="Open Sans" pitchFamily="2" charset="0"/>
              </a:defRPr>
            </a:pPr>
            <a:endParaRPr lang="nl-BE"/>
          </a:p>
        </c:txPr>
        <c:crossAx val="1139586431"/>
        <c:crosses val="autoZero"/>
        <c:crossBetween val="between"/>
        <c:dispUnits>
          <c:builtInUnit val="billions"/>
          <c:dispUnitsLbl>
            <c:tx>
              <c:rich>
                <a:bodyPr rot="-5400000" spcFirstLastPara="1" vertOverflow="ellipsis" vert="horz" wrap="square" anchor="ctr" anchorCtr="1"/>
                <a:lstStyle/>
                <a:p>
                  <a:pPr>
                    <a:defRPr sz="1000" b="0" i="0" u="none" strike="noStrike" kern="1200" baseline="0">
                      <a:solidFill>
                        <a:schemeClr val="tx1"/>
                      </a:solidFill>
                      <a:latin typeface="Open Sans" pitchFamily="2" charset="0"/>
                      <a:ea typeface="Open Sans" pitchFamily="2" charset="0"/>
                      <a:cs typeface="Open Sans" pitchFamily="2" charset="0"/>
                    </a:defRPr>
                  </a:pPr>
                  <a:r>
                    <a:rPr lang="nl-NL">
                      <a:solidFill>
                        <a:schemeClr val="tx1"/>
                      </a:solidFill>
                    </a:rPr>
                    <a:t>Billions</a:t>
                  </a:r>
                </a:p>
              </c:rich>
            </c:tx>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Open Sans" pitchFamily="2" charset="0"/>
                    <a:ea typeface="Open Sans" pitchFamily="2" charset="0"/>
                    <a:cs typeface="Open Sans" pitchFamily="2" charset="0"/>
                  </a:defRPr>
                </a:pPr>
                <a:endParaRPr lang="nl-BE"/>
              </a:p>
            </c:txPr>
          </c:dispUnitsLbl>
        </c:dispUnits>
      </c:valAx>
      <c:spPr>
        <a:noFill/>
        <a:ln>
          <a:noFill/>
        </a:ln>
        <a:effectLst/>
      </c:spPr>
    </c:plotArea>
    <c:legend>
      <c:legendPos val="b"/>
      <c:legendEntry>
        <c:idx val="2"/>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Open Sans" pitchFamily="2" charset="0"/>
              <a:ea typeface="Open Sans" pitchFamily="2" charset="0"/>
              <a:cs typeface="Open Sans" pitchFamily="2" charset="0"/>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Open Sans" pitchFamily="2" charset="0"/>
          <a:ea typeface="Open Sans" pitchFamily="2" charset="0"/>
          <a:cs typeface="Open Sans" pitchFamily="2" charset="0"/>
        </a:defRPr>
      </a:pPr>
      <a:endParaRPr lang="nl-BE"/>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Blad1!$A$2:$A$13</cx:f>
        <cx:lvl ptCount="12">
          <cx:pt idx="0">France</cx:pt>
          <cx:pt idx="1">Germany</cx:pt>
          <cx:pt idx="2">UK</cx:pt>
          <cx:pt idx="3">The Netherlands</cx:pt>
        </cx:lvl>
      </cx:strDim>
      <cx:numDim type="colorVal">
        <cx:f>Blad1!$B$2:$B$13</cx:f>
        <cx:lvl ptCount="12" formatCode="0,00%">
          <cx:pt idx="0">0.22320000000000001</cx:pt>
          <cx:pt idx="1">0.054699999999999999</cx:pt>
          <cx:pt idx="2">0.052499999999999998</cx:pt>
          <cx:pt idx="3">0.32250000000000001</cx:pt>
        </cx:lvl>
      </cx:numDim>
    </cx:data>
  </cx:chartData>
  <cx:chart>
    <cx:plotArea>
      <cx:plotAreaRegion>
        <cx:plotSurface>
          <cx:spPr>
            <a:ln>
              <a:solidFill>
                <a:srgbClr val="01EC90"/>
              </a:solidFill>
            </a:ln>
          </cx:spPr>
        </cx:plotSurface>
        <cx:series layoutId="regionMap" uniqueId="{BCDF1B5B-CB40-4646-BDB3-494FDFDCC278}">
          <cx:tx>
            <cx:txData>
              <cx:f>Blad1!$B$1</cx:f>
              <cx:v>Reeks1</cx:v>
            </cx:txData>
          </cx:tx>
          <cx:dataPt idx="1"/>
          <cx:dataLabels>
            <cx:txPr>
              <a:bodyPr vertOverflow="overflow" horzOverflow="overflow" wrap="square" lIns="0" tIns="0" rIns="0" bIns="0"/>
              <a:lstStyle/>
              <a:p>
                <a:pPr algn="ctr" rtl="0">
                  <a:defRPr sz="1131" b="0" i="0">
                    <a:solidFill>
                      <a:srgbClr val="595959"/>
                    </a:solidFill>
                    <a:latin typeface="Open Sans" pitchFamily="2" charset="0"/>
                    <a:ea typeface="Open Sans" pitchFamily="2" charset="0"/>
                    <a:cs typeface="Open Sans" pitchFamily="2" charset="0"/>
                  </a:defRPr>
                </a:pPr>
                <a:endParaRPr lang="nl-BE">
                  <a:latin typeface="Open Sans" pitchFamily="2" charset="0"/>
                  <a:ea typeface="Open Sans" pitchFamily="2" charset="0"/>
                  <a:cs typeface="Open Sans" pitchFamily="2" charset="0"/>
                </a:endParaRPr>
              </a:p>
            </cx:txPr>
            <cx:visibility seriesName="0" categoryName="0" value="1"/>
            <cx:dataLabelHidden idx="3"/>
          </cx:dataLabels>
          <cx:dataId val="0"/>
          <cx:layoutPr>
            <cx:geography cultureLanguage="nl-NL" cultureRegion="BE" attribution="Mogelijk gemaakt met Bing">
              <cx:geoCache provider="{E9337A44-BEBE-4D9F-B70C-5C5E7DAFC167}">
                <cx:binary>7H3JktxG0uar0HgeUBFABJa21n8IBJbM2jcWSxdYsaqIfd9xnyebFxsHKbGSwSRCTfZYH6ZlJtHE
rILDPdw/3yP/+TT94yl7eWzeTHlWtP94mn5/G3Vd9Y/ffmufopf8sX2Xx09N2ZafundPZf5b+elT
/PTy23PzOMZF+JuKMPntKXpsupfp7f/8E54WvpSn5dNjF5fFVf/SzNcvbZ917cZnRz9681T2Rbf+
eghP+v2t2zwWaRMn6ds3L0UXd/PtXL38/vabn3r75jfxWd/RfZPBq3X9M/wu0d/pKjGRpRpv32Rl
Ef759+o7Qk3NIJZh/fnPXzTPH3P4vb/1Kp9f5PH5uXlp2zd//vnNr37z5t98Erel/YV5u1zf073+
zNhv3wr3f/4p/AWwKvzNgfxFucg+EsX//qV5KeLw+c1JWcT/7oOg2juLaKaman/K2/zmPBT1HaWI
6gRR9OUf9dsD+Rdf7vjRHH2IcEhHf0Y8Lo/9549rVdGnl7+k9F9TEQzj/6mp3EYvb85fuuilyR6L
5/bfdwhUfacSqmsq/havKMCYbmHD/Mt8rL9ofsGr85fnL+/y118f04fjRnHwq4IpHHwiGsD56X/e
AO5Otpj91/zEf+FJ9Oa/6k0OlOff5cz/axyf46yjJyM6c97HXbuC07/RRvA7ZGHLNHT0xYd/C1EY
vdNMZCLDNL94cPwX6S8Q9bfe6DhEHfyqAFEHn4gQxZ3/PER5L03+WMx/CeIYKP+LOPX/4xkInv0g
rv0a+vPH7tH5nDP87U//MiPhV7dSjy9Atnv+/a1BNLz6YhNrJkWqRkxwyF8zk/WRfz7ni+7/n//9
OU54idc/Xoq/9OGHT3p5bLvf36r4nabqumrpmqkb2DTo2zfjy/oJtt5hDZIayyK6Cf/B5O2bomy6
6Pe3Onqn65RSw9SxpppYhV9qy379iFrvKCIqmKeFNE1FGv6azl2W2RyWxVd5/vn/b4o+vyzjomuB
JtCovvzYX++tI3gtDatYBXFoAAfV0+M1pIzrT/+voShJl9dE5aM9cPV9wUtvYFrL6BW2NWf2R4NZ
/oHUjtGELGGT5vr5Ac3eMlBUNRnl1k23Q3eR29+VXm4b9uwiPj+oT5qDTtTInX2Db5PWj1I2sUmQ
sYKg9i1lZWyHhbYl4SSZeD5VF0kbno4k8AtkAgh/1Y0jXILqHGHyldQq+AMmM61UmyLWVI721M0u
Ym92E7/yWokw1/P5/vxeyYCiHJJpl6CYlCjR+GQufpPWdxpBdrcYN3ldu2gk9jZX6+O2yK0CPuAq
NapRbwYgl4YWy3vE9PixoqW7TQXLzknUSoWWepoBGXpR3Woc+7mHLrWcBb5yhZ3GszTW+tZOkdA9
bgyvwhQUswlppBVDQjke+gc9qxg1x4tt1o4J0KCaYVACiGDpq9ocCLCO5zYs21Tjc/Oxq3yt6phW
Pm7TOKYTBzQM9C2NpKs7gusS7Gu6jEavCB0reOjyl7768GuEIFg4ZEapw7QeUE14m9ybldMnE5tj
wnUSsn7Sv6TfX4olRwzqKFQdsgXFhUNqartUak5m0L1PxGt2hVvaih19spzGUbzcDXl9v80eXs9b
1PZDigJcNB0OxkatNT7OtukZbuyYlxmPeOEHtxmb3X6X71aQpJfkWkJ6ffQWaQE+Bgu3bdU1QBoo
63bs5N6cMMIWe9X/3p9DmXiP2Bxkp+ByTArOhegisxUaqroetc+A1dyYD+gZPbRc2xdO6hZ2N7Le
R+cyRD5m6t+QFQBsHExi0WIAsleTS+zIjvfhXZXY5GLkod3Y1kPkZafK7bZ81dUGBPkekhVtRO2s
YKQRKFPDRwfzzFXt5rQ91/zSRqucR66ywTM/UBv52V3ibZM/olhA3aSarkOgrVIB35IxXTptzggv
cfzSoyK0Z9o4QYWesrq3sTU5SmJJjBUfUalviK4vdQA9C9XSJchLgJ6rBdjVeOspNrkdXewQv/AC
e5vHI0j3DTkB6QJaYl2jucZD9UpNLyuzYmMiOUYJDV1AOmuOg0brQWcHo7OLLvCrqbfTOT7/JVZ0
Aefw0ludUoAxptOFqrsmbplR3W3TOK4SlgqVI6qZJhHML1dzA9Uz0IgxYWW8b9DOCkc24Sszdqf+
6teoCfBShlm1dBPSeDXfEKthau5mwX1MPVRckkai7ceQG1ThlTdB3YO5Ng2sTnBMbuDlTnJR3edn
sd05xG0889x6qKFKtBV8rQ/83rpfCQqqXrbZoCf5CirRxNrivu9rV0s9Mu8m9V+PGQ55o4KaD4VS
Bn2vaVyZMqcxO822MlOT2NJxbP7Kj6iA4Tz0MzgqjYNVsWComDXkbDZZkU4SSj/A41dSgpcNsWmh
GJIl3s5sdBbwBrEPWYFd3JeYF+8nByJaP0cM/YSNGQhbBiRL2NRVQUcKQiE0JwuE5voHa3hO26u+
+0USglZUDUnKsaIqz9FOWTJWdraCb7Y17xgiHbAB2dk3IBuSWVUTFRM+V/RKsZDKjKS0gyz+sE0H
r+cgqvghIeGcymgy9XZAEG2dRZfUxX56hi4XT33S3cprRolaHMlm1ENq2rdsRZDF6mpsqJx43a71
Um90iav6Mr8oIyPAUpHFTTdCosyrdo8tn85nJHw26I5igykEOek0S8Ke9YlbYlzP88ApDn1c0rwv
KB9MP0+83Nz/4jmtpn1AoO71MqmiAuzJwW5k05OI6zvtSnU7r7/XdtvUVBk7ghUFEWS+GQGnO9rI
Xnhr5+fVJWYRz+3parHjS8PWnyf7cxRpR054Yzr6Ga4kQpUqp2BpkT4nVdGsftkd+MILN3EVp/DL
XcnTCxnYy3gWEFhF6VRm+aLxqIlOJyM70yiVMHRcL6FkqlOEqU4FY8NLQUxVAxIZhGZZANB0WuDb
YbIVMvJMOc9jSZq4FniO6OUrRcHg0ESNWLXAZbZOsVMhLM7cZkfs1o74PLKO9dzyzJvKGRzNRqw4
S+8NDufJ5+ttjcLHAmUDvb6IYJJlXClpnkKkEJx1O+wrTmpTDzvqicz2ZRwLlhgQFBXjDKpb4gdS
3xFyXQwSqeIVfb+39ldmBGPEk2KqcQAJXeusWVXt6Zf5B8PTnMqbNInOHI16DiUn2CLujSTVrM/E
RkeHA4y4cR7bOutPG5by6E5aWJOxJ5hdGU+KpkdwVvH72WlZvC/uqTc51I72MqT5gYm/ilKwOsuM
0lE1wCQoZs2u9ybfuu7YZHfvEe/OZGWuY6k4OKCv5MRIP9cHqtcIhDm4oY9ZAqjSssU3zpuQ5R/a
08KZT1DI1LPZXy4lJiCxfjFX7IoxnOMaQqLOHR1wQo51btmtFzrVx47pLGDU7l4svlxGe1l6fBzb
vrJtCOFENCcqiQcIZGPlhnaPgXkr4W1ViQ2LMARkq8JyaKwFCEzunDFiGyfxPuDZSXMyuosd2vXN
eEL8mGd28xOB88GJirXYsEooUSOgXE03UXyPFV/C2gqRW6wJyJXmGe2Cdj22D71juOm+8yufMJMh
rp8oXJbvylR0LfQfenq17vshmHqgl9n0Irms3MFHu9ArLnLPsIOeWVClCq5jN9kHzjavslMUcK0d
M5PgiWh8iQI7Hk/14QwaH8zEMwuaK0uROYX1eVuiFaBtDEg1hc2aJDizM0JIiP3hvvPrJ+Usv2zs
wtZGRm9bSVYnMwYR3hpDiQoTNGapbk3r05hfbUtx+/nQq/n2AEeytFo7AnwO2W2U7RXz/fbzt3EE
GhDfPn9CeCFRiTUIopvPQXT/t4JodbXZH5+O8bn2dRByWpWaZtEM0Ew86wPmsaOca+eZa8G/xnnu
WU7njKemW1wto23cprzwiCTT2tZHQxVgS1PqTlUpvIEWLPZEn7Ok8gpyEigDA0BjhiKhJ5HsZ4kc
cIxaSkbSw8mpINnKnfxw1+4gwPa3D1Di0g1ViMoSSsMsHOAEW2eImcZrD+csP0U3hqfy2S9PlFuZ
o90Oi4zPEf8Ba22gVjQzgTWd5LYa7tKyYnq322ZMJj8BurR6qVNSApEuHZ25eEzSXaJc4zlnpDvX
yXMzSExNElZC0v+tLRREx0ofgSRV85yYl43hd8v1UDgo9MvWseqe0f7L+NKPGwjHtRJqawQcKtRe
Ba1si9GostgkfNwHV51resQpvXIPjcbL3i0HVp6aTOWVp9waEtIrHn5vka+UBS+bGrgNjDYD5Mrb
6zFSrpQmtYc+e+zn4o8KpyrbPs/j+PxKT9BTpKFyMXEDwVlbZiwNNNuouj1e4HC1WmJ7PwiqX4kJ
fnYpg0JfdAjc41I573LjIifpWVWrORRJLTu2or06x94YFTfFQN0eW942s8ct5JW+oLxQ8q0TvERQ
7MtucHo7lDGz+odtGsddwysNQV1bK63HqgvhAMeTITurkftrzxccalTRYA4jKE2p+ey2aLmciF5I
lEImJ8G9mV0QWrM1r9263GvHylamcD9XkQRLZLq3Ys0BYE21PrWN3hButilLtI4VTW+XUc1r43Zb
aD+A46+nIgbmhRFktDXh5JcLsicO9iNX5/lpzVc4jqEjaEnsWKIGYjhO4tnsgwWKbmr5vptPleBG
wtHxbPuVIwEolELXUdq1BMqus0PsdN/41Ot3jWdITkmiDGL0naiNiZMFEMlczrrGy9CdFb5sMyMj
IeCCGeAiUeq1QomoU/UDL6LcKyZDYjpHK9YGepXZ+h4HClfkSz4X4QSH4g18Tc+Gj9Dxvk7tyR55
yWdeumbI4vtt7iTOxBAQoVpSVGYVCLBP93WVsVzTmRm8qGPIsohbsbSccDydeWVTgIihgp4R1MdV
iD0m3p+3dmnndnZCWL2rLxQu60DLVF1Aiwo6lHU1QSm2M/y++iNfrrflJ9MOASZqpM4mjWHWojUz
rkK+gFHIkfXwS1RMoUGogJ6rgZISnjQXCjkLlUdDrSW4erSxeqCAphBXqIuZlN0CjdXRnqAukTqJ
a0LeB9VBSPj6j7qzzZPkZEwBI5JZRd3SV4T3i1MXp5EuqXdIANwUgoduhAi3b8FucfQRDQNDTcka
CCNqS+fbnMgoCQhhhEvdGGtCh+Zdru0rQ7XDwEN1IzkhmcQEhGjDyIqTwCA8pkzvE7uJDPvXOBHQ
gJZGRJUYZFaOvd3W7fs4o9e9UV/revV+m5TM65kCEPS0HIg5aYRbUXNSByqHkUpPbcaEJUoKw3so
zFgf1udKrZ7SPnSCrPhk1em5Qcqruov/kLyOBJdMASgCyJgbmgIQzt7i1ucF6P5gm6eap3jgVzwZ
LklwYx3ZPET7bqrHoESgM23hmWbNIaJnhBJ/m6tVhhsBuyXgxhTholJrMGlIUrhe9ixHC8eZE0NL
3golyiMjJuAHVaAQNgQwExbi9ApFH+ZGPY8KXxliJ0mRxOYktmAJ6EHUbIz0EVozVrsr9H0W3WxL
bpX/luRWdTnwxiodyoXSBBK75jTU9iT/GExuorrNdEG7axo8b5M7OshzAL7Wyu8hvbFNF20d5Fkb
1Zof/gFRk5OfDexJv+jeq1BoL2zdCZxsX9j5/TbxHxTBv/pkSwCWoOvbeVl1H+3L6wLqfZWT7pDb
sMaO+S9TE0AGZ3NuNG0HVZWLEQqaiz+wbp/vqJ3y0E0kSimxM0tAmWwupwkGXyC2DnZt+lFTzqkl
mzmTxFCWAB1tS5ui1UF8GKe7bK6ZMZrvAz26G2bNgVGHS2VWJRG89MgE/NDHENEFgf6PVx0PvN4L
OHoY9qoLkaIfedsKsm1sBAkwMo5oTmDiW+NG8kc9fUhrSXd5+5AIEpAjavV5iNY+65h7pXEZGB+V
4tcERpAAGHpY46Epgca8xy5xJj9wv/Q8EFO4TOsksRRBAny0c24N5lq0/3MuD6Ytw7uOfRkVCl31
+tcOSEAPS1Ejw1KgUNlSxGsMTSwr+8UzEjACWxVJzLnSeJ7t4+EqQ07euz/BBcyzg7hgohh9F7Gp
RpqlE3AxltAEezZiCcjio3p2QEAQU1r1TZ9EAAatE3jWheHWHnShjbvWrU+xE+2t28hTJETXZ37n
SA5oCnKryrwMSwo1yaHVbEKLK7PVJKe/AuYWCQFQExrgNtaAxDRarDQ/xXi3lM8KkY0PHK92HvAi
gCmqZoyzBQjN+9CP7HUaQvOsfe7+VFr/SsgSzCej89BViEItrvtY9SPMot00YfYzruGAiKANumnk
yIhX1CledN0NWsqylG+rtEzlRNfazRCCLQVAp9LZ1Q7c0Ak9SXh130Eqf2v688fyIpTCj0TnLEEh
OmWoSbHAnJ2anQz5LsUpk7C1ouWGyoluFeURalQM4es6SNVdhDBOsbYkYZgKxupkDbPjzu7rScGO
z7fBUa3VfTQ3oHdrZmruC57AIJB2ts7hVGeyOZxtkMBiE0Yzy2To63XK0yR2DsW/FumsG4xfEyEW
mzBpSsJlGYApfNHx0G+96iNh1FucHDpZsga8jClB1wcrCmFQHDRiGPZo3BeZb8jagjISAtClY6XF
AwESeehq5T01HbWV1OglJMiqlQdBcqBApbToTJhfAgjKr43anjRJLLxtOlicXzbSIZma0gDkKaCI
fY0HSSXn+ETUqy4T4STSYhxbPAMPlA2cuhOHqagPNdTAhosFBtzQTt8RNjjjbrEDlvNo3+wru0VM
Ng4ik6VwXH3UIXNq4T1mfKYXd1O8H4pf8ueYCDBUmSioZxVkuTQtr82Z6bL9h+NxFvRgYdsDEdPU
BEeRT6g0DAXUYbmgF9ED+CQecOpoFKYUMpilMZ1t4DuqHgf0xNNTcd50paLydJ79KY19s0olbklG
QjgYc6L5gNfdNM3wdfW+Tm+3WVhvb/geuw94EI6lzgdEcQijnMnp6LSPwy6yQf88dBPdL95il7uA
FVeU2j/VAj6gK0QPih5H0N/OKa/VW8WAWkTrp2MkgVWZ9IRcLC0HM6IpVLDSPuNpcDu3n7bFJyMg
JF7FUuUwC7uun0Qhm5pLXZXUbGQ6TYRsK420DFepRbgSpynL44DPpcKr0XhMptEex/AmNPR9gJKr
ogrOqrjZh5PFUBVIxgyPprWv50UEr0sVUozVutJEarusbvTFNsvTJKSsN66XMJEc3FE8OqAmYHsR
BFamJjEUdPB7mtpZ92jOkhxQxpAAFnreGbU2QTu5b09xsKNhxfIgZpTc6stZaKkSQ/48CPNdkHTA
0qpKB+5KMRctnyioyjozTV6K03XbbzixoKMzOZ09NQxqizY6UU6hBighLhOngCKoWJJImaC6rmqz
Nw34JdVrO9UtSZFdBiYixidKYJQ4q1Yek8t1wc+4Xpf8agWWz0yW+I2nXQ5Q0r2SjlJKDJEIcILT
JapnAzaTG6h/qI+aH7X2ELLR1eySxzfkPjmrZEoqgU4ioEtX0rksDNjuaHVYHSmifRvvUZqetSRi
+U81fQ7UR0CaFPbhSRiCaGPqhhAPpHu9lCT1MqyhAtZ0pjXqRghwuU7ArSXHcD/4htNy1SV+ePGr
/poKmJIsxWS16xj2Gv0oLLILGCeGSS6GXM2J5Eqy+rINExQn3qNkNIrMWMvsjubmfnUT7MIXncN8
76PKEqewKc/OYMRj20dIgIYKQLPoaqj3xpr0UYjhchZXBSsW1kaXE9rNyodtahJTpwLMjElmxBMG
mWb5qRFfxTGXo7PE2KgAJxWMY+s9pJR8rKLrsM4uYJOLb7Mh1UUhLlmWvq9iDPm44mc7c59DjQ5d
Dv4AEYnupze6JJmQ2LK4vGqRaux0A+Z9tM5iLezm15Ob5tfK6OdLKUHj4839V1umAnBU5TgjYwHe
aqeHbbR1E01x1tlrnbc8um5YZYcF+8WIS1zqw7Nepunakel6J0xOqs6lmkSKEgMTB9ojbcR6PgBj
s3La1c5ghA4Nb9PIkpiURAHFobc8NgwSTUBnUCGd0FlTKBIKMk6EAKQltZLiGUb5IusMLfs4htYf
qhgsIsmUYX3SBiiJK+rJMA2xHkDSMrgQF8BGBRS5YD6m3SX7kKcft81q9RJbxAR0CK0w6asEyhlr
pQb7MMEGi9KN9AIP2fkIAJEYTbCEOSQV4cTxdN3/zIq0QRDcR7fe2qjpwvMHWJyAhegaqiXxqmdm
6xmVuy2p4wB0QEMAIG3qwJfjFszFBXvxcyfYkduWm0yz1ROLl5I58KMKd0BOCGAMNYfCnAJeArUZ
MylHZscC019GiZM/6h8O6AjYA/cFmWWzVs/UbG+Yt2p1q1c/NZpwQEOIVbJOtWDpCWjUOm+0XRo/
bJ/NUY/6+nxxRG7C41jPERwNVTKmdndj+awFbk9Ge8ktWy922+QkIhMH5JROT6coWmtZasDHDjGr
zux5XiQacLywecCWgDlB1I5qHoFWr9djhD7MyZ1kzPAiH3bhbFlh86jDOyAmRCW9jju1WKejzfBD
0ENw3r0o2V61egZNUrYtwKNwcEBLQJ1MQ7leFXBecFBZcT5YMgyVnZCIB41OIFsEAsWp4nZc3xdu
6BjOsk/txoFZOZiblNVQJfYqjspFA2SnOAH5Je0HXO2MELPY2qljIJGdtp76d5D9KjxxNgSjIIqt
DIJWaFV+GGBZa+H61boJR/3JH3gE4zCfd9X0S8PpXah1jVyzCxbcLM7gYbt4P/PgXr4ZJBG5OEwy
9sMULxg8CQrvVTozWp0OWNZjkiiOJSQIY1kEGCkE9jTV1MFm59ZF6v2SboqjI1FfqFUX6RAv68/q
eFOHkjLD8Zz49fzE7lWBCzojHbpXDcfuul2xLg9Tf/Cn/TpKl3kI2iSxK93ckuiNOEMSakmVawHQ
HW3sIufzpqZjnUFHwQ1d/GsQKTa2BgQzsV0I2hCFI1eyaBfHsKpNpetvMqYEp7zohl4XFRhD64yf
qBvvY8866+FOncL5N4hQ8MkJXANVw2VQK6xoJWzGLD51hk/rPkXjhfJdOwkki5MjKA+yZRjWPud7
0xvP86tgV52ot+tqU3Zd/AF3QfkRJKmTrGojszLBXeeNSsp6vclE9ZAN69heBeiZ2qNrstBub+QD
Ecfnm77axHcjJM2oWMuyzkiOdv2+Ps94uLdglzHiqY2eZr7uYiNWwbx76lpcNuR8vAv7Sl0sA4R6
ZmlWAXJOdsvpfJbwyKXn9I+e627j0R0kXwBqEhjfhksiFgGgPappoQoxBA69oL3QCm+RJV/HG/IH
fAlutoWm25jSz1IdnTW8JzsK0cPK0zZmypgRYsimMxqjrHSwwgn2Y+4imE+PJOXm4znyATOCUsZR
06lJCDT0s4kTW/dUJ97D1U4MOhK+tg/t9XI0WRC+PvTHvhY2quDzgxrtMhcJSXUgOumPS3yRhA1D
9HLWIoam54w8t/XEt0UpU0YxlW3GgdRdDyQbWOitblvoWeW2BdcRhDuTGfscXAOV0dxGUaKvnx+w
mSuI9N3KJvHWTdfYae7NWwMu0Ij8ZA9LLhIWV73bkqoQak4mTRU8fCY3vocLCs4UJztRznvX8kI7
S1nmTbLS7PF54lf10dd3OmBxnqc2imqguQ7wIgcW4rh1HnotDy9LN+bJWe1LuNwOCImYkyZB2dZw
keSKafH5Wts3d4lbfIQp/feLrbsEtrO1y1aGKzKqgkMclnKGsjdg2dwaLAxDtiRnOXWC+XmbPYnJ
64IrtKygsPrIAMugT+14pluPY362TUKS/8D9sd+e2VjDzl1QAQ31KvBGb70+9ctYXvA3NttlSing
S7nMCUpXuyPDwwxVpPJOws1xicFltrDBYlhIbJgtC27aNofFzLXf0zxA1wyKfMnHyW4eB4geCNwQ
Jhs0PK4MryQFu46MKVa7XlX5QFvM2tCCK91QzpqhciK94NsMHhfgKzHBqoMomaskg+Z3PvlFFrKg
a3/KZ75SWN/gwIYnDb6SAzYGIfwyL6Jy1yU3uSLJuWUSWw/xgATOc6VpI1hNK1PfLK8bs4ftvn1F
ZQ04mbAEM63iKjPHuIKCWH1KDF/5Sd//KivBPmG/LpyDFC4BDlLryjSznQ71eXvU4eKLPHM6VR9Z
EacZQ1Zm51p0ta0LxyPXV+qC5WZqNcJ1vRFgX2LudRO2C6pkV+YaS9v5DyX9qUo2eSUn2K41d4sF
g5Sf74LVQzebrrHmbnN0/OKLVxpiLwwneaHS9Q5pCmuYyIEd37PgUr0MCob36w1/2oP6+X7JUuJH
jocgX3kTe2K4qsPQWluoVueU7Wk2PITF/TC9LxNYxzNU1oSfJJyuhvq9e36lKKCGRZp5rNapGSjY
8/YRwmKXPBR+9hgwlc335cdtehJcFCNhatVRqgZg1STeoZTPxUXWS6BpVbctjgTgoGgpDdRBM2eu
ILqInV7BNikvony3DGca7E1ucyQBEbEdFpNy7mgEwwpBXzo4PGkXw8OWrfxc6fb1oAQQmat66hoK
B5VHNwrUm1BuxwmWyO4HudkrFQFJemS13aiB8Ea7OlX8ERrB3YcAcsLhxLiD66prvkbgBWt35MRQ
4MrqbWFKkFLsjSGkUFzUlsrN+lHpPubD++3n/6Cu/8qfAB4KiijSVWiDJbv1ktzYibi6ls44cXOX
PsgWGyXqLqYUVJ+WoaFwyWA5PoZBxGZrp8mGLX+QLH3lSUwicrXQ2269UWltpMd+djl6ASysQQ/R
Tk8tGCup4MphmU+TSVJMI+b1crMUh3C5WWSvQ6u5n/Hca6DDvYsvqZ1dyQbBJYYmtsrCeozVYgLV
xCoIshv51LqZedOTRmIEEgARsweUp6NZ9TAIQYwBriYNmAaNhhYqnMmHUDO8VLrMeXw66NXdiNlD
pJL1LgYFKELlfypYfFVh+PKAy3XftryA2z044omTnUVnJ6WsVCgxOV3AFb1HA2ShcMd5ZQ3vSxIw
2ACTxFk/yMdeNVRAlYZa8B0FSQ/Z0M76ME9w419q1xab+Xn5kDh+yPVG1hSQHeL6+UFsF8V9VqdW
QNbC60XrlOf5fvLxNYNWO1+/uaDmX+4dXzqJ9nyeQN/wP+J9+COJTFxNMOpFWcOHU9hqn5jbdIxe
h1cda/nitBeQ1kOlibiJA5esFRLeJfGY2CDLx9TM8xqGBuOlYOp8ZVUwC6tXDC4fbGASchtRZR5D
7I9RPVXAGGG6rHFLZ90/g9uQucl13oGsK1+xYygtrMFEehPyWBJOSJTXEKKXMCiQFQ5gOCX0afuz
aHzY5k6COeKdEhkUEkhtwpUBC2xhhs9zeTUiNyw6Z5uMRFmNlc0DZUVztYRjrsNdKY3B2vEKTXdD
+DDSj63pqzWW6IeMKSHtCYx0qvIWAuh0CHgJPaMcwwSi5i6BrPUnc01in2wygjKFu5chMbmD7xvY
t5DW05wtOdO88CFZJ114gGyJSh6/vucVTg0BbqKgxFOAYXxjvVmxtdOr4DY+7TmUlf2wlQjzBx2e
r9hmCEAThySZ23qNaD0Yd+DZDtnrIisAHC9LmGUL4VLaHr4mRdaC/EHt8JWwEMr0OUqLqlrXhL1i
BzdI+uFZdLHe0xD4wQ20jX0MHXGJPci8vnj7RG6kGozQfRatBquTy8k6Ilj4a/U8dZWKSQtrqwVv
oKl4E4WZTUmbr2fZ8NlR15sqr3Xeu4rXecmdlJoEOsWLKBYjCiqrAZmuN5LEJ/DNGC4NWccyBreE
M8RCngFiUy6LbSQ4Jq47pkuRwYUL0E8uBm+ILnDyfhtgftAd+KospoAw1hIZ+foNDTxr/Vi5DtvT
vLJpjFmQh7YSfTAbuCozlXkiqboIUIMRKWD2Ecasiae5FZgFhR0qard8ckrX2k2FnY2SfEwScptC
PGNMqV7UJkT4lXmXWJONQ7tS4l8kIiBMWivwbT49hNxFv8ear6anTehLjkym+QKwQKoS4nwB2XUu
xJ67FVIIhyTWWTfxZWgiU0ABTEgBF9XPNWSXgXqLikdFkSjgDwYZviqgODGASJAlbQTRe7TTPYPB
XbdwV11trxs6677gesdh5D49wR6fW3gp0wA516/ril2V3XyCAFHicSVaIs4W5MmklyEBLaHWXTw9
jMojLIhsH6AsEBSHC1SMjXlKQUkSgOf+TDtdq8CxTf8gt5pXwL2t2F6vVSheqqf/S9p1LdetI9sv
YhXBzFemnZV1ZPmF5cicM7/+LujMeNMwRdyRX05NjavUG2Cj0ehevZbqTKfuLysTLPagLeeR5H6H
JpouWgMR3a6HHSPb13HLm7Xh7ScTX6ZigBocHduv4tmuy8EqTdMdJR4NO88M/fdFolSkaWqGE9y0
U05FlFhC+g/hvad5NpgA0mhRqRDK46iPj132MAgXqeY9iCh0ZeNWY2dmu6IHx0wCG/FhdMCE7gRu
tFN3aEFfeGNq9OdumWLDiEFU36Rsm3XW283Y2IIOKpbAKhTum0vmmGKCiJQPkuBTADAgbNAFwEi9
/lDuWzd7ku0YzPy8oMVJ9AhLRiEpvh6jDYFEz7Rkr4OIg/JEH1gp8i1ee+WdBtV/IxhhmSmULCsz
n4ZIWmaRwFvf/RDsFhA96VxeeIj0bSckLEVFF8tVM5s4u76YW6AvLfSvPURttiMUzwj9novTZOTo
sCsUiW6Sn7l6yaLUCuOWY4QTBnHl/26lzdICDQrs23TMnya7ciebzpeknnFXod+tYPLq7FuAvX82
9qAo5iNrti9SIjJBI9fDMdforNdgT7ZkU1ZF5aBhsBYPgtPH0BFXL2GiR5v4YiX0WG0l3c+9ZIXy
fT8UnD3dPtNEZNKPSammRK9hJJM+KY3bBXsRZALl52334Ho8EzrypMbzN8LThhCrxAWdVFaJ9ynK
UQBgABlUvGwb5LoKE0DaWYoEKF/QsQ8NCSNGkFzDUV+yXfCsu+A+PAMxdwHLpwNghBPveGKJnLcc
ecuiFwciCuoizOkRr1z9keL1KDoI//Wg9EUREqID3Mm38PgxOO4vp3mLcwu7o5YFSkdJl6rkWIif
gumm779LmKwRPiI5KEEl9j+NafL2zRemVJQZ80GgScF95Yo2fTdmdgmWp9meznBXl3f/vPdRDQgw
QYxVYy22jRgAuEnhucQJHtAzwKHHUOdJvfhQc6E6LiB8jJAMSQB96c7wwqtwUq9ZuQF//QAmACVl
OIQhxdDS6mruJbvOC/eZx+tdvBNNf5lhnHfWNbkzKEiiF456SKwsOBsNB623fvA1DbQ4EsEMBGMj
qbKQ+IaEeeAisIsoc8lUPWGUc5epMQe6ur6cX6bYs6CS0pzjAbtmlrc9pKVKiGa1r9sHnrMc1u8H
OSIY5EF5LY58W0CZspN+1MKNhKGebUPvNHSvq6F3xMLtoaMT9/LwdgeMjnxOnX5fQSvQeKJj7miU
1PbP8LOSWR+i11WudpkrtqsTtQ7wNZ1U3TfGYfB5meS6c2O2FRqvUECXmcvNTxQpm99eiVB9nI4U
wpmAHZ8KWqFnTPUuQNi5D/BkxBQB54lKD86fB+tqm7nrcl9qJLwbcbBmW/J/gPqM99nWHeRqgbno
Gqn2iy7A9jVu9EDbdbJuAcvsKU8tkP21rUCtJLBU52Pp19Uuc/ON7WiIAZ2jFDAAlnybi59pwBnF
eSd5vdpgznIEFe9Jp9wLw1GyBSs5Zrtv8sd1iJRfllgWgcI02mZI4PxFPQ9WNMWZrYqDG5fFYfuY
cT4XO4fd1NGcRS3waNI8HtLuky+Pztj5llhxAsd6cLquiPk+XRGD7CORIF8puCS6LUK3UHmAtPXX
zNUG831IEOb90OKmpND9/77RNEfDpH7mCQ7hhPZ3sq1f9ljMiSgAEy1QDqreix5oCxcNHDC/1FYM
xkeZs4H04GwcXRZoUiTaFA2gXwYXomnHU2i1Bq5+qfkmY0LQivLoadszuKtjArDR9O2YlVgd5VvT
wBem3fleixQcKZ2tf+dY4yyPrRqP8iDmYoPlUWvj3ejJnn4iEKrrBEuExHH+IIHgyzIPvExundPn
etbYCrKYlKA+NWF5hDBojqGBBFXk6AKdZWc8lScDcnWjndwh17G7l/CSQ9EDPFknwiXXpkdg4wuz
JWWl7XJd6/BD6HOV6uahK3dHdUrlmx4s4niRY3jOku/EB55UCudaYGvNpSSXOVFg2ZjcfPieka/b
X5dz+A3mygv6IB5HOikRTLNVxTd1A4LilqcPybPCXG64dmSh9bGKtr4dw3I318/y3HvbS1n1U1UU
dU0yVVVnO1WyEYFiKmgVR+6le3lobsJEOYPJrFA9U2w/VD1bWGOiplH74IWUkT2mqqvUnwf/m8Zt
f/NWxETN0cBAVfxW5yWapYSXILlXDLtpfFtLMnt799ZxBdcFsd0o4A2HtinfCOTRd0ZGl9namew6
J0YByLdly+SFMToD8MepWlhkZtKENFKBagwVBOkC0trJjuwM1C6UE+81QfdpyxAbL1tIfWkKDF3l
SYVdfORJFK43hhYLYhJUwUhnomDKDoC80Bb6H0MgW030XAnONH43y/s28JqB1z5ZzRMWRmkEWWTj
ldQW0C0skSdMt0F2aM0SfYeHGK3obQdZjUQLO0ykSCU1ynsNcLJUOJotElRehWQ1SCwMMEGC+JNq
oMpNn5bGEUWS0PJLy/jeIvGmMNH4hxJYJbeky7NKz+Bi+8YklHKSAGGSSTu1egTBfNZyuBx4O8eE
Ci3upa6qAI0WxX2nn+vyYfvL8DyACROZUQ6kMXvF0RvV0qPCyZpjXj6kEy/mcQyxfaekK/VilgFU
lzod3KFg+G1kS9UfZ/3T9oo4B5btKCVjIyYFeuNAAKBZdwp2VLGl/Nj01dXj2KZSlY5QvTHhceF8
GuQbElzKjldeXE/WFkaYoKAEilwmI7pj5FHbgYP8RbB7G2YoCi1wuFDC1W7IwhwTDgwZ74YUc4hv
2ZoKyZsmhz1ML0PEtFZ5lwb98RuRlZ1WBTRLyUNabKsdqm3xb2IU7MwdGKpsML5wXuicw8oSsM5x
rgwq7VEIM4GuZtfboZTimc6b0eFcvGxLqfC1SUclAPWa+KGVb039klePUvkqd5m37em8FTGxITca
AX4O71DEg5z+yGKrkzgDgG+Mp1sfiYkPaRBWsUy5cjHq64Y2eRNul/fmjRFb/lO/j2z9niCFTe/B
Fe+ZsiWcgltey2d7oQbbXlJiRPawwI8gmZ1lX7rKDRvOQnkmmHxCkVXid5QcvAdFvKJbtf+SGbwy
Cs8Ik0vohphFqo91tIIX1m6Yx9bQ/fwbp0A/kb2TpkCcY7yWSVt5Uwl50lZziCy622a27yWDbSaN
pJBKP8EzsuqfCxPCRAnnGb6OZ/wVjAy2W6SJ2SgVOSyUzgxGHsr84u9jDH48ZJ9Gmw5Fx64qWNrN
dJwwycULhtv3lSHSf1/c7UKeiuB6o1WH6KwlN6bhO3rwUtcKJzV6L8brmkI0cNuyT+RqkP/DomTu
O8wLp5B6UF0IP6K3IgDhtP3Z3vHAX8YYD2z7XIpnqoQ9So4/nyBXm3DKNe84xi8LjP9NQdaNuoka
l66Bq05t7vKedy3yTNB/X3yapAnzKKDtbUUBYkQavxcI5tv79E4Q/7UKJuwRhcRgNoIJMyz34jR/
bor8lOW5HYXhpxkUoNvm3nG2/5pjk6OulptWHTCXLtbfG/8hLm7G1jNDbguYft6VaP7LDhPlWtRi
eoEWRTp79C7dkU4ea8CDUo5etNa+BbRW3TkUJVw/58fA43X2OJ+OzZoAeEl0kyo+NLUtly+KlHJ2
ctuA8gbWXPiGlIwBpiE1ZH/SXZd/UTLCMbBygmTR1Iloair+B0s32ad90vlqqTpFCp0glOqINYa8
wekVf/jNCON+PhmTvG/ANywme5MAERiiLxe8TNPEWc3Kdi0NsbVOwdfSOqgKQJDzr6q0izpOFF8D
HsrAg6iUJEwzAUj9/axCklhrtRrqk3QCXPVokzMHfSBt4VLMPS++ra1naY7+++LzVzUd4Bgr9OV8
Kso28ySI1qL1b+uh7rEwMMWC2E8SmgXRhFZ85oZeeapfQOAOkRfxK69nu+YHy+Uwl1ClFhMkEQDb
lounVrLTzt9LNcAaGCHdDkBrFZzf1sU8ZdMS2MwuUvAOVGYnLo3zTHpbnKElK0jKvlGkvTAp58iH
YBvRJm80yG72q11b+dbc+ZyWzNoZWy6bSWyDegyMcMTgRInXR4znfHnqQh4+lecqzBnTDBMTxwoe
cJRVvntFpsvZU46BtwRn4SpDJ4kZobVvNbjz24sk88I5Z5veGv4LA0ml6kHfYwVjclZK1W7RUVUm
zk3IMyL97vA+maYYBPwAX4SntPtR+Adi/tx2Pt5GMTEiAaF1FPioQYD34yh2yrMiGeJffgwmMMSJ
Lghljo8xhLU1zXlhpYrBPUUracPyFL01JRZfpKtkGerIGP1vXEhinCc3/kaJRPx9+Y/5TKUxppP5
NJ14+DveN2LCBJLoDHlKTtv3/V3iK5+FWjynTb/b/k681TExoq79vCgrTKgNUWMpReAEzb7W7kKt
tEWtPGwb44Q+iYkBYZHG2qRNkIqE2Hp4LEDZW5CHPvrf62u/fTEmCrRTP9ZNiTd0Vd/EEF4Xi+rv
DpBMK9kLnzCqtq9ziqWqiQbRCAgYKrPXJI23vV8cH5CZ1E7RkxodQwz/p6Vhq4FymczqvqzL//2d
vNyvN3j5YjWJIs+K1uE+D6bPsTZbQf0UBK9/txQmHnRK3DfRiJFBNassc37O08OkcpngaeBicuHf
VsJEBN/vhpb0wb/MIOmrvPedyEblW/GKW+OGhz/hJUIsPiRIy4BEA97+3VED/ImgZQHfBuhFtuko
C08ebg1C99vymJgA3n5BC2soO5BHFEKfyB64fsC9zNGqXczQOG/Cfm7gcTsz9Ots7SsbJSpZH8DJ
jiIHgDAaKkbzXriJdj1GaFM3/aFyMkx6QLfMMXGiNpWpU7tEdYZmuCmFNrDy1HfFUjwGGPuausM4
lXYJFiLOhcKJTzITOPIINWYQXuLSEiSgrMVzoAv7JtZPRhty0iHO/cjCRsxKFTqfRKoTpN9k+VhF
nDPNS/5YkhwphfY44Pa0exLfEZAjYhwxxmig5lGOXWHPl4DkLYnJKsg46u0s4N0BSiMLZANnRY3+
90LE8gCwqkHQs6zUwUchos1v1chr6vu/ilKsaBDptDwTm0p16r6yg+EyIDVOEk5U5+0TjfqLcBsO
PVicR6R4mvkyd/90PMlW3ntGYcKEP4hxF0y5CnTC4FLyfwAkAHgxd7k7cEXDeKthQ0Oiag3aqQC7
hOeuvS0I7znLuQTZx7lW1HKq19iu3njOuldhPpTDX3525txXoh7KqgTQwxgIGHuR7tu5dCCx9bzt
XTRsbYQ19mGejUoMvhSc+W4AuHTWL7qunjo1dkcCLVFz/ozXBQdoygsDLBYpnMQhSGSE0umYfanQ
VS+/9hl0YMkx3Be3JLdB8sNJjjgewZJAlqSutCBFB3WYDAc0UyeihZwjxF0Wk06UajKaZYlAgCsB
3Bgo3glAPftnKoZCL19xX5Tu9tfj+CEr/xArc97PGRToUS60kv4+nu5DnzdWxkspWMYbo9d1vxxQ
HaDcZsDsXvq9dBhtyfv3dtef/m5RTKjALdFMSozTO1bTTSPkmF4q71qDN+r/TkiSTYNoFJDDFsQT
OQORD6X90C60IF7tDEh0AJsOrJQ77VseT8Qa/hMXxdUecxcl/tB1cwV7JjnrEL+Swm+zso+hACTV
Nuqwqf/QpgfF56F26X79ecSvdhm/nP3AF3wcdCf2n5tpp6nnJv5SiZxA8o6XXM3QI7i4Qga9rYzU
qCickU5SFDtDO1P9jgBYa/0u7l35+0f85GqQHo6FQSXphbKvAVmAUo6bI41vQrhLy4lW60fsaoXx
xsREYWhs8HArZwxvajtVe83It+2VrNEm/OYazIU1FYFWaCMeVcZz55qWNzuQNHJAm6BYb/BTJ3RD
lwsFWg+K16UxKS0ED6Y4REEHc1LEk1yAF08+sKc4AnqNtleNONzxZjN428lca0KY6WJt4rkwzEcT
sP9ee0kGXlmbY4Rtc/SdaPSFDFdMpOM4nv16r/Bw+Gttw+UnY+EfoV/7/ighl51sSsIkgwkhPaiR
NV0CtzyZF0y7PCZn4OSdwivtPna2XYa3RCaYFL0Q9H6Oy2bSDUuQ64MgPKqCtNu2wl0lEzvEYlJj
IPzUN2aNbrJo/CdWf0pQkIYGA0BkYAgLAMAjtuFN+5onzMJbJhNUUkWtVQDHVCerzn33jxrYVcmb
ilw/BrpCdFUHCbDCuKTYBNkklaBHCRMCKbjRNSXeMtbgDfCWXzbYNGuYpKgUap8W7EZoX+XgGQzv
qBr5f1Sw7GKngaBIyJzpE7FVUIjw6Y7fiTLXH8GUbqIuJmoINmAnCfJHU1DcWK53mSZ6M+Sp/X+m
TrkfFAFsA3p1FIXWkZEyWcOEqZnSPBmCv09Jmn3Ij6+/ifHjMGhquc0Emuae5ByT6gdD5YD2ON+X
pSCso5pAahdPD7knVowul5nwAs4aN8tv35fx07bHfIIYAtfbOr2Tf1cNi+xNt/wZRzZxEye/CN+H
U2dtn871w3HdO/rviwtQDrKKRHqNi332d5XYfJeK/jzN3fO2mfX84WqGuQGFDlrZfotQY4zhJW3U
x2DQ3LoFN+CU7rdNrRGj/baPzEXY6IC7zSIS2hZYLZDT48G7n1QbvAKV07uVV0K8CEjVzAqfE4gp
ZAXHHdfgsb/9AOZOLOuE+KIOZ6Ew3OToO71VnDVP3PMGB+hK/szKrrvKRJ2kiTE+pWFKMktqr5mT
86TgsAXhQWxyK+1Md3tn6Z/bMMcSEyp5goM/Y2MFATyt1pBYdfdTjey+ekylp27mIQ04vslyFNLq
bUNMBNV4GB29fiBRas/mj+1FvVN8/LWJLCeh0HdxLkoAz4y3/af2kB1Bq2ALzyZ4NxK7PbYuZSnC
wJj0kWo+EQ1VVhVDwc3x+8nLy8qQ1FZHrV3WrBxy1GVacEysnrqFCcYRcVn5rSmgH6Yrhzq/zUMc
gfpVbDllzfUbfmGH8UNRT6AIFeK19aYC6cboM6MZasVOOjvlqXVFMCClz4Nv9x7loVEetj8hZ5ls
8zJPSqJhLBTmlfkmJ9/kDNeMpnq+EXBOwOo1cF0o28UcwqKaU3D8OihyFONJ0TkFm7WRUxkj5P91
ClY8PksmIxUDvLN6b3JHvCcFu3uNHwUX/49LJ06nk+/mO/VV5OwhdYU/zvbCMJOkVXqlVbU+4CHr
n/3RjsfQMsCAlHdfNPEsJpq9/cnWH84Le8xlR8ed6rgo0DfBpJEIbaLsXrA1EMUaXnbL41dYf1cu
rNFIs7jlMDFsyrpsSCASIl55R8AwiOI7Ta3DU3xs9v6X7eWtRq6FPea66yfTH6sOJeMeMPvhfghO
FU/Qbj0TW9hg4kectoFmlri5xWO075A95wcjxjBL8q90bndAHqjuwJSXCPag7P5ugUxkqQahzkwD
JT+t+qqVz+10G8Xeton1wLxYIBNVSrOth8bAMy//Jk0gfwrt5pkyQ1LaAfUm38s7xQOjtmLx+lGc
r8d2QaVEG+j7Eujr4l7uTkNzDHjKbTwTTBoNxu4o6ybc3LJ5L5nQHBNtM5I4ichqenDdQJnJiwF0
SkaRFuTLJHbkQNwbeuiqoWoREhz1fnA5H4z+6I0YIjMxpM3INEsdPhhNYN8Sr6N0oMK8+Y7HDssJ
+TITPsJyjCDVDlPx8ClsVKDbjnVQu2IicwLVuiGAOExVkiSdnRusByC8mxwnOZ5+YvxZTXedZAdK
wTHzjrNf7TARQ8vQicwF3CwQts8Pij1DjEe/oYVE8iCoFsSNj4YLnsjTh2Bb5GqYCSOSXsZKTpln
S+FzO3tanzrpmFmSFvGWuH55Xi0xMUOtO9nUBViaiTVhfF2xhx/GQX/uHPNILzdpz6tO8SwyESRI
g96Y8DB1quLUCNleD4UPxcFfa2KrRIWgR6kiIPUYp5eqva21E5dOdj1U6DpYEUyNEPbpmXWC2UX0
NZFJmS22XtjodsVDiq67+dUIc54gm9z0kYF1VAUk0LvemshoVeVR8T9tB4nVTwIWO8DHNRNnigl8
mpkjtLYpdOXnfZpWIBbgzQmu91AWJpiw19RFVfUtpreE0KpSSzt26BEjEH2TLyCNAVcgoMIfKfAu
TDKRTzSzWR6pFnTg34npXsteW51zfFYfXwsT7Bea4jQx6KhOfFA9DLW4tUuvP96RWc0DF2aoNy4y
JV2QpRK6PSiIm3fJfB9IMSIf2Hejm9Jw+pyndM5zBybsKbrU9QF4h5wuPsRCYUX9z21/462HCW8k
lqe2T5BQa/k/hn+Tja9a/1SowISlt53xtG2Mtxo2wkVGjxsIQTwQj0R/bZqQ4wSrx3TxdZiAFoXD
4M90Btbonw3DzbXIVeddNyTO9kLejuEfV/nVEJsCQYl5kMIKkVMCQbGAFF0+xDswk2P2DYysrVWf
KgeUFpibNnf9zbTnHaj198HiBzBxYu6MRotblarTWJ1LxbHGk3pT/pS8zOFPNK/G2IU1JmQM1VwX
wQwv0eX8Vimi86AnTpg237a3lXOG2QQpEcfRhHyo6oAo5vM0xGcjTLyCZHj+m1/7eb6JBXXXG+rf
RSc2WTJ19DImP8UYgPjaIHOuH/yeUwJYf7gudpCJG6khlhBZRoFPfYxu0Mo4QfcDTMjgQLcaT/um
eaHb4ukvfDefzP32rq6muQvTTAzR5UADWA1vEQhoHcThpjciL060e6mNHoqWV8l8xzMV1dRBR6Eb
rLquIsipb0Ro5o0eMMxgezNv6lODPgatE/k8fsz1xf2yxiYY7Zx1Za8Aw18mhVUTK8S7tStVq5rP
IeHhxN5ZGwbxZNSjNEllomVUlWUszhqkVC6902O+y3fEO/Hwr9LJyOtocM2x8ZIoTdURJNci0sHQ
rqjIA0Bqhg2mZwdBpXO3PWX9mF+Xx4RPDD37clsiA53aByk/S4Kn83hM3jkIv2ywRdIqj4XSmIEF
riaLklY2D6FdGtYIDXA7hBIseE3dyDEFqx6h0f2h1qhMcyvZxH9ZUHcskDKtAuRxcXapIeRsWErO
63WtgxAWRpgDJ0xNb8o1BGooQXeOLn2X2/ORsnPnu4l3AFYv8IUxxiXlVGpI2aG2mAe+XQWPvXhp
xtIapH/i+nk0OWWwVQ9ZWGM9ssumcupwuPXqMozHIviSGK/bTrh6hy9MME5IpjKFWBcyrKzLH0W9
exwq0xuLepeICJZ/ZYu9xidB82efFmbD9CExdk1y02RnjauduXqvXZfE4rmRZDXKRAuwlLQ6OSa7
wfv/5KbrZbyFHeaalky/hDIE0Br5ZHwWjM6OReL0RLnRQUhVBLI7xtp9O4Sf0nI+l2pwybLxS+WX
nOyI4yTsNS6CKn5SVVzjhMRemmk25py82Iw+AqVdrJZmm4tUPC16KYlx3Tja8CBqX4Hd43gHdz/p
QhcWwnryZ5UykVBQVnDKPcHtYmCum4O2TxzfDb5uu+N6Z2yxJCZytFkSgnawR/fYID+jfAa7+BBY
QRvsS3P8J870i0xA6+J3D9Okfdo2vpqcL2wzgSSe+q7qc4Cgh6CwffEmLni9VJ4FJngoPZJzacRj
Zm73pvBJ+Aj3MqYSf0V3FseNzqbYKwR3S1PsiiC1JXCwNVyENec0sxDuMEl8qU0ovMYW7eIBjPvg
JKtszABY2aE+hTc+2OVQpL/zH3hlPYmzhSy6O6qjWOzoyKL2mUJ8GwiaN7vANSn/2U635Z34acRN
o0KeDCh5DI/c4mfuefP0vF/BxJlWMHtQss3gvOpOmuZm4/dtV+TtMFMuCLRGCzo6d64JLk3o2uJp
SO9882emfy3lS6UbzrbB9ffc1XNYAPic+ZEGAiX6nqNMetERpx3Ka8FOfcDT2JK8lgrMPvx8Q2Pe
8ma+uJ+VCTRFp0+JlqLHqoAZprFBwq+eU689jUfdzuzmor2aNm0Tanvpq7KfLJCq6rFVvPCkMnkf
lok/WpY1conJN0fSTj0GBAkvwFHP+OPdvNhnJsiUYSdHaYhna3yAAug5+gyY61ODp3K9Kwubh3Ll
ZWIshpykYjHOOl52g02Py9uHhU4ZcesLrzD0NvSztTQmbwHCzsyzliB2V4GbZeqdPnSeHwi2QMRD
EKp3LRnPpqIe1UxwzXq8QS8gsASpehknYulTuKvjwBYhxXNuh/ShqqJzLfZ7WW7cDHgTyME6WS8f
00A7mUnpyaOyH3RlbwT+JZcnGzh2QKCn4R9ctl8BM+JUVtarhoqhKaakiZrCsuo1hlgrco6ktvw0
TXZyA2QTFMnEytGfNVQN8yOQIhyWn3XEz8Imc2EQXPBZYIJqzNwHuoNa5ezkTnBMX9RLUkOwiA5q
R572sB0MVg/BwirzIcVKDzWVwKqfPOagR+fOaXAMsAx7RhEaxZAhfAp7A4It835E599KBigiUXmW
aY/yr/r9rxbFArGzLCm7TgH6VZsPgnof8GSf6af4w/uvm8ZSdAaFpKd1L2PMuy0fk6a4y0VyLsvh
FOagCUV1xTL6kQM6W38fX6MJi/jLesPHZCTClXGhEnnwjJOGLaQ8oDmoCj+wgwtjTMUtzsIREkUA
i8zJw5yf5vFp++/z7iB2fmLuw5SAsh5DTl5wYxwHULmTh8CiDkJim+wImvHjJcB4YYrpO8EZeVP0
63m7gdqGjNexzOKJgkBMpEhDeRZ0AboCVF3rFRKPQ3XV+eWrESZ3CApjSDRNh7pgceqHb5L5ur2N
vEUwuYM2SoNW9fj7RnBQKlAs7DR593cm6BIXz4IoSBo/p0MNc3YrG5ZIHknCMcHbJSYhCFS1bioR
GVDdHGrUk0u+jOB6knX9EMxd72uk+nfIuAa7nrSb7PguuQkp0bkLiIQMaDWV0iyfdSc88hAE9Jr/
I1osnIBJA4KuhTCqhOUFwWjJ2q5RMZ6Y30+GTUYe/c96PeG6TuYSiYyy9GvaezLT/FRhwGswM7Ru
wI7YNda2Y6x3qVEa1HWZSKYuMVdHHk6VmCc4QYM9OtlDsKczeAIeCEB5/Rxd+Z8jIpPd8TjV3rko
f9ll6xhZGWm+nOLtRh+qlLA+2ReX7OJ/D7+Y9wqQlXpu877h6kG7rpUtahijOXR+hdqJWDVWmn2q
isbpktrd3tLVg7CwwoSLwtR9EuoonQzpMcjPscqBAK6egsXfZ8KFMSW+GhS4i4PyWxAGVhx6qelO
oAbLyVMHjDYX2sVbERM9DADCNdMHLikKGsvUS0vBaNL2pvE+DRM9qnqMYkVD3aLrzm333Zfc0uck
SaunarFvTPTQi3TopQFN5BGTCVPuCMm5keDzvJLIaqRY2GEiRaykqSDEiBShAtAHafdl6tu50b6A
Shqwo+QDtH64468niYkWQ0naIafiqnnyxRjUCyCo1qgLh+0PtF5ZWphhAkWgakFcZXBrWiJWT/Mp
2cmXFh1rcQ/04h2PqovjEGzJop2nLpMIKnIlcItp8qnKPbPhMUfzjDAJUikXpjyYSAGTqr3Ts/Em
jYUbeVB+bO8d58QqTERI80HsqgKep+xqFD/wQgLOLfN46qHrqwEAAyogmgGWsN8v+WaAlhzYetGw
A79tZpge1D4vZcAV+VuH4ytXQ4zHmc0YV6AIo1Pbop3dAGKyi34QPP9Dr7cnT7XjGxG4z9YOj33s
bu/l+gP5mrazIumjXE2iJGAzaS2ruYmOEapYIqR8+HpM71yOv16QrCj6kMmCMEsEzPxHMMRaxb0Q
WCMiLnTgz7XV7oSD5gLlgEFGHnh3PeReLTPfMjYwcSOqiIdD44XkWQxft7eR9/eZT9jPTVdKbYv2
eP8YapfiL1+krPo5MfsegtyYbArq9E7Oq1u/5c0Irfflrp6gM9Q2kxr5Sh/j1UsFndLzm3qKm6Gy
WdgGps/8x8GRLPmH/8AD2K0ftF8fh9U6jzMRKroa3lWGDLZMUbqNNLA8Qxxg+xvxzDBhI6sNYcxF
+ECfntU+thqMZHFnJWiI+yOvXWwik02okwGCBx8u3jpUNKix/Tt/Xx1ScLPwECDrYfC6bUwakYEK
tiXlW5OxRRikPaVwD3b0v9w2uq2Lt07R99A11ZAfFc3dFEGhcT4J1eRsf5v1ZOK6FiaZGPUGV2Um
S+AZvTWMi2LuovF24hU317sr16/Dqnc0qip1LZ1kibsMwGLZ8837MkQxS7uVuru6ewqMY6cM3vbi
eCeLle7AWFzXm7QdRrmxiQN56Dv/qdgNd61uQX/PQWR3s8auB0s98LAf77wMfm0ti88NAl8SzQHN
igJikJicddu7ZiejqgDkrA+Jcd9qmzeJuO1Fv7VaNk4Cqxgtkl5pJQMSCHmqQJM+BkcoGdrRVsqk
98os+CLp/osvz3tR7TF6ZkKoQHOVfjq0TRdZdTtT+i785mrWd9Bkf1WG8UWJ2k9tmx000b8DtN/V
B0jc6QFmnwbt0AmBWxliandhMFhJbFhRAqDwqO9NjLvEwQA5zBGXa5udIEieWNlInvNR8jB1x+Py
5rizwVw3kzSDwk0GbCMyzH3aTXsz/DGow61WC1+2t5n+pa1dZi6eGArQWiGDj4xMtTWgAZrUumOY
uaXN+zr5um1svdy2OD9M0loVcap2M85P41L8Oi24US4oyi+TPn+o3HY1xgJ7xLEfFHMG40CnVlYi
XHSJh+bhbN4f0+WROKdRg1s1HR97RB0U0QfxpZdewpIDMHsn3f91ClmqXI0UNfwer5jGTZ8kFPSC
Sw+ckjfbGsYt5dhSn7a/FccFWZnqiEA6Af6Aokf7GAunMj7WZJ/7H+LDW3wk5hISxswv/QK1lUw9
qT50dX8kPMwo555jlQXidBIMEsBEb2b3olwetFqx23A6E8G3jMScrD6TXxuT16zm5AusxIAJzuBu
mrCDqnqr6f9oxr3QcT4S1y2YQKG1vd+rNUooiGtnxY2OoSNgfIdO+vf3octrM/IcnokWYSSleRJh
K4ME7cQYLFHjaEn56+C/kvDbBxxQlTCpJ8mKYrAYkKAOxhIwaaB4puaoGrUTaLMXkcaZJB7py6qH
LEwxTpgZTZzVI2ii40P0hq6Zj6hcHnlDcvTP/BFrF2aYTEivi5ZEFPJbxvGd1sro1VXZz7/bNXqs
F9nWWAszcJWoPvTF/dB6XdTZefdgKrzQt/7uU5HwEHwiCNcyb3V1FiAUk4H6sffUT4o77ucHlFOA
GhBPH8ogF6aYxLsap9kkJjCT+nA3onE9YKwwDZztjVvPcxZWmMzbB1zAzwKKGqvrnZGqn6OWQMC1
OPYzBoYGpASyinkHpZgdtYtf26g8+wHwoopQ4P9V55M26Jz21GoEWfwkxi9RL9B7gJLAkOJHRyER
bbwT7+su582mrD+sF4YYz2zKVE8lKkUpXdJze5YoIOWleKbNMNSc3RICLDU+LU9Ni7c+xlnTbjBM
2UCao417LTxNgtO0PNj0+qG7+ikTIX0tmTEF+H+kXdlu3biy/SIBogZKetWwR9vbsWM7zouQqTXP
1Pj1dzHnnFhm1Ju30wg6QCPALpGsicVVq3iHUqCdzF2+K36wc/rCB5UaN9oBiEfLlWgS18ff7fxN
pOAlW1pmKjFNznk5ANr/c5TNf1n0ol0sITbcjNMmmucsAnZ5U7zZD1OjGfbCB9mYid+4VYjbdnyz
9PFBsiqJIPF6n6Hpp+gaADd51YzPAMdVDoQo9aH7pF3+04O4YIKJrH9lW0d+rU+83Bc5aIiIY4P0
PH0d8N6SlJ4Sy/CG20ryJkTwMCTUNbRjJRAS3antJVRlRAvb4Ie3Y7IE71JZjmVqmCfud6fkrrwv
Mb3cCezXzIttbwjs3XimsjuxbOcE75FE4zKNGb9ATY+F8WiBvc+U0s7Jdk7wHNSchjodcDxsQY+o
4tyFaS8xYZkIwUsUk0kY/Xk45WeCRbRS1N92BXV1OqKTWJxSswgcLQXpxmnALRuTZR/5HAzeDr14
5Z165OipwsdDmH/dsGTHJHgLlkzAyjBwcOThkwXGD7CGhtXLdRnbF6/VAoWLV9H2Cy1VUGFwMgBD
CZDBnRJvbA+8LJzsiLQsLFmViFCZhpZpZQVvwVMq4pKXcpd8rg/Gz9nX0ad679xXX68vUuKgRIAK
S4ews8H56avaqWTjIWkanwEIpzZMghuWLU5wF3ZokWjscGQp8dtwlwEire+uL0YmQvAXJLVDRbcz
QAfJp049q3SfDT+ui9hM5t90QqwqlWVIcrSvA4Sg1PedPZ8HtI56HRg/Gf6n1hMZRlJiyGIlqY1j
cDZQpNm0/ZI1H0kq9bLbkfeXHxdrRvFcKWrd/rwl8zG/8LEYRs47vNHcjeBEjtd38G+S4Dd5gt9o
ypZYqD1yLeftNfljsufwofwAVta9RBb3A79nFW+yBD9BdQcjjOMBtwe/D2ygPJOguG1AiR6A5Cm5
mXecvKR8WpBwvMhokGQnJ7iPcA4NWjLIpuRWNR706d8ZlFiq6bQ0Rn0NiWAenuzmhpIfGpXk0hLv
INZqrFkzsrAER10zJkHZW6dkiR5Kw74vVKlaSI5KLNZYWTgohF/0Wl+55Mf2yJl6sh+2b3k9Rjwz
PMqpPufpKSQuUHJOYtFG1cDxPicQPMT+bD8Dy3ldCSVeyeHyV7fLnKaztRC4jL7ZTdODpZ2bVgLZ
lC2Bf8JKBCVIIKqS33lAnl7c5DK4huz3uZ6sfh80yuhT4KpMhv1IznMnCbWyLRJcQrIMpW2HwNcP
7cHRD7lzp1YSa5EtQfAEEwBw+jRxa9GB/0CumnSyxpXtisgvZ+MIBt+otq0ovDl47J8y/bXtXlh2
m2ePjXPs4hszkaR41zcNRL/vD0XJ9A6kjzOQkdrDEF+S6MyKxb2uu39zwf/fmqhYsVAVTU3yCuRq
XaDvtBPxuz3cpxVhcmUb8LfJ6ccM9OzrdbHXD4uqQq6gTJUzN4Bd+2OlHmOtCip9lISG666NikMe
MfTA1k2bo4FNzQ3jg9XdZeY3y5YN/+Gq+/cRCByc709JS9VE620UG8F+7M515M7OpVIwEG9y01p2
79tOWamGVzTclR2wR72Xho7EMC1DOIL8Zvlk7vgDpfFRudW9wo8//FGJaSVMMCnkOiRKOzi2GURg
CgiRhhutIN51VdjU8pUQwagYWLIjuDc0roLaUhlnlxpPuVNKpGzXhN/EiFAdk8Q12qRiPLjG3VHR
pr8aVn+s2JyhJ0vxFm28wYyew9DrR3Rr/GWV1M2K7tOUVJHkSyTrFVuNsqamQ+ZgEFEx++gFCXsv
+6ORdWS1WMG8HJWFs8Xvn1by1Gt3mYwjS7YGIQ9f6rrCUwGeXo3uJrdOafFjUr5fV4tNX7tagmBW
zLEAFzPhawc9etS72mPhuKto/9jN5l89U58pBmK5cyEDv2+6jZVcvvRVJJyb2ImaHltns9bru89G
qwB+eemB276+wE2/sRIkhFzHjKK6q7DAvDt2quqmZexayuM0Bpry6boo2XEJTiOLraUinNGsN5Qz
JoMexqU51kCj/zsxgrsIlZoqPcU7iGrsnGGn1rdzebwuYvt0TFtzgAO2dXHgLSDAM23Q9+s7yU08
3qW098LhpBnSaiXX4N+8On0TJJzOaHYqK1LA1JaL8aG9AUmAV9yqupv/FV6AtMIUG8nmyVYmnNFA
srqYLbhBYj5RI9Ci6aiC4rhlsilvf+MJ35YmHFNSL8pIF4rYC2zaAtyERj0+18nQvRn5t3KsZYTf
fxO13kQKPh5836lGRxiV/jj40aHbK8FyN+5mPr/3KHvh3tb2X8J+wlVWFpwoehHXHPg0qPczKKVY
c64NSWq2jXl504+fd+CVkEjpYydW/wvrMs/skLszms/Tk+ySKVuN4Mr7RcsUc0G4aJddxS49O1S6
xKi2y7CrxXBjWC3GXAYUYvli5hPImE98HB9zlc8lRn+0ANGEnuwuuO3c345IcO6GtdSDWQAiEHfJ
C5t6n83TD+rRYvqoG2ha1CwXDB2SNwHZTvJ/X61yKowizkb0ojLlZA/HRXutSwkgQWLEP7kzVyKA
cZ71LsJhzexL1exUamGW4nkoZI/o2yWW1YkJ3iJvwVE5D0huObiVF1kAfUADJgWPvazEIluT4C4W
MldxWTnIz8xPVn3IIuorReem8xxc9+0yx/SzHr3avZSOMFxL52iOES3WSG4V71uIseUuH4SbP8lc
LteyKz7+N/7exiirvgIrwEzoHo12+5xWO8matqP8L00XeecmVmNGdo7ag7HnzINAHyPKP9RneoOe
drf1WjSdFS/6kbxKBG9CJt80RGT0HfrIpo2NG7fSN2fbrEu3H40nS+lOVTW5So0mOLN2hxJANafy
J4l//F1pcKPEZDfw7RELU6AFW7NaqwvxPE38vP00T/7UDxjteKhGWWeQTA7/95XKAN9KMJW3Uf3a
OsQdCyrjgUUX+gfUG+/XI9gbw/S3xpogx+iZO5g2iAia9KBbpaRtRrYewdiQ8ahmE1HUwdIvE/uL
aIPbzaE72TKGlp+MPO+V//2KhJCc1l266Iqtwtja4/Jp8ru78mN2sE/Wjvd8xrvxVf9QPmOuw1+F
H+2W5/ZEv5beP7fBd58h0hap5VQoIIrBAbJDSG6k/bO/2/j73xcAGVGW1RgEohHMBTyZxq3NJIW5
jUey9wKE+Ey7pgVvIfhg+CyV4kENnMf22O/rx3l0k+Poj8dpvwTtB+1cerJHso286r1wIXCPDWVV
E1qq33eY1VW2OcCZilcm2THXpgewdhyJVt8YqhpM9nDIq+WuisGqeN3V/B5X33+EEMyrbuny1KTE
TwC8HfryNJs2HLjMpfyeM7wXI7iUxTbDeVANFW0O5i47OUF2JIEqJaL83WG/FyN4FFa0o7oYi+qT
Kr5B4/VN0liXmLEdy8xTD+qB65snEyc4liKZSENabJ6jfZ/1j5qhHJb582geUS71r4uSmYLgWxxQ
EMyNAYvXteaUj9FxGmU0Vj/LT797FdAVA/1MbPUnpGblj/M4K+nYwu9HU+SDs/6YscQPTTCoFNM5
q5IdsrCjVlKMBUC10Xxt0Izrzk12z7rpQGb1tkgKz8RsDsxwAbC5uBB7fEzKQfUXlV0aLbppnGbf
RbbXAolM2+mmicvLAjJKeyhPKUmODvBw+Wh6JLG/arQ4N3jv7NPseH0vN1JmriZvCxU2s0ezctSE
WGgXhHv12XhKdzD4Yo/asA9ehd5XMNpLYmjbB/gmU3DZatPMSjLAl6X1q0pQoWWS6LMpwDZVHbgx
1bFFGr5as7tcnxfilxoeiK2vYSLFVMlECPtWROEIGTkBIYx9Aji/dJWAPHBHGbrD7XxOb2VkJZsh
dbUocddya7FGWye+QZYvGLzmmzXQciQmH5ws/yRRi01f+CZMDGcky9RwGhENMILlhrNpN158ybzs
aOyMc+gWoNWQBQHJjorsAkpF224Z4LAcNT5FdDrbSS7r3tx4JYC6r9YlRLmcVEse4474s9dC+WSB
CZgTUDIMwCVe8x1Tgn788/6l9yKF2JYN9dKYzIArMVW3s0HZDCbKcjYkRiVRD8q3d+Wx6qmPawdj
PdG2viB6ndv+eUyfJhnxwLbDWO2gEL6yRsO8ZTLyfKs+8ncWXAUu2r36WN2EbuW3+146D2h7abZB
LXSH2ppIyjjm8dSwUVEB8ptxSYzOysUIqv3gRjfps4XuAuOr4tPguglwA/4tAgB4imGRqk1N8bG1
BItnGI4M63SKR7tV9lqX+8mA1LxMbmo79PIklbz8bUwog6qsZApnONHQUVjHZQZzYATKJz6oHBWT
x+wWVNJ7fT+jGShDh+4+8jJ/PC/3yU6mrhvDaN5/hHDAetGPY8fwEaOnf6q/d95yLgA8RwL/unhg
G292yn13KL2cT1NxZaBR2bZzXVipcQLESqTNcDzdEgW6PT/RQd21je1jZDWIEcDKmZkP10962yms
tl3IXSxlzKKo+LniEXyjSYA7pZ/7IUaoTx7xilfjpXmRyOSO5pp6CfGDzYWZDjG8wui1N3w2R4U/
y4O1b8D0a0pusZuudbVAIXQ4LFHAqw2iIlrf0e6Szh8lq+E+7O9X89sLL5ljJdJrZDfZMx/EiIH3
ANaBbA5ACNVVfFmo2Lwv4LEVpMW4SRIqNl9ryUDB/mmowOCSHVi7wKGRv3D0Gc+kI1mleWv71tKE
swqrBNCSudD8xNBfI2d4aFny9foObotApcGykfqrYp91qPWh0iwh5rGHgxvX0cE2RknZ8G827U2G
YFpWGpdLmOaa3+OGp3o89mH8t0vd6p5hpNv1BW0aFVXfpAlGVcRohqhzlfsyXp3PfZ25DKznP+cw
n3T4r3L/z/u4bSR8bzKFg1IJXhlKJdX8Uu0PlcHOUSi7fEh3UbClRKsHy0w02NItPVmHFBTPzAV5
9SfOKiWDf29G29WKRFg2UTJ0YRRQPTxDedGBE9QlPxSg3vg2dhf1pZLUAbZi7VqgUGdIMLunjGwo
ybwUQdU/LGQ4oTPNZZPs/XijTPrutCzuIleuPiTdAvY9iJowrDhBpRwYgOwYfuPFekN1I19Wbd5K
anEfQEMLCHhs4ydD30rgDEoQW6mRIlnhZwIS33Z4GmVXD67WoidcyxCMLJmSuVOtBPsXjm4E1up2
7gKqnDLj6IQyyMH2Yb0tSLAx4PUVixjwGmZ7a5cYPfZgRA9DJJ0IshWs1osS7EpjZjRVHezK2PfP
nJshCWI//qqf9KAoXRla429cx9uyBBPT28qoyhauA/29dM+DY/I5Zm6JdmRnb95WGEEComzVk3gs
ydGJyAo8XDLQLkKsuie7PuByF9d+rZjPTtYefTK3obc8zgfr+3XBm76faOhzsEwCKhHB5DoQLk9d
idLhkAR6cYxlxHGbar/6fcHOZrD6zaWD33di+zhm/dGe4Bmb4eP1ZWwMVIM9r+QIF53ENAsnbBCU
5w/Mv7XBQopnAgBu3OYbMKxT6zr7ij+TVpJMXePq95vNrQTzDV7ZdUaW2kaTJ4rae6TNXo/eFbx3
n4sgv2QoAXc/lGAASUVyo59IgMmeuDY/mqcSpAvxrXqWMthvWsvqc4QEmhRhRCmPEF2w7HgiGe/0
h36n7NneOTqSl7rtCLGSJjgcoIAwCTAr0T7HPOYvO83LzhhzsBtcAwMWgjxon2RXhG2F4gz5GEGk
myJ2y4nNXGcRDEVDrSv81Az7iv3JgwglbzIEl2M0rDWKygIdwtJ4qH67k1O5RfbU6p1/XW+3ze9N
kuht1DkZSZghu8Os9874ZnYSbPIGcSMMQ8MfHfmdqv3WHVRYRhYlCHTGbXlMj5Of3oT7ehedeCCn
bjy72d6EihIvdOvP1qtMRzZXuJIv2Ic26SPr2kjDjOK7wnloZNye2znRSoCg8UM3pG2cwPL5wN58
N71EtxihjVTcuVf3Mu3bDg8raYLGs6FUEYsmDEXFJCeOvY6JGwXR7bKfAvtQfcyD8dDIwBjbdraS
KsRakugWSrZQE4VVn4d+xLil8MZRjSA3+sBKwUdhWcm3GMOmMbL7nCTt/eQ0GCZs7EaSPl5X2c24
r1M0BZrUhv0J36IVjV2wCftd5b4S3Yfllzx/TDVZhrYZEFdiBBukRU0mayKqbzfFJcnMS19HoCKY
9QZ/dc92FsqeYDY1dSVRsEVrMCbwWsa4oszOh9YcHlHrlESLTef1JkJsXbI7lqepypC/Z/t0+J6i
+xVzs66fz+YycI1TLTRt6JYh2INVND2GvCu43M9HM9o79bfrv7+5htXvCxZAY6WpVDwi+RkwXRlI
outdl326LmMDmgGvtRIiKFkSx6qyKIiqCYB9uIXs+qWO3TAlD2XePSq1uYsVc8cM7agMFK0qxkfJ
B2zG0dUHCOpX4f14bAHd9UkLHtgYfEx1foyoDkuL46fISA8TSF7i0TnO1RwsjO1RQXy4/hGynRYU
cu4xma5VYPXOfD/O+8j4VhmXPxFBbcsxHFVFffN99hLzsSV1ByvLF/WMiQSxO5WgyqhKSRja9pvG
myAhPysUK46K2fxPdbF9zdEkaAUTsHKam6FvBfdXMAv+u7UJkUevOicDSI/4ttJ5eLRz4/xFA6PS
v5MimJuG7lGqxfAaNhgzEeD6/GlxZFQm2+ntavtEo5vA+60rcBwgQOvccV/tmxFYORKM97wrrNk5
x+o8XWQX8g16KG6Hb8cm2CGal3PFUnFsvLkzO4xPYI/HbCLX9pUf9MJHg8dPYVA90tSTjVjfDAAr
0YIF1pjoOiwzNtYB8CeNmv3CqoNWYqp2Wt+lc/sHz3YU4cwkGAxmaeKjaw32vz5uaxQ7umPVfgaU
7g/0ZPX7wnIaYqhjOVFchPp410W1r0bqfh7L3R+IAcxQJ7pKHVV8fewaHXNwHeT/jXYKywe1PZqj
xDduuiXL0Kml2apliC8ioeEUMyghUaNPllOsJIGjgkWlsT9cX8lmHFuJEVS+gGFNkYqCiV6mgd1o
QQQk73URWyuxiAaQP3j6HUPMjVPFtpKsw0qIDsIuTJ6zxtwrlMi/LmZLk9diBEfUgFlmnlFL9lPt
uabfUc5wB6vzSA5Og1kSMzYj51qY4I/MqgYtHoDXgKEOoO2ZDnWQfeTkKfJ5ZZuvNRZ/pTIcQ6VA
K7yPHmEa5n06tUhncr965qV3NKbt+OPY8mAf+VQQDAm6FI+zjw/Yy+qTm6enAZYOlIRhmGIiOo9a
p086fKI52V7exqdEm27JEkvyXb4I8YJvrcQIhlv0xGK1gg3Nb9qjfkhu+Tu0fHarbDXCXkaaMoc1
g+HOWo3up4eKXgpbVoT86cWuLEZMQEEDSsNyRrxPj92dciF+FrCv2gjGvSHgVYICbBHtU3mrSHzG
5i1ttYtiB73B+qrSTFzbOadwCVZBvz0bvWvs8lN5W3Xev16pkNm0UVeOqQHdHE/2nrPO5F/xBuBy
CtkR0x4xx8JT96CPlzx0SI5RpHGEphTZZCL7LtsBT4bDYWiinU7/eZ+mDQb3X7ovNtgnSaJZA69S
Rpglkd6R6XjdZcmWwf99VdUqS3OqGwbPmCSTW8XoA9WfrYS516VsOsbVKgQXX5eDCdpTnJGtPLbl
k5N9KMijod6HQ/wvJfEvWa1Hd5SQ1kWv+vGSochJ3NIJ/SjWjqzHFN5ENoRhK3atj0fwGRNT51bV
cEdm+g9WPS+TJOmUbZzgLDDLZ0R3D3xS02TuEteuRp4N5zVOj4YlSSgkSxH755tcz2rCE3d1uaj5
Q11JAtb275uOSm0b32wIJ0O7uWRWAXzFnE1Pelb4YRlJnpU24aUYwf5LhnAcSpnUjt7DWsIWoxTr
8I725ee5JGjSiW7TyvLbpD201AraJn+Y0aOp1fm9WXc7VHpyt6+y/dAsHrObw1JpKAT+Efpz/YHC
eXZlpfcahSGkWr+rwPXY5YZbjfUfOSfgWMAaDu7wn49iKyugTDFSM4Ra2l3i6qHpLuRSNuYfKeeb
FH7iKyktRi+MsZUS9KW0X8vF7F3HVG9UEt6PAM66zQT6qut+ZPN2iYEWvxYmuKs4TNtaGQHfSm8s
zGHq95waazkoHn3kdc0uBg5ABrrmzun3UPomU3BeVpdA4Uyen0aVS8IoiJ0XklI/nGUcght9Utzb
v4kSbCTrpkTrZqDvpiJ5yers2Va078hX/dDpj+VkP8d1flv1w06pyu+SrdUlyxRsp0WHap9lSF75
9A4gGpMTOySeBVp7zaXMjXayfeW6fm1fBVtAqh4OKFrD4QCi/P/njt682q42VWxcybKUGnBtCKHP
1oXP1Ut3puUmTwmINJxTHSzgjsUEL0zSLEeJhWz7vF/nKfazMCSubeMAZ5TmryielkUuCXfb4ftN
gPbeBMMMDzO4y8LQ67uyPIbOZUw/XlcMifr/hJOtrHypqzbOUFPyCyO+rZXWS208OWXLHv0sfxKC
cG/FvG7ddKiYO04zXusr4H58MDm48fBF075eX8vmeawECNuFlqlpCGNUiuq43E/UOQ61jDFtc7tW
IriZrbarzViOUi9OxCyGh67t/GhePBVcKm1bHa+vZjvXXsniy13JSgxSoaUHJju104+mn8Hk3WsX
LfvhLOQOhWPsYfbUFaWvZtMhzXsAy43u4fpHbG6piVFdKHvaji2yfGDINM3gO/CubIYHdYp9EPhL
1nldBFTt/TLHuJhzG3BQn7KvdnqepTVLfuy/eaLVPgpRZZpQrA9jB7ioyfIS1dqpfX1Cz89DgxY+
MxrPZTh+qJjikbI7FKb+melEOq9bpjj831eHOcRWps2ozgKrt+wMjzNPRWBm8tgJ99BP1W48YPza
o/79+vFtOpDV0oWIo2Mmy6TXMDm1HXf2ZO8rSs9xqEhKtJtHuBIjBJewx8OOEsHwMr32R5N5ioyT
Z7seoqN7TrVsPIGKdb04jDAnOYKWNHHr2ix1Lf3Imjuz9PX5m6ruZvs2m25aSwrS3wycK8HC2qAz
k1WFsADmx/cgdj0Axe6PgLGiE22PG5UMubJ5ZIYDhDkKsgTkue8VJTcbw1ImNAX00XjrZE3sglMl
aCP28Q9UYyVHcJbKqNi6E5ZYV39O0WNsOB805HjXhWyn7Cspgr+cKyNHIQ7RuQLs2t6bOxSd+7vO
m871YfKmAO/ZL/o+PnBSYFmxQraTXGtXJsfyochQ9wZOv6vdpR+90H6YQPR+fYmbur9aoeBdhjQP
c1tFn4jSdb5ZYY5dtkhq2pvPBtabF7aFXIqpi7XEMZyHuu/BTIRs6ssAGoZuT1M33GGkU+WaEUga
Zc/kXLd/85xvcsVLYxgXOTN5eaKcmqeSmN8JTU961gSjQfbdOKMqksiwKJv2tpIp6P+C4ZQK5iag
1eH5P7gtFckCmvCtW2VvTm4iTVQ31WQlUDCELC5bZmNmkE8Y8uJ4Rucia2+aJDtcV5TteL4SJNhC
HRcOUSoUL/hIVsx6OmDAJ17OeFE3kV5rNtVyJUxQ/r60E6PnURVUZvda5ByWIvn2LxckqH6nJLOh
qCFfEIVpE1zUTHQi6l4aIN/2rkszZCsSIuiSAslQ4jYM2jf7cer1s0GjD7GhPzkm+aAO+d6o58gl
afSa9vMxs0ZXrdqTXhh3RlLd1/YPRZmO81K5eWU+mmkL1k/ausbcuUo6P1tje2yH6K4Lp+Ok9me2
WPeOZWFMsnXBbf42AW/QYM5uOEeBWS4xKMbjxtMo9eI2fcYTJeanhp/HjBx6nQFsaOluMdcfweYk
8TcydRVCejyOTjMl8AW6ATEViB0zAyBRGV5TtttC2HPIMszaBLempi92b2P4ooyKc1sCxYMJNTVb
E5+4UqYoGVpyADydX1Krdy3T/JOtAuieUuCm8J+gnyNaMoZBy5FzhY/qVLsq+1Si9/+6Xm6ex0qI
oJZMoQPAzrDqVPmSlA9meL9IWUtlMoQzd5oxz8mEHIRSRABtfrT00k0iaf1qE6BkrRYjnHqNMl5W
KbAx69IAcv+fi/v8mrsmCgVpMJ+pJLRtpsUrgUJkUwvTzooG2U47ElePX8PuVTNid2Gjf/2YNkPZ
myBxemlPWB1lBgSVg31gYeJnuMxoURTQqvbmCCMKRvJ8XaRsN8XppUoejoZdwYbA4REkB/2AJ7Xz
8gEDinZsHz0qu14WYjaD52qVQixrbQ3voBGSui6Y/OTceVHQHqZDtwPF1alTXVkTjUQxxQkcLJoI
Lk4RQErFwdEOHTtQ/Q+gLRZSYSCgDJug0vM+i+vnDtxXLQ6ORhgHRD/mHEJTZ5LostlIsBIj6kcU
qjr4SRr+ojb5WpDvKq9+4dAW/pjWfbUler/p/N5WJapGOuiKOhBkVpVZ7SnatHW1l2j85tmsRAi6
oBuzVo5VjfJBc2wVL1LP9SjRN9kquDquMuzcLDSMS8W9bzBurP4HiWaJc902odUi+BesJeggrZoZ
op31OP61+ByOrXj9Lny0XRLkhxpPf9eNlrvS31LelUC+qyuBzpAZKQOuxFfjzF8mwJq0xF3o3Wx8
DzvJg8amT1rJEkKHU6jFUjWQtdjkpqWtr+d2YDleBY75MiaBqUeSl4Pt+9hKpBBJprlN+yGBmuc3
g7/4zoUdwTLJ/TzuRwzNb6GrufbFrlz2WZHncJLN5Ruy2lw7ZtHcJQgv9XI27bvlTyAtFph0eMMt
/hZB5RhlYKoLakm+jVnj6d1cXZiMinHTqlYihCUgr0sB/6lgVcqlTkEOW991UmaATbtaCRF8nma1
hKEFG/s0nRPjPiskarAZdd9+X+xS0Ukdj4uN3zec6lZZqidU/lzQwx76YZRZ8KaSr2QJ97kC09zS
KTFRJD+i92w/3FgISBgNfJc5mExou5FHfjjHNFB8ZO/XbXnbqa9kCy7Q6jpdGZSftZsRAw06L961
5zpojhVaSvO9DOom21bBHUZLMpmY5ItSgPl9DDGDXdlhVEM5dZJgJZMjOEUnXdA5MSN4TGl7Tloj
CMNbM3we9eLh+gZK9FDEIIe9HS42PzsWB3n6UZHZ66azXZ2P4AANC30uVosG5iZevitzsidKESQp
uLhCNQaNVSxx7hLjFR+pDbVu9DgGeM/sPoUlYCvq3Uieru+ZTIbgIIwKeNWGX7wrghdTzG+ZXxpV
GhdlKiB4CLMPBydqUVfDS+llBFNhjVHO86vxmr50Pk9Z4s/pD9kVfHtpwMGiCQXEKCLhaNrNWguy
G/CVqMd8+jaV+0U6LWZbhg0Ymq7bNhWxfAS3fNIBFulXVeqWoDTttPtEBrvZTiucNymCBZk9LlI0
xeNkmrg2XpmJWz0Zx+SG8p7YQDtHO1Oietum9CaRr3sV+hoj1ceW4JpY0F1m3UzR43W1264RrpYk
2FIFAF/h6LjscogvZzJtwGwHWL9nLm7nL54GWg0wp7FqJy3y8hea33KmlWghqYjyOWoV9Gn7CwsA
fGjLHe0vRhi7WvKAWwE4nOZcNm1e2/IdNm/Dxf1eBdRXsADqRIAdzejgUVJyW+oDwEfOudeOA62Z
V+eA2pPosainD1a57DGyFdRkd2033Zlt/0oLcx8y1bObzFOy7oyxIw+FXX9IlOZMkHTljbZbquwW
Q+BBIPYUxrIscxMKsPp6EcC3dDQ32xpVziw7WvG5zG5i4zJOe9bdYJYhqR8KGbHp5n7hPcHQMI0P
LwtCcErrpinnjGG/wtm1c91FI45ngaKdpV8V5XBdG7e03V4JE+wrNmyFxTYIXvJc9cq53LVxdLwu
YjO4r2UIFlWrrF7UHtmzsa/ueIskiuHOE59rCcfx2fGH1+sCtzzTWp5gYCh0pqMSxwiGUeEW4TNt
QDSPNtB/J0WwJWINOhi7oNZqXfsl8EwxBVMLzYLrYrYPCP7VJvhji2/xVRdpZleDEyCqghhlF10G
XdhsWMRP/5Ig5F5x2jUdixoUoHXGPKft/S5LbnoKUE8+7KyUBu2M4VmU3Mcmcr8OXipfGncpTRd9
jpE7Eubh4ebCrMpVjOWQmBZzHcd6NVJZ78ffqNLbtwq24UQ0ntsIu9FiHF/yUASpP7nmHdlXGKve
PsmmfG5qEiceMTC3wNIMwXURg7LM7iYw/i6x54yxm6GwrNRfrh8x/xXRK4Po6H9STOFdPR3n2qAU
HaPqiQ9vp0fQUwX5SUbSsYkeX8sREvwWEJXBtLCaNlmOSVQ/pZ1+mqx+3ybWuRuN82yEDwBR7rUC
HfchHq+y+W7oyl2d0F1btX43hJcmn/ZTkQ5u36hfjdyWWNWmuq/2QlDGBuDAaSmgjMw6mNVLnkoe
wCUnagoKRJukNTGLHDd5y/6c0OxsRfURDA6Se9umD9cwhVMF4ztYJAXn0JG4qEpzgJho9IcGWxzO
QZSR85JN7jRQWWTfyjJRmf8lT8hlc2bNKFQhGTPrWyd8KtHmksRfi6bwr6vqthzgSyhRgTURx34t
RtP0Vot7Rqt2u264qdJ9Yw8XDRzz1wVtnpP+MwaiOQht5++zMGKqY8SUUfNZHnkKLC/OZ3f+50NZ
sZSVFCH6NegPHRvu+sLuq1Y/tTVeaadvf7IS0NDxWK6iIPV+JQ3VuriyK7hXsOlld5V9lEbYTaPB
WJj/iRCMZtIalkY2lkHzk+o8KK2kmXD793nHDjDUYOoQ3KAWEdrVuB36iXophg+p8nx9izatRf/1
++LrNZ20sq81HLY1xz7QTa6emcfcIgFxos96HO6ui9vWrTdxwolk+jiBuoKhg7DI74vOPMRoyVgk
x765Z4aGMrjj2CiJCx7ArIbGtHMwNRgx88om9Kvkn88zgfauRAhGXxkacBNpjUu5uZvYnTUHrSV5
5JetQjh5ollmNrIC2S9GbOmg3Ubr5f76aej8M38Lf2/LoEL4g77NQ5s0mq+F0cck0wPbmQDZYR1q
gsVDGlWdWy36d6cMFeQaw00B0lTXGqMvWhWieUy5Z2V2Uu3iy5RW9001mx5IGU5ho3+uOvPOCKlL
B+McL+FDg8kYLKGfnaz/3nfdJ6vRn01MdffGYQH9nOKB5/VUN+2zsqiHqmd72+53rLMkzH/bC6YE
PIPAoMNtv/cIdqaHxVLCnHqrdsGckmcgvagtt9DQkzsO+0K3/sSbGmDLIoAHGqi3vpdoDWGr/B9p
17Uct65sv4hVTGB4ZZwoyQqW5BeW5cCcM7/+Lnjf7RlBNFHbR6+qYg+ARnejw1q1jLBJH5BSy79l
Q3ysqtDZPslV53AlhSrT1cuZ4DIsSQ7gIALi4lQjliIQqyseyvgvKk3GlSBmA3X0ukujBJPaC89a
C6zC4aaVd9uLWT+ky5bRxV4tZuiEZBhzWoaM1C/toj9kk3Gnm5ijrjJvUdsd9OJhW+SqXbpaFmMy
pEA0QiWQYDLG5TzpoRdjdkYdRY5lWhVDFDzFMZYqIzh5vzJxghdPq4n2APpR8yyJBZzrXzC0wThd
SWF8Uh1rSzQmmKWPKvkhWHQ3Vc3QKgsdmpF5ogkWptj8kk6Zl8nAesrTu7ALbgAS5pVV9mPRKo4P
462auQIyHrkUxRe/x/zWCS9jc14UXhvD+vPkatHMDUiJqlR1AaWZ0f4VInkOd+YOR4plJWOEEa0m
2xrDFcjcBEw4z2Cv7WnhegKMJZ7vImbuMkzcERuVa8fkkQnytpG5Fsj1pR2Re1gS5Wc7JrZIPtfy
1+1Vfbx6GvyKqMNSaRg0/ZVAu7p6Yi11TTmC6qcGI5NgG2PmDMP3uDsXQQPaa96o2sclvRfHXLss
EpRarSAuwGyXGu8qWC1R4Y3effSk76XQRV8tSpIC0GvXkEJapxSPdfS6vWnrq1CIJMuaqUpsBUDq
tTAWezDFmdWnhYDXpx+tTOO8nlZyl3QVFynM8edpDW51AimjPdvjZ+GWDnqabgbGBXSeu8AoAYQ4
NwfHWxtzQgYBQc2YgD5Q+X/eGNrZG++ARexVbvZ13Dc/8uft7ZTXz+uyUua81KqdRCBoUL6pAW0G
yk64rW/UAx3w1u3goU2Qq6X0r8mXwlb2D4KfoTDGy0WvzMy8328m/uoMqejKEFyGgBU8DHe1LyJ1
hnmZyNNd1RK9cS/uSGJpbuYvnLOmm/o+LHsnms1KDJre4xkL1m9z8MVlsIFU3wK9fhY7a1Zle3u7
6Tq2hDE+KR77OYxS7HaFlrwQ5aRMq6wEXG8hEkx6uENfoG583pa50qn+foWMiwpTIHVJcwj+9K+j
O+3jQ3Gks8rkMx/ufMVQv5fFuB9TVQe1qHCQg4dxbEfahU/KzbfFjnbiLnBjHogtvYdb+8k4IrFS
8lDM6X5Wr53ydeoBXQJr3aca5+BWemXfL4ze3Su7tuRLRlJh+JeXLbITZ9iBMg1okfOOB4/CMQSE
MT9JK2VTSi9lHo12TSRritEYqjxtKwZPCmNuJORstG5aqEMwjtUMloZuOqsaD5uKY2EIY2FmMdMF
M5cUpxTcunrS1YftZfC+z9iOWBQmfRixDLNxuvSlyd62v8/ZJvbdpva9OOYjKGSRHQzM+0C1Ox4z
GWcJbKgqJFojpmj4corsaZZPZc15iXHMjsZYAFmKjGyqYONoy0Pr5368B/T7jpd55e0Uc/mnQs0S
ecBOzaUfg9svrPdt92P7NH6lFDeuPEsJ0LdmtwRlj4t4CM4xVpP64t4ExqhV6Nbo5XcU+Cn6Ue8E
Hqbi+vJUWRQlBY88tiNPn8TUkBuc0lh7+bCrAdCt/OcuPGplLiKYg9KMotOmGFamyU7FfLsMnHwt
Zwkac0JSPXZdOASKI8+CNc8Vhmxus+wb54jWpSA8M2RVAQQsI6Uc2nhKY1122oPqN0j1B0AeucsP
ud+4xjdK0JlKdsvRcZ5QxhWUYtrNS5rBFZhvcYTYRb5PsEDO0tYdzmVp9FdcuQFtXIY4kOFLB8A7
qwgKyX2w938sB+oIxKP5yCVr+9Wy+lHhLyIZZ1CV1dhqqI/i8moHxSpKq9p3nrKXPxm+aoufJm92
USC6BW3dw+ASt3fSk+ghzfRQn2Ywh0rAJccAHDdcXTdal9/FuI+8KsxOlEGArhV+FN2Wyz1nr6ma
bC2ccRySSdCSEeEy1G7wCZSQx9gHD+otpfBJPbz5/nMOEHBNBiC0NYVWMtgeNGkSijHEdKIDgBU1
yaw04bWeranotQTmdvda3auFoiqOVJ+b8lBmni795w5OijklEgRaeFYCFuy9fupLkwtqKOB5JKU+
YPduktpERwl5moTAn3SwX6BTcPucVld1JZI5JnmeJjKC4cIBWaOlhk/gYw4UHh8zTwjj5AeTlH2b
42m05LkdTP0xy1K3V2LOWlbDvKv9Y5VAXMj0T4BOEw2CpR+nnebUQOguQaLDe/Ct3aBrYcxroBaz
aRIrcOEa6YMUvqYRR6NXKqFUGyQMsyjgJvyAPSeYwxgqUDk8KEFcbbfgSQYLyHHpLGOfHWfE5QAA
99X7+nk+glqd48zWoo5r6YxiECOs2xxZYLBJUdK9YfdP1MGbT+WJYVRDEeK2UTJEHTJwelu/242g
+m18nph1Dfy9lyysgxgpuiKh+giCNlCey/ECoBP1kArNf5+nendobCFNiGQ1Q8kDqh49iZNdJZ8U
xdu+sivtZu9lMJZoTrRJzRU8MMitbMuu+RYeNIcm7xIrcRO81XgdBit93u8lMjEBKQHGI2pQhuFb
Abyzwsv97jC/5ufsLdjNXnmXAhKDgD5DvW95LSxrTvtKEX/lQK6cdqDMVWjMCNzaULd18RAu959K
iVd8+IPtuGgI1aArMUk916agjpRNlr59l53Se7E9Ot1NdKAdpNzcMz0l1kFer4uJDCapSoOuxynS
+U2C+c3mSBvrMF8Md8/rteQZk1/9b1fLy+UGQ/UTGJqjvQFUk+o2dIu3/Kztv2nW5Bbua/RZ9kov
84H7oD9uKyznjv8Cy7+SnZhpO44E5j9BOSwB0Xv9WksoeC2n1NiLCrwbL4bl7S1jVUg7qJ0SQF9H
ewT8Ph1cMpzWgyPwQq/ebS+PY1tU5joqDbBOMhEmDPX5vDp1RWTVyX8uJr27gCpzAc0B/XaooENZ
pM+Z5oJ8zJp5mOm8dVCHd3VM8qgrS1QChkmVzmUHsP7BN1seDjVPCHPNsn7o0I8F+zhJgo22wUip
bFPjWUiOzVCZu1WANbkfehwJ5XGZ/cUbv9Kcz6Rb8JrxKzkQOzrwPOZ6QPDbgrDt4O3SoJL+S+jg
S8p5WV629Yxn91XGJWetKjaCBhJvpX1ZtNt+vm+luzJ5jsTvinYUyp3aYu6i2qmZ33VvZs0pTtHP
bxgsts+sIUo96jWOzgDVm/FKFAxW9j+S5Uz6+4BH3srZTDaxKxmZNhkEiQLYf79J8r2W8Uj8OKpI
mAAuL5tAUAqsZyRHoXIFFFWi/800EMY0JJLZpmULp5KjajOo+3C5MwRnWy14y2BMA4nToQSHPB5a
89lIEwdcCmGtWf+bEMY2lEkYmEBvwHHEe625q4hol+gI3xaymuu+uETl1/+vLFBaAJooBjcEnBR9
n2OwZ1fuQYpkh1yHuL5rKsYOAOxMw/j3xs7M4AvDOoYodbZKo34axsDuax623vqduYhhDFEtaGOV
64vqZKA8TiLwhRjjPhIQqKlBaxlN72PO/DtnG+mJf7yoF6HMMxK9flIbyw0Oa3CqPYUFH0FKt1id
K9mGNzwFds0Ln3jbyZgmYDot6FOSQAxZ3Bp5bw2mXWmcB9FqecJEe9e/Z8Z4dWCPlumYIH3TUFIZ
NwN5CIjOJpQnSgcTRXYn8BSSs6xfffdXCqknePMPJZ5gZmRRclGMxYDq8tnACHv/sviDW9+JuzHi
uK917/V7new1GNqlyw2BoAwTPak1yIiN1Fb1yArlJ46m8CQx9slIu2CKQkSF/c/JoUFvcSy80IU4
lJgUW3ued8ENrw2Uqt+GerIJRmVatEbHyLIjqKfMeJS1Z7HwhOHeCAyOafyDx7zsJGO2SNRoBJw9
CGk+BX58rP3clm568CHDg3mZyzcrMm9HGbsijqY+x2DRROQpoYg27cFOtp/BNhjZ0hGYH1bloiDq
/SrK7sLHxQ3tyO130RdeeoJ3W9gGhbxTkhijpWgmQxc6HWigqy92mkXj/HH3FxxTNES97DVjdbKm
l2Kpb1RkOru9csyfBEwAV5mledFBvecNR/JuJmNw0l6qzYQoqiNUn9TKK8vCEuW/aYe4XhJjcIgR
NabWDKoj19JRpEWqOuXk9P/w7vy9bWxmAuXjqc9nWM4u9YIfmh/vwoP4SiHIvOUzsAL+KiK5iGOC
nixQ2q4h0IrYQI+KYDR7kAq7mRa9bZsWzvnIjGXpiiaYZElWnUjWrLFTLaUAtHgW3m+LkXhymOin
Dc2p0WKsZz7gvjlwdYLVJ5YEotcGgcP4lh/bXfB1WyrnkrMpiaRbyBiJEBpkN3Wsu0blhIlmm8rz
thze4uj/r9wPxp7CsA4M2Vmax2Fqragp7bHgUTbypNDVXklZlMIQyoBgeCf5gZK8JQB5SeUOxXCs
/ocERJI2KsguQVa1mxwRaDC1S3l5Wz/2tVM1U75SL38IHYnTIcJbHWMozCiPJW2BCw/Lo6G7unTA
tN72MVEvsuHQWEwRPcvzRA9RMeuIBp7z2JrSxNoWwbPmbPlyauMQsWSrIj2V3hfedGye+wo4OpQk
J7xNgcXyyJFIO5o3VsViiogBpnGzuEcxIloWKy4ie8zmt87Eo101JlcXq5+gEdtlIrnP8vZpWzrn
1BTGfADYLJD6JSTO1L6ky8tsPMXm67aIlaHJdw6LRZsRqqVudANxSDBHd6GcWbI2OyRsdoqUW308
3pEodVWpOcUND3uctzwmLsFMJdqueyyv1DxsptWmt+LEMY0crWSpZSUYeYHkhgqUJ+UmFecvZBQ5
is9bBmM5xGQQ0a8NEXXjdcpdAAC0tOGZJ946qGG5Mk+5JAI3IMVeqdrdSNyMNz3AWwRjIDSz6jMz
j+A7ZoBJFniqv6i88+ZeXyaSSPOhGUMdHoMmJAULNK7PJnrjKEDKcC58XkqSF1WwlTB5VIulGypE
FQ6thLU2Ur1OixIBTYDyGp44J6QyMcVcZCnyAzihROgtqZ5RW/nv+HHv7iqbYyWCosYRhiCcNs4f
AglPdkBjbtuDP6TIf4dGbI5V1dVIUmUqA5jmAP52iBeD14rSaSeBnf0/mo1wV3qRq+9l09mWzwkq
VLrLV3pel0PZJwXqAWOjWxm8PaBArU7xBNHbFsRVDnojriTJTVBNbYRwtvMo0sO0W0wn3NPh1HlH
vms83lTOBWOTscYwYTwTYPFOpgI0FXBY2WCTibN73EUxZqIysyqLVCQ96OnpXubNo6Xb+Z5yfqqh
xb1hvONizIZqBkG0dNjEmli0iUNGhrm2BXe+I2fxbjrEr9rOfOVFM3QVG06ZzcG2etKhFyAjDqDu
XJlEDjC50EgfSvepgMBjFJEm2NYWzuVmE7FRrY0quFoVR6xuFIA/lAlvIIHavo01sXlYcSxzE4TT
6J9Dk7AavYSKl5dP+vwlDO8TaS8bur29JM7RsVnZZhSjRIqxpDIp7VwWdsKi20XaH8z0f8yLsROi
Q1Rpk6ZDlJ7bY/w57t1Z+7S9Gt4BMXZDnFLSBAM6jJacPJry6KV9y/HzvMtFGIsx6Us9lSZ6HbLT
dBrP6bn1AAGCNqUG2Yuc0wXDc5ZsA22j60I9o4UP+MT6Le2gV1/xpMNztdwXbuGnbz2vxszbQ8Z4
REFpNB0tBfTSLk6eFGG/fUbUGGypOGMsCKlGA89hZC4r4RetTN3GtpG3n2uxsMNmOvVcYFfekpiI
gxRG+k/Lc2bu1NEfRU54ybHqbGMtCYOi7GaoRGo8DLEjqok1xxxPxbF2HzprC80MFDB7O0TsXK19
M5vxIAYHfT5MOedJz1Nxtsu2nIU6lFqsp3Go98+84HuB1gbqPtD6/ratDxwLxHZyojdObqIBhY5J
f4vGuySY7AV9Nv3obMtZHYW5ymCx/bZKB9DaMEXcGX7Ob0yvPctu7AaOct8QvLglu7FGQB8m1vS6
LZijfRpjMPQ0C3RVwKu7ztxFPaoLZwN52kc3+CqEAWtXG9YpCmuzMtlBb1qmXnlya3JMEW8ZjF0Y
F9D5yC16T4JAOo/a1zEPd9sbtdoRfX1CjGnQWsDKaQkKnQOCscIpgCUN5cvtEG3e5s8cs0rJE6qG
9yVHMG9pjH0YUwBLlzN2sG7saX6Lax5HxboAQNxgaloHJzgjQF2INnYG9s4koWWOdWXpRTlwohP6
kY+G9beQD1Yo6gmQorAKTfL7/lWWntP6aSzBTNFbs2E4k7HsOQe2rnoXkcxrR8zFRJBHtGJE+2qf
u6U/o4uhs6K3AR6RZvNz0ZoUa/m+LZcnVn6v8RLGcqZGRZm3nXtrlImltY/dxHP0VNu29pNJpwad
PoRLhEOTffM0gmJBxQKlxA7PwGh7Bhg7zCHePvfRD+OvgrLLtlJ1urrRnYxqf4h5YOQ6KyskNzIu
tRiekvLpP+8juilFU5QVg2hos30vJ0u7tjBG9NhqJSg4DPD9LZHTGqH7v4lhjkvtOnHUm4g4jdx6
WiBaqWg+xguXBGzlArxbDnNguhILglCif7c/iIfJUe3UjQ+RZ9ryQ+gC2xZA6D4dcjIVy3zkxQAr
V/ydcObMCLYuk5pIdaqhtvJ2tGSDEwGsaP07CfT/V1oxx0ayaAsNPGNXFb6Zs192/z1B/E4E40oU
QQDx0oK61RAA9/9YRXuNF6Kv1SHfyWD8SAdHUuoV3HDnBL54rm3tzsCTe7LHEzjObfNuDDmGkXc0
jFuJQzXUggAOuDD3UfF94M4lUgVmLMW7JbHmvZ6WCK3qwCd5mm2aRkjPNVo1XNnr/OzMw+dbsUvX
0thXaJuPfTNmUHNjui1ke8lddXmRlTvIxyQcxxSt9aG8k8bYiBhczGNuajIQUfFsQ/1PmR9ajD+W
JLaAAGsNqUvEz0g4AE6Sh3S21mv7TjhjOZq8S+pGw1IzkLk3dX+nzPWpnaKvYpG7UylklqKgwWLo
f45a+jA01WlAdAyoU6dDnsWSe9WPa3TjCo1llo3dhCWnM5xzJ9k3LUGirAo0GXMcAMlrRLvR7Sjk
zdquRMjvdoExLZLQhkW/4MaU6UGpDkskWaK578K/eKC/k8MYGAMDp0tqYLdJDb660KmXUy9yz5S3
GsbGDGoj6UWFtA0FF0Tt9YBKlLyXfMCD0vrNg2wVdi7ZvCI5TyxjdtrOaJeZtsGKzYnWpgAn7Ajy
p5JbK+IYA3ZKVI1UDIm2CGKjfYCQIQfXd+OaPsoBTmHzqCC515MxPakepsocINU3eIYPYCEf3Wi0
YYXOpk0FxxhwtJ2NMOU5VzLSI9zTQ5BkxAe5nsH6xmMvoSexYU3Zly5a68WQTA1xwnQEbtCiflXS
5DRl5KbpFXTJSH/RdnCt9+xzlzTJLFdmTn4VCBZ0h0R4c+hnWiAwHV6BgLeHTJAiNklqdqQgztid
ZuPUq7E1FLwHPMfjsU/dRjSHMDORwxntyZnAZ5WB5sl0a0ez6j2M1S1v5Gyt9wB7KIHQFWOSgEJl
lpV1htIXdH69dQO//Ey82g+fNEf4ojmdC27bXfnGu9Hr4d5FJGMWl6mUUylG4oDIubMAXT9I7VqU
rUS8HToRYAT+wBud4YlkLCRJ5zFRBlyAGcCP0k7bEwA//tWEzrvNZExkrsZJn2vI9UxRYS3ykyr9
NEuejqzbqd/bx6aaSV3FCejfaRxG5wIyJ9gTl5bFOl/fa+72E2BdIS/CGEeeL90sFCIUchLUJ71r
HqqM573WslbXu8b64kxfOmCqY0EgUXNFN3VTPzj9syBzzwvC1hKz76Qx2pcCXWqMerp93uDMbuGV
P0y3O4wOGGJu+53ICTTWN1AFcjcIXgnebO+D/26SE8C2wjcL2hcj2NdNxLHt61HlbwFse2cwy0qk
qdA5MwX4rtZ5ekvcpQKRxZi7WhX6A/oDrG2tWLeFF5lMbJnE4rzUCRqP5+VcZnfx3FhRyCuX/uGk
LlIY3WtDRTc0+qhpXgp0AIeH2g8eE4BTIqGJyYfc4j0F//DEuUhkjGFZ5SqpEgRs4N4KfESqu/nV
vKmd/HHw6fhyjKHn7Z3kqMevX3T1NkwFYyBaC/M7iaUTCumxlCSOCG3d+F1WxRg/QYorpQ1H1ZHM
SrT7GSD8ckQA9Nka9qzIp9GsPofS6Gip+mrOphP3Y+FKRrkva7QoJ9rNqAiHphA9XU4dtYRpq1EM
GrP4h6nEn0gueFFW3laLfBMOykNnfMVzurR0cHIpBmbsCu2rGtWZpWupLQrISi/SIxmBNCPobxiq
tVu9PEnh9KlBA4YiT/u6L+4WUUdjefM9VuLznJjHIAgpNUHjN0ayb6fCNc3SC+SoBTBycaMNmCom
6Go229rrgsaOaw0tEKM3JCCEM3TlSyIodl/o+xhErJig/DIt8Q0ZY3cQgoM6L5wqPO9QGTdQt0Vr
mDP6nMb+NMdPHY8eeC3fCht2OVEmJlYAZ9IIOu5865rfqjvKnJv6XW4NmPULQTWI0fsjGjKOXJQk
erE/hngXwcyLXE5iE4g3eJGbxq4K7sf6JsLETvma6F+q4Yfc7oPcQ4Oks31JuJaAMaKZWsTaoENs
tB/Qd5cCawCI9Bad5h3OpiPfb8vjmDe2nXVISJhHBsSJ+jEUQHK0H8Lv2yJ+kYhv7OSHGVs9nQqz
ghvSzuSWdn3KdnbSrW6ffjKcxdceZK9x+1egQbmqJ+60G+GVZ3v+EPv9Pk22v3UkC9ixJxStTQkE
CcFPOmIo2NEzHeHUwJ9qU4wxXhzNuRwsu/o4lKOK1nmUKetvrXIv8Ahaed+n/7+yqGMcto0qItSb
pucShAaizkMC4O4bY1DbRF2qlGKkJHvMETv10/IG4urmn7HvT/Kz/qrdmLttheHpJGNTBqAqNg0t
RnXdIQOoqmQZCec9xds5xqr06HKeshZxudIdKu3cNJzZF94SGOMRhMXcGPQWx+mhVI5p8mRyK1Er
DZ+wjAQEGLJMFND+vT/9XlXQMxbi9BeKoBZ4euwr03MPx925OhLlsdLZA6/rat3BXoQyYQPsYZF3
NOwfgsdY/VYEfq/cPI7SQzkHltlw56DXD+oij1HxLArqaJqwSAqmRJlN6DsR1Ca2apNd4FRH9cE8
L27pxR65A6ELZkSIo3BSzn8wypdfwRynbERz2QcS7XAY3Q7z9GjkeSNoCGz36jEEkeRfBZ0XeYwT
0KYgHoIMxSNVvDXMxlKGp7T8G5S1awViw2kgyOvtRDTqWoHz+UgfB7WjvgTowy9Ui9cmwjlJtgl/
Ds0uwM/BHnb3gX6SJc7rYz15pus6jDz+dOZKl92ko2ddkFHCVr8pxuIOYnDfdhiX18T9toH6wzPu
IovRB00CE/ZI55Q675/JNsFNnht4L3mX+byN40pjtMFsw0hqTBgT8jCgyVHaod9Z+dI75iE5AH7v
L5prcA6/F8eS0+TpXFRDpCA7Vz4IwmnmgZiv28bL95kXFXqclxllYJgQDfDUAIHMU2KZ3AmGdX27
iGHMI/jEIrWr8NwwmxcD9L9z9ritBTwBjCmMoySdhAohRVody/gpSjjNDByFNqj8K+8+k6AaCjry
avRPirobMVUoVPcpNxlMlfVjeHbZKMbF96iwDgutsA5ecvdP1Fl50lv+IzzTZJxkd/fFDbThOPHm
NXmawDj6LCmrNosxpVwVk983kSUGxUGsa07aYN1nXRbIWAZE8UM2JXD24mHYJ7fNjpZY+agrPH1g
jIIeCYaWlMjeR9WyJ6O569KesxKeSjCWYJAUJQ6R3nPG4etEfLkW7aq5MSduRY1ejg2dYMkT+tKc
s1BEgeBfQI7hzURLNTmUHsLk5//pIpmMQWiiQDOFDsLS8i7rMblLOGgc6ycDrDFZwri6yaaa5SAX
w2mCnsmFS7onNX3ZXgBVoI+7dfk+c4PkUqhMQ8YC6qB3BgWUZ27THfU0sISSE1j+eqhsyWLujK4W
4LTQIQuJKKT0nOhWJTYoeB+Mu9rBELBb7pFmRg/c4mZuYdfP4+4vmsXgIC7LZe4TAR9VB9IYRCe6
6HYloION2N3e0XVFv4hg7pJmGLMx0GdHWp8S+XMZf+6lycorXtPTHyK7iyDmRpmhlOmyAWeknim4
en6IHHjXYDehOajzldHiRbTr3lySZHDdiDqQ7xhlwVBEbqYUUaV1w3vazV9AGC0rNj6/9rZqYa+E
MdoilP2SLVqtOmiXtJIlssCBYwnRw/ZprSdprsQwGoGcNtESIHTBwlLI09GPboud4eh291N+0H1Q
efmFD0Yv5fu2YN7yGDURYDaMoEDMlyUnc04skj4bPEbPVVW8WhujIaMqVkPVohg2BU91vlhGdNNk
rpby4E1WjchFDtsyAbb4VDToS2fqxEOSoR0AHAZOK4O7oGjcpQUIxfbmcRbGFlfEIiWFRDtCZOkg
l/e1vpeA5TpzEoS/sjsfDNbVupg4TF8EtZAaZH9GW7RlG3P1e33fH4Cu6SS3aOVCe4bdntq9gGdc
jiQMz1rxLhxbcwkXcK1rCZ6s9AcsoAFOHGOPMUmgDMYeD1SIo5GECdpCIPJqgYCXQd/ea+FhTr2k
9rbPbb2efrWjjAWZiFQGIn19hDeAGbRqG2T1Rx1VvohL78ZbDmM/RFBmRJGB2HDJTyG5M0u/Sr5t
L4fe0S39YGxHI6paU/Q4HqWLHA1zTembGn8R0psgOaWSuy1sNRK42jrGYChk1uphxux0kwPgXxlL
TG6Z99sy1nNmV0IYi6Gg40ZWawjRzvLN5BnA2M+8blee9CepAXF97ul73iORd83YvgcMobWySZNm
zUt1SqEYNFOuHLXX2CZ+cSQ+5YAtbnKA/umP5p4HEsJRFLYhoje6ZTI7wCIQ4+tSGG48Hpeo5pze
etHqsrNsF0Q7VIqJ9KCKViZLt6irMW8AEkbcdA8yQeRwFUwkcY6TozJs738dJHJJaBK3TFQbUGj2
xEvj8vaOsRmypst9Qsu0qXEz5edW/iEHnLck55Kx/f0D4MgrAGgRpyLNYwGKK5JGh1BWvUkZPQDJ
WeCG5RwWb98Y0xFI8TLoNIRr0lc5PQUNJ+jgfZ+xG3rTtGEgwV+S7iAkL8T8vH2Ned9nTAUwO2WU
SHEqervLgqOicZKKvFNnrITUtGOQUSoMYviGclPpTsXDeOEsQacZ5KsMwhQkSV/pEBEIdykGfsj8
sr1HazO4ini5kDrzdKuaBTgyQIRFYlQ7FE72AMJp9BkIbrED4qHXAg2MIj1FvuCFtzVHqf/g2UGk
jAS4aqgsjW1tdgPAURDd0ja2CiCnCDotvH7Qohs6PAu3vpkXYUwco5i9lsdTjD5P5S5NvpQRD+6c
J0B5f1rVArT4kSJwlw3Km/WNPHI0mrtf9Bdc6UNSNCDWyIFuRiFMl33tC7Z4J97WJwpMXPGyO/SC
f3Tslw2jF+BKmjQukxakiC8TkoPvJQQeFgjCBURGsrWthuvW7SKJMTWK1g9hQgfah1hwF1AtZLsx
eyNT4oMsGO1QHHFrU1rQ+os8xvSoTaUrU4znDoVOmtG+RrHvgONI6ePtck/L0pnPK0ivvw8uQhl7
lOlTEVQ1XqqlpILt9aDpnzX1WyP7S8dJl6xbposkxjLNUta2TYdmFKkybCV6VUrAvfBmVDnLYTNM
alGGQdPCfJvq26xZZfW1zb8uwc3Ciy85avghu6QY/085VKknub1t+q9Bdq4rjjfi6YTJmAdVEtJ+
okkstKr9BHyXR0tVGDC30auQ79FCgPL9eORlEzg2g+VgTLJUELI+JU7WPSfVjcDr0uRtHmMxcqkU
g5KW7htAglVfZx0cCCiXhjzkLo7KmYytSES0zZYL4pM6bAAR1llppKOH537bTvCkMHYibUiagnUA
D6fOQye5lUyvmFDdlsHbMcY2KPPcTCopiSMDaBV9dtA45ZPJG1DmnTtjDBqwvyRNggb1pDirwkEj
nFWs3k5ZIhJcq6GBFvO97QZ1XR0R0URuoLgTAFwkCW4nleinLiz0NNjbW7a6mIswNvPRFLVSx3WI
HFy808u7kPxNsf/q+0yQAlz8vhzkQkW3V2ZVkUdyzuXnLYC5+1ooK3KedggN5MbP8tDT04azhvWn
z9UimOhAE/oIVH949IuSX4wVSKrcpXkBF22vfE7UXVyfQcOVVntTL1DqepJ5GrGedbj6AYwpWGqd
NNOECTki292pPiQOivCybfoZbBsPDXH1pl4JY+xBJAaiPEp4zS5q5/bycEJD840gTbw+fp4cxiKI
XYu57ghP9RHzqMO+7H1uBxtPBGMQtFbO8XyMiRPLX9oyt/RUwwHxxh7WSP0UkE78e2PZkY7UCMUh
lALU6cASirTQfepOR9osAdZcWzQxbtFY3XncpQ/kbx4yV5IZW6G1USMoIUYTiuaxmd4Wwxmr520L
sWpULyLY5EZCJtksDBRwzM5vy6+p/pSKzmT+2JayXgy4EsMYikyKxnShYIvDt1qzVDf+Ep6V85zZ
wa1ii1b1NHDnQeknPwTJVyIZ0yGEZpNqNGz4B2gKbWkHca8D937e8drBOYrIJjLAGR0WY4yIy+ju
deVWbM6q6m/v4LohVE1KqiWTDxQoZpSGY09TymOKN/mnmEdswfs+4/YQJcgDWdAXY2iKraSTFbR/
1XoDQvp/l8Bos9GDMLnrYXnQ55sDF0tAVK/wjDn9yMdT/y2E7brUSZAGfY82Ze28IFBs8YSQQSsV
Od0zIDhTVFrL/YIwy05Sq9/xsJDWc4WXNf76/9XLLJ3DqWnTGqhEh/Cn+POfnDigdneCDZiTb9mx
3A/2YtOxkdBpPN6Eyh9s1WX5jNL3alktJo1e/qVeTVMLhFM/FEq9OgBiN3GNHNwosZe26Jm2tpV0
3ZhcpLOeNKiMAOhTMCYF6EC7nYRwsyiPTelty1m/bxc5jMMUOtDchzI0ySi+a/pR0gK7/KskmGwo
pijpYNIy6G+4OkmllzqlHBB5SEZjV13jkVn9m9fglQjGRSZJGM+lhA7vcAb52AkeRlD/yoNcVsG4
yMIURBEg2qoTNDda+F0qH1IeAMn6oV9EMJajUPK0rwNaXQMNgiA+GW1tdaFtmt+3D53+1I83+yKH
MR+KLnaT2CE10MSGPSEWi6q3YN6XAiYJeJwL6wr2Wxb7hBaLwlwQFsJUFcu+apKjGFa7RIz320v6
g1u8yGHcYg8empqYcIuqXzzSinWza2abdgaFdmUnTwkvc8RbGGMfZrFqhKSAfWoBlQqC90n25cTk
mAGeEMYM9PI4132ImAIEZ9aQSJZZRAjO3jibt27qL5vHWIEoEeuwNugQia28yJ+Ll2wPghurry3D
IW7TWO2pu1l+Gl70KbN5E1m8NdL/X5kH8/9I+64duXGu2ycSoEhJt4oVO9vd9o0wtsdUzvnpz2L7
fO5quiz+Y18MYEwD2kVyc3HHtals2zkF0GbpNx2lIeU50wTwcD2o+IYPNocPY63I2TxhH60zOZjQ
jsJtvOwJjO0e9XJ3ezuvLkiDV0pQqICZhNyhZXWJsWADrpdW3xuSm8a34BzZFsGQ4JcbfCGCOzA1
LZoyTbBnLUXr/vwxAkNgHEYY3WndFeIi3KuAcSGOO6LeaOaisilj/jS/9nuWzB2PLUpCWHtL6you
m6dRun/UmnAhlju1PrNjaSQIBa9aemuVo1tZy8PfbSSH6lW20m5AoMKrpYPS5N5qfc6sEak7VK/O
e3t++TtxHMLTTO/nrMNzW+jjTkPZZIT4b0uiLwtVnkAr7RuqyBy93tlysYsc2oOIRGmHBchovI78
K+FsRRP8raRy0o9ZSLzZXTx0+2KKu7mHg3RSPw/HRWSyMo3c0FjeO6JVa2fKiDRIh4Hm9SEuH7d3
9iqEva2Sz+1KhjF1Y4bv668z/7JQC1ml8x9Q3YMv6Ofd5pO7GcYKmnKC5K5UH/LsEB279H57Idex
6kIEDx9VhmEdOnI48oFVTsx2ILkaZgtiPW2YLCdRePZ6KcCFQA5MKquzJjPC7f5BtCA5eKy9yNMf
zXvzUGAIX3qW/g6/+FSvoq9LWrcw09QFZCvL4pDq81xg4P3sNPpeHUW9qyLt45BEq6WxtQfkx7vi
cdRfFpGJKwBIwsGIMVh5JSuov1JX3+z+bfN/W7AepI9S9fkvtYNDkELqBmktEOxmjASrl4FM2PBn
t9n3IQ1EBRtXDdILzeCgQwJrTLHkgI54CnopSPSbpj1ro0DjBYfDZ4CnqovhaQLm5xLT4Uh9sNUx
2N42wZPMp4ATy0holCP5Zkr3mOrr2E2grx+3ZQg2y+QMQklONKLRCv5y+X2g+4IOeK/2SjP423JE
28Xhg9wntqTWCAeq6rnPSrcrFG9bwpVSSUuVbZ3Ilm0T+GycCHNVMxQUYvgAHgMUw+V72R/C6pyF
mLxyiznxTuJ1j5InImH5dQffi2Urv7AE0SYGPqsMvgKVz0V2Ax4yz2g/FO1/Hzz2Xg5nzjRpC5rU
ntXaW6kbNR/0ufJGRVifznbp/ZP3Xgxb7sVywGzQ4MmD0bmiORCp/6phLWGOgZpoL0X6X1xJe+Xt
YCJBLaTbJkY+8672KOdxXI02o26QbiF4NzqN15yYnVu6oofjVyP0vTBufTVqQ5S2mUETFz3ay9e6
vlEUV1c8tTi349O2Sv56gd/L4gAWRSh1kyca4iFSfECJwPfMRK+zvQj6s0RiOHTtUznNEgsTgCwb
3IR2dLIWFKMlWbC9mivBrffL4YC1rqU+NqMVnn7QfVzCGfG15JgdMMg6MG/k2/QGA45828N4LoR0
MS/L3Zb/K4S8E8875aTC9DqTopyx7MmjtJCTLHqnBBvJJ7TrWVoiO8YVG6gd9u2M3K8WjLoi8I+v
uP3vV8KBbo4xR3FmITSNO8aYM+cedww9ID/uWOYhfyrYO4HW89lsxg5RjSYe4Dqfg1LrOqdsJQyb
WYJSNtxSiy2YbPnj9oGJtpNDxiIZLM2iC5J3/SGantR2v+SCV/hKwPP9VrLfcAFXRaGCgU2CTuYn
crA+RyDa2hWfV9DQlx71k7DzSHRrwN0rz6JMmgi3eP9crVdzahJAyY9WnhwC9X39yvs37UQstaLN
5LAknmqLgDtb9TQy3sp57ZlEfYqnQnDJFVa59iv+/wRjmwOTpTFIVTCe9lL+pi93Y/M4S5MjlSGm
TS/lISq+K4uoPuuKMf/+FHlkGaaoUCaQ144v9MEM0qDHUBDq17vRb2+6x2VHMBluWzm3LyEBEep7
zZFQE5Z2Ecj7On/xMeQi0Kij3bDoPKvZKnAlRUV1mwAGiVy0z6ziSFUaWAo/9EVx0kcFvRyjm9yB
zd21MN9QcO1FEjmg0Us7q1BrgPpXdZ8OKK4TndzrsKrfqgvWpL3fRaOz9UHL0bHUL9au6ccCKNYE
bZP+Y8fyobAZj+CUO42tHCeZhLEmWZ5kJbvE6v+NjG521CU+TIm1tzD6sM6BuZ3WPqR03vfz4lV1
Bj7wKj2PBH3TchIf+145kkF62FaGzcuFVXBIFanpEEcdTmZcj4ryj0WPqfTfx0dc6DhkcEjVZyBZ
MjHQE/39ty2IFbVcRK74azThvQTOtLFjo8eYR1R75Lo7ZQi5ohWDnhopjMGsVD+rokIz9r2ts+cg
SYnMWI1X9Aj12sM6P5Luc5R8li3B2VyhAX2/LA6R1rqbs5F1A7PxjT9GmJvUse6yECk1B020GOZa
ecvO6hxzL4rmXQlEvZfOQVNnql0S2ajXYTBhouWgDEjqWKf5AM74mxlhRMZwEvmDu7j9/igh3CGE
qmuvtyIrugX3BsTWfGy2L5rCmg2kWFifTfypC8md6rMhllFAz/FH0NeDpiH2jdQ3v/33i3EpmbsY
jSWjhTQCgBC0LOeqV6gPlvHf2+It9Oy9LY+7GTLBRKMih5kcqdRN7NCQsj/AwUsJ3M2I7Erq5BqH
mHfnBQCSftrepqtmyKUA7ipMq6xnE6Y8ggOYhOScvLYf1l/6Q3WKTmy6FSLOBxh2u1mUJLgG8ZeS
udsxWdpkEJrDgbeXL+0c+4lqPk/ldMjk/KTZHXKKNLBkxVv0pnK6tnLi2L6PZt0vzUpwVa8BkCKD
o061bFVR+Cc1L7KiUwhslHSPeYbnJDQQ/pN3neAhFYnh3tEyKuOiNZHOZ1HTPCD7JWBiRM0jV62S
y+Vwr2fUJaYZlQjxdH5xo6Dppzhb36LTD2k0QN1RIOQnuVL3zy7D2x5yD2qkVWi1pq9CQSCLKqMx
iJ9MUFOQu+XWPI9u+rE5sVkcHYYq/UG16PuryKFdpukZmj/wnLfK+Cmpq3+MzA5n1fpLreUD62mh
z4Oe4kLKh9VTnMTvv9TP8t0QFBhss+zm3hPxhV4p83u3ND7WvqaVpQwRshfsGZHhHuQShlSNbn4z
h/KR3kY3IqdLcDX5sDuaAvpGLgCeliRjaJQVlsn8YRt4rhkuF7efrzya655hG/y6QZUcVZoPFSGo
vFD/c+Sb7Z1uK8RGFsHky1q0ZFFqLQJCJ8lZ0m5bJTSqD8m4zxO3MgUu3fXH7k0Wd+t6vSIpbgCc
Y1ny7JQc0wakGVG6B+Om26ZlONfa4/YuXj+oN5HcnYtHy4z1Ao5qJ5+n6n6lgprfq77G5f5xz+go
WUtCLFhKbF47m0ywfhl3+l3rg3ouzLxFZPdfV4u3BXEvqqFOUprWCIWOoEssQJBbpjM4pGi4vW8i
MfyzWmMQVi6PyBlj2BocAST7v+XR920h16zMy73jnlZi53mftbhFSz4FrQRTZ0CvZ7lQr0/qP7uy
bxvHvaZq1OXr/DoCswrRZecaauptL0e0ZxzCVitaPxIWpc5yP24eY9NNxo/bIgTqzE/IjaIFt7mG
SRCPh3zNQNIvKvQSLELjXmCiGiUtCuizrXfOOK/uop/s9MvfLYMDAlJGY7EkBRLp1nocqxhZFtG8
YlW0EO7mF/mMxMSkwGWCxWJ/QeX3DlR8Yf/cfSg+JG73snigWNDBIJGevfh+OKb+crRuRB1wIoDQ
OICwyy4f9G5VMbxkDWYYNdmIpwlQvuvPtavd0eftvf2NwfpT0fmZuGpnRdpAgbK9J7vzvmz8vXRT
P4Nb2NMOi1d49Lb83H2RMQT7aVu0aMs50CAELubYoxkvovezfaxA9Ca6AL95699Wx2HG0qVTlzKW
t863Qjb0VZMda5+42VMDlh1jX9yKgoGiVXHAkUhJba0MpToF9tKHwtoXoiZD0bXmkGPIY6QaU/jB
dLmXtHCY/vt4UvbK/8/0RBrtfSxH1TKjWRIUC7b9Tmvw2JLAEpfTs73nowYXUvgw/pI0emkyiGVR
sPmpc8tHsA3upJv1pgfPWxtWd0XQHVMR8F4N114K5kArVVCnDT8NKchz74FyE1SDyNrfzn7v1qFo
iNP1w/q5l3zTGi3TaB0QogXRfxANu7n5sH2Lrr+Kb9/ngIvaq93aKkyW2fxaYdjJMvgNelNAyrct
5zfI9CaIQ6YmJ3FaTID6zh9PmscClsmJ7BktQPZoe+MngTyG6lvqwS7aRUA/thbZoAqSWawDNA/o
Z/1JCdFJ75W+tG8NVyDuWrj7Uik4NOqnNElWCy4r00bltB4Z3wcc2HtRafZ1s/ZtHzlI6hK7rSd7
BlNWLh2LegS7goXZNfoekf1TXMS7JmtmweFdB6U3mRwoGUVJ0IeDq2bSsJdM11ZLtP+JptaKpHCw
0Wmj2qoKAH02iSPZs0sHwwH5ky84KnY/f68ZMAnfa0YNF4SmLfJ/yu3oMYYKTNOrKkcPCgzqWAWF
09v3V+GjtWignXSS4gUpJStQRhibdvtHjs7/TkeROdXTyqWeK0rwZAwnPUtctKu4Br0fUw0xdOhG
JthAdRszFJlTQZR32ulgLj/CiKtXejVmP6xeHeRgCzJRFmn68od1Zx/jwHSbBB3Xr0NtjT19FLFG
i7aX08zJInk+MLJbLQ6X+WVpRPRj26+Mwk9MQJubrUsNAgxZ/T1aX/Lxn3HeJetZn4JttRSs5DWf
doFXLMeptBZis8bS32Sj4ViyKfC+ty+Y8to/eCEiy424LBqc21J9Lfv7hJzKVRSDvRplfwNCEE+8
v11tUU9TKxk/wiPjCS1avnTTITJTuD0GpDLuh4yNB3GzRxEJsGh93FsWLzFRR2aLVjTZIZsU2Nbk
9MYsCBuKxHD4sbSYXDBKaA1K5WBunqlyUwpnwW0/J8prSPHiqIYuVgrQbKKlY1A9w0ipgxouLy8Q
qq/N3LNtq3HmUgtRCn1OG5EbIdJFDlH6UumIzmKHY4+qHWSAxln0XrKz2ADh1yKsiwUijtFTNQZo
oRn/dW4MkONGd4jDSBFtT0QRJDozDieUmHTEnlECOZAlkEZ6GjDMfrBFLbjsidpaFfeEldNoyrRD
LjjdG0EXZjA4WB2uKKIsOB++Oa3oyykaMyi6uQZZ8Ukdv21jkShizcfpamqRLKuxXf+fkA3X1/qU
HGg4vYCMH52P3ZdeyNlxdfMUxbQsixi2bnDPStFTXV1sBFbVkNE8VucCHRjf7IdVdjRMCgnskLqF
h7YzGbdh3IESSTRf6GqSDrj48ydwapLY6myTHIovHfWDvSMhqJsbXz8kx+YM0skeCRhyGn3Fn/31
xgg1tMGJCwGvm8oXv4LTIpjktl6WMLd0bET1mR7Y9KvuZQB16LJTPiXP26d9VZvexPEx9DmpFzqB
ThrTVG6G9Eaad9vfv0K8AX/wQgDnMGHIblYUOUx/A4MdWFW39sXatyAFC9VH1pw+HZcwP6mLJ5B7
9dJjjJiqo7nHtFRuH8csHnSZlaCMGF2MguHYlRq/cWMvcU30HQTp/2mYHtORXzDgTSofNUOMu5Lm
BtXdQ7Ezl9WNMJsNs5ZIEGl7c5L87UUK1shH0BCjaxq088K+rNZ9Lo3/5qAdqKL08e/EcK96Al9q
aXWFtRgOTpaFdfHvImrrES2Fe75pW694vOHqgq33c6K2QZbUXtUk0594MxcHxO7DxdNDJKUg0QiT
rrcxcLopP6OA3SusSbBl14NHF3LYei/kMFaWahqgCORshWZQ3oIEErkp4qgvJKjD4diLVnY9NHEh
knu4lTjPV0yiwBbeW+G8RxDyaJxH3wBOmXd/FOO+EMbhdT53FbUzG2/q6lvDeRVlga+6GRff58DY
qMoIX4eJUOXfZfBAUvVxrr9N6JfY1u3r+PcTJjQOJuYULQUWCyTF9Dh3R9sUuIAiRdCZsXehCLqe
lvIsoTYeTFAoKCRgEIDLiagwWL0SLw+TQGQgCEVykDtkqzpRAw/4gjiw7va3KUY3lsfRlQOUiJ3V
nSgsIbi8OgcQMbW7YV1xqQrUXuia4pTZ13zIBZB+1Rt7Uwl+PiQxq75JKyQ9KlN2DKt0CJKh1T8r
PY9LuK0VorukczChTXK8LCngCG6Tk0+xUxpBzhKWGDCt7nt5V6f+2O07UcvaFRoX9lz+1Eeefnqc
JSTN2SCk3lMC4ia+CZNnD5KVfXpYRawk142uN2EcYkSTPk1TPSN4UCWOqsKcfLCXXaY4Ldkl2sdF
1HJ43bS8WB2HGoWxpq3ZQ1EGtz6xiYfZOcegVO2hAzc6dVHNdyNiUxC8yDoHJJWJJ7JSAcTN9Hkk
t3Z3nOtHVd/py4OhCoIxQrXh0CSvxo5KEgKBcxCFIFAONNsbAtDOoRg06x3j27aaCu4dz8xk26WC
+TswmpcusNB0Yxiejdu3LUSAkDwPNcifQB6jwa1pl+e0vNFqQWBC9H0OPAzQ7yizAqSPcuKQOtvZ
cytw2l8NoV/NMougrUfRiMJXrmvq2OLNh95F1rq6OWaOa5J5KtY0mMm0V63utpNGR1P7nWzXoYw2
YgVziaN48ZIF0+VXbadp9ZE2yGdhrvRo2iDcyz00B6NMwvBV9U6Xlgelr17mxLgjhfYgI3IJxjk3
60tfy2tLcCbXD/5tPRw8rXm1mLSHUT2VYNSND72Ruln8afvgr+PtmxDOhCGSWpjzgHoNXcGA0lTx
pMwKJEwg0SdEZkdB/8lvXq03cRwYkQLvZIHa4Ne6r+Ye79ZdGtj+wriRNF//kurOH+XblDeRHByB
z31BfzVWWFjabqn8tal2M0zo7X28jkBvUjgEQuK5z0gMh31RO8wDoT7aDV4MLXuOo/Yuy5tbpdIF
tSIi/eBwqMCopTx9LahOF3+c9bDT0UkbxYJ7tS1G5Uv1JFOfZFQhwLeTvCX52g8PRv/fB7yyB/F/
u6f+Uu+uDNkoMY+qo/c6/RZ3mZPIIn5DgfKBHem9lVatJiYqIQLg2bs1kP3iUHzIzuWRjZnI/eFL
HYq6qbcvl8qXvJuIQrTdiO6d1EJtAFBi0UnnLmv60mv1S51imdtaKDorDjKUeW2KKUchRAc7puna
oxLJbtaJZgBfR/O342I/48LcVfV8HqppxJWSasfOpQD1+fvtlYhEcEChSMqS2Cwh1eWqs9LhTh8i
0UPOLsgvD4aKhkJiWpgBwpfErUafSrOBO9v5squcpsPwOg46vVVrZ/ySfl88w21QHL+fzzQQkpIw
bduSzp3VPCTSok5YoRnta5QcwFSJH3ojNNfcQVeEMzePK4gf6aOKqpntzb3auqNcrJw7QCVWSltj
BQI/cpnKLguzvXxqMdF7W9JVD+9CEHeMMhnaZqEoFFjUA2Y9OqhpOpra5KDbRABT12NqF6I4nG+j
oSGzDO4JtiZW/I9eOcbiNWFGW+lPO+Npe2nXg14XAjnIT9RmsKP5lZJn8efHJkxCsG17+Zdir3pg
gwwiV3lURK6mSG041FdatY0WNqqh85Ugdocw9nB4J3QhYmT0H1XgvC2Rb12frVKW5z4DKRTBEerR
MRn1UxNRb3srr5cyX8jhnNlGUzMjieD1pYmTfE/v8j1LOsaeYeIIO2/2zfvhRPdsXMiyo56oY06g
pXxrO4YEdeAJw/NTpM9Dmzhz1XoF2ffJXx6eyQXAZlWJJTNGH2DlD2gSQePhIXoawd/5OgblYXtX
r5okF5vKAYwxUxpVK0Ldi3Gk020zVE6bPRPzUzcfbVED8/UysQtpHKTETVQmkwy9XG/L/eLrfhWi
Vc4j+yKcC6fGCYLDwUW2yXpA+832Sq8+exeyOZSJVtASoCsEgy/kr4M17TN1dQ0Q2W1Lue74XYjh
EKYuY/QGTqwvK6C7XnVHGdqphZMne0vmUktougo3lYOYSpZSs0lj1r+AAeJBE5JPuZPtQcziAdz2
w55Nah6D+oMo2HM9RHGxVg5mxlXuckMCCwPrnDCOsTcic8f6GdJDLGJiFFw/ftjlOHdqO8xgt2OQ
ZmM6NYa2478mRO5apv6K7il5N6aecOqiAEv52QXyONSk7HQmmM0uqEIKc1AJR18FzJBW9OqKxLG/
X5hNXVmMRst46X4w39gKEhWY1ACOOp89UJKISUNwLSwObZIywcCElo2e0JNvRYHTQ9+XXIj4TURi
OJyxJtUq8hJhtGT8kLQfpCJxuunf7bsnUhH2Gy62rq5qo4IRB9++al2Ug65UdXLyUmbhthz2WzeM
MotDEvSaxCA9w5s+2b4NYjPMM9sWIAIRiwMRtCqQCUR6YHDcYS4CQsXrMXqC1xuWfvIo8n1Fy+Hw
I43zuKpKLEcaZy/r1TBpe5FLz37w1pZxSDHpY5LGPbRsDLQAWaq7BrDfHpfbEV3KGPPJGNQG2VE+
RSLYF5l8fIGotcakaNhplS8I5OAGR55VO12wuvGOlWqKaJ0ES+VZHwpKlsmgrARQOtkkbKdv5Xqb
lWct2m1riUgQhxSLVWV6zmqS6km6LWTN6UzLpfn0lA7ZB5KQf7bFidCeD51NIEece5AJey06ntjQ
BHrIj3LAstGiDLwALWwOLchogZNVhzmp2Ts67km3L9InwXIYsG2oJD/JQDNq3a5klLyWwNgsmvbo
NdRANTo/GrPi1zbJnFlbAlokYWNpD6at+tFQP0m0FZgMosVycGKbKV2nrMbdqG8xONap8xABGhGk
iLSF/f0CHLWkTJUqwQAKE7OpzWDdLTN8EQXV+ug5ZtfPvJsGeCMRFbKFiBbIAwyYVgzkwlFOMb6Q
OHFjsPunmojFV3jROYwhU1KWGUHpXH5ab8kBLM1BErbUGYLyRt/Z3iwy1LffG/Tgv9/ScazpLNcg
2k/3S5jd2EEcME+LPDEywcqLd6rzhzQhb2454cNgk0rjKZpgIPxwYXNvfibe6EphfaCBqM1x++gI
Hw2T1Ah8DAqrnViql6XsPup08ZtyEGwlO5rf30XCx8ASdUqVLmVc3uibUUBbi5oQD0ZkKLjzzEXc
ksPhSjNJ8ar0WI5k7Nr5OZ1mJCofx/XWTu/s5TZd7zWELWm935YrUhS2yxd3byL5bGDaJDohGhDj
tOvHhnQBmUnQxYVgJ6/HL3/a5IQvAzYMc6yHFjOBRuSYx7sOo6MqyQFnGepvJ6QOc5fIApt1G1oI
Xwi8rFnUU0ZkSOHvVOZdWc1OHt3J2scZb/r2VgpeIaRx3u9lIoHhemlRdsksiQK0BbD/E3fw0D8Q
aKK06LZpRPiy3y5F76iGWTpeL+XPtVTt5yURGSjXq83eTowv+ZVKyRi1FPg/ufTGPLF0bx2kXhL2
spMq4Oi1cRlk0M2BJZXxpWFKrwSGiO19FVz0122/UNFoIZpd6fgRhnW7YrT31PnlJIilCvTk1eq9
kEGNTu2HGABd6S/16NYx8eG8ul37OA2K4FEV3YPX1+JCWEPMlsXyDexquZc/sjBD4YKACKUPKLd4
xLhXEbhsGxTk9RddSOzrZCFRC0MTvvae7tCGftDvehjtmj9+oJ6oJUgAKnxtsDKMimSqYNaTyiSc
SuoVo+IsZuzryPJsK4cgFExeo5wXS0tso8E0IeDzaoMhHdWOa2im53L1FfujXB7NxMW4OtFNZ/br
BljztcHFKKeYBg91Ad/siz6lH0bFcFUdO5prgVK/tEn+JBco1tEMV4oz31SLT9vrFl0KDmvKpu6M
kSK5KlWftPkrlZ+FRrxIBGe0aGallmuJU7TA/ArH0kE7stOkzV9uJl8rnMlZlscyyD/nr6OHChZ4
QYj5vWjuK5gIHgS2Lxsnx9cN20YJPt0lBY+yemoU04mqY9qpDpkUTyu9Pvq2fUyCm6AyRbrQzrYZ
rYhKMG2L+ibXdx2Yr/rk0C1ftsUIDEzyCuQXcnRaaWUWgx2BFaubAZtPLfn01H5k5vO00/7OQyEq
Z61oFTjph5HFZhk54glzgm/7Y/ncghKuCsrKFQUCBLqosr9frK9SklyrBuRhzO7ZLD1p8nQqYvgS
JETIa1fRhZAsGrtalyHkR8U/NhGqmIGdTUJt9+RJhyqgwfpnJZFvj+wr8diFWEmR6ijP4Cx3BjgS
2fuauZmBictsdkrkiqKGoq3kkIO0Q5+uPQLdRQNqLh28UvSx0v87DzIy4heL4sBjtOOxNQjumdHj
kWPRdPlTfjQ+I1WATdQFQRzBmviKZkObjaJVEcNZ+oeZ3EvVTS3MfVx/Qy2bWKZmKKrNTIiLY0rn
Rc9igjo0Fj2fSzQcgLivcsDJhWOyv9mfRK/ob6LnbxK5k1LrqQIpAKiW9NA69N+6f6aQQmhqgmyc
7WN2a9+NYe3an0SsGtfNoTfJ3OmpTVVZkyKjRMy+xV13re4Q125Rf00rQWHV9ZP7nySNd1TNqZjB
toLh8ElWB6B28ZMMvPfx8zY+Xkf9Nylcfm6O6Lq0LQIquvLJmi0nVj+15r0W3VD7foxFhRqiNXGg
v7R5Yy45so5F/ojKNIfQcBZ2D28fEUjv36tjFFvSnGdYkvY4YVbbeBvHjr4HdWBguIvm6I7isnlj
07OkedubKVoeh/09ofYoT4iAFdJNZn8s0gfhTGj2iV9f6bfzYj/h4q6hp9wslQpu22rdDvWHuNht
L+H6s/z2ffb3i++XXVs0CkU4npKXBuWyo2OQp2z8vi1FtFEcYrRZkfcdI9spiZ9rt+oU0EpQQ/Ub
X+JtJRxGWFSvhqxHGXXna0inNyGeYngT4wFtHU59L+1FMWTRVeKgwUgWWBqsBwr1YEv2ZcEjQm2M
7UtceUbX0yBKrm3Drsa7oHakxpSgiRMzCVnREypxQ+2G7kt0Q7PJYvLD9pkJNI93Ntd1KKiawrDp
EZPPkXESPIwCneAdTTVLrcmeUOEU6yddv1PVE51E0xR+k6P5qRS8gxktSZJhIitjMpBd7Jk3HmlI
HOPQh3koKj5gB75xV3nfMiOpDacAnkg2yHdVlgUVWCwdqvXHZl32hiYFaWu/GGX0YfukBIrIO5ma
uhrFBHI8D/NE3Ub6oJM+MCl1jX455rbhjkJa8OuV4WD8+2ECaLyv2ep1r3UpdLHzkwdWOT06ZQrK
eDYwvvCW58GZ/4xu5UImByJTH9eypkEh7aRCpXa+S6byAf9T8A6L9J7DkXWZOt3sCixq+SjNX2w7
9raPS6T4HG6USyOnTYrjyrUTTW+G9lyUu20RvzHgf54P70lWutp3FFNfEViJn6KzFhi72JMlB3G4
BmN0MBkBxL1OETuiAItgcbxX2clEG+UC8YB2edTIvZEf0CK/vTjBk8V7kuAcs+JCZh6XvAS27dV2
HdDVdpS1E7jIosVwloW9muqQ5SxmqtzaWuLq5tlQ/9DrfzsrppAXT3BMox60bZCS7hlJYeaPu/U+
d6SwgH+g7Lc3T2As8e5jZyPrWSU1TJZiBjV7t6+zvHXyxT61C4bRLcufJSTfVscZGGYbL4WRw8ky
nNdJuu66UzGSFQnRUNQ7IjouHiBsmcRyAk9Lk6KdbKm+FSMimwnHZTCrdQPnVQ4hJFUu0ipCiKE8
0V3mN/8aN+oty1S3Z/Nu/rR9YCKo5TtjzaKPE8VCLJ3lBOkuD1rQHzujv4aYKYoma/mL7YnajAVa
wnuRq2QrWj8gBUPlvTbcxIXlL/GChpUv6yiAKgHc8k2xdgyyGlVmgXUQZkZokm+zxt/eQoFeaJwX
kqzGjByBjZkEpexaE3VzTfaUWLSS34Sefqo6P4wmKiudDqzVPx3c+E53G5f6I4YgwkldvPgonust
OiYOOQqpTGWMKGVj52J0+n5U469R1COMkThR+rK9iQLU5cnjprEjahkhNrPOz113UOkurm5GJKK3
xfwmdfS2iRxegL6+bnX2gMxBu8e82n9BmvnIsNCcHFFVv0gxOMAoqyJKjQLpByrfF+0pHf4ZRHzp
IgtU48Ain4uoKVW49abRP9I4CppuDiWj9uu6gKFY3llt6xbrvzMZvbxFi2mvC+qpBWYp3zOb6W2d
rsw8/DFwDnmIV+pk0csvAiq+ddbSk6VcWUkso0LAvPRdKzslaBgQMgdnO2NMxxAjHal+UXOzQDV1
LqZRY0aMSjqEzUdzXzSnBXUZHfmaaKZINwXAzzfO0nwp48EYWJXhj8L0avDYoCQWgooZIbzgLgg8
Pr6F1igndU30V2qPya8eWJExQYUZGhTd7pEGmiAtLYATvovWnEYr1giuQ2I8lSjYVvLvU+/mceIU
UiXYS8HV4xtnDd3IltHGmUn2QVXORR+2miCT+ZuE2E8o0Tkosc1xzGNWNp2W+P2t1Lh9aThG2d3S
tf93kOPvhhLdWNOwK8Y1FJwdu9cbRoLOY4uSNJj2A8Ly7nXUCBozXBNUFoxLj3HDw4vfxSGSnjtR
WEK0sxzgpP3cp4YFpYnz9lDMtQsX+DjQWKCcgndb57yYKY+M1bQthAfkoBufEFQUaIhAG/lu2dya
EV6joLGIQAlCLU9re3fVP2vgsxsSUcZDgJF812xmF/O0TEgL5ywpvGMYSf4v9PKs2mhDKwyGMBe2
vlKCzkJjfWTygdXQWCj+XoL/UxWNAKv4+RGFWWCYdfIaDmPdJcUhfuwPzD1v7zGoSPDEiF45g7NE
JmLq0Srh1R4DJWgObE4F8ZoXRr8j7wYhEAt03GB/v9jGNRvAeiUDqVh9iXxuzvYDeHcc6cwYnDBV
B4mARrREgcIbHJqkRl1V+QirP38BUz0mnuJfHpHQELF8hRt1n3iicvqr7xogQtZNELMSwq2yqOel
UxRk4WopKNbDEGdOqR3MP/RALwRxS4uqOVOJSX9Uqyng5qefRyfZs2ZKyWuet5Hx6tldCOOAsa50
CcPrUPukrvtZAytrLp3itRf4nSIpHArmetIpdQOjx0L58hRY9b3eCzRCJIJDwErWq1FhSanRYCT1
L3L6odZF0QGBEL5vyyrjcVVkXOPafMgVPx5OqiEILF9V7LcDMTnzKTarmupmqnsN5glQI741i+Jx
+8wFmsy3Zek6mRo1RVVyAcq44U5TDpV+tzZCZlfRbnEBm7EvVzT2YLeAC5UDas1nyS+P+qf1oTjJ
HuzszI1BhiR4qUSr48Av18tEyiZD9zLjpbPdLMmd3DwWvcA8E50TW/wF6Glp2kQjS6Yl1VGlh0Q0
cki0DA4F5EQ2jVpDpGaQb2ezDkBXuKrHZpj9bWW4+tZe6BsHAK1q0HJY8daCJplIL1p/KDGcpjpP
49lYByc2RJQYIq3gsKBt4gyDR5jZvrSBPRQPJoqiJL0Mt9clEsPhgUrLZo0NoGjevmSG4cz1d8xM
/ysZfIMVOCsmOY0AnlKr+yAXPraZ7RZaIRBz/T1/OyO+n2qpC3mxsleK5OSGsbEliEpaJxa3a4Ut
agLFtjijaGqxc+qEiLuhn1bjWA+CyTOi73OokMBWaP4faV+2XCnSc/tERDAmcAts2LNnu1w3RE3N
PM88/Vnp/r8yTtPk6eq+qYh2BNqZqZSU0tJSUQETMcjNMdHTnV/wEK9vee1Pgd1iwxgbkJA5yLMU
G2ZcpAO5CDfoW7aCHXkVvuElRUeiVw6mDNqyNX1PbenwR/29C/mMcQgqCYDADOC/okOPSTM4s57Z
AIY72/q3nuNayGGMRFFVUjaK+G6XeRSiE9yVJ4U46TNtXE53uVfy4L2ca8W2WemDlBR1HFH8jJdq
nlEdypjjyTkWyWAMhDEpoaTKyEHSzMX/qEAx/oFzq3grYQyEMCANU5c90nX1XVgeffFWGTlVcI4I
to+qyBtD6Wh3XVZdo7aw5OxuSDjxAt2NDVVne6cEpNn7QUKs36ShJdFSd/mC7i1ris95dKMPj9sq
x3FLLKt+1ae1nsGwOj3iq/gxnW7C1BHJHyUL3hWbbZzy5QxACBl0fOm5Pzeeea1BHIr7iplb2+vh
mQq2b0qMutAIFEhqdmjl20dH+Yh2uz3BGNnRpg+YV6BkwMytIbkfuOXAiVZ4KkL/vggjgE9IS0lF
BSjWfujm61BdwpGjIessAIvNZKxELqHlptNxodr/G99Yef6r0tg9yNGIVVrRGzFrbUeO7gwnkVv+
XH38KpqhiqjtG6gKf1yjIE9aYFbI/FD5Et5pJqUfoPQwrRfeSa/bJ7q+o+/SGNuviH3VCrQ3s0CP
Q4vmkdmrzV/bMug3Pl06VdYlmWBeqE4Y29EJdYAxRTSrUx/n9lxKHBO4zgX+LoB9aKgTqYxUR8W4
Bm5WAtiTYIyKjk5qAfsmwLTrdnagGNr/DxLd1eNayGZeIIM5N8gworZAB9OAjBmYXTT4wKH0Xs5F
aaye1kIYE23ojV9ofYvEVWeAK0aTPHMwD7MYcp48+vaBsQQRvR6jMbFF0DkGX+fopTdfM/0ZTMrW
ZJQ8p8yTxSggWrVm9FQjVSZ6hifvkqPhIPu+r8C7EdmDS3nc07sAE3E4pmS9WLPYS8aWGH1VGHpE
3/IebdrNPH9PmZ/DXeBwZXFugM7YlLDRpSDJsMi/E6qxM2sX9UCJnUVLP9KmG03hIA3WcaeL9dGN
X9jKaRZLP+sGRI7H8iy58yMl5zRiK7hMN+ZFBsAw3tW/+gvA7LxpCatubyGaiUnCMiOtOeNR2VeX
tjiEqGaMBCsNZI72rAtCJ4xBRJB9KswaU92U8kHDGeYjOpZKtbN1MXN7qbD6CgDRbTP2+fKZsqoQ
wxRlVdNgyT5u6EyMaZRrUXSyurrp9XafD8O5DQqOA1pRzI9yGMXUMb8mrItYdBJhuJtMYbJFLb1X
gsoF/NVpAzAz+Vl6VOf22mfSQR4kHsrnc0z58Rcw6ipEHaLv1J//r+r2P3p5Xkz5+fQ+imFOzw9g
yXKxF52ojJysoRFS1VQOior/8eQYfQzSpCCyGIqO3N5L/W3Z3mvV07ZyfDZjWIsqKjLBuFPlU74T
bPz6oGSozSftfdu5krGP07vK+DGkHPV4K7p+9KYfJbGHMxCzzfUOu5bGP8NQ9vo++96S/Lk2470G
frJIm5CYrK5VYu6I2LuqEfmWnwQoE+s/tA4eMmlOeWY8xDociD7sh7q5lK30DbNWzoGge37nlxYy
u1+JPu8abcbZQJos2FLm72az3BNJuI+IemiD7hIHvmt0oQsg7iuZeF12q3dusa2MiohlG6mBCvFa
dRNGN71xq0fe9smtauFCBKMcghTPZjG1ohPMxxnjkHuMsgHbm9Zl9raglcTEx5Nj4qAq6ia/lnFy
lN+gPYB0AzM1Vcu/AWfr5d9PovggjI2JcrOdxaIYRWfuQIcfuXr3LWlfOCviHA+bfpXS2I9JjYuF
tCGl3FfOyL/vxtgWRsxgqb8peFRrtyqXw4Ynl4mDajGfpgS22Jmr5BQZyUshK/Y8YFQemN1meb5i
nt4F/v1HMCKRqo12XoillSqVPQJPGmkl51KuOFu62woGpOH2g2KRCdpJ0hl5h/QtkGK942Pm+rz3
vWwHVlG73qXfJqe7pdFn8cKNn9bV910y45UkUdXyxMcNGUxylUh4TubJm5VsLwioBQrhU94UeHIS
V41yh6BeXMWIiX1hsBstPo9CY4e5yHmQ8n4TPb5F6JFKPYaHJfAfcj0fcyECjaCeHsJG3uVywoFi
r2DnP249Yw+TpvNnSYaV0iXL8Gj0T5u2EUXaBsIrJM4RGfBuMm+BjFnCpCZNVlQcN43n5MSafoH/
DuMvB7AyNHhp9F58/BMi/I8rZSyVOalZNEiq6AhpcMV0gWMe81zyqudf6DFjovwZxdAADWGOoce2
mJziUrC1/JeBxvT+cTScfuAkfVbQvh8WxSJvZjUf9DIh9ObMrn+kVgSG0YKDQRrBQMOesmu5hJD/
YIp/35pPsJtIKWFEdEQ4GGCQ7ccTpVBrzrGVubn9Z+qiAT6MyRWi8ekBDDBFlk7EnCnf8D1JLdNN
8bxBx1IDLvJwH57kvXlQT7xszedXB7ZW0yFYNAxNY2fCmUnjBwZ9FpvDrW/eiLxq6OotWHyfuXlR
PMSiRLlDBeV+whBYCRwv9a3Y/eR4GWrNP0U8CznMbSNJYGDoIHoT/sdXSGerzPeTiz571+C8m3ib
xlyyrFJR/xgnNFbCY6jJWTN5JbdV57VYDnPHwBdVJ2qClEs7ubEMsHRwUVueEM7ZsA03fjMnBXqW
AXnUv6nyUQx+dPI5knfbR8OTwiQ/RmMaQJiMXJmcyFaYIZ7Bm8WqlfwpKrXv27I42/Z2pRdOhfQJ
0LY5mrATcRd3v0jvqTxNo4q0oWhsx01fKfivpB03w1egdjLzrxzwneZLw+M7X8Eb4mqC7kOVRbR5
oxf1o4cUIilLagq3HTAvCHl71KgE3xbBLwxMjQLCK3C/y5eCE6+tbuFCKhMrBAXmk2V04FOfup3w
V09OksDjgeLJoH9fHNNkSupYFmiXC4PwNPkT2jSwoTnhjq+gW/TpsBaLYaxPrgTylHZYjIk9A4lp
CGjhV82r4H5lawBj2L8vU308M8YM6fOU5WVaANIyPzRIlQbVa2cInKfqG+nE1rIY+1OpGm2xAXx9
sP1L6052eyjugCM+xH8FXufM8Ibh03TiMRetOv7FbjJGKUbHjTLRGmCQ+ucxKhzBL/aqgk7Eornk
Ve6IqnBOFJ77X7W272LZmvCQGWmijCifhvErqQ/++GPbaPC+zxioSJYnKa5B6ik1kUd66VkueC//
9XzNYg3MY0So8gaNVjgxSbL+ziQqV+FpBH0nxjTvttfDOSaWTHPKCxMGF0AuWu2jhNkaqrMid/Df
eny0WBNjKcpGDhDOoO3g/xKWLnnVrhkqH9Q2qTx+J644xmioomQEPkJPZ/QvYgiGuijcCfIFJe9G
23fNMTD3Sn6u0SkA3kNOME8v1MaFY8k2jbgNwC+NCnsr/jWNvSX7pg3kmmUYxyFJbCnmBBgcA8nW
hEMw1QtzDHURs8QppcErarAqNuphW1N4y2LsSJdRlgManIXSLyK86MZLW3uZ8FWPD+N/NfrsJPZB
zlNdNqCWBLrYvGqjM3TP2+vh3GS2OhyFGkYKUG6UQHvB92VeZZing2xpuMzMzGh0EOW0zuioNk1k
JF7wBiQE9QrndDhKwBaGTakg02hQVh7xgoGhVtud/YHH8srbMibIiBWhDZKQdl/15qn3m72eGv/N
vrL14HoaEcEasK+CcRdEu6DhlPZ4+8QYhpQMguBnJQroBXqCtec2DdzAzzlOlyeFCSXCrujryQd6
bFCSu1BNfqmxb8uCwXvrrltvPK9R1iUYF8l4IxEt91pJORfmm2aXfFPc3EnuzGtyBGHG3wOsMfWG
IlEuqcfjIVmNbcm7bNZLjWbWzWDGcVr9ZxmWiMocI3huOq+Q/yyWeBfF6F2jFwH4CFH+QVPooUGh
KzsYGETIjQDX9ftdDuOkQE3YNvEEMMeAtEFxzd3sFzjmd+2++9GcQamS7HhdJuuK8i6RVcegUoq2
RrFXbO+b4eIPL6nPsXM8EYwuDvUYCpEJMFQeRYcx6c650O+RhOfpIj3vz27vfSlMNFuHStcEYHJ7
q/EMl/GlEyztDjCvXXjUYouLe1/BVdDw+V0g45CaNkdFKX6D2U/27IDqDc20815Bc7d/Lg4BxlbQ
2WW6Y75ifhmP8PeNO2trvfRuLt4l49CFmlnKqEmCPE++5AcFMHGQbBUXpAqPoktc+nKY9rsSbNG0
4SvnXkF6dBs/ge0K0cRZEQYCl5xH2qE2ImeaSi9LVUsxBGfbW66n1d53m20KUdo50kiOl3k0m/uo
Is81HZ3pd1ae5k413WmRfAn92DUqvKP9/CmfWldDH3eUjTdq1cyWGgy8cd8c88c2kAzw4WQuczAm
qneFVFm+f0mmYxKgI7i4puMd/shxsxyjxzaS6NMYqSnBLjSFtG/z7Fqnz+AqsktgdaW44dwpjj1i
G0nkIamiZoC/peMai6fMf90+VN4VYltHfN1Q/Dak6GMMlxGsHH2mLXpWuntco2tqNWcJXTIgE/SM
vXAw99vSeatjDBNoJWS0ImN19SijoPRF55LE8PSDMUlZlClt3ML0USiNYIVgbiu/V16CvvH+RT5M
P2bk86ubCCmFX2nMuTEcu6sx5mlsidaYIqCaczNYQ5TaQS3v1JSHCOXZALoHCzOkCxijWFGmrEp/
EORfnXYF4zmgPC/bh8VZDTtrWxjjXogHgMhEUMMZQXyU5dnpo5QTnv1D0PzbqBMmolHrtK7aiOIp
MbsCM0SPgl3vG7dz6Ks04iGVueKYIKYlU6e0tMFas0R7BtQx8YwHOs4TnYLOv6empg6LYo9ESUQO
nTmqJiXoiq8JbKJ/7bu/JhT0eMX89WP6LYLN0mZqGKK/GbNc5Bxs4ph7SFCsi0Vxt60N62bwXQx7
SsKc6n2tImyJH0YSW0JG7FFWrTh95r+jPrcJfti2tzNcaHjT10XpR2gtotEfsJPobcswlXxCy+j2
qlbw3B8lMXFmrKSZPDe0N2JHwajJDoNM7lsUngVP3Qdu9n1bHu+wqIFcLCwpcrkRGhhATFCx63q8
gt8f1dSOw+HDE0P/vhDTkzmZY/COOJUBmN+z3O7K4ml7Jevl6nfVZimQUiVOBD2Gu5fv6rO8Q6H4
0r/UJ3AStsf4KlsY4/3av8aXyTMft0Wv2/h3VWRsPMamako3wiNjltBbAiuBbtRcOpV/SLC/y2HN
eTe0lTxBjrlvHcrjHYxI2IJAqPwW7wG486b73OM18/MWx1iMSOqDJO7BaREN8aE2p3vMRLjvlPgu
Dv2zIQbf+qI9mGPEmyz+D9He79WylEkkLKeopZ5zsnsHE2fBHpdcwoeycMBtWRwKZCIxuWhWLB7Z
yrpFBrJXNU1DMUydWTL+j9KKOpCNwzA99qGJZk9gln3ZDnq8/JLxWz0YFiGpaxTzfhQju2y45dXV
G/P+G9gkMlhmJl8w4BVqV/VGYKaRK4guia3Vb+wlGJQATCeZrW1NXo/GFmIZq2omPmmQVcG8L9lu
3fwg72ijEeI+rz6VO7Cro6dXAhA/thInetA4HXW8nWc7j4IEzEsRzVtqN76ngrICdC0XHdztiQMu
8N32YnlbzJjaYe7HTKWv0tpIrHY6Y1Kq1Qu/toWs1z4WO8pY2FLXu67L4A6TZ3BU7OaTKAAInF4p
6YC0qw4UdB9fitjmoeC5m0nXvzC6WhSFHUkAlqX4nQaphH4veXRqUOuZB56ZWN9MlRiaqem6wvJH
FEbdR5mMEplgIpeOR2c2gE+aox88IUy4LgSa38kq1COUdK8UckvsE1ut/utaGHsOa24GQoemnbIC
73EnW1n+WmoP24rBWwtjzHNtFvqa4KaF5Nc8JZbRPI7Bz20Zq4G5/n4ojCFDg28jVD2aw6p0P/k/
4rSyJ0yZDBt3W8561PIuiM0CSFnlF3745nubySLAilHskPlkPGhH5B34YwPorfmUdlgIZOxU0aTo
QaMD2GoMfghtZS/c65RyYKe6o0dNY/3v23QQmC0kMmF6kJdToiAD6vQZOpm73FbQHKS/bm8k58DY
t/0QiqQgDfax0LpvLUn3Uo1erlLYS3nAuUvr/nWxIMYwNUExJKmMBDHQtphMBTKbXXvyD3SwK230
CECfw2fIWo/SFlIZoyQOedjWKbaRdgKpdv4GFpgdymhObo1zdFD+qgBX0gcugH/1wbCQzBiPTs06
sVOR5yxJe2owJVeajcrq287ypehnjThx+yzpBd5SUcaKJIbmC3OGy5c1PwS041G6CL86CtlpUJ+k
iceCx7En7Fs/UgC/GQNsrFpep+4x6o+pyHkZ80Qw5qSv4j6okNAAWiW3tPksq5EVDJxS4jr28f2c
2Gd+OBly26U4pwFx3/RMc6qZLV3lB/riio9qZmWcdXGMCfvgz/2ikbsZaVSQfPfxY5B/2dYEui8b
mkAY02HQlH6HMQGOmhxSeV+EXzDfrs1vJ/mcTb/m+Y/SPosdZAIbX0xVufXB5VTm2R7ZLcsoMOCk
0DgKzts2xoD0JJwUY0C9r2ztzP/pl+N/FMDYikJRZb8KC3BS+WBwGO8lhee36M5vnQxjEySBVGIV
I3NFQyRqhQBZ2hGnOMBKXHhve871IYxB0Ks2SZF8wUOmKS2iokA+mFY08VjKeMfCBBZqjed8OCOw
iBE4S3c676HN8VFs52MhtNEwlAho20Kxixkzeo2ut2Kzg1HlseNz1sIC/iWFTrOZ8BJThHjfFPWx
k3nUCpzLycL9MUhGVIMekcR0NI6NhzfWQQDSmYdb5Rw+y7giy7UaGSOwi1MGFor7zFDtTEr+24Vh
EXhGSEghJqh/VeCIixonT79vWzLeKpgrX4l+2MoNBAjxjWj+mopDP/Kov3gy6N8Xz5Y+U/NMb4CJ
zOFpGumXTty+Fjk3nyeEufjGrAmYZQnblUg3uvEY5y864eS8eKGOztz3OZHifAoUGBcQxaKPZO/H
VvoCZqyD+SS6+T19+VW6Zez8K8+j/cOr83fkrzNGgJhpO6o+DBvNYWeYcaJfezvygqN07zs6xnnJ
SCAAj5nxEhecqIfNndRiOVTmjI0Vy2s2xEiZ3EWAOOXjo1B/ibLK3lZITlDHpknGUIqVuEBNYBZu
zOmHIKX7wv8qzqcoKzgPNo4tYilYfH1IAhLAixPRU6ejOnGiEM7OsbmPfKyKuimR8WkzV65zaxrA
JIPp1U0KULVgAZLsbO8d5w6wuDtVHLVYR/Xf0bQ9UZBlQ/jNrQ3xdo2xGMjQjznG6wJIaO77zJpN
zi3jfZ+xFkYlJloppapjhBeiP+cBD/u77h8MiTZBSZrO4qflrhullGJ/i8ZNwXMYdK5BrAzjIWUz
tubwl8JzsOvn8i6R2bICwxNDsP1gfAD52QkEOannKvnyJ2f/LoPZtqCDp1AnUNmNvS0rV1nbqfHd
toj1k3kXwZjYpok0tcoAztH7YzbdGhpv1t16IPIugLGvEimhwFKPzFqEeYgiDOsQvxgx5vMKwrTb
XgzvTBh7WiThOAJ1qzi6ilITZpcbwX3LSwmt7pghYdqoKWpoqmGSGnpbiOJE+VHTbhdiJIb6sr2I
9afVQgANhxeuVZTUppxK+ka86DfhbWOh6cRV0E12rRztL3XffVd+botcvT0LicxTJIpGLU87Spfn
fyPgL8z3unSa1S+K9BSDhbuWORHQ6jkt5DF3p29ModQkENuB6sHWixyNgO0PKco5cdB6bnUhh7k/
piRHoSrPtCAY/sTsQbs9DW51pnxSpc1Ni/N2kblKk9DIU17plHJetGW78fyDfopdwY7OYJciN+gS
QK6mjsFl1e15c2dWXexiqcw1azU1jCMhg4sd6v0ImI2odg+pojzPmXzUJIH3el1hPkGmbSGQuWvE
CAq5QVcq4qbyAKbUu8JTGiv8Vlzi741rejVqD/59H1uDbWIYDieiWHXDC+n0LBZ3RG20Vp1BwOiY
lYTEb3WPNi0Aa8b6QcNSSdaeiiogHLVdx9u/S2WRwIVK6mYeUIsAPBvt9pWHIXXuODRuO1W7TNU8
3TDxjDfdNgiOXWzw2DxWbelCPmN61HlUSWTAjcb+ZRxpvJZbcftV5vmd9UzxQhBjgkIDcwswV5BS
mxLvLe/n9Pt8T2dCkT3tcNm2Pxx78IlFSvXlJujhS9PxZJYPgAsI3WFbBMdqs3DhHO1GYlT0IMhv
DlN0m/iP29/n2RqTsTU5AVGI2EE3KMs5sVNHCKz8hZLGYwhjYPGq2evvlsURMdZG1ns1mSkByd+8
8aGrnejMTvmAxn6HzoyuPXI/neKnP6tYLSQzpiaXpCwPBBS4w0N5mA8pxoUBNYkaAhrxdrzGMd65
MWbGKJshiCq8MfWxsXr/PNWcgJ6ne4wlMX0dwwobmsgsrmT0SnIiEke9OboBSM9HazWnvaw2JtBz
mkXRc6EdHBM7sml5PHK5lMvbK5JExkqkoq+XA0jUKZ2rO4DZCCfkyY/JOdxnrogXZerlP7a1f9sw
YbAjs8Acg7TqAE2F7dD+JQyDF+WFkyvlo2nwJtZtOzrp09zCPAskgnG1zlDGVg2QwaA/5VVkqbVn
NJws97ZHB6HBx2UpaN+SagFxCiyvXYo/qzhwKvF29n9OyU2kgtHl3xP8L72qxDZOV20AFhAZ3U++
qO/iMvGqaPxWCNqfRP2/r7AkMsbDGEIQr9FHpZHslfEc6RxWCp4KMiZCHPuemOgscnrhUqKqIrVn
Y+ZhT3hCGNMA3th0nGtQkgmD5oihDNaA8TGajL+2dZt7exkLIYF6KasbhFbTHXi3DwD7e+Jt5467
wuHXTDk36RMuz1d8jCGDG8lrjDzvVKtFP5PegfB+MHgui4b1n/Lq71rwFu4sgqiINLVmKgj7ReLM
brIvPO1efSwAdm0Oyk446JwswAqH4wftftvphcBWKsMUoYXm/F0PLt3enXbVsbn4B1oVrg7qo+aF
e3lPkHYTHIlXHf6HowRiCI3P+Cns+AWkvfo2NZBGTg/tIXUTD7xkTr4PrxQlyJ2wsq6gv6Wx9fYg
74c6z1GxyiuUvMNroZ6Lufa21XPdQb4LYax9mA4iKCUwT7MOz7N8M+Y8tNE/RL2GKpsGuMeMtyzm
4tRC30xyI0OGVLrR0Gaa7QyUfTGIOd0htcIb1L1uct+FMZdaNkPDFAQwR5DuqSJukJ8T7SUzWysa
wJVa1E4sfdnewH8Idt9FMvcbUz+KGeRaKHZ/mXaqPZ/AQQV+1s4Efq3HwEt5thRe+nz91H7LZGFz
fd6pc5rQKahlC9BYcZ3jhGPj14GIxrsMRjP8dE67ukPmhUaIwHq4lV3Y7YtpY9AVpaQWT8JjOXAe
Zus57YVUJhQY5KEWBwqOoDnt3MXAabsFREwClGpwKlc4aAfzQXB4TWbc1VJjt9BSUDnLQ98jV5ZG
uTeS+RjlgytGjUsL+zPoaQOA8sa8fA0jcBQHmDqfjV8jbTjMqqhZQtdwjN26IX/ffSZ2MIUwFeQU
hhyNW/eybFphlViInGw947Wa80RRO7RYeiEPQZAboAcYQ/AO9a9F7pbZcxbxSsmcu8nOtyctyuMa
vBMCS1qEa/eUoFvmo6tXL4cpGUQzZIJ/mfX4w0wA5QaYVfUU1/D6xxTEnOHLaE9OflR24ssfcQ8t
BNINXmxgqKRl1hp40QA4fi5d/yB5wxmJtv22pVk9JxM2VDJETAVgcUNyFiutmsH7EPG1Ku/bInMI
XvE1D1C2brEXghjdi9UyE0x6UPHBP/7dTqzdYdAi2D55mX3empizSru0D0wD+WOiVFYMSLrph6eU
nIvyYXvzVp3pYk3MGXXjVBYlqDGdOXVJlFhyeyxmXmmWJ4SJW5EiCMOMGq8hvTXzYzK6efS8vY51
RNdiIYyH04sOPfgEvQPqHR0RkLqRaqm5jbJLfYrsv3kO5MKR0IrEec6s20gTnC+6rqua+RafLfS8
1XOjmhq0x2JYhPBQg4i+35umLTxhshZqjbIF/XAqXgVgPVWxEMu4hKkwjFhUYQrDA2605e+KXX5Q
d5JEB83/oD2PlLJC3vtXXjTxNqTyU4i7EM14hQTzTINCoL4d/MyXwYZcrz2rSM+M37/H5+yq7oJj
fgrdxLYCDFgtnPkvuK6D+Swc4h3mCtq1yzl/6na3fhJzOataULO8R4UyPihuY9EW7NaqztIuueFh
WdYN6ft5M5eTdHHVihLy32qH2D6JXXTCcmza24NkaznMvdQTULXoeLPAWLcHzMtyfpiXcC/uCUd5
6bXYksNczV4PuoLESAShfNRER0lCx0j1LMTXaL4IIyeoXrcD7xvH3FFJCetIzuCBSP1MuguYQC3B
/7mtCOuvoYVuMnFn7Fei2Y+IAWfJUlK7xJUovAAYgB/9TrWI4//sbf/GAM4yeLua2uv2D1gPfN9/
ADuvVm30quonuIlmJ7m6i04JRzx07mwT9Myntva4LY9qwsYJKkw8qhD4CrnHCWrtMYGVIWi/DaXL
aIacK7YapyzWxdibCKjjUqpphQ6vvOho7gZX2sVHXtRANW5rPYxtwYxEISobvIs6NXDSJj93fXvI
1fHVl79nsc7lZ6LfY+VpoizBfKuIK1mqk3LOYqEq8TT6mxmn8cz76bbdga7LSh5SO/q+fVxrd2Ah
ji12GG1P0rpGGjEbst2EPvFRL07dEP1BqmgphtEKzPEWNDOFVsRiaw/SYYjA4fpfhTAaIc1JWPYB
kuW6WFtaPF6bprdLzTj8ty1jNKLR8zQVNbQkiPFLBTIhQbwkHY9fb027lxvG+I+4CBK1o9cIjV4w
uO1+cJtD7fGC1TXfsRTD+I62AxmhKoAyoJu/KvlPlXBa1nnqxfiNkBiwsRLyuFWC6YpiYgmaYXFn
1PBWwXiNKO0bw6iQ3SfaSY5PGa81fc0rLXeJdRSiQLogQhXUiIofVSs7vpKc1Hn6KlaVJ6WSN7U1
zxDw1kQVZBHFjWnUgy8Nylzot+O4G7B322q8miZ7X5XC1iuCqKv7dEbc0NkTWAIlh2YO/PPgUsfO
I1PZVgQ8jj4upxASv6gEoBWz4KVRbwvx3MwcU7a9Ywpbnqh73MyKpv2U5ksLcjn/aXvDeN9n7j1B
3VmMdZyIOWJUXmW+ampxvy1izdksj4T+hMWhyxJpE6ltEGbFR1951MgBiHTLnHw3kQt7W9b6iWjo
O9dlWSYac2m0qkaiLUSZWTH2/Xw/jKcy/LktYn3H3kUw92YUqmbIdZyIOZyG9mbS9tvf5y2BuSOi
rLVKZyJnP4YnPf0y6o4o8O7h6rsG3Lb/2ye2ByIgeJGK9O3bu5RIc97TNFv7Pbr4e+qWWzu8K4+l
7e8Q6GwvbxV9sRTNXJqcxPFIor8zFofYTZ7ApmRnHshcFQ9jIhzzUJxKTELK7dTmoYVWQ/6lcPmj
LqK9WW8myu5Lez+iU3SkxDWyk9zwnm//YIhMMIkTkyA5Ro95ofVzpRbjUOHRb+67XUSTmE7+Qh5U
N3MDV+L1Wq3fsXdpjEvK81ZBdQJRP+0zkO238X2tFfxKX9QHQIF36klw5ltQBAUvnOOkO/Y5tHuX
zNw4sC6pyuQjlEzPfm2JO2CHnNy39YvgYZQWCMadbYFrobgmvstjrp/Zm5HUUvCOCaDcNDyJ5Dbr
4p2scmYIrl/DdznMNeyiTFDqlE6fae9VuQFT/FMLvvztxXCEsM8YM1KHbApQxpqjHSFnSXPz/Nu2
CI5msE+XKMd2VQkMfNSdxQCAcP9HZwqOmH+Z/Gy3LYu3HOZ2FRg+jhYBmMZ2eJhypwufksbbFsE5
fnZmQKJkzZQVcCZakXtB87Uar0rzUBGFo2broerv41eoF1hc36E1NdmU8ML9dxMCVx+yC3VW6JYu
5MRZ2uYSHVush9Zk1wft1O+163STgEOxRY/kn/DxLuUxhmJIispPBFRWTK2xxEa05OllaHmYZp7S
MUZBGpCve4tatPqxl1M70Q9qfdfOpaU1r9sKsZqUXK6IMQi+jB4IjYYXvWveGMfumpwoUXx5Go+D
M37Ld/0TBnlw1GNdKhgcDIkQ1GRZ3FebpV2SU2bNwZZcyYEfqywRUY1N2YbJvgYlm3Aa9rycNVW7
T9Z2IZZRy8hUqjRP8bSp5qPhuyMvuFm9wYvvM+oYJTWRcvrokCrzaZCGm0mWHGCGd9uHxhPDaOGU
5ARgGKDm1OyXAjyR/CsReSfE2ypGB5tKTKfEAPOM6pGjapdudDQOQHuhltd7BpiWeOilVZOx2DtG
EYuuTueRQqVa/ZDU57psrXR47sbRivprLBLLj3mDjlfLJdpCJuOlRr9vwe6ErP+k6DujAjxKDXe6
Kl1bYFay3ix2lVy5Ut3OVhqB9rgT/sSD/f4BmN7x0X6F0Thn+hSDZUBPn+RKehpAxpR2FY/Fantz
QS71UQ6YeUd/9uEpVY9OiqHTtZpD6/G66LaVRmWfW6EUmImu4AzH/CYdY0sZ77Y1fz38XWwY8+Cq
pBRt9zlUX3qgkJzGCwF9jEVrvI8u2tcZhcIdhXh3L8AfJ7yW8VXvuRDOmI8i1kelNVDOmPKfPqpq
eW13KOSDHYKzSt4+MnYkC2ZVDWiLiXiUXGInx6qwzZ3kiW57re36ErgR72GxmpR+vwuYBPpRRSIh
18UO40RgkkdnPmegQpFvMZHFtIkTHMpTBmRQfAwc09HP6rV70XgYZ96iGYsTd2UVxDkeVUJw7sZr
VfFGsq0iFJZLZEyMH4tKKlPmYPVCw/zSLWwMGLOAnrXnq3zT7yTA9IE9KjhIU46dUT/RuuUtZpQK
UJzB1q2398VdBKqXdF96vMoP56azMLJK6CuzMXAFpSLyOg31Cz1JHoyxMC1pMg9NGJ7j2vyhCCXP
xqxGLe+3420TFrFYJ6V9pNBIoiQ/BCPYKdVJJ3eVb5l6yHGA68/DhSwmVCbdnAW6QmGnoKmYdo09
Yh6wCnBL4QJhwilAca79WxC6WNiIwSaYfISgr68OGiY79aKlBYPVlYK7fe95Z8fYlyYvM00mICtt
pXMVWEWH+VUP/fAVIEqSH6qJd+dXy8KLC/H298XK+qqR5t5EvFKDfzy/pa/s3jKf6ABbeZ/aBjjL
eLecpyWMmWn6Ma4kCusW++LSYjYogkPXjHonjeud0mscB7vaU7VcImNVglrrFMw9URz/KY2s7ErT
Jeqr+c14QLvTbjgBPMxRTmpF/jnIVN+SR4tNLTo9anza2xtXh7a0huxekXdCcBP13hjyXNL6C2hx
E5gQBpDo2BQF9D+mZwOUXPNeoia7t8kP2nMUg4bpPzonFsFWoBu/A5wTd8/VUSWHDxZ2w2vj/D/S
rqtHbp1Z/iIBypReFSdtTl6/CI7KOevX3+L6HM8sLYv32wP4zcD0kmoWmx2qBhdihm7umbe85wLn
ZmC7F8yQ6ERKwMiOTke5vusJJ6rg/T6DJsNc5oHZIQzs29Ra2vu64bgEB0HeiKIvXCLQejPNFZwz
8Iha4QAGn2GxDOlBkfbbCMJbCYMgYd+qiSnjdEVh6LdC7/VZxVmLtu3ebGaOSOIkDFRZu0nuB+Vz
LPhmxMnH8UwwGEGUdEoqBOZOYuwq+SmSdurEadLjmWBgQVTNmYwdnjdJ8CTFxI/ybwKpne2vwTPC
xBtVowRtSidMhsXrjMe8garN520TvNBCZs5/QUroYbagMUr2mDxEe0vk0dACXTXHerdti+PFbLqt
MPVp7iR8liXKrHm4kvOTCWJkA8Il24Y4Xswm3Zq57oeyRQwT1+mTGkgYoqp4MRnn27z1D10cSdCC
m2gbRamjHHO7IK9SfQrHlOMAvB1jXiumEZJ2jJHRq+XBSpXXQQ3dRfOi5Nv2hv15qULlXpHQNClp
omQS5tgnfYtmfhlTHdNQg2BqdoI+c4V2stLxU7QEnAIuzxrd2outq2MpleIOcFyRxl4GTGeRYzh9
Xwo35PITrGSK3i+NwYJ2ns0uRU0H/q15qRt+FkFdfZ3v41fRoiqbc2N/Fzjg8Kf/vbfJgINMuqLN
Y8RhZNbtINPu5drkPQnonfI+Snhvg8GGphY7Y24zDT0dtM6aOeBI1lxw1r1VOGRe7wBvSQxMSLJg
9mKFPK+5XHfCKYk42LASkb9bD8v0oS5xVS0ZroUpswO/9yEg4TXHHtoiGK1DOm/b4f88ve+tMfmM
eCyEUurhghqazWMwJ+4+QPPw3gQTFMjzGJedCsdTBrvM72fRqWLOw2Ilm/HeBoMPcbTIShaDSycp
yptcqxzwQXpSLe+nJgQbTEy8yagcyATZ1TheCWPv5u3kyerXUCavYw3W2QBE/JrpmIrqCRLSVNvb
TJ1ww0kNBlfEPExafFQQ1AcTaEjICd3FxywcD7NegVsqsIRYu982yfuyDLgMqdjnkMbRoAoRWnPo
yV1tZcN/dB8GVPJR1CrNxExwapReMLb3jVHtpDrjFMH+hP/3n5fBEaRp9apPa83R68pJwtEOzcIv
u9QWmvl/bqZ6b4qBEznNuzKWICVQibXdKiDK62V7UWJOfMn7OgyMhFPQhUpGX1PyazR8n1qvGl63
HWDlUUqXYuimgTYEQ2e73YgyCMU8YBKSTrGKV7EbKNBytqDY4dLZ5gryaFYAqhpO0Ln+sX6bZbve
5lBs6ypC76A0SbYpN44qfZeFo8FrZ/8LUp4NMdhVR/qCySMYGiu0fuZu+2TcFrvyZHyTXHH3sbvs
bI2BsT6PM1MSCuS8loNS3qoz57yuJNXefS62lDMUTa7FJtI+6U8dUtjJtxic+OZiDRHEqRU7QeMQ
uKFbK/Z4XFbrznheGoNORjzmFcRPUJtVUOsjuAwWwcLcrs9xSLpFf6Lg2Q4DSWGYCqqugXKiOFGt
xWlXudLhF5VIiEap/2iNwSYyYlQJ3O0o7vhIbFmAfZfY2p3gN6hn5i8ca7w9ZCBKTboklymhuKEj
BSS6FW20EDH2Zr9WVnRM8NkUzgFfv1TO28lAFejLzSCkQXGVNHeyPB3RA2jrknmYZsHVtNJXDcXl
LJO6wtYnZHBLIlkUSPQTRif9gDmf28U/jc5bAy1iSB5BNeeIE7asM1ZymZQigiE6fEApIeIfxO0d
WpPWXnnPspUU0OUJJGxxp4lIbmYzQklaTEUPhDMdBRcNUBjtKL3iSuedeApQf99MtPvg/y/ifzMP
4aMYaXrrloHaGmK9CYVbOr7LKwpufzfCzvwrRddocoKliREy9nW7S/TB2/aNbdwn7Kh/GMoYLnjT
YEyN3TLJ7hzpjxJp78Yu/LJtinrZ1sYxQKIlpTJ12VvvVggRstT/NUbHa0/fPtOEreSIQh7HSg4z
4rJLh1dtvjGG79sr4aA+ERncMMyhn8MKEVTnIdp3hV0HSWmaP84xVKQ+Tnb9mLnz8X8v4L93dQY7
hLFV9FSHP1Tto5nedU1ucRbGc24GKXShDcaggHPPh/geyp/g6xi//cPHyAFfukcb7sCWakozEBtZ
wh6ac4siyWMn3xXq51BBm5kSO9vrWj1IqiwpKpQxCFrR359ZUQjCNjaQJs6z/ED6wB1n8eu2idXl
XJhgv40B9foxx7eJtePUPmbyk5bf1urPcgw4H+kvizEo5x/RdJasVRGKRO17CVGoBJHoqvYnreXs
1+olhVGLf00wL7MplWWBKKjYVer3pHIy47pCiyUJvRqSqahsb2/d+kPwwhxd8QWkinEiF5Em4rF5
U+11G1Pv0654sZTrxp0hNRU7465wU6f9esfLg63C34VlBpOUPjehQYaFxn3qJuVdC6FbM3gQxrvt
JfLs0P+/WGGoR7VmaKgaLCZGOBfRFZvaklvd66SHbUsr3bkAifOSWKZOxRxJGpgK8O9XgI38pLof
jghwDqatWpOb7VInoxz6Hjca5rgmS9pZx3Xbj436i/Bn/JKiaSa1pwPlz4qOVCWFPG6vlmeQ8Ry9
GoulU5HYSbCvdfizmjOOc65eJxfbyXiIai6yWAZIhGgI0cihLB8n4f6/LYJxjkgvRAj9AQml5XtZ
VdZcR5ywensRhC1OD1qpp6UOnwjTQ6ijgeOVEPcji0AWRETXsqayhZHI1CJBXFCT7svreHRr3hDv
+gk6/z6zSXU/5yBawu/jfj8EA6R3zGYfSmBU6bMP7dbZFHNbDL3egaEYIboWyZ4x53a/1HfhuHCS
oOsf5WyGuTEGcWpNnZIFxeUxya8i8UrheRZv05jrvM2XcihxIJ0U8ptZ8jgqRzOLrGnKnO2vvx4R
4cP/8/nZ6kgo1W3TjGhF7bzFE93iEVqSjr5vP4FRpAOKdzaCcUxZT7yKOmeJbLUkTDp5niaM683V
baA8dN29bB6riePdPCvye/xGC7Q5tr0MfioB8rnLc9RlX5agskN8Nc5O0p/6Iy662Enm7u1wE8VK
Dbdo3eiWqkx11gheSQw7Aj95ArHr+Hn+bAx+QhV9KscMtSaj81pyErgExTwD9BBcXHxzougdFIvQ
okyexslOuq/b28X7fQYW5Flr40JCyXcQT5lQWkUROv/NAoMGWarUizhjBYqQO6G2eLmg/0cTDBIU
9QANiRFfwYwGL9Kra62c/e1VrD/KL9yKgYKyVJpFCvAsqn8OjuZJO9AE1w7Vdy090CVyzHE+i8p0
duZQ/zWiHFfaPEKP7rk3eYVfzoFU6UPmwq8CI+zmLJmQw4aik6+ij62trdQvjuTekCBeNnx5ky7z
Ix4BLAe1VQYJhDqEhrQ2YmXgMchTu1h8WeWtbvUZdv5YKoMBWdmXCKVghE4aSacCLeKxvxyQY3jh
zbvy1kO/5MVGqrU+gwa9xVNWiuxChdyb4NYYseO4H29FDA6MWqyYxkzbZkIXHdWAteW6zUCA0dn8
CfWVticaA/+GNZVBBaFvZBmEI2Cc+UzTeoUTH7oXxQ9uRKex05vR4ua81l9MZ4sMSgxFnWVCTdkt
TuJBv1I84QZsG55xa9qzl56Sa5qPqr3I5Z003sFWGfCIwzIpgCD/CgKDnNfT9//m2wiPgHhlCO79
1jI4gvpER5YJW6tZCyoUyu7XILa84y1s3TF1GXzjEhUEZhwTROTTEml0XaKtIIjQjxJPMmodRM4m
GKechEQ1Asz6gxcGQ2/VsU9upay1+oZTCeMthXFHVYyCMs0BVqHoJuN3KZ+twszc7SNGN/7PuOH3
YtjGNOgDFP0wIS3QDyexe53LH3H+dWxcgkrimN2UFe9R8RfPO1tkMFiI87GNf3le+0xlPOR97wRg
+6a9CbwTRg/Q1vIY3I1GraziAU+YaX6Jm96qMUBr7pr6NKofi8BMqkBNUyxsTUdEOSdsK5zlX/OQ
KN5AZHuApjJWxmX9WveNszHGzeO8mKOADg0U0kmoQJH1c5I+9NA4m2DcPNUgs6jNOoJXQ3gWIb5D
hvGQpcN+2wF5K2G9fErjOECXjiOLn8v0q5x/LuZP2ybWffy8EgZl9UaZ1bTBZpEoc8KsvO2U6llo
FLc3R68M5lc1be1A5xZQqHP96XxnuwzGmllWayNCKHjE6EqnZUe5i/L9gmmL6PCxnNTZGIOwErqL
ChEsVlQ7vG2+61nraKlPRk6I9pcn2792QM32/uYXgeISWo7B4fAEKV07dyFLbdGZgPxTtcsswwI1
kxNNkADa/ojrseHZLgMbbQomeZUyGTdxeJ1j3CiVO2fbxLYrGmyNxkiXwjBKGqSphjUUn8rxQSle
tm1w948J0uYkXtSRCg5WEIEe3QiDKulTDkliwQbRzz5+pC3IYm6hYL9tmbeBDGSEXTDpuYAGrVwD
Z4yJIYdyVp7+mw26wxdhYaCBxi8ucPsG6a41ngVenwNvDQxYxOaCJPPbSa6NnTq3DughOdvEcwIG
LNoSQYXW4ftMIHIgh1z+qQQ/tndpNYDQFIlSxJoiYXl1x54UYkbTuoMeW236nWiHfp5twutzXd2t
sx2WURcaVaioYoLcEUv0Gh4KhXNDrBdRLwwwZxJSS3EiCVhItC+fMX4Bksva0W8kW7Ebez7yGtg4
+6Yxl3lYLVMTxTRWGYmdxAhSxNlO89Ib+pTTZfYW9/yB3RdLY46pODSk7iFbhLcUDulpwHuA1mxp
fqp5IVfJF9WDWrhDRzr5+ZX1cPnCOnNWJX0uorRFuNyo93LS4Or9ISiHxOitRnANsliRfGdwKXBX
78kLq8zpHUZVmURaIqLkdPMVynjgS1p21Uv5qXckd7iKHQLuJAISBJ9LJ0E3dGvDmaMtKmqsgWeK
PkjGzCJe6VfH2aM0uCDmxAjdhxphNM0gxNRR22N7wIesCzSzQ5KzGRorkZ66/Bv6Bzlgsn4Cfxth
85tg4Sy6HJGFk8efBHWwRm4VbBWuzstgE5mV2hoLBlXRgaVDKCE3bKMFcW/Am67nmWGO3jAvYxU0
IL+TpNt4PoTLdTj+3EbFv6DJebOYIyeXpi5HM6pq+pVoq1RbcJ/b6cmwQrvxC5/nABTI/3S4sznm
jGHOfhoDGlBAeNue57u5vDKhSTdmj5P8sL201Wf+xUdiDlasaAvUlTDdhLKTTSKfKDdp9BzlP1Vz
R2ROhPEX6DovjDlJS7iMwhuLp7AzfMFqbc3LD8OxvJJv51v1BuNGAC6yl1+yp8Qv3e2l8naVuT4N
IeyNPoTMQB8+TqpPcl9N7/LmU9r/2DbE80gmuE6GsdblBEyaihA/dnn9rMvDq8BlR1zvrLz4dkxc
XSWSnsV0Mo3SK6eYFTNtydedxh2dwp13iY27j3OvclCDTYOmOYYa+xrFiajbBcGuTTmJBd7vM9d2
A5LTouuR1JWSz1F7LUz29qfh/T4DFqCxqYp4RFgwjddB8RrKX7Z/n/Pp2TxnDbVWPdRSSEyQ20Q7
4pkj84T+1rMU58+uMuiQD12xxDmSPLQbjTLgDrsKHVsyJg3GXbnbXhBvw+iCL8JmVQ+XWkRLqFPq
zb7Tu93Ujd5/M8GAQivW8jLSfrcBM49ZbqkTr8FEpp91A1BV5uinaDybtBhBS3/QNYv0Vno9+pTR
XvIX6JvZkdPt5tsMN7pip+DaGnz0SXIaknk7yaCC2hRTOGYthHb7l6CIvFzlbSTP+Rg8QBt8ntUm
HCODJxS51WW3cr7f/lgcG2zgHpiZoYl0XFANXmIU1/QytIeeN3u+nu8++7jG4IAWpgExKyTHqPhA
i4coBsJfidu5oJi0uqfMJzwhB56PsCG8SfuqMWhPQ0zF6x6g9+fWo6WOYPOunyIHHEu+hPsJN9MB
g0ruAO0Mzea1d6/PR10snIk0lrI0VJNyYIV1ZGl5ugvUJLFAE+pXdZdbytxgBrRz0Rb9UEGWwJZJ
fiUlGAKqZTzMA2PXhPONXFX+9mf/SwSka6DyV0D1pDCHNJ6quSMpOppGW7QXBwWcB33fuFQ8JH4w
P9g2DWv/2mNObNHKY5HqCy0/VCfNa33DaT1yR19vkcvTnKB//J/wcDbGHE0z0+JYpAOKdXEUyp0S
mpas2k3Im+6mv7Nlhzmgog56OJHg9oFUsy/qgtOpqWWWwt0iqn7b5+A4aZcnzpdbP7G/F8de2dAg
EsyxR65e9Zu95MSunFhFC9Wy3sm/N3YFYsEaWZfHbbPraHe2yviLVqkGSsB4M0Fe2RDucq7mEc8A
4yD6UMgBKhB4hzqBD4p9OwR/ofyYWRJYr9FbwOUwXGFUQaHo7JJsXWqO46Uv6AQZVDMaEEXKh8nR
bVDV7RW/2r01TN8syC9kO8kObXHHyzHQFW14D5ubaQdzEhfa2VxBcjvczdONOL6KxhchuvtP347F
eENLoqUPsLVZeZNpmBvoX7cNrEw5061EBUcxIbxrmMzHK7QmTJOZ0BBGpzSJ0g71iMZWfN1LPelD
ydMLa8zxrpRuCrIIgyV1373ocnlKJ8ONk4X3pF6HkfOqmOPdJmirmFTcvwY2Te8DW1Jz2zRcVeT1
CK2f6X8tIfMMV7mIyqJR1mppEsBwMHyRq89yc6XxdDbXs8G/d81kxxBQfNBEQwcoxs8V9G9BKOIk
DtouT5TTrXDFY2NRbS/e25e3NCZCN5a+Nwzo9Tmqkf6s8satwuS71HUexwXXQ8LzFjIXrTpm/5Sp
6HWfu7lPZqf8BCVHr/CXES2tFscgDVn+PL5ngxTQLr5ZOMrTNCZUK/nQ7HtEn4PVe8W1vCv4Ayvr
4Hi2RTf5wlapJImALC6YCr7NyOPXfvwUurGt+fltRxHf/9gz4WyQgXs9l2LwkYVwfSPz56p1U4P4
2xvIcwwGM0RUZnNFxtNKKErQFYhWvLzIKu9krYPseSEMVpRVkzWzQmsgICYJTkofWbLuF8XPSKk5
HsFbEAMXZFwwOogg1ymI39YQCEyfje7H9qb95bH4ez3sUEKnN1FhqOCToG6OE3yjUWZh5UBnExMf
rGrb9jhrYvtyg6AQp0RA12QgnAbxa6vdt9ybn57MjYP0tuQL567BK1hjiA8BzZV+GP3yKnBiSJO1
p8DqAEgqJ9/+l9D3vIUMUjSpLhRdB1hHMdunvTeRE18Rt3VM0FOZtzzWKN4WMjghJcFYhuAawQvA
SyIva2xJ5xAibF9UJssTJbUVSUnY0nnp2WmJahe5cIpIAjEW4WHbIThI9PbeufhYgSlIc40xH0ev
TkINMW8eCxxvuxhYaMSgV5KGtqLUt3N4IOaDyvU4zl3BUkCNWiDLyYTqa4lWww4Tcs0LlWYOrOE6
9QJ3e8fosd9ybwYWlGkq67alVT5KRu5TbkcqPf2/cztehmAm210TSyakUGO8RbQgtZr2q2ZwnIyD
pCzLk9r2Oobx8ALIk+KhihIXg0NPs9I3VtzWtpaPkfOBjQOjIUSxDFGD6Nz7S6+pFUXFxBJ96ASH
zKOqdnTAnLdxqw53YYa56pQKX3MIsS7FvJmEV0E6jOWn7ZWsx8cXNhinlvQSCiSUMUn2Ax+esAu8
ck+JMNHNaHNsrTr3hS3mxosqU5qhLvlW3UI6sbUjz3TTEx1uDT1enMDbPMa5O5D5q5GGoNKYb9rp
k2bYIrfbafV+OC+IMMFxoGZGjxkouiDKtpl4UQsCNTqyI1vNU+Qrj9s7uHpgL+yxuaoApZNexsf6
RY5N2wf/Pwd2PSd2YYd+yAsoJcUkJoJY03XNmEJOPGMfvWRoDVagDwBuOHv5vr2w1WtC16HbaBiG
hmma9wazWK8mUcbHmqSfI8KfOg/tKdqpGq9pfz1KubBEb5GLpWVJEIVyBzBCBvgAqtJdePrne/n8
6Ji3LAYnZjL1CaEswVmTuXkE3uhJsKrsWxPstvePuywGKgzRMFGkwQaOh8VDM9IuBTEpuMwhNx06
vKO1Xg662EQGNBTooLZBgSJl50hefRgcwUKh0imO7TfdUulxfhA/lNG6sMmAh0nj5VzDHGpiTK5S
lZ4mDQf0Ndq6Mt4nQWArg8qjE1vPkV4YZUCkMcEoVvV4bIgHtD48g5DRwWS0He7b04zZXsWVX1pu
IWQduX4fhj/SaDNYFUKQjIH/+3PSHqXufhE4/rIOJGcTDJBURiDkQQ6mFNWPMU8e4+anOj28C4we
pj8CjPP2sQ3/ATr/ao10mKGqvkSdF/KaNXg7xcBGE5OxNEcEsIL0Payfq2JyqvTb9tHinGG2Bhbp
dTgOLUhXjPa+zTJL0zMn728VoeU8aHhnWGXQoi2kIm96NIGO9gJq+8wJChsjoHa0yz20myj77YX9
5eo/OwGDGZmapmMF3kfYo6PDiRf+qKBCQx1h4HJ/rl+VZ2MMZIhqlwr6BGOyL3nxcTnmo92/tk54
q+/M2/qY8Phbeb7B4IWeKfmCNjkVXAbBlyLIIbNHY3bysL2LPBdnECIzSFGNHdZVVnaR3OXDj+3f
5yzjjwypOErSGOAJCqFAAcJwElrSg0y3t62sRtDng8oWwZK5SGQMbuL+7SDzqse4h/c6RhDF2/hj
A7UXtpjgIkvFtBsKYGpm+pX2Oci9jNe1zfkorGqyHtaNIijIXytdTO8IH8kcb3vH3nqKNrBNYwKJ
WTSauEqQ7pgz8aHt68rKGwOSA9nySSnuzL7zkV70B5Rdeq06qmW+D0JQzmeQv0bRZ5y/THNgVbLm
VU13rNLlWxqKd20RHMYs9aNWv0rTzC1yJPiDr1MX1Zg8RT9Y11miCDbiIubUjHkewIAPGLWWFIoC
yPOKoROWbjy81so3Gb3iivihObALD2CAZwjkMNQCPJ/E+TFMrof4kDS8MTAO3rC0FbImNkM3wQZl
SaTjRJMlv3YIYd+Ihvfy/bY78I4pgzaiOJWkFdC8UCjujOu0c8uO84V4JhikaZOxF4UCZ1SUHlv9
dux8idfLyjk3rDpZNnRBGM64T4lyipPbUX3a3iWOk+lM2AGR0kExRPx+V99V+WOWd7ZafppzP+M2
HXJ2S2dQBmmNfJAGVLflSbkeQu0wBA9Z8pEepbMj69QJLx4TC1LfooKarkOEySknyWmL/50AGsmT
CxMMzJjNv59Eyzwx+RTNxyw2bTPhOBcnymEzGlIdJ11T4GXZxU9EP0zmS9PYHe+ZwrPCHPykGAU1
ipGiG1JPBesURuyyxQ8mrgwG5/TrbLRRyFGo0gugOHV78nU69h1YrcJbyY0O2itRLB599l+ezL/j
G50BgK4wxqAt4dr0aZ5iRhPhm5PaxpvwnH5v7nnZFJ6DM3DQC6MpqTqSKYWKuibaMcZRs/pp5FD2
8p5AbI6j0LtgGE1s5VvOAaKehRO6HbH6V9qWXIMmjOx7MMdzcnpcuwxWyFVQztBKRNYwhFwLZOch
+uiIt61DW2FLTIOG6J/KfOn7NkT9ZVupjremqpLJbGtltFHayTAbGU8RWFNlECyFP7ZtrB8DNPJK
hi5DuodZWmtOA1BjwJOifGgl3aq14TTLswUVlY80OUIH8V9LDArGStrXSI8C0APMeQfBldLMHAdZ
72a6sMGA4JiJ0SzWKC7NfrEXLB2Pl8VpMSIg2MSWoaP5Niuve+Ixs3s78oN73lSUvH5vnZfJgGSd
GtkwtxCAoXMK8S79rOxCcAUJ4EU29gXeNLRegzaJfb9LXGGv7GkxGeJkvM6u9Ur2xV5Q77q4EHAU
016hFZXgM2LBYk+8ZUfcpLDEPaULMJ90ixww+OZi8Gjbp3hbwECrrpSFOUm4isZ+uZqD7qoCSei2
idXbm+iqqRiSKOKAvF/c1BdKIusoi1ZSbSuK8CkIlDu1F119Np71jJdlWj0lF+YYRIUeVDcGNXIU
Rn2tkIcF4zuDV44cnKHn+Y8w/sIKc97NWdb0RI0oS3i8k5AJob134o7noquwcjbD5nSI0URVViIc
adRvZHGSNrTE9HH7+3A2jOV1IKVgxEkB5Uxxao4oYe/SfLESSE8uLU+kc71SebEeBlj6Js0iE1Vy
hNcVWr2Qykdfq+aqVr3PveQH77LjfCW22XlcTLTxKG9fiXbo0UoVTVPw+p54O8jgiCCEcYfLTgVX
CfoxBzepHqJEtktyt/2l1lM9F9vH4ISYoYkhEhHL/+px/DUmrVozMoqApf22NXpQNlycZXRQszye
9YZCg1JaYnYshe9mto+NzJqqUw/il21zvE1kYKISREkoqxLU5N2LrDt9cozFyWqXhQNH6yMeF5vI
AETaGdoyVzhT4iHeyT8HVEsNiKo75RW9edBz+IhihR3Y8nX7kn3mEuOvZ8Ev7DPQ0Ye6iNomfWL4
zWk5tYiNmuPUoAIEelinQO9uZifcRBoNDja+JpsQIrMZa0NEJW1AuzteK19x8qzwUXuODsvr9pdc
zxCeV8imhdpYTeqohi2q7KacoKayxwXmR7vooN5v2+JcLmxP9FhjYbNEJ0yi9DCI/Ulb1OtYL09Z
KB9npeIVgjiIwqaIYrkIQh0FfUfLQE+gOYLxMDSPZv3QLrddc6urXH5QzhXAJozaJRFDcF4jx5a9
SZcWkYVsTnUkdvFMC4bxzfQ0HnV3e1//8g0hxQVKdMWURAZqgqhXQk0CgTEgW3DALmRnErlXx8LN
zNTVk/EmTRbI9aVeUmRXSKnzjum6w57/AIoXFzFROorNnBVIxOYQ2lW86aG6CW51KJCbUGdxW3Ab
x5+6q+TORFImeeLdHH+5qc7mGTgSxzDNgxkJ1P5Aq1Xgs7kT3xJBgWXsZi7v8Dr6nc0xoKSPkK8W
czhUCiZsNd3FS7UbjXuBx1W5Gu+Rsx0GfEIFfEMlwQXcCId42MU8vef18/j799lurqlsZl0UUVCU
8HJoyNXQXmfyqxR96lV/20NXV2Ioiq4RjRCVMO8Ho5tRIiIYlpuMXVyeZpN32a7efxcGmFt9TDN1
QW2UCqbMrnygIwXKMXqQbztgWQGigQ4zOJhjsXgNpuu+ByECUSKKpBlsRNb3tWHU9IaiXeOUJkI6
NrvwMcALdgbPC298eH0nz+aYoKxRZLWl/JJg9PQrwMn4IXaXi/Uwn6pQWxGN4dCKoC1+4mJJO8xK
FB6dZqKV5qrjPF/Xv9x5QcyXK+JIKJHJwf6BFUJ9GPurIo+sMTyhX8CaY2/bEddTDhfLY6Cy0RU9
Hyu0Paj+dEoe07ccTgDVS6t1xpO8Cx+IM+94XX+r98KFVQYfR11X47rC+xkajugXJ54spEiNmZxj
tv42vbDDAGGdSyAKpiLxNCMuWIM3UtYStMNLn4UURJOhLVvCrX4/cVKL64ZNUUa3lAjvYzVMw7Ek
QUffPpM3u0iseAKKmsbrYC13xEe6fAeNByicOLxofhXCznZZCFNBDYtpFwzHytDNG5blWCeubDwt
iY5GMZ643brzXFij1+DFNddKSJ4vqDqi6Tq5rTzhWrkGMWmApSbXdEbWsJXEUu8Hbs5h9X69MMyc
+rQIi6Xu0O1NCe/QVWUtO3k/exTYeBKxq+fxwhRz/rMukZueFnHb6vuS3dWmbrd4iaESUbgEfcXb
53H1YFxYY04/XnxRq8kQwWnk1NeH9rZV08kKpJr3YlnFzQtDzLnXczmUCNUKQKrMVWVQVuXll+21
rOeHL2wwp5w0Rdtjvo4OERmaFb3SBNkAaRqBvlREB2mpV97XWn9lmopO8M8EGRxz4oXaHItBQCNJ
3lhUfyTylt6j9iS38RNwPr5wFrl+4s4GmeAnbkFVmBrUP9APR1tlRhddzBANp4PiCjJvdKnyx9pM
LtbJxEJE6ftuSPBsT4b0MGuSPRY6525YfS6cTbAiZaQZalGQAJ5gwQfHY+kliXioIU88D4ITpZId
JeYXZc64lQxx7blnQhvT1DVFNNnHexvEgjzHhOanhj1IBOxv5K7f8/UR1j/d2Q7jK4SMalMKKGf3
cePMpng1NomVzB3S742DpObTtqusn+3fnmIwaDkMojaHCFgw3X/oole5P0yTv22Cnqg/HsoXn4zB
Rb01Ejlq8O4IhJ/p+Cg2jwSMIJGw3zbzl+vtvBQGFDUTGrAhAltEDd1e2+VXZu8Nh+hFBw2YZqee
dtt+rV+kWzRvbFuW17/Z2TIDkHGniaMwC2hzgEIwMQtbxViYoy+qpfbmSWuJQ0qUoAgoQ5PGb6Ta
EkrynC+m1ca5O4qLE4SfVbW4a3PiS01ykpduJ4iQnal/1nPi9wKxMiNz+0zeNxKvwrOOuue/nkFd
ZUqSXE/w4tel2G3IsEvDwt3eofUUzYUPMKjbKsMclRJCADrcLf+I3RKJShB8xla0w0Cqj1c+T4Zp
/Y48L4s5SIo2GGnYUc+OvyxGYVUmREKtvN13yfMUc3yc63wM4poN6TRM3VLnQwu/De10vG3ow/pa
3bdOuzd2qVc89S8przWS53sM5opmAYawlOIFhNaIFd3kGK9c0m8qbx6cgxSsutrShAJ8ET2ERYIG
xa6ypw7swdKHxHzOnmIygGRk4z/hWzAOnwJSu2orPadJeSjakhMQcxzfZICpKYYkME1oN4riVTd/
bZuXba/n/T4DSELTlWFJX51LstxhVSeSfv9vFuhfcBHril0eme2CmnBuXjd4KpnO9u9znMtkoAH0
WyTVc7zYEacf07K6MYfxZFYd1AQwyd7EvNwcb8cYmMiJIaOXA8kUYUE0e2/yiug8H6brvdivJQRX
mykgmbIouIH6H714nX2IQvTCgRkkyOVMqiD0ABGd2dFkJIQcVeE8x//yxvmNbWxxXIG2zbLIKMME
5C2FGR8WyCm+hFfLQfXak+JG4KQWnIX3xtneP+Sd3u+fuFRym8Q0j6I+t8HPWTupHWf2bjtaAHvt
exNSi17vSkSqW17shMi2kQxWYLySmpcU2vY1neXX1GXw901U7jZrDuJ01EtOPX47UtVZ4bM2licJ
6qEov+ypVBidEcFd53+IYvq3u+l/iJ/VJE6jAq084XwXha+i5gZgdN+GAd5WMTCwTHMuR5FOg+6d
UXzhKyxwXkg6K3jWjV2e9lSzS/QXLwbNX263nuaHGHPhk+2to9o5xGaWIyMyAKEK7up0vonG1vKH
yV0+h9IHdk2RRVUlpgb+Njaf2mSBLkGGGmDWLKE16apVNdG37S+z2vRxaYR+ugtEI2osCmGCWjPN
bC6OZGFgp/xRgMsmcKKv4L+0ZgfVtx9mYmUHxEIu2eu8Ofc1VFBkZFZN0BJIfxxZTF6ZJpRt0PUh
CUdN6pwkzm6TRHa217rmhZdmmOu6jVR16nL5bU5bJcgFSl+3DfDWwdzXiiaL1dTg9oGbS5UPcksS
cxoVeSaYz5XIPThQ0T/jDCpC3zZ3UvFWS3ih71tGjX1yXW4V4+FK0UKJg5JFzIdfw4SLrx1KT+Bq
r/DWw1zYIbT8WnFEUNiKV4J+Ncuy+3+kXVdz3Diz/UWsYgLDK9MkjaKV/MKyLZs5E0y//h5ov7ua
gbiD9frNVa5STxONRsdzqibaXj6Xtft6qg33asftIKdRii0nDGg6VfXWtW44yr6FTrKaiVb0RVbG
Pd9VEdEOSLjEo823ekxxn0TlUNE34yL20DDMIgXigNc13/vosCSNY+d/Zmd8yVWT207t2bwZ7YMs
Bs53dJ33gyDvXfXaJwfz3vI8cT4kA/q20kBKjxr2dJX54W66zx0bjZzohojye3a/Lxj1+685kSb1
yxBZksxySLSPfCx5erZP7tQADYHAFIwjCczgvaN0IqyZtV5JGYV1O1pXemECAXu6u2zWa5HO6dfj
fEE0LTSrzRlgqfMhoTrGG4+y9CXJXi6LWb09mmwyhDHNtg3O3CasxSp1jbYe2vruSGY/VepjXmgB
pfSWqKJjWtXqQxw/pkpjaGTqI4bTMuTc2mOqfe3Kr7ImWkNcPaATOVycaMLFqaYCOWN1m4MHyBLN
yK82DbUTCdx707ehKY9scr33SoxWYdtsk2wYKa+0KQJ6EOHAiRTiXh+0LqtUNRFktfZXzX5QUlEJ
c9XvnOjD2ZupKvpoYmXeW6L7Tg3mZPgX7lN0/NzLE7Uhvhi7N3O6t7uHHmAqEglkgERftmqVfY5P
3uBEG+7loQYYY+owJe/YOgxXtkMd/Sd6yYdmkx0ND2kXesng8HisbsJr1oKRD/L95R8h+qLcw5Sg
yQZIKXzRKvSrbFOEezII3r53zsFLevLvUV9nscoWAnJM0OdeGjvhzrzPgUiSuY1XHPuDjmUa2dMP
CoLlxAvv50PodoWTff8zZTk/0vR6FVkNXuFJ9QzzpviRi6hsBDeAr+1byrKYtEEsW1IwDycJaBJz
wecUnBhf7o6KedbVXmMAPPc1kmcUAIjdeJe/FPsSF46MZy8FzWxBcxlVE7bUC+SQ7V+jrKK20uq0
taYrsgF+F0IwCHwe+yd9PMr50OCu7ZUgdudHzFpL94kfejl61470xEgLGfT9dJR2DPbPvB235LUV
jcKtntvJ7+Acy9I0Uxsq2MxNAcABtJcYgKuXv+iqVzmRwHkVS6VdUvVIpcz+QYprfzYee0NxBgxL
XRYkUoXzKlM0j5lUJsgxtKeqAkOPVApUWTUOpIQaMXVNwTrf+aEVJaWGmqGBFWGCYtJdQNl4Hd0t
+p2R3unLtbBYtGryHwL5ULA17Gzo+xIPcnIf6deVfCv/pzFa7UQG9xj3WpXMFD1HOKnongTMOxlv
vW8E3YOYRWndGP7+gnwcqLVSbcb4iJ4Sp7dZA36XIv1uZrqb1ZPgJq/GTid6cTdsIUk/NmDk9mz0
cNp+8Eo0ZRSTovaNvVBdFZSMRJpxF6mczb6WKRxHPbfOXB8S6V7uMazRqgIjFAni7lMUmvkAXG9M
zGbNTaGVnl56pW1/MypbIElkfdyFqkstUooQKg1y6XbRHOQNMJR6IXeruuZzT06Ke4qrOF1KgxVb
+neE7Myve+fH5LIYAJA23y97CdHn495k2RhrM1oGNHuq1LHBeEUXwx3zxqnDt8uS2F/69JQQRQPj
OzjfFX5yIOm6riqHBTC1bF0Z0Jw3lv2mGFjBeh4xOHBZ2KrzOxHGqVW0EjFC8FOBSq7djq16laXC
RuBaG10juiWbhi1bhMdWMKKk0Av9feDewuuobOsDex3TvWjYfl2ZD0Gc4RnGZLYGTXVvCOtAJt8m
IjLt9QThRBfO5ma1KE3CFoFZQloHGKS9lt8Gl01Y1BvjHn37/3I+Hypx52OGeTYpCeteVNhUlytf
63RB3UD01bjXCfOZrSFhVc1rRv1AI8lfqPp8WYt1k/5bi09z82MaqTm4LT0qtcchTretisVJQiK3
Dn3lXtHqr5cFCnTih+dJRmmMyTdErfZ1Iv9ahNC2q77nww74kfmkGRfdCCGg9QaPrdxN23arOzJG
v8pNs72szeoA08kN4gfml9SmZmWj5FY8KUGxTfHW9s7kkj14QcGvLAZPEtk5PzAP/OGhx1eEUSjm
o9KEN3U6XgMS6mVRlZuuxVSRPT4ORnRQRjlIwtyTjMhTosa/rPnqY3zymblHK1QXorUqXHyoB0N/
6KTdZHlgTiRPl+WsPlkncjjPoZFcSZUCw1NJ+qusnrvqiIVswVVe18UCWCmmSg2Aq59HgXCzMqkS
G7o02IG2hi9VR7etMQe2GW+lVMSBsa7Shzh2RU6qWWpKx6ZLUWpaOgthEvWHAgiQkoi+UySGO6FM
aXq5snERiiigHSBbjU0kvVw+nfWiI/nQhTseSW7DZAgx8CDvVRdAt5MbekgZLfDwVpgKjhT/skCR
UpyXH2xi52Oookwnp1tiUTeNw2MkRH4RieGcez9KxtIZmH2UpsmRi8afhsm1gVzyZ9pwDn5KTTlW
ChS1MGXURQ/Z/NwZgih23d/+fUA8zGRHGKYV87eqepdpP+pFYAGiv88lG3lr0YksBOPEkvI0VJ3s
6GH4X4j3tA8re++7ndwYIJh3cplOuhdLx2WcfCke3YrS4PJprCaDJ1I4N5BG2JZQyPugO6aG/gb+
FPWIFZEc7v5HEVAyI3Zn4itro37T/cxna+GtHz833uTHh8yLAhBbuVFAvlxWcfW+6qhR6CYYBvEP
zinUvWKBVgG5xv9WLAFNHXvkOAFQXPK0/zDScyqMcw5p2qLv3iGE1el9Z7/Vg2hEeXXZUVc0VbFV
3ZCxUXLuSiOgmbQYmUMdOAAJwUPiW9Omfk6fWRXOKe8ZbfCWPuv3MMvquyn4mGumfyqcRSInVlmS
ugSlOsCBqvF1oo/zIKLNYd+HzzdOBXAGiZUSeSgLTCrHxaus7cG+3Eajmwpr0SJF2P+fKDJHQ1LL
JRqUU7gx4y9pJZokWp04PNWEM7vUrDuJwYcz6oY92Vab8tAf5hvqNTsWlhXP891/2S0/FckZX5HK
TTbIcHxRA1b4MVDaxI1zgYWvvROnQrjnyAqViWgziFNbkjmmChSqxon/C8LyqRD+MWoHtUvYEih4
Z2JyzC0v6QSZxooeOjZRLHAdGgiAVO4eTTEwqqseVZxGVw4aILiGuXrsUxEC2YpBn4nhbgxRq6qo
DZyJ1ryM+bYExM3cHHMiOBVlzd50THlg/AHIqbr6Xsc/sWjgiNB0lDGSpatkdhD97Jay2072j0Vp
XzMAejltCL4SVtIBqJ82A088nF6NtvG1EeydgOlMooI4hmLvDUW/kewkdioi+bKKCn+q7Huq+dEy
+5K1BETTjv1UIR6PLUda7J/VrOy0ZQEV5hBGjmkXHkLYgzHZrAU3UWcwGj/Rhm8gFYqc2jRdZPhX
czc+ICu+jXvq5Gr6U1bnp2ruK0fpu8Mso5+B4qcdlm+AdnTHJXXLuLecdh4P9pRvk6bD9HLjL3X+
JaLVF31K/XZefC3MD4ZcHukiB4pp720jCprRdiTdvCJlHWAm90tkVo6eqf4cLU6r6MS11c6dLeVB
Mextnnev2EF+lo3swRzCIZBK9VnXk8zREtPcl7p12xOzcAadpM6E+B/Ltl/UcTwUujXgt2Odt4tU
Pwbeq5P0YXIAR/rsdkt9PfTZ1m7TyGnkEb9rekym2DEVq3C6fHYnmodOmlBXzdKNMg5PqlUHgOa8
6uoh6EIs0GvzXdE1PwXvI3OpnMs9MxzOa7SqbBVTi2ISw0xhEzxQINkMLoOaHw/YBhZEgCuu90we
50AWq5cAlQgXPxl+oTzpw5tAoZV0+EwA5zwq3cTqAkb3oJAC+MzEjz3tuvU7kLXmm0LgRkTacPHs
IDfEmjpok8nbqrjPq3uBNgIBPGlqOkw9uMwxztn5YI+xg+qIiAnAAj3qPOAc+hf5NjuACwbxDnh4
4knqQR2H2EDAVEcbQgFJkT9ogClp0keKRfHL6olkce7RXKJEyhnepJSlbq5966yN3B/Aye0UwibB
qiv+8JAaF1vo1EyiSUWTIE2AyKO75CoH4Zr8ln9fNkjisIvbxU4hO/aXyzqubd6fGqTGjvjkg9Kh
GnJdQ+GARaAR+sOSj97plRHE+0ZgjmvRrq5atsbWvHTd0LlnTc3nWc2bWPdMI7xdtPkKQ2XjhlqT
Nw/LkybXe7McdIdU3WZM6EbTqmOeSYIrvv4YnfwK7linOZdyGiH4ke/U2G13xT4O0J77NoARhtFG
9gx0ybv8mVcvyolM7nitWrXSPAqxV1paTtm07lSKmv4iEdxBms2ABUsDm0Rqm7uGVbq2MTp/pgUL
W05sxa7IslQhLp/W7trkhmQCAxGpwHn7aiwMIqnI+ArlbpozpyOC2fDVuMpWLRXFdUuT+f5ig20i
zK2gepWpyY2R011rqccktLzL30kg5lNXsa5SkxrQI7Fkd9LjO200vNQc7n5fjIYBJY1VySyFr5Ol
w5woyYATn7Az3I5A9MvIpq9kgTZrJU79VA5nWVWaJmpdnbSPQk99BYa6tGk34bVo01wojrOyoqF2
kS34emw/s/AjRtCn7lDSChRsKGMs8PXyZ1xbGIB+QHZQdZQc4YTPzTqaYlXpWdbKhtFzT3m2sP5t
u8bDAuo8EJq4zda6Fw0orDrDU6mcG4ppLP9FkzAE7Q5sxYf2EAb0fTAnvF4EIfhni8R6LQA6DaKY
RP5UUq2wZWvZDcIORdq33SGaDr32cPkzikRwVtI35qjaMV7LlmyVcg9M3lpk8Cw4On/8z7XgLCPv
E6nEYhWQTNOrXH8ce+Ka/b1JXyf1tY5FmDAihThvRGPJnJoBdkjbQOqvuwbPxW/7IyhkGSag6hRc
YD7Pa+OiLuYBr/5o35aaYxbX+uD+h2M5EcGZmVYWlkQaFATl3A/123nYDNbTn4ngHreyVOhY28i6
ab6PrF/K5CimQMSKUzj/Upx1qYWlqEWL0ixbISyBs0nuoyvdUVy6Y1UluRV8thWncC6Qs7VJqqJG
Zk6PeaH0tduEnukWx8LVHwwM8UZu+VV7JW+Xv+R7ve+ThZ+cFmdzSkkTDI2jFzGa5EZt52M7Eg8h
6GZUyi0CpBebNHdhVBxMyfipWSVmCJWHepyd0f4aIyWTJxT9jXITqdMXW+oRlRt3AEo8ovsP5JhR
rh1qovkGi5OkGzsz7ua2d62ZDk5W1EGekWOctYW35NNXmsVuUiZX1IxQQ+42atF8X0r5qC4KSGoW
P0E4PBZD4lRqsbEVywvB5WyPiltG8xsq6ZumWHJHjUdv7C0/NzpXau0lGHt112XSdxrXt5jfuMoz
AFxqRRxUC+Y6xqnySyCTQ4cEmeok2tH6XOs9P1Uuv5sjhEnhglNlrp7VlP9KvURp5PsL/+kcAaSA
nNxWbN3iMi+5QaghYWcC5srIDYuNsrEc4HtuUgHazapCH4L4xdO06+W5wsAyBA07BTCe/26cbqWx
ig93Iod7I21zMKWq+R+oTrWP7mw3N9FZVVyGjVJ8nzf/ITM5F8l7rmQajHl+x/Ttd/VN5eJJxrZ6
j3lV0Vz2ShZ0LotzYboR50A+Qw8gv2p3zd2wBQQF7jgqiGAFvHzHVx5+JgtIUijuEdT4OBtED7/U
6wl4QSSMd4utvimmFHQtcXXQowKAzaWK0e8XM3+xDPm7OrQDaszT7g9/BVeImOYGFPAA3H3vFHao
9GAt+3+dQlYCFnYK/+FKfKjNXYkGQ59WNyMEScAaN28GcxvlmyY8hmHujt2GVk+26FOvvuAfX5pH
ik+iLKddiKWIbHnM7dfKQAodiVyKSAh3M5Z2NimxWAJNAmKWYEDYyiL813dGvc/+5O+PxwPFp2pl
KmgUYWcJ8Dlm8FdcHFfetK92jHc286RbNHkD9V5Ev7jS0zkzVx4+nox6lBcUWNNAtw0wkrmZgsFj
E//9s+lab/oXhiQZucrP7rk9ChGD2WW4pDj37oP2fuwwPaJiKXl0i3QAUn4VAL/OtZpp2zQiBBX2
5y6J4159iVCKMSJUzKT0yiZ3ijC5kQUCuAfeatXQJjpyNtLTbajSZ7UZnSY3vDakrZeOystS1Lti
yoMMBBS/3Xw+P0rO86hJYtdyDisqJ+MBg9MvRiJCmBLdBs6t9G0xG2GPgq0Sb5TmWcv26jwLyhDr
sdnJveZcyVSC6yivYBSMpkcBgk/eufpbfPMDNcGNFdSPZBfOngg4SGAb/PIOiSJ0E2KEuSF5qKLr
VrTNIDB1k3MkkYbxwo5NH+jLawl84vKWtl+T+oaE95d9v0gR7mFd+rKOZkxReRJizPRqHgTBuujv
c49pEVmDlWv4UOVU+kXYRA7Kbd8u6yCwM5P9hpNSVG1QneqQglWaB8naGlGJfoYgBxDJ4JyBPCgZ
UNRxVzN512SZU8mto6iiwVKRFM4jFGWsgnMKEdxYYS73V43tnP7X5Y8lCjn4SdlQBpFttbA9mZ39
wnhmJL/clr/YAPC4RWfssjiRRpwPyEt9mjoNZUIj/7WAOykunVmE8rBaCvhwASbnAig16zCy0XlA
vcsxsvGQoOoZVxhAJ+m27sjPLBWVrwVq8Rs4qBgvc2UjbhvzyBnBd5Z+zQfv8qcTXB2+FAVYfpqD
ExZ7ROEminrHUiqBUYskcJefoGjSFQRahFmLlM0O7F5EqCdwZBZ3/ztwQ816jojI6hU/G8P7ql9e
5GkKKnPySagJXAG7IBfebIt3BUSpJkTLQKpZtjOuqWX9pMPethvBl1uvQXzYnMX7g043uyrC4aS7
+Un3q002Okn1ngRhJWtrfulF7Osrs0lnL7bFOYcUXNFaIgN2U7thxPXzT/0Wk9Ru+sx6QsYVy78U
TPaB1c0dfp8H51w2Fy1IRKsIzRg9jTU7S1G6cpI7VXSbq5rgy4psknMYrVFgP0ZnIXQf2OVtl91d
vlWim8s5i6Ees5iU0CQxn3WNHjHM76qVaBNfIIVPxRfwL4YtpVjBTvdYeyjjG3vcXVZk3dRNTFGg
iWZ8mqMgNJfiOcXlVQGMPcTOnFaOpl8bimiBeF2XD0Gc3YGrJGvrDpspFJNARhz0puK09e+zH4Kf
A9xTbCwEA3A801Y8a1WYLJjWNmTJUZLmcc4xgtTmT5e/mrr2WJzK4XxeS2KCmXrYV/VrQurCmu7y
DQZJcaOSfXkTe7nsWK/WlXk3e71bYlHwNj9iJ/YrYPm9zAP+2uUftHqtT38Q5yHNfFFbKV0QiF9Z
LlvKwbu1zX5GQE5MXG1fAqKoO0yAKao3luCurcYCp7I5dxnqRdPYCxYSyYN9owUa0GSkxdE24MTw
MFYj6nwK5XFek6ZtS6sM8loAmxsuSFlSt3dYowN4P0fl9fKnXTPcU+04wzXaKCobBalBNX1VMe5D
1Sdl+PJnMjjHqMn/nxGPoV/r4Dosb8CVIbCRNZ94qgjnE2vsitaDjSFAQ/lihy9RJXAlK23w88vH
OUWtr6wItQuA42j2F7mXHo1FzR1ADcVOS/QtxeRPD4TSzrQC4JZuqgElMSVz2kVzUQq8B5mkIDtd
fV9PVOYTrIqollao73lDUO5I0AAGsaiubGDBzlgDdcT4UEKRXM41aHGYjSbK4fULOrXYTmmAqeXA
ITnWC+YAPEMA4CW6+Sbnimy5iutIgSvqfIzfYhsUrOXJrjgmIAPpt7ljOEZQ3XTfu+2dqJIjuBr8
RnRbYlY/HPF4pOE32bhdxsXJ47c/uhp8WpbEylTaChsIKvdWj85McyUJoVXe22J8xHdqKJxLkepo
kPIaxei4KrZjpjlZYr8qWee24ACIQA2aVKPfkF9DSx6yrDuQoXWSxvpemdHsGMTwlVS/U2Xqo2Pq
D7rsFnWJkQkRprjgCpucL8J22EwtBWPy1tA8FHXn2o0InlRowJwvSmsjjmWGiMtekRi0d6DxGraN
l1+nKAuaktCfi5Ti/FKjkiJpW6xoW2Z9tVhaMNSiJIh9l0vHy3mmlJQTTVQE9Amdg4mGm7KNr7EC
EpBMNNvA/tRnUYB+QRcWAxQqLyrp8rBlxVvWVsz8YattWFIsyohW2ycmQAj+J4cflOurMFR6OQca
Aeq3qqs4889sA1Z49ISm69gPr4WMImtJ2KlEzrNVGsjWFgsPocy4JIL6iuUPjWteJzv0UFxyB4pZ
IGIICYfWY60PTTkHN0SqauUtau5YkzWmuwbjKIO808qrOntLh9fL7uYfgosPaVwgZRdyES0K8qN5
r+9ZSlYfWI/ICFo39kWh07oD/RDGrsZJzUlO+rZdaoSrdn9XWl/KKnGs2RbEZyIhvG+D18hpjHBp
qreaUQczaV25Em3wrN/iD1U41xSCyrntGuD/Tva2kTZG8XL5YERacG5pimOrVSjq6DTdltQPpa+6
FVwWse4lPlTgHBHOQsmyBhVASzH32LB5MoriWiqSTVmY/mVRqwXn08vEuYl5bBN1iJHahTA2Z9bD
+87EsPwgRc9SgxpnmvmyZr3NU/STdMO2MzCpOdU/K0KuJDt+MyPpacmT30bhYgHc3x+AZ+srqyzv
8wiWAvcflKQARHkr+MYiv8VPbA4gUzDTAR2DHsG77iegjO23yh31GFdl8hC6873gUwssU+f8R6fG
MqUEzp/Q5jqrQvC36KYLXIvnOtWvSglOaw4DLZWusMASOoVVvoDRdt/mkktiUZdU9GN495KY0zwS
3Pgs+tVXsasLG04CN61zPmVIJS1uE9SUYmkjgcXeAuHdYL/I9DHLRZib/xAsfFgM51uGrNZtgM2j
zoJYd0ELL/ItrIcaDoZeN5EnDE5EynFehtpp3HUJxi0ZE08JZof3tuF2umN1q9YpbiLPcumz6O0T
ieWcDzIVWYkb9KDCfA/EEMcCO4e2bFrMxMbYPLtssCIT4dyQXmp53sfsBYqhk4pxwWURuB+Bp9M5
76On+hySBIF7bPySrcip0ivsuxBdhNkgcNo8+ABBS6VrUuRf+fzQ1I9a/70Vpc4CVXi4gUFqlXTB
Ko+XZyjbF997+tSjzNI8/9Gh8KADg11obWbjUHRz9kI52Q+VIshWRR+Lcw3mUuN7KcjPo0zxw2kL
2vsjchZBNCAwZR5doAPbUlth2RIDbmTfkNFDb/pAZXtvyekx0UUwZiIPQTgPsVhGA25WPKoDZgyQ
KQZK4URX5iYHj2nqAn9YMJf6D1WIv10S4VyEFudKMbF+OPYeRh9VwBc2l6WhcPMq247O9m5/0kP1
24PmZ08nP4JjN31mYZyQtVn2xXgX1tvL9rfCeHAugPMKWtiE5cJmRw1we6Jr+KJ4LLuY7jCS52cJ
5hbDG9krbmxPBG8r8EeEcxZZkWKDKQUOSi7fVtN1IaobCf4+P1Nj6E04gSoRtfT62gyvMv0PPx1f
FLanZWrqmo19HanPwMELN+2dZB8d419yoPnZA1aHPXsrKs2sXmjN0lTZAJvyp+WUTNXroe5Y9anf
LfJjvoA1JxE8FiIZXHCjk4Q0lga7m+UjPGyq7rvx6bLpiURwfilRdBV4TwgoNOVqzG7L6roWrWms
itAJXA0xNQ2Eaed5EGA4q0bXEBU1VejEtuXZFqiVI+GiDvsan5LzEzn8JbJsQtUEfWQ2ghu75FC5
mSs9NjsEK0EheDLWi0on0riLo5YA8a4ZjV/na0FyaECUq76pr9JXC2iBbu0P2Mkvv0qe5ReHzrc9
4YSc4LPy/WWiDxjUnhDPR811YQEpcLxRNFH9kR3/hW/KN5hbWtYka9iA08EAE1B3nBywJGxAcQeA
gyQQhWKr3uLjo/JojyUZ0zkrkGeqDeY3tfCI+yfw5excLmnEGXxuh7hROjRiJZx/DxMhOh2m6Uny
r8MnjYsJozeyxA0RhclT51Dy+1tceDhOPhj7GSdi6sTOupRiUUwqLCf/V4tiqzHFiQjuyZ0kaVC6
GcFROHhU+drj9Ltf0/xlMP5LgnoiiPcTfapn+YCnqIl/Nt3NkqiC6Oi9PHfp7DkPMQ5kyGWKBGNI
1V0+pQiTtMBSTayS052qYpsZ4FMvU2O8zGMRDON8lVTGk93LL12cPi6Iq+a4RaxhxTvQpG2yEIyL
8gK82Lnb5tMQALTgoUusa82WDgj2tkWPHLAsZifTut9H8D8/ec7/5MuYSGOGUmSjbaR521HB1RcY
MN+enjpwvy5s8GMyj5q8z8LNIgITW43uPw6cpyea4kWzqAwV1LnGo40oP5Qfiphui1ISHP164Hgi
i3tK00FN+oWh+Fezi4VZv3HDW/0tB9BI6JDN7IGq2hPNEwu8mc25mqjVJ9PMGF4jVbwOy3ZRlArC
H9EpcW5mDg2ThBaikDHLvKJQj8iWdk1DRLRswu/HOZopKWozLZAZ9z+o3+/ANRwkmzBQbztPf2G7
28C8EeXKIvvgPE/cAKXWZtS1YYOFt/ymlxqsluj+EIXe5ShIqB7ne+KuKnqU3xj8LwVwQOlNhwTQ
Oih3oDysufoWvWERaY5IPc4bDYqcKXKFSb4+vi+RM7VoTJVupTxe1k1kIpyjiHWp1RMG4zM07VVG
psNMdR/ooYIbdtnYdZ7OSG+LWtY6YMjHs+4XZXvAYyfIoS9/MJ2HC2oLyQSfI1iAlIx6wCH50aoF
gNE731RGwabdWnhnA0yKgamoCPH51d+CWGVEQUWD2lf2jfVdwx1DB7S+1M89uq4zcCkzz/awweZl
ThRMr5cPbYUGETjUH/L5neAipTla6tgIopHyQqTlGJUyljCtwNbMr4pSXyny7PRRva3l+HlQ1cnp
QvXNaC1XQnU5xPsWj7avD8SXh8wZqXm/ZPqvKTddFSi/atPv1XrxrFz2F40CBLMT2cOK2Z0pwDWU
sig3+4FRQun9VT/8zKsNuAIvf6SVyORMBOfT1VyiVRsCjVm2kyu5GnboLz6ai7FZzOqgls33y+JE
GnHuvOgkkN3qGXyEFLrV2G2tJfdz2Qwui1lbLrINU1VB7aBjzZPPlyaAp2RGidCRcVpj+tYLd/2+
2eV+FGi7y7JWkP+BuqXZRLMtS/s8IZaTTNXKBMGJ+nUG5RHKAEGxwdQNfJ92Tynmbv5C54hc2ZkP
6ab9MR5EIz+fPcf5b2DX/iSG7TJcNK0m6MzIN3UbJJbAbax8UEvRsC4rY/xaAe0sd3BTmrcjVgAY
TTEF2Unu6aPDythsIV0VjcJ9NkomDGgVKmDJLZnPmLJuytC5xRdNgMWThoAnSo+RtJ/zl2wSWQpz
3efxLGSpClF0nB4W0blXi2pm0k+dpHjGMd1NOL02dprGSY7xjXYf7dQXDHvGTnksgsQrQFwjSKXY
wVwSzz1gzUJ6Qs0YEJXzfKjszquiFiVa6qS17V821BUbwTI6gG51TSfYSueOsJ8rdDoKhFFKuJkj
y7FyES/bStPOUtjGog2oEfyD9/g2aGpiamOXdgAYXcyYrHfNpnDLbacEvQMgYjf1gYXU94LYY4V2
7Eww7+rD0YoBAKUxPAFGcRBiuz/yJaCLhN6PaF8eBrd9YluT02sR2J5xP4rmCz87tvMfwLtqaQ6r
lmGt6bNv0C+R5rQirq6VSvG5DM5XJ3WZtqGGOZAB62AswMIBMh0XV3Ojl/lZ5NmEAjmLkc0C0ur3
SZcJIxSYdGFA+oD3ZUVBaWcJ0qU1Az2xnvfO6IkT0+ukkqMUsao8hfeGpfrFJAlikvVjIgYGBkF4
8KmOZttjWskMRjOKH0oZqQsmwub07rcvmirj7SFY6DEUlMzOnXGuKKOVMhKyfMZOWSv7EbqMl0Ws
uI0zEZy/x8pX3eWqClMw7tWmcEpcMeNni6rtZTkr3WjrTBDnHvN4Xgo5wUwLcV70fbJlNbrMTTbF
DmkgmokiUqAVGziTx/nDkkRzJg1IItKJYsWou9EL0VDe2lt2JoOL5jGXbKYy9iX+H7HXjYN2i3Kc
n9yI3uW14OBEFlziuS2UxTAi3AGHTP5SwjW993/3LCCp3LZ32m3vN7v4G9vmbI/WIUaRsw9Eb8za
PcaPIBhhB7oT/sEdYlODagvIdKxeJ/udm92BqcxNn5p3EhZQkAsiopVWDDOaD3ncIQ562E42Q9Ya
XRiNihmG2Au98ArIBphBZvvd80Zc+Fy522dSuWMF/B56kIXM0J7B/feVak9JLrjZAhF8J6bte1pS
A9FyGn4nyvcw3C0qFbxlotPiuzFzBPSIkTEF6JvuWx1M2wTVYja21sNGUGERuJJ3/DYuBDn9bvyi
c2TNHZFAHoKBE0bZ2bnJ1+IOsHKbSHfY2lq0D2tUrIc9o3XC8yk5+rZ0I68NmtKxfED4+tkNPYjQ
S1cGzZgV2ZqKtrpmoUN0fnXMpozlPMVzx2DsgUDiRfsa5FLAIfSSG9G44LpD/RDGOdTOysmkhiPq
aBYWAporEy67ACNZm7wJPCp7pT9/7g9J3GVEqVQurAr1+eWm99AO2BivjBZVcecd2FAFxsT+2CVh
3E2cJt2uQASve9VgujVQTUfzu1rv9eaLMglShPW78aEXd/1soC2bYYGXwuwRPueFIykbUgrq2ys1
hTOj+DTVOYyk7SnirNZjiR1YLh6ke+2QevUB5SY3d5QZtabUt7Hi/WzfwtPcXz4/gZo8GmJGLFD0
yrDKCHwa2fIyk86pE9G7K5LChXpdPNT9PCLzr7Jnu8LcTnKvg/zzsioCm+cBEI0lrOeGqUKreBOb
xU5CaWMhtdPL8vayKJE+7Nk/Ce00tHJC04TRJ1l+HKpqa6SSTzXR8p5IDPv/EzEGmUiuGzVANebh
Lhz0fWvIt3U2iKCKBNdK47zFpKdmJecWpjUAXaIFsx171PgRjk+5ED7nH56Dv++VxvmLGCG/HEWY
7sXiGXMY2T7c/dAMr0IENm8tX/56+ahW6rjnV4z3GQCanySGHEycwZN9uulVp8AUYrKJrghxJn+6
zoI+FXiq1aMD/SjAhA1w8fCFflo3RBkkOOAmLjwSoUyYFW4IJuzL2onEcIYYy0ueDdmEenj9K0UC
kLSvYx8LLhb7I5+87okunBl2uZzRhsEKhIvpgoD0UQ+Hb5f1WLVAjZViUOAi+Me5pdtWO4VWAWIc
pawAPbwtlcoJ54AhCKeixHNdnQ9ZnDOK0UEYaMu65PUBXiIxBYBK6079RBkuz4yzptajGj3Fzh+f
Si+567fTFgNJy/UYaEC2Tbxu22O6PN4ML6WrbkXAgOtG8aEgZxSRBAIw0uDpSuwHFVgnyRVIZC6f
13rScaIjZxNVL0lwt4iJ/4+061iOGwmyX4QIeHOFaTSanhRFURfEkJLgvcfX7ytqV40pQZ0bmoNC
B0Z0oqqyMrPSvBfdig6byYvvajw6MCzwQtXMdu36RhRnnYZxMutWN9CPEt1m8ujMCx6IybeSAqFj
Hv13NT9vG2+Z4nxuRYXlPNAGoMA+AGLeoyfGKFXn7FFWp22iMhy6pi28bL2r1sjRhdCTZUcfPl8+
JkrV+SAmUodcb1TA5a41KFTXazT3BP9JBD9yFzbIFi+FBa/bSV4ir/e9WT5fFkHoMw9rArx0TPWx
qYlh+qomRxV4N2tGJGt2QIrgJs5axo/VSfDmo2WgCWRyTL+b3fogXaVPeqAizze440lyNKf1jXvQ
IXvC69894jfiOZtRVmaL9A7uk3HHlK+9Qgka3F1+6LmXN5NQP36+LlwFqZ4zVJHW+Hkc/Qk9wNJS
2nnuNTE1gUodHGck1EmxokROEL90gV4/r6UfN4RuEBrOT8hluipWA6Nealv5n36KbxpNJ16UO9BZ
/1YNzjDkiSIA5Br6J93VAd5RD+1T6pqB9RzfsiJI7E0vmLN2kIj1Lp8VtX+cqdAjs0D7MYIIsc/t
snuyiu9zTXje/YBso3mcjSjEGN2e4oKujrv5AN27grdy6iObmMXL9KAR+kesie9RWwdAEMyhhJdp
O981ZulXYhzoa0I4YcKY8zWX0ZBm01o/Bgd6oBpmMOYx60D2/9MJ8d1pnSz3mbQibtGiqyG9l7Ov
mUlR2u5nDs4nxKOhZENvDeBaZPmnnxmNyhmv8AYO9ON0JC3R7gExNGNkKSxZtDhtD9GdZjQz4uX4
mnVNyl5zg8yJ5Ri+cdIAJ5D6+EddMRZz/eZ7N0I5TW+TOQHbBXpxOm/4zGY8xqP8rXMZFXz8QDVq
7gYUG2GcxmuZEEZ6zQ5tivHaNYZDazV+0msVui16QhH3T++XNIlPmU59j6afGM0WbL5Wuma12xwF
HPlQHYyUHK69fHoABf53IC0sdVWGrAU0wyRjfNARgs5E0mJnAh32cLMiLoBOE6ONMzmCWfJVXwc8
m50chxtmEnvbel7QcS/bykny5ufSpzJAu/d6I5vzk9WolGloYDJHy7u7oYJAZb5LWuMlGTp/KeKT
pgy2USvHy/d830pu5DI/tHmKi+H/3YrOSx4FO3aik/TYo1dMceab6YqioaSOkf19I25sV1TgTVYA
D5+y+rnqbiSDOEZ2pf585UBz/m8RkTYKwAVCuNsbx0ltgO37YmbebHxSlEMukMy01Io4s1K0i2nM
ApSGPcNVp7PLJ8ACd5NtgWfJZwiU05sY2QnVUkXJ5SxLrrVTXK8qzFkKvnHUx1ajcNqFSnNTYjib
ghTAYGop7l2aYbRKsiPx0A3fCSUkhPBlYeQTpj4ZYSVXC5sIXBI7dTNfvMcoNkCc0tP8/yhDUJr/
8RLcqGJuxI2Wsedy+6UOJHe4iU7rrXk3uc2hdqI7Kj7Yj7ZAsYT8mSQaMm/Bqr4UrULGItOgvY6/
qXhbpm74bUydKJCc9TM6C++mq+5Ic+ntxpIbyZxdC5dwRIcrYsmo+0dUvT6hhjeYjv925TYCOOO1
lvlQiuCWcKX6VY+vkuofcXga1iCmXjO7irIRxFmrwcJkOV6yeGMCOhGlCHtVTiKg7Qh9ZM7k0nrY
Z2xUw5x02ZhG3OmfL2YzmPFMYiFx4lLzVnu9GLK4WRJnroDAlU9CUaHK6Q9e+yk7Ft76gkFp8Cuy
WWLZDXuguFNEsruhwkYqZ7XQ510YeqyDT2S564TI1iIZTEEHjGjbl/eSEsSZqaGLKnnVWTNye0jr
wJjeR+Mqm6kcOaUYnJkSE7NWpgTB/tKAGNf6WoqiaxVvl9eyH/Kcd423U2JURMUSYiRvGFtw4hoH
YVocKWqPmhgexUI5LlN5Jba5D1J2Ox3677VBdWtS+sKbLb0q5lkKsVLzxvRVtM2tmJ9jhWLlgRkv
1p+8XMVEsEdYkI+N2VwIC0jbsbSgb8c00txO9cruRoNKx+6GQJvd5axIE6bCGM3waOOB1dvY0wbs
9UidE6dI3G6+fyWt0kJRBlirxpu87rZ8Cq81JPiap8jN/6Ml+UjibzYurkv05ZisVTgARLS3HsWg
CpglEcgCMXEFPhRnIyop+ynscrxvwhxNu4vod4nmAD+ViBgpMZzlANHnCCxmmOBVqBwtB7SOlF6l
U/358ilRYji7sUbW1EQyVjMpfrWKXqM860riXhZCXmjObGTlaqHbUGc1dQY+0yH6NTwVcRtIZgPq
BbrfZHJW8I9U3eaE1ibW6ow9BjH6iicTXoPzUQ4iu79LMAHL2NjL2yLQD4y8A/Q6buSCAILsMiHu
8keWf/MVyFIo4op+bHf80gbCW+oWjnxn+UkggDmwRGKuIyrO+81Jm3Vz8YcYlZkoTTjLn12+QHsy
7BGrnVz9wAYWBUD9EQdL2JKPo9gschGyRmsSk6UW1sMYZF+r0/yia452Gyp2Atg0eFa7BqmnbaW2
KHlRR30Bs1YXYgiZC1UWudLLkAELA1irDvDfbGeoe2cjOkQiZNUi0gAQrpZvxKhyo1NjDZ4BnM3v
Qys7NXAjDU257aeKGE4nbqfMPmWzvaKJBEMXwqz14T91Xbhd+NwOVPJkX1F11vdrqpqmc5ezNSJY
GlbgHHBg1XNeURnC/bD1lwA+xd/kBpAKZAxsM700P2tv1bN+bzm9J4JouvegnOjjAbh+R3WhEivj
E/+9ZJli1WNlo37TDZ8a9Opc1v99VTivjLtxoCXrqlmEv2aMbmjctpcouh/nfxaL6jinlsKuwUYT
AKYFjG4FNq3UHmdwPEhU0LV/k89L4e6RNcZKC+wFvHPH+G4d6htp1l05HI6gsbtJzeq0qOANHPrD
5R2k1sVuwGZd0SzHmGrFESWLDJqhypUiCnSGUj/uEkV9WYKuF+n3BHBZg3lVAZ2ua9yutmuwDv23
5XBee62N/031C23/ZGXyV6HuvP8mgvPYTTT0bTchOLbCOigB2a7pf4GJgQyddlYGziTMoyjozYC6
H+s10w7ogTsVGM2b0VsdsnY3YMJSHWd/8F6/ZPKJfSWupDxdUHUGKLgfXUmoeVtgw8SwyFUWYJb2
WE+U7yCUj0/yS6YBdMQQo87tO3iVw6/ZrQpgvPk4veaSLyLBmpA4fITF4BP+algs4spAWypg2wCy
1ULYpX8ewx+XlYQSw5kLKQmTtkshZsgAJmp4cfZUJ0ezoEYc9h3U+dA4qwE8J73JKryq1fJHGQ72
JAKkeyAWs98soIsyZug1U8E42r+NxGyJ0zLXeLEwDmYD6sjGl8RD6SUHCoNjVyU2orjbNRh5r/Yt
2zjtRekOjfFw+WD2fx+Ue5qsoCFd5OydWoa5hNYe9Dlon8LwH4kiVN+vQ+tnAUwzNgZ1Hmqlz37W
oUc3OY7XhZfejUcVceDyKvn1cTnoh+Wo9a56mztUvmPX1m6kcydVLMM8TRmLjTKEX/1zIzx2umwz
qLqCzB/tKt9GGHdWuRkDq42VAnvxOly+rMkpXN8uH9d+9nIjg7OEeZ5N+VJBH6bT/N4G5QEEfILd
HYwH/VD7Vm1TrxdCQfjcRz0kgjSorNzTfGnTuyV9JlZECWDP9o2CFHmsNSF7HS2n3ELIrHoo8wTG
c+QP712QnywahW03Rj9vIp/WWNZ1KOYQscUMTCfZdJVjjKmZAlkVh2FwN9Ux9C6vklokZ/+GYhqm
soSTrLTlqOqzr8wdUf+gVIPPb2Sr3iQiOJLgsKRDcoTDsnvDZgDKbFF6YctEjwnT59+eOptt5GyH
qEVpLGcFskMNkkPGYzY/IFab85c8P8UU0D9xk/k0xyD1pjCakeoyGh0pQoNl0todoLLsMUfVSlBC
InQi95OzHX3V1MMCowkGPP0DSTVzhoOO9uXWTj260Z+wHh91hM09kGcpKQD7hSpkea+D2E9I7JGa
ud7PIm6OjDMfVdWHtZErrGq1HgAOasOA+MnJeAwPTYKl5axF55HskiXUn8+AdE0ZNtMM3CIxLY8S
gCmrisLRI7aPT2+kcWzERoWVjcXDuDwOo5OPFFrDft7ovH0fc46bM2rC2prN/KOlDvCNbnonv2o3
GNSH6a3e5MfLNoNaEWczgIxVyK2G/m9MuYvyU6QHhUrkdykd57MVxigtDZAMkNWTYHpRguiRrQDf
PADaUPRm2QrKI1OrYn/fbOGa1k1ejjMeWN2hm16H6q5O3//bxnEhh4jpnCIucUphf51mX0TVqbL/
FjZ9YBtsVgHUDqOqU6BXC3F97JkckXqAUHeGiyYk9FGCDRZ+MVUWe9HNoxjOxCqos+CswaKvdZnn
EFHoh2b9Eo5+3hMTnbuB//nG8AMhsTUXQgp+HDcuDoqxoip/ZS2+ElODicRS+LkPq+ytpszYUqSv
YlHYanYdS5FzWbH2e+83q5H/rbxgKdDmKGLdGqgTZ5/1U/EzWHnQEDqwjn+wk3iXZRJqwE+BjLKe
CcmAWKUBNIyCXn+t+3xZwh+eM79CdIV9wkaZh3oWJWtkngfA6OgHBNsLSFcMvzmoL1RFiYgZFO76
N9a4SmuPi9Mgi1j0ii/KHXSjPJhxFKzIXJXm/EKsj53KhTiFHwfJwR9tLsBAQbYfkM3gegtd5bb1
GDZCBH7Qy9L2Zt0Bw3DeTS5sMKsmHooBReTJEe7SgIGGVjcD0Cbk19UX0E6kIvmd++IjZkmRDy6d
v8qfbj6AMxytALiknt1qtascIZ5vwykkbjWllJzhyMo0yksmAjhmmuCp0evlTdz/fYMh0wCYRueJ
OdYqWUNFxVycYK7+kOluXclUdYK9K37XirMMTuuzEJyZ1YJ6CHvE/+yAEgM2ZkxXgP7gZs+yOK1X
gepTqx1mOK3jB7TUUXCUW/Wj26pwhYBqKts3hmdxnANsszQtzQo+NpufQwvjafo3IaEs7h+CobMU
TtHXcR1DwMCzAdAZL3tA8rjy/XBgjYDTkeS+/p0mFilA/SyN0+q6KlqpYiireRD6KhKAGmpmUyAe
KVLDP5jDsyROucNQXX+CS8+qEyUBCip6u6Ccc9DDx1UK2uS9r+/bYiacC6HzfL5RXkG7Ywro4lSn
3AEHGChZRkrniU3kE4zGOqHZkaWe4zC0LW16GhMvEzRXFYrb2biSBONBrRpbrjJC8r7Z/7WnfJpR
SBZzbliXfidodmoeQ/UpZSii4AfMpvt+IsRRe8mFzgV4FuZKgLJE0Q9TvM/Tt8v2ibrQPMNipo9d
oQMDw41ye/CSY31IABy/PqzgBcSMjeUuPiFx34mdd5AzIRna/QR9YNOgJ/0jHS04o7N8wRAHXAhl
QMj1cRakBlFKa7YwWMOpZ8PdB/M+fevcyU3t/iZyJaKuSJ0XZ0qAPb2i4xD+JJUkxzDCG61aCJUg
bKLJ2Q95RL52gVNxlf7Yz++xckrGzr58SLsyDFHTDMmwLFHlUlmDwMABEoSHpox8y6O4HKyI6nja
N08bIUxRNtGatmbGmke4SmlQ3RZeGIRHzRfRAISaJXEs++mCjSzuHrXpImZpCZYPBVDk+tfRHa8H
X/DE2taDEd1joAZKT43kUDZ4Vx82ctnfN2uMJhGtp6wxFEysenIbjUTmijoo7jKtqgRIsEYCEFJ7
zKdDp70pwrfLurB/hTZr4K5Qqi2qviB1iiu0HlCz8vsr81NyDcB6Lztor9aRkEetibtDJmpkis7e
JtNpdD/IJVzDY10evV1dy4g5J1silXHXKm0Wyd2qsCsn3Wpk9iCaACrJEN3jFxWwYxgqc6uXy0tk
K/gtYgMwvqVgpNZQefiqAm0V0cBarrtxtUv1s7D0tlZlTtQ3jiAEl4XthzdnaXziuyjaStc1vFI6
D3xbrnTVvoh3oyd54lF7/avm9Y0wznLUxSA0bYPKX5knp66E4k8iJnlTO1d6W9JFb9GoAHj/jv3a
zY/1b+5YLyyoYhmYwklzNh4P2jhx/XR5DykRnPnI9LxXChXF9GX1yu5WNonf31f58xKY/M0SpAG4
enIKPAFL90PrhybcGiDkvbwGQun4Tr4qEqfCypmMLtCi5oCJb3sqgbkSLD1hbplFuKDffIq7m9Y6
EibUj/TyagmvdeAvltW3xVKIrB+1bZylqPO2EuYG+TG9/NFEmW3lp4xivP+DmzqfDWcZLKsT695A
vPKzfJ6dLE9+ygJWivg7XInN7eEi9lpu4nRO8cCXl8TRiiCsgUdI0Uj8wRn+WhGfxMZErWgKFpif
0mvTLzDw4a5gYtBuy6PlGV9Xp/oEvHh0qPuXFZC4RHxiW0I+AR0pyKCFCSYZR8ERppAoHbGzuKB4
v6W1zT6cixyDAulyK68nS0Ayq/em5XEdn3MSPIVaEG8VzAVM6LGluFZc2zNwxqmsNnGP+KS2mJp1
YSKh5UqAuonX61i5a/u32fp8+WD+4OHPCsFFEeHQZ0M7TzBvp9kVbPF75GVO50o/1EMB4FyDsHaU
R+K77wbQMaCvF48O5pEGfz12gj2eRg/F+6Om2PJ/MxN8jtuwJnUtQ7QGFMJkaxlAEcxg+bsO/vPd
/WCq3tjwpuzNYhKg3vVcPqIV4Wkqk6DOqc448vZyNkIVYl1rYrhz8RQdZd+6Mw7ScbTfBzdxrIca
k880NAJhaPnktyonmQGuJbhY411IQN4T3VvxO6GFlBAudJhAoZKiDotjAloympnDE0L02/pYfbFu
Vk89Jk8RSWJBGAyFe4OsKE01Q4oew7C8z3J3Siqvt26n5M60gjWkqBkpaZzBMFU9UlILkYqcfKkT
ANsqz6Pqt+ClGZ+lVnSIDSXMB58OV+sFPzojzBwP5omNpE2+dFW/WP8sBxCtIGU7vQFplooAqWPk
jMmchaMlScy7xP+s5Wc59tLxSKyMiGX4RLiIJ73crh8+ObuVHXC9I2eX3wneO2NYnz0N/ms6qsRj
i7KTfLuUugz6VCjI5k6ZdJeG1icrAmB3O8wHdW5vhFb4Novoniqj57ES76ch+bJU6iFRmsfL66f0
iP19Y2pACqw0UQo9WqXItqbPGK118uhgdfdNfzWH1DgZdaKcxYmVRMpQvUEhIH9aFt9MR1sCic3l
NRFHylNeZno/TF0GxFSMH91bw+w2qnDQGRFLZ3llrj9fFvfx6rkQKvApDs0ABrtYYQ/zoLktD+NR
8vPHFLkHqlC0v3sGMKYl2dAMgwtSFzGfNbA9oPuirk5FHB/LafV6RSOiK0oMpxN1X3dmF7MktvDQ
GNcxYKcAm3h50z4c8++bdl4LpwlLPwDOP0X7qoZkoeyDC9yLP/XXsmd8GW4BR+7I962nYxopes0f
JIQQPYpT4w1dGvrD8f36Ej7JrIwJaFpnLJdBLwDv9MnwpBPrv6OObz/IOwvivFK7ptEkRch+aEt2
N6/L+9pQgNl/iIfOMjgvpNVjIVgVkpRxYPrGofKne0Z1rAGKKnKpOV5qQZwTavMsKqzVgC9vjkJ/
L4HD7rKWUALY3zfWyRrSpos6HI0VPw76c0Gx3ey7tfNusZuw+f0ShqJpV7g1afCXZrCt4fvSfpot
y728jn04BeMsiH3IRpCQm3OesUyrfqOeZhBqDX72nL+B8tq3Tg3mmyawF4I1DORaf5e33sjmrMbQ
iiLDpmAhMoC+Ueq1Ilu6XQBTJtvLW+5on4jFMj2+cLX5tHJvzO3Uxaio9O56QCOmE8e25jEQ1OKJ
AvymTpAzI/Waa9Iws9aZxfIGNb4qc9mZzdSTxr9CGTjvI0+NpOtIXKNFEckvw4nCzGmi626g0uWE
xvPkSHqD9OFYQSOj+RiGp3EgHjB/CDx+aaLFGYhmNcwwyRFT/WT3lWzlhQGyf/TwnaYjBZBOGSQe
JLGPZ61KRTzQ4oCNflU378MBXSG2CPoUqsq/7/jPa+PMRTuq/dRIuGVtsgazMfiG3vpzWPmGtlyJ
GWX+yL3kzEeNx5Ops9eg7KefGAwxYBMKu3EtpHrTr3jtEmaEKfOFi2VxVmQEe0GGIhSg3urJRt73
oDTFLWqzvtiGV/2aHsVhRdnj8nWmNJIzH5G8qGLOXhpT/55iOiejythEuGFx4UaYTshgdxYErMd4
+CF1h7F4vLyGfXjvzd3lzATS5JUas7sr+5MnO4NvBgBK9rRHkIY/sCkSoE1g+PRAdSoRht/kkYEE
XVDbhmG+tW52u77PH5M6qasH65XgKT4juI5vk1cGGCm9Xl705dsAspV/+5ylKvNGYhCRpi7aWfFW
Kz7mQGxFA9fx82VRxC03Rc6qTGWlgNcGxSnWOMKmeeNDeN16rMSS3lDt95cVxhS5sKPOJhMpEmik
EWdXk1ad1sxyWoUcnGUf/efrBhKSf29gmXUNGEgQS7HmcQaAbwZy0HvIZIGQg5pFpk6LsyXWWlZq
vwCCxRAeVPmUx69aj+7W8UerxR5xWpcdtMnDAgmZVlTFithb9RfPOgw3GPa8ZrM6beUMx8vCdg8L
hDhgbxElsAZw6zKjdUkanYH3iS9L8maKtwvAoS/L2LWLGxmcXUwa2YqESmQcLuaJoSWwRjaZBILb
b3XcyOFMYd8aqqnVqOyZz3nA8I3Wl+S5GOE+m2vW71y8JYh0vl1e3K5ibITy5jHSrEJPYEHEXjmE
DR5L+uwpU39IwsGdpobYy/2rvJHHmcom0+tQZ/QZk9MntnFYj5hmdUy7v0U5nY5OieXxdPKg5FzV
nAEviifl8MWwBVsHXweQAPRvP4HzlyNOkoqCdq/2eZE8w/zQ9GZvTImKaRdGoJQerPJooA9RdEHv
9hrKxCUgFJRnmu8XECQ3bGwiDtpg8At/9ZtAPRrBZVXZDYY3q+IMY2aUcaj2LHhc3HG2nGEQnTa9
ya2WaBzZr2RtJHGm0dCkWlBYUHAjgx84O2X+/yKUUEvajT42gjjzEeU9KpoJupZi6wgqKLvrdULh
qU3jjIeVaXG2somdtf6kmu3t1H61qh8pCN8vHw5hCHlGk1kd+yZl1IJ9eaMmePsfopy6vPu7BQg7
oGpp8m98WWBpyGZNgBtu5fusuh4WCpeGEsCdu671fVew47Ain6FbpUQT7R+sz3kF3Hnr6Txr8oQE
YRwMnuhlXnajf2IgkahEPFMB/P6RnIVxRz+mUScICmrxJeBFjE9G6cs9SaG6b2rOQjinUYil3icS
hIQ3iCK8ypdru2Tj0tcMYmT5K5x/8yyOcxd5vejqUsBd9FZui8itFslzZx7Qd6UMhLnZf/9sZHGu
ItWqIm5GWNE8YFyZwmPhFF+Yryi92pdeKR6L/bnZszy+2qw2kdWpC5RDQ+vV4CxOfI8ZAF8HQlLl
mK7mMU4S88C4C9PMptJ3+4bi187yReelmbJkMJC+m5vTIN6EAvwhCPYMsqhOaAxfela1ejFTFdu6
vrOJqri065cRCDGKU4NZvnm5bJf+YMvP6+K8hj5MuSJmcE7AEfUQ1fjzUbuxAPvD0GguyyIuHF+F
TtGhH9csGbCsQQ+MAutW+CtOl42OcAYkkZJ8lD90xAQsRoaZQSePKbZHah2c4Ziktk6lBS+DyFjc
tgPT0RR7Dcl2sh82nE+GMx3TnDUKMELRgxCMQXL6Cb5f+xSXwH4GfLNnnM0QMfQ0A7SQoeKz8enx
2HorMP56n5rfovaNMxhRqwizJsF9JBnD2MvtyUSrzd8hfJzXw9eYq16Ueo0BOITJ5IRJfS2I5GQx
4Qn54arMzMIoExC3ru9ssrj62h+X+/KHbsfHAqCZzRuFaEzdU77AHM+lnK2srzABvTyGb1NQcRcA
CUWvQ0YmLoiT4kesciFawcMAqHyz/pzqp1UHGzHhPigRXCyRZ3KnlgI8lWb5Rv+jghseXv+TveEn
q4ZoVZpFhb7Jkq8knxTD1ajUEuEV+Prxkmu90WYQkY9+04vQZreUrmOqVZtSN94ULADOAykeYGGn
4tj29bugZBR0KbUUzgxIImiq5hwwXU3zeZjuxKFzpOYeXLPu5VOh7I3CmYGiS0XBkpGnLYWbZfg+
WJ6iflXWu0i/19IvyfJtLv4hRBI+la8JL6McShXThJ9FkOw0Hlc//2jKDW+pVm1Cs/mCcJZFa9U0
iFPK+WnJAXSmxHa1LMTDhZLClrypKeXpONXgN8YuWkEmXTejk1TEO4/QOpULDYpRk4uRETnNSeOi
1+9pzGSqmZQd9m9ZNhNIwIaoWqLJz9+I0jAaSgStk/WDIF1PUuqqxghsl6+hHrRgoiZZhfc37iyR
27gxHpI0idkbIwzi9GnV7Wx+v6xv7KpcWhS3cb1UhMAuWKAB1o06HWOAuwBZdi1ioL6atmEJ1JVi
P3hJIDvJjTIoZlUn4Qh3NILfoXOamw9svwWECEBIApanRPGW7avGeRPZJm8E5mWXjlWHDMBoBVZx
7DWiQ4baQS7EGpa5HxqgP7hJUQ12LRo3oVZ/GcUoMMfmlKTDV1UZni+fGqUYnJEVZDmpwxwRfqPo
j9mIamndB22lvF0Ws29nz1vH2Vm5Xue8mtBrrElGYHTjU4RRZnmpHmQyufGH9/RZFmdqUyEvhU6B
k2WUN/V9Boww1V4wkDjf0Mk8YmF8hXQ2JDVLZB2pw864Ta3lrs/XG7nNT9pQf7m8h8RR8XXSOdR0
eWV8GXOXeqkeP5Q1JhNrqn5DieFMhWlmWhmX2L54OE3jJwuNKhRV2R+84a8j4iukqxKDtVNEFyZD
zR+D9agGRcCYv8k4n1oNZySmSkoVS0V+cAbXeecMz+G9DLiTK81fPcC3lHb6XXmlCG4opWAftTEU
s1Xlac3ALaTmLp86O1a/Wt23daXY+Pa7Wc+OhK+O1muKhK6IEIlBWK6fMq94RiNHh25WwNM4wivr
RB9Rn/q7DA9rRFTwRrKAgPbvFS51lJaSgm1Ng9nt7MRLbAbhxWaa/uoBdRbFZ8uVKpRiEyGtm8tv
QJG14/Y9FubD5bu1e2IbIVzhMIunpjQSEFMs83On36uCdZime1HOj5fl7LqQjRzucimhYS4lQ+VU
qk9hXdrNSqQbPnb+N6+4kcC5YbkZhFUEDpLb9uVjnb2O85rb2tI4RiT9I5Wgdu6Lg2kunqEuXiOA
bQdRVK93fjGmhi2FUWEnjdJhogp80N3gz4XmK1N6pVmiHQKOcF6jo1QIDsZh7KLOrsR4DqKkAYKl
Zqux4c+G8j0atWBaMr+JhZu6HwPcB7svkS0Tisg2BswNmkX+qpmJbRrJoY2RtivC8jRomDnuW29M
0sqNc3QxW1TmZ3//VV00LQsEljKnt6XVR3Jv4cLIYmlXeEw2VDZ3X5N+SeAf4nNa5IJW44SFIzCl
f3ToBRIeEz+/0h4awJgJboemJ6oLZL/Yb52lcvoL1KhJVFdErWkgOsYheawP8SHvbfl+BFTl6slf
WG4jehKpNuld+7oRzCl0LtdaBeoHxEQa8I1jy+kaHGJDYWLun9sve6NxZjxNhjoZWENXCQ1bj9Zf
tV1vbg1nseV+MiOjZFk6MHcZ15MZrAkx1rW/U+clMMXZOAU0aoXqkODJDzbaUkHj1vtKoezsZ4s3
y+CiuVIRG/SPYyj4ajzop/AUPTKekfzOdA3nRb1TbkEz6fVOZ6ITaaWmQKkFcjFeWMx1XJZw6j0o
VerYKUtPlohHLVvAJevG3V8JuP31qAIdISy/jZVlR4mrLsB+QzdSkjiXbTWxHp5G3tTjfDHY5G45
aYCYa2wtP8amZV+Wsh+uns+M54hNTVMV04+pqyA5lk+x+15+/oAnB+qWRXiHfTTbjTDuupppVqFf
AeFq8kP3V3fwk68Mg2SwAEKiH0T0wlG1/P2KydlCfJiujd5X7VTNGNDcYouNwGAHttiCafX/D7bY
ftPCRiSniXLc4CJ0aCwJb2YgGaUH47bxBcd67gBdwMJM5VX6dvkY95XllwH+aIrarFIUFl1ppwzz
oU3ijwqCS3XwmjX8q/jhlxi+HCQPjdzghcHa4W66+HNH0Z7u0xSdt46v+BQY9K/qFYZQuVscVoqJ
Tv2pOM1Hhl7fBPEVwkq3AdQy1ehH+E2+AoRAYKikEBHYLAAgdrkR6+dI+zYOf5VC2iyQi49EuSmF
cQbK1WwVL+D6/abMgt+LHWHtmSH63VCdD4pzWMrSNJhGRaChCMV9F1dOVmaPcWp8X2PAig7Ijwwa
kO3/qutiszqmphs1XHpZrxRrZdRFLUqE43E6/H/agtgFurS633yZgn7+Gl6/nZpDqIfPeZh5SM8+
rNMY5NLgFMNaupdv2H4xYLM2zrnVGYCsekYbqgrZTRmOnrpID3qGWG6Wj8g92U3b3jRre0KFxS3y
sCYsNTuyS4vmrEpvqHpozdBQUY681NBOS2i9EGvc82+yZmmKxoANZItTmx7wOGXJqkWMeqp7qJzC
l+/Fu/AaKfZbzcnc5k0J1BuJ0Nbd+HErl9ObLk/CqjMwm6XcGa74kH0er7Vj6vZXwnPiq9IHRFXl
Tm/U+3xvT7dyOUXK5aXsJmEECbYwelZfPMaD8kTs6Z5l2crg9SZWMHcTgexqfh+c3i1uJ3Qj6dez
Ix50d3YQlXulTzVs7t3/rVBeWeRQi9cW9/9nf16Pi8hm3imiVmptXDyE0CEczAadFkZ2HenRzdAF
qRUf5JjiPL4sSOGberM2H2LgUoHjTV9WG2Rb953eforq9r6WBe/yiX2U9fibdt48tPb824oZkTkJ
DauZs+wCQ+oTbsEI+MiGMIfJkb3EEyfkHGZbDMQvOrZVA6jJk+mltgQiAPmY3En32Z15S41DXNZW
pD6479KqfBAZfWWvJaBCvFoLwr3vJnS2K+e8U192XdlUNdrZckaFiNnMxjEDkKu6tZffgrkdAywo
uxNmZy942UrlrE6sZ4NhsjJrYVVBGHWofQ5BYyXEuVI6xBkZdD2OqlmiQlCrj0oMlHIgxYB/R9eo
XoXdmHq7IPYlGzfYVSBbUvWPFPDkKYcCGtNfiYEFLMv8OxW57F51pBKA9iSphv5bLgyvhL6TADnc
NfdLd1VUn+NuBIPCaKfJQ6ldqR1xXLv7eBbIZ8Sitai1bGKOMLnp0PWjGloQ5tZJTqhbv6vwG0nc
RWzybJYscB+4knydqbfJ3/DBIjn+f1vHN4lqqrSIel/g94v5GOfqYZiqr7NVEoUVasO4WyXElpbN
Ooyx1gDCwHpQYtXJGndNCDm792izHO4eNVGbVXkH2olmes4lHAxIYKfp22XruO+rN1K4a2T2Q2Wt
A2KE8DuYrL+sbukiTnAifz6ZoBRbfcufb9EyQzQQU4vj7pQME7EkY4wXToVZ+DQBx9R8gwkjjQiz
dpMYW6Xg/HW25qacspGm+T30MT7la8f40B6t5+aLjMlO7VS5yzF1wFrvR25HptKYTv/mfDbby3lu
awKtyDRCJztYDp09Hleg57N3Y+3rK7HYfUu1kcY58Fkc5yVSYTxYwNdEDkqmBkCETYCwh2/l9+zt
svKwvbuwOD6nUWjt2tY6RuGGcCxtocv/scTKy4wUVCzg8xv+h7Qr25EbV5ZfJEALRUmvWkq19up2
2/0i2GNb+77r62+wD65LpuXiwPNyBgcNOItUMpjMJcIQBF8Cp+GTGyTNEQNFgKrYmnd5qPmjqiO1
qwiK9qJtpNzN3E990hgdTri1j78w+cjcsRzS25OX/wsy5s361cpFKQcoYGOmspIjpIQc7a5KUj/I
YzxaZU/Xw3OIGw6F2o/SgE4lSUT0IYBkymFMaXby3LBXSBgYnmXpx5x0AhjbzJ+sl8chTKzOKlr9
wECFVjJUUAu3dqLn4mQ9BnaOs9dhslrU6iVaFocuZJJJPTMCA0lO7F6DhDYYPm77/rYvWmiSo1Ql
msmtSgsqXZVKxMpDo3pjCgGaPDnrurq7bWZ7JVcz3EpCI9R1PYIrlpUTdXehJkiB/sHXrwY4fByg
pRgWJtbRH2XkeLW9ntvyZ+VR/sR6kFXRILdo2zg8nPS+SZU4hE835zg61tIO/V7/bct4EKzCWDdz
dP8qY/4AD/fUfBL4tOCr8HV6vbKSRCpRQIi0cz48ylRwO77np35H1p9fha/OV9K85EOO5g0G5P0b
BKp7P0Nf6QJ2IcMpPipO4c2vx84z7eQk78PInkQOvv16oNffwKFguFS5ladwPSZ7ybisY49KdniR
MVfEuluZGL1xKEvB5xN5JF/OT8dprGIDVybBZEzsLV+X0K5Avg9d0XKX+cIu/O1b7LpO9rFX4T0h
uhaFKjoh5gzPoT6yR9Qq+5do/GxZT7ddc3tthqYaFjq1QUHCQX2k9kNFmfKWOpbfVM38Fof6SRpa
30q70KXD8piTwI1RNq1N/WFOZa8JRAH/5npXv4Ffb0imYV4YpOSLU4/epEB/GmxcavOcqqLH0+Z5
XxnjYBItqqPaT4AXPfSb5jlvD1b88fambr6YViY4iOwVPQ0JQfP1VepZ8pOjqJNFZIYDyiXXaJ53
FmtS6A6134EgVwErs8jM5sAzSNd+ugiHkHIQUUlrG9aIhsEwL7q3kLarUCW303MNuWdo6dwpD/RS
7jNfGK4y//sNd1bGOexsB7DXK7jwEK5CxCpFWqSEZtbgzSB7bY7RURelQdnHuWGQDyFLFWOvQQGw
lkCfFEYxEvZnKl2kRFR/20z4rvaVDx7bYIKQKRsfk4vSycj0YBZRj8aEGqMuOl5WU+EXFX2yivZl
TNvLMgeisHLz1rhuLh9WDgGWKmkVo/UwfRDAIxsTueTQ2fGHxlbt8Fk53D4ZgsPHB5ZpWgadxlqr
5+A1oJY90n+KvvybQGi1Kg5O9DFMzJmVQDLJ8I0sPVZB7tRxJ7gSRWvhgGQy426cMP6HmvqDTB0z
epsGgYnN4uLaRTgkKZKq0CUDmcJ3LsQ39nk6G/oaF+PY+dLnRfCcESAK5RDFsHqTIgPIpkaQnn/X
qGdjeqKWJ5HbcYASNYWxkB6PwiROT8HYnptKFlSCtz8OhBR0iiF1KGz8eoVaxdRl4EvF2dI/9e3b
lP3IG9GM+vYyrja4cKRKs0YZZDR6FmAwhhSKrbYiTsDtD3I1wd3OVp3RJGLjjLr8nXRPFDS2U+eo
+ZfCfG6Dx0YoMLR9FV8NcmcHIllKM4Df3R0LUL2W4OhL7Er7kCe7PP10GwtEprjzY/VLVxoVGkbw
iHYDtUI3unowe6WxQyP18X/+o0twZ2mZ0LqzKOBLldp9Z32uszfL+n57Sdu5K+O6fdwBMiuzoXoC
GyPmeSDM7kUQ8bP10CaH1p28cve//y18Xd7dNi1yRu5MtbKeFFOMDimQ46n1mxaKRklErsj+vgpK
pSWSQ6NEaZ5FGwwbNL+FPLCoYiYww/eXGVmDxy1LmbLCEptCH9HwLi4sCfCBn/XS82SRezQYu30l
3c1Z90Uyi304hn/1mL06BD/hpda6DDbGiYlO0WPkgIsVnQb5QXbr58zJnNs+IFoUhxZEqkelLtjL
WfVb6RvYYdpacENsdtioqwVxANEQVoNPkAMedtpuuH8v3ZzIPbuPAgzwVn95Wfw8UvzAVxR0bRIi
3+GOpV90qh3UnWDbBEeHn/eict2P84hbz2gPi/WQSYI3lujf50BhyIux7TqsIFj2QfW2kNfbn/0P
geR1i7izn2RLQzQLLcTFmXFRBFBDSM/o+vCZYvhtWwLQ5ue8+o40mdQhj0WyuwoXN758+jxW+4YW
Akt/eHb8XBU/30Us8IjkCT5L8GI6005GsXCCeCeYiAYQe2DaNI/x6kdLtls4gaN9uL1QwUfjB76s
YA6jLEXlfsgqr+r+WVpRa6noKBEufjCXoImMDNnU0VF2Vol8Ru3MyimF/Lo12yG6IRbjLHpQCfCV
n/8K5amdTLQZIsTTdtqeMVb9m8I9c7nfX1HXj8e2d3VbkJROVRMgjpjoVxo68fhhGtyO9vZgnY3o
4+1vtZ0YuoISz0hE6mieDAnjNwOmIJaD/lp+r76ymjKrM2Rg/szdgkAYW/DQEPkIF1H0BNPcfYxe
6LyH3nZqG6ZgYQJAJxxyaHmkVykTjQ7TZ9q8KelzbD7e3rvNNYBJTFeYxjvhc1tGY1hKpbV4kaH1
szb8Wajlzdz4N1dYWeBcwTCTNtZRA8IbZvZUjyUq5ns2S4G8gRMLsHBzx1bG2N9Xfgc50aQpFKT2
s6GyI00/kh7HyhIVdtmXvbUm7ssvVE7UrkeGx1JKtyzzcwUuYmKqj50iUuPdPEmrFXE+QJtJiXQd
ybE6fU70PazapXSIJV/ST33+N2zO6soad5U0daG2CaM2GagXgyK4m/bq8O22y20D38oIF0pSKyvr
qcR9Ze3pY1baGGMDrW32NfvRZBAW+zc8y7d3Uef7eyIDRGySDL+w2tfF0r4PY3MP4vrY1vFG7Gac
sE7Uy3rbFXW+ywd0H2W9FDi8S69Aotxw+uUVY+UCDNpOEfzcTJ1v2ompXE56A6lRdA5B2DT1oIbp
NCeMDj9o3rhfBK10mwHAypz26wHr+0aXkxYvnF5G/k85GdZDV91p6UMkfItu56ZXtjjkkHspmrsZ
zliphTNXpl/k+l2fv6oEE3Vp5epVeKBWbDdd4KEFYjdjzEkUhYi+IgcoQUP0RBuxXuIz8cfouU1Q
cbDAMinvGnvwoXM/u5rohIiscvjSEdpqc44LrXOLgwU1zXCvnQIoXXW6PTkEdIU0tP+q/Wu13RzS
SEND89QE9ykptZ0lF7sqCzzB0Wd5lz8Dpy5z+IJEzSIzjbr3yUhjVzwz4a78AFmHe/1w2xbzjlum
OJTp6JiEOcrAbg26kBBVN0MqTrdNCD7Tex19ddtQTDQXRi6jWN19Ddq3QPsYUUFhT2SCS2RJRl9H
bYKOBi38kkqT3VcfZCKa/BYZ4SLRdgKFecgaiGr5gD6oWn/KRDWR7dTI1bveceyXvZrR+ZvApYOX
8COyzehZo4lb4UEcO70ru80xdQc/OpaCbyQCyPfbaGU41o0ynHSEotWn4hw/tTZ7s4LYp9/h4H5M
dyIfF/jde/fByh7Uk+ZsBp+qa2bHqn42hQVy0dfiwCGI9ZqqAAhwVkp7Jmc/dZCyxhQkGzlBuu5f
iC2LoPj9664WFZpoMtN6QHHnYnwBdATBwfIYLXK5C59FHYeiHeRAYphBPJp37Oak3pD+mHpRTLXd
AbJyRg4bTCsKMKwAbGAd00xot3USN7yQe9NuUPgoHNBmC24SwVfjR1u0yRjYfCjmzklrp+BP75TW
67pcYGZzwuUawel85ruW+xmNegzFffWu/vg/yWfMuXihn54XR3O0I3ta/p0c89owByJqOUtDSpAO
18PJGaPuu1JHoCZGj+Bt0P1D+KjppgEJUsPkaReTkfZaA+1bRDyyA45u1AS7E6NOmh7zA91Fx65z
BSa3P97VJOeRipylZmQifJydwc0eWhu38YGpYM0um1rQHXkvKpL84chdbXI+GknoF5IyfMjxsXHp
MfekJ9boMHlotNiLLss/wPNPa3zZs+/GcZLV9yd0uB8v5UXy0JN4V4FJgL3UlM/xPUU4KTrqgo3l
a6DqTEEgkGKRZXmqlK99+kINwQt3u5vNvC6Nc8woSZskLyaWg2Ud5+2lQaVc85KjiNn0D1fN1RIX
HEuQA4zTBsmVYTd7o5+5kmd4mR3c/++xKwtig22cvJpjf1+BstyqIGzRYC5S7/pUsufAFDm+vBlE
XU2w77cyEce5XlITA1dDW36KiP4ihc2dhM72WEMb0yj73dx9bMPkQyYFgotb5BrcNWfFUtA3Czyy
MJ+U/rulfQi0v2oGWbkGF/JiWE2KgZgQ8ZAPE4QAIeCpCx5MomVw0BFXZMpNyAm5yLLs2kF3Bmu6
T+RW9KWYb/0e7l6/FAcX6ogGn4kCfqf7zn1PA7MbGlQZ7LUQOKKRKoHvGcxxVo4BCQZEozJu0Hm5
DMtZCz/dhlzBthlc3CtHlIZSAmAwzH2SzA4JoBDb57vbVkQn1uCwQelK4A8jxWPJqdEPPSVwpkem
pNI42ffMr/+jxxkcRFQhDWoKJUA3rXxIcmX1rv8bgVX16tQGBwumOprlosEERkBtU63tyXhuCtRP
lr1g95jv3vA5g0MHUgcRSUOMq89gblUvxSE8LfvCTdzmRMBiGO3REA2qFiYEfduyyDs4bNBpYahW
Bu9TxtNsnXv1rIqYRkRhBi/NFbWL0YcxbKg+KpHe8lrte3Rcg29Chzpe8DQ/iZKX24Wc1ZfjsGJW
skAfY3blQ3OBOIjsT+GZxdjxX/G2rp2Eg4s2VLN8ZAH9pJ3DqHdS3WvDWRCMsn/khn/wOlxkLiM9
rLAepkapnf7Xoabu/0aQYLUWnm8ul+R8MXVkY0Pwr4z1A2T40EIlijsFPmdyUBF0Ac0lnV3ufW0X
UJFuCAhucktw7Yn8zuQQwgrIEPYB/I74xqd34Y375sTcLnQwxrCX9yJuQ8EpNjm8qImW1EmHgRQo
jXuK9sMcQTtYIXSP3Va9KyXhUMh2DvHnVcV3qkeSpknvbCTMzYMfBH28g2w3+94N7PZ+8kCbgPn7
WRhsihbKoYZmjDMZ39ubkiMaWcsRVIRAq/Is557aPt+GKJHvc6EFaVFkK1n699pL9W8KbSKv5CCj
khatkGfkJ9vqpMxPaXWvkrfbKxHBkslhBdU0UuG6R+rmojoK9KA7NDGEH9hTSxWEtOwT3EAMvo89
N7OqDycQOU4BUkHl15bUbiEHO2gkiZ6R7LzeMsVFGOg4MpHzQsBE33qPKR5Y3nzfg5c+d2METII9
FHwnXqRrQCU7imSDVcEYZ3ztN3vkoR6MJ/V53umINjApWlfebaui3eSgpCh0KMU04DGQ5NRZjPp1
6cZ9q6XHqUg//DdTHIhAa7SskbIBuSM6cscR6vFNaffBvW6IGGVEO8n+voo804yURdICH7uwd5O+
sRulOpJK1HqniuxwaFHoYGYzF3h9jS/GuGSk/YL/FrtpbzmLU+0haYk2aAwye5gmfpaOGD/Yk6fZ
v72xop/B4UhraBgerdB9nfWHKb7Pp13bCKBK5CYchjShJdWDjhxz00DkqZLsrq4usYx+tXLwbq9G
9Bi3OCwxa9xsZom+ClKPuT3RHJOORbtHsH+MEu1HGgIwhyB2SKOCmnb4dNv87ZVafBmww0wDJtDR
Mp8ihaLdU+V1KRO7q0Rq9n9IMP7/FWfxxT85lRMZ5vE0PxeH4Fg8Exzvf5jSVHa0oNppAWNEGUZ2
xH4HNENWNV1TqPru0KuDoSZNpXYGxkZw0s/6rD9orSWamP7Dg+lqhDsVYVwOfdChPf5/smC1oygY
Rex3o6t4HZj0HFHDyh9un6tF7gDQEllTkMQCxFofrMsaBueoGrsNcarln9T8mLXI5aSnEpRct51l
e+bJvFrmzsUUBrrctYiRGaX9vnNlB9SaLsAbbdgVMo6SU/xAIwN6kKA3x4Z2/cq9/RNEn5Q7LWD/
HaQiR34iWC4BSPWV+NttA39w1J9r5PstY+gLBSUTV+jc0ZPsalf7sb+cMnRUPQ6e5kmHBZqfooLT
9jm8WuXv3rEsM9BmaW4e1LYMvSaq7FXg7DQIvqHIEBe01yhbFLgbUPxB0E7051y7k5Y3pfoi2MbN
YMLSTEsnBnht+DxmNoaYq07Q0sDqI6ycEHqmG4KRIYcijIh8ZfNKWBnjFoWZmNkMCVJKanvW6XGy
7rpwf3tB27ffygYXOuRqG7VtALY7lhjJ9/qu90tfeaoeFDv0JCfY1We0VkFQpHQbpz2APGcP4idP
lGbaLmesfgc7IStQa5I5LyHTwprkQAGL5r8E9QU7fkxBHLQ8MrlF3aEn6WA2Ti7K1WwfjpVx9iFW
xjF6lOfyggYv/VnHlzWP+R6TeC6zrPvzuXOKF9G01eazYWWSw9e00LROZYOcCejyWJu1/q/687bM
gOUGPXNEpRa1OFCN5BoSMZoCGF/2hvYlBp9WexiszyVt7KVIwTgo4j3YvPk1maiyRmQZcSe3mUuC
oJMy8cqFZfTu+2yGUPwjQVnKOLfxi4bpXksU5DOE5q/EtU1uN/VCHuMUFMluov4YJGeSX0zylCen
Un+aeyLAms2Kzdoat6n5iNKsSoHW6DCy9bw5hWl5ScvhTkroYZJqxZb75y4AkSy4Z4Yl94y+kOzb
B3cLG9a/gbuz2nbspS7D6H5b/zNiSLXSPhP56b/Z4G+lVFZmIwOo6slLH//TGKeherltYjPOWK2D
zy+b1tL2dYJzX3vUZ6ph0wnaAfvWVXedP7+KugQ2z4PCNNY0YhJUhn896YU0VYbaMp4KI/M7Yj61
1mSXlHpZYvi5GdmqWTuVOvi3l7n5tVZmOSQfUmtJ8hYeE9fTo5rj8DUJhGOV4OttO9vbuTLEwbmE
hKkVhBAT0OzZKe+0fbJLncZj2VlyCt1e4IWbHbmADx2tlqqKaJRzkaxrlLABnTVgTPrESE4mA6zk
4XnwkMWyi4vxkJ+sgyiTtRUurazyTqPP5ZTRCf04aT8dIIsNHmYRA+EfdvLnyvjCxDRVsVKlGFuq
PdNHem5n6k4BbvDwnY08+Be3EION30Dsupd8jULNyBj0E4BTPs5esdPvMZsHqjAjtJmEWOGl9xrY
3jtfVM4U7SbnM6OcahllNKN5OdtLCLFXMj4L/JI5+K21cdf7bKhIk5lIG4zHZWehCzR1gn2JoeLE
s9Cccdva5mlTFc3UcOdZlsz+vrrOSSDTRKJwj0TTjpHSd7bWVh+sVjSLJbLD3TpsrI2GFroFxroF
3xhx1aDZG1N2+G/L4a6bzNBiSlRk1/Xe1xe0bF1mTWBi8/5c7Rh3m+SjFEttMqOUFFcOWZ7SwBun
dh+nb1Vg2jR9vL2iTY9TiamAch91a744puq5Lk/v3ETE8Bole0xTSzDzvPUgQNOJYpiWqYLci3Pq
OVdk1azAY4ExM5vI5GSiURxdJmBoF5XnN91gZYrz7SbKAkUKkGAcBj8cMoxCPIdC1pftsGplhXNq
y0D5uihAbanIr2asOmF8Uq0XQz4F/bFvzj31m+7z7c+0HeisbHIO3s+JWmmoG6A0JiMshziNE741
e/VTsp/31jeBtU2vWFnj/TwaOloHMZPbzB7Kx+w595lUqT2iSquek2PiowX3tk2RSc7vFVA6BWoI
nsI8vhTlQy6JijwiN+Tux2SQCwg9Ibk4OpB/dqxd6mWRTR9ikJJiqinZq69167Sn4W9YzFf+z/f5
0KKSl0lFfIjeOlphZN2lsyjYYMHSb6B+/WD8Y7ha2iBeIAcG9xi9xdX25oHcY5DcmYUKniJX5CkM
2i6pKyVHoi24jJ6B3GyAJrcJUUbqhjthLkrgFzx/AWlA4qyEqAHSy3tP9j6/kHdR68yLXcMVk28I
/ISnw4oHamJSHqnZTMvROXioUowTBw9CjU2RHQ5FBk2LA7NApcAwDkl1AI2ZXYIMOxaNTG1m89b+
x0FHNerKqHVYEGveGw7JfYoGcO2ogaNWFA0K8JdnM7BA1kwj1kBExswp52g/q42tzL3oLIucggML
tZ+R6BqQoFQfTbSTQv4AaQqMYDKCNrxWHLEq03Z4vTphHHyQoe6DRVtQ8f4R3qEF8ik9BtB1tEMQ
KTOe+xoJmXgnamXaDESvVvnwGv2/koLRbLS7F6dIRd5cbty2u9T6yQhEgxciW9yDzNKktkohIwdC
3sg2rfSBTsrRjAhxlNg8BUP6N6whK8fko+xl6OKlqeGYYds7Ulc8dFmHtG/VCEKqbcRiKRdCLYJU
CLcyRB9ziucFOwGoBDrFLoGzyPcqMmnS4W/kebWVMRZ/r0JeSZXVIpwBj2l51zWI4P9JRxEzwGaa
bG2Ei6n6NmsMc2FlRqVwOquK7UwPcjvrx8PYBBG4MVSo0eAAEtJ8j6LS6+fxdZDSU2tkD4YpPwaq
8XT7At/Es9W62ZldrbvPJqUoMbmDWsi+nI9S9bXXD2b5+t+scKg5ojuoGGs4aViQfYczgBIoToX5
o53ot9umNkFmtSAON8NoMUrK2gi1/KJIXiUSWd7aMDgjUWRKoWfDP9jnMqiq1kJVVY9e4vhxsU5G
+7XWXm6vYhP+V2Z4CJHiaKmHGa9n3aYgU1PsErNqjOJB3Yuer5sv9bUt7qAtWqYmUYMgblH+N2JY
Y0yCsDEJRjP9b5Q5tm6ctUXutOnW1IfKjPBgNIp9T3W/IsFOVQcBhIjMcOetzlVTBzTiwokvSvpY
pK9dLmrSEdngDpCSK1LR1CbwF/0xNFehZTWTSz7qwgHGLc9ebxr7JaujmipmVCJhyVxC6qEC3x2y
HaM5yksEwrM7+eL7k12PfIC6NskdpnSy5KwG0QhkdvxhBH3AfMynV6N7iNXQ1vqnWsvt244v2k7u
DQMa66nqF6QEpjh3kki3FeUxLmqBla1Lc70uLhIJgjlSrBzkKWUDHDIepza1s/mTZd2RmgpsbT48
18a4GKQp9dK0ZDzLRsxEIN22r06Gj4L3UTQJIdg7vovQkFt9sCIQbenGPjYeiPkSN38B5Ku18B2E
Vh1WtA9wcC2ISS2VLZFjkR3MsPBuu4HA1/kewoEkEyE1UgLNHNpSgSEgzFj/NxMcOMgp0si4K+Bp
Vbnr6nKvjSI6YsFdwTcM9oYcx3OIHo46+mFK1FEnJoR7D88TrEX05dnfV9Agz2OnTaxhbwi+ZCS3
+/ZTpI4CI6I7yeTQIEi1kBbsCZkcqg8VmnpArWwH/zAlAtE0p+hOMjkcqPpcq6UBBHidy6QfCjdy
w9JJvlI7u2Nnp1J2t91BAAkmBwlTMoLVrcJ4+CA9tt15XPxh+JYmL8X84bYhkWvzcBDHfTdliJ+t
EWNS6XCMCyI4PQJ34JsDu2UeozyCOzTtRVVNh8SVnRVfbq9jM5olsoGsM1Xw2PktS5yB5Foq2eUw
2dm7/Gc92aaLjfN0J/oS2OxFJ+rd+YMTXq1yTqhWILvRF9S7kkO4Lx9zZ7CJbaD2mxxFTrh9+11N
cT5otq1RBy0otnXw6Zj6OcOLYJbx1pm8WfWs+KUQRhPbznE1yXlhTavKCAN4odFDXmuS93OV+re/
2zYoXU1w/jd0ZaLLDPdAmPcp1HPPyrRdmA07K64EZ2pzWG7lIu9X4wqXulmzEloSBOO27IAV/ROj
NTHd4TUEXdnoJmhQ2CWYZRbRjgi28d2JVnYztZtaSL8BPfLKQw+kjQEZAUve5vN0vTb1V8zNSYTy
CTrM3MZVoA+Q7brWgVbBO+lABL0A5/ZnEy2Ju67aMF0C2iEfmUiXBgMIVTX9RwvsF6w2zQwjMhVs
VmQK7jNa2LqQcHQzHbPeM+6e0hLk+jGuyfYsfEI6xslB4XTHxm2nj6Ej27FLn8J7kTdsR2CoWSum
biKdwI/fZJE+yMbE9u6ACaxT5A52epDP8kkkw8SO52/x8soQB05FVhTzEqJtMoseLHKpk7eqO0HO
JJ0eehq4tz1is+UH79Cfy+LwSZkTDSlWvKqZByYVWu5GdQeib4aIiyO7aE9Bkwp0PpPQCRJH1IGz
ecuszHNYNdapZKBxBHOHsZc2o5tXh0XYlyYywqEVHeJ5HplQb1W0aE55aGpoTKciLmONnZ4bH44P
nckAau8YBWQ3O+i7ahcep0N7sU6yl7lWaJdHiOiattXa4aE+9M/FRTqjnOwan19aKEkyQnVJsjOn
crHNoqh+8+Bft5kPuY1K1qHFiBqSPL/lysfhb3QKVl7Eh9pRrFYTOifRCxDv9fQ4isZTt0O51QI4
5CJVY0jURCds6/UfsaO71G9CzIeVH1hyod8HgsBE4DJ81N0aS17kQ4MXeWnuOyO+ZE13RquId/v4
bQaMq2Wxn7GCy1CWciuMcMdE5Ky3prdUP/Lgc1Uf4kSkJS1aEQcrxhgNTcrU3ZA0P6cfNfQYhp71
RA9Sapt2YCsv2Qt9ur08kU0OXFI6lnFFF8YpdJaSytNAbluIWLSEvsFhSNxnJm1SBMOtt+wUzAxE
brNntyhjZczAlH57UduX9uqjcXBSKNaYzhQ5ZeNZg734GL9YjuGnD9AyEc7obG+hAUV0XUP74Ht0
tPKQvCnIUvW47VrjtYs/pNm9EX67vSCRCW7/1GIK9S4CBnfIznSDk1WN06uCwEAh7J+5AY/8g6LO
jU6SwpYVGZb7mEI9SwqKV5qpJzKSwzzJrpzNj5TIb0MZ3qlGdqf1w7dqhCpTbtQPi0V2BdoIiRr6
mR7tQq3+Ebd0RzTNM7IIRI7t5BSDuZ9peVoaxUVL275v+tSO6mbX5iBaSCampPtxnmsvhGJRlrce
7er9OKSN25fZW4bMdVR1jaMHZJ9O02vbzx9lc9LstoUaKJWcVs3Oeh1BpzD+FFLlkurRP1FdeFms
dPakdw9h3thll75EwwJZsGW69JrmzGF6UmAjjip3Wqy9WdBDERdvslE8VT0aJI3GlTvDrZXpn7Yc
7a6MHBnPVtlARXcmp2zEBIz5WuTlQzBGsy3FilepqqNl8adxyXeQSPfUuPHHwDiqmnVM8/BBpfWd
omp72Zo/VnLq9XHu6011Z1bZRytT9rLRX4oE95IaG35TB36gWCdNk+97K9vVZXoYk+KCuvl3dCY5
XT2dCfh742W5L1PzoLe6M0GhtYl12wgg8alroDPM3GgubTqiw80wj3qjfWtJeVdk6Qca6c4YFl81
tDijv/hI42TCKwg1+HRx9NF6KolyVjRjF4yph7rRU9sotiJrz+GigEw+8M16HuyaLkdlal7lXnsE
t9FhnNIvVl8812p+khdRQ4ngyuQ1WJa8VXo0kkBNdD6V9WMg6vYRBZT8kJpSBWEllygydBjkoP1Z
hRIathYKJFV9DgrDC9oPUlcJzuH2Yf8Z7/EUlLmc9DEJsSzaVAeak1Mpm15aZKJX23YwRBQdCuCY
zCHcdRMmk476JdIHjMoN7Th7JgEb+2wsJ9nnz/RvlIWIcrXHXTVZk2L+JkK7WSibDxRVqCpr0W4k
GlP5A/hf7XBgSZdkoTWr8bHRQmh2eYFLP6QHgjqw/iC6atgm/Q6ZV2PcTaN1XYL2KWyiZH6h42Gy
MCtpLjbtIkFaTmCIV4GsA/T9px12Tya6lyYW9C8qd6SVmySdf/u22T5XP9ekc4WiqFUDxTBQTY/k
pybcNYHgen7ndrqxabwOZEuaKohzdHB2bBr4a+tVB+KFXvdKvvlR5Aw/WOoPIbYHZhChTMz28bqu
jotTe/ggDhRKD8pwjEJAeXrqKlHWWfS12BavYgJZgSoQpg2QNMtfy+SuDJ/qwRnGVgAVoi/F1roy
U5IhB58AChxRfzQgAqy0ROB22+m/66nVOZRQg7Kqe/b8My/ojTqCTvtB/dxB7AmDwbvQlc4pUju3
/W87f7CyySGFJWtFVM14DZZe50rPbBCrdeI3EyoMju7VJRpk6p0E5fHdbcOi7eSQI1NpN9YZtpOq
flQcqGhQYPvf/xkpyhxYZMlU1fUAryjHyimjO0UouCCwwGfiCgzHQYUF2aoSkE78Qt+rCAQC05cq
v9bPifXRSi9p7I6o7cmXmjTu7R38A/j+XCKfkgsiC7J7jAdHh6Axe1fHmI7qjpY/+P2JegJrDIl+
B5KrNS45F6gTyY0By1WUFjGXBRr22mu6BkktCLLVF6U+x+jtL7MTIFrQ57QdLF9tczhSNUqUxwGS
nslAX5NihPxvf5+3xKdNeS/Ps9NJicA//5AKutpkn3913hfFHPImx+4Sf87s2QNN3w6NR3hLIRO0
gCgihaoG8vFu6IrIWLZh82qagxprLNKZRDOSa6nsq4X8Q2378zSImri3gfNqhoMbrTJJGqVoUhiU
1GGzrUT9HugYZnsVuA5zjV9dh2IOA/wklqJaLIX761bqai4lZlDoKNcybpkWM6yBOxxZ29G4F00o
/n4sfzXGfbdaUpJOtnIYK7/XyLdmuYiNhUHHreVwnyehkZFYQwK11YN5VPbdqfMkX8UI7u1t+90L
fl0I93mUpIeci4Fdm3LZgzSln5qT2xmFwMxG5P2rHe4GaKEZG8yM01MpQJ/wYy692XAqCJ0lH3zD
aJ1sFklL/X6cf7XIYX9bgus3oZgAZAOeEKHHjE5wIIfGu/uMMpdXOcaD6H3BFnHrm3HXwZKmYz1l
0KjJ5OChDzsfKTowe+ymwTrMwfR4+9MJFshPNhe5SePRRL5MDb+3KTwe/Vnj5xxPZs0qHC1/um1O
4JC8okwnF+loFTDH+F60PROuYdpZoq6m3/Hil8/GC8oYcRaVScZKQKM/Ja1NiRPLnxtpf3s1G/O/
v9rh4KIiVK5GDeeL+OSHAlrx6WQesnvyGdTbDzWCIgsyFfUHaIw4+oG8ZpfoLfoe/wWJ868/gwMS
lK9VtcVgnquD9FhS9tL06fZCRfvJ4QiNxnCOS8D8oB/abrBzNM6kp1hIJiBARF5kBqRvWqsOOib5
s8xuluMkHW4vZEMvhW2VxfQJZUgA88MzgaaUxFINNoI+eubH2k8v3buyNwTDPsQXxiA1+VAO+Fr9
I8rlb6Pk1TT3ldSa1pVqEgLR5ucAnBP1FHmKsDD/e/Dz6wK5TxWwVwxlSSjtnvVOKCfMvYM7PILc
rKi09j4G9DtUXVfE4T4UoYq2yzNcYFL70FaR3+vFC+yHdq03xwYajWal30+jsSvH/Eit/kTi4rnp
VbtP5VOaEOT4FLs3F3A29Pre6uR7bUx88B6czAo3LvIriF1/ZOAIseskf0zU8VnTJV9vg3sMCnvo
2nXHVvYbos5eFhpnMy+ORvp/pH1Xc9w8sOwvYhVzeGXcqCxZ8gvL4TOYc/71tyGf613BNHGO/ayq
HYEYDAYzPd0VuG2B7LFEN7XCG0GanzoSfgYHqB0Lli1ESiBkYFPIFOinjbeAP4JZYU5dJVW+R6R9
0vPwNpJKHkxn/QxdPhZzeXXGjCnWGL4t58EgvOlmBH3HfctlI10/Qxc7zJXVD+2Y92KpuWV21yun
qOM1JFZzJEM2RJTSDQ1g2I85kkQKsapqIM0wOuVpfouefuiDK9bJXcHldb5XD82VMSaXN7QUVBJ6
ikOz3Pbia6glmLznbQ3PCBPGEXO6VphxXVSJXxWTrUyQ9CAOJ/SsXuxXS2HOvyqoZSk0AIQJHQYg
FD/HxyvQDxP3lWFrXu8u3hBUZ1Bc8fKzlaczgoKhoxIrahKYBZicolsiDNabeDrrZ+sWhW0DokZl
betu8UIg5/5EJ0lDL+UCdtY/7C+77MNzThaMGIoYuxOlJ6M7tuKPEBCa7e/Ks8G4Yz/LY9+iA+P2
wsnKnVz8QXjyP6tH9/L53p+3Vw+sbtCHOqzhhGke2RmeA1btNNarVHCyI95SGD+01BqxEthHt2jQ
0K860Aa9ybnkbn+wlb7bB29451a8Wk4tQ+DImk1KSPpOw2KnFLo1OHQeRvxKXB5WYIWs8aNBuu4r
g70o9Wre4vk2g1sa9DmP+8j9lp8+UbbG6KC8ba+P9xWZWwl8uF0pyQly9vrLUE52XO0FwmuL8VyC
ieZGmtejlcEltOlHVkNkPbophjcB0qPbi+HZYaK5JunKqOFmcjX5ZC0nki122mDwIOI4Be+jMRGi
Es14aNoaJ9UokZk8KaRzUvnL9mJ4cei9BHzlCEpiSl07UCv3IMP1Cve9WIEmg74HF54LpKIIPCk3
/NFz81uecjm/LNu/pAEA0FgAYS/fJB975Q1H86Tb5T7ZYQDS5dFkrMAUP/j7O2XW1TIrsTVaUKrQ
lv3PKkJ49z665BNf5VBBrpTWPtpiYsZSC+OsRAV9USl+fY96+U4/ZV/AtnUMHYC0t3eQ4yYyc4eN
oVRESYeSRfhiLQ8j6HDNp20LvGDBErSBnFvoAKmgGXqxpzCx5dh8TaHcQa+pyhk/yf8WdWUmXpS5
EC5ZjTXVaWPnynSMZ93WC93fXhjv0zERQ2/bTBdmmNGsL8vytcgOMw8rsp5h/LpuZSZYdHOUaoTO
0sfkvlG/9MMnqbpDv1kXuA0AutFbR4qJF6GqhV0iIPWnDEyZr+2IRyVbFQg+dcDyEZfLcfU7yf4H
R2crFXNIhqFBcuNK0eTPSbeLe+NArGkfyuKPfAJ1oCrIByQDB7z//jEMs3ULeYI0aSTgVREt3+U6
dkodlG/jAkA/L3hw9pAtXShaXat1l2qu2ZhuV7w20nMtTF68nHqDc9R4ppjQIbVmsXQDXgpiCU25
p0r9nI53Uv9FQuXnn3xfYcKG3mUKoHw40/30OU4aW+lMV+c1XVeaUh89hJ7Aq7CrqcgDyxEvLBVD
c62DwREwEO4E8C5KTmNjdu4u+48nzcH7hkzwEOK5bIiJ0ksHaJsw2uJ8KIXPqvagx5z4QU/U7yfO
0gxFlDV0Wul/crU6M1PKFJTQaB4mj3k8uEPlZ81On5y5SxwlAtFjLXCi/R/u64tNJqDIuaFFhQYe
kGhfv8w3+aEM5sSOXih1QBX0OyoAQHyB45frseVilYktYjhOo9WHOGyFaRd140wFb3CPbsvGx2Qh
n0oEHPKYA9WS55InRcc8gTBpbjmZ+Wnb8//glL8WwyI4S1EkcZEjF6heNRtT7/7wyXgejgkqGm5y
o0ClRkHk4srmypwF0r9feYsYa4owixSkQlMQdNwET3r4qWKbnXmQm/VDcFkjE0jwUpF6KGvgyo4L
2xQKT5hdQ38twFRXQkOM80Xpr23tHRNMhBr6IHKGY67dhpRbys2D4qjb7Qn6MQ5xLQ7Wf/3eviyO
iSpTa+gt3u6QdDd6XxUXPxFjp1AnTuOQ55FMIBnFRBnavsfd3VZu30+OWYP6Wm68rGg9zhfk2WJC
iRgBj15VCPzUOWLU4SlbI+Vs7OzGm12ItWIcfZdyjgINFlv7xgSTKhWyUJCQndQppsbS0gWllNzp
dqd9XvIApCEcR1kNIyb4G01KYwVqsI9HQJlImfYRnmhjdUzRZeC1Tla9/ur3mR3TpmkE5TsCcqm/
xuW3BWi3sHMx09W3HN9Yt6SrqmphdAcVnI8rIakStfoMjrGh2wlQC1FHOzTNXQqoYqjIHO6nVX83
L8aY42XFgziqKuV+0vwovi2Vkzo9bDvg+s5cTDA7ExsxxG1FAZgv62eAb5f5rzb/YoLZnHaR60EA
w7pbN71tJfs54U5E8naF/v0qxPZxgbHOBiBpSnmefafieKYbYx47cQZQn4d246giBgMaF9Cv7Q+4
eoCv9og5ShnRajJMQE4nIerW7aNeZZ4ePtXDy7Ydni8wN7GWp6IRVXg4p9WN1N5E6R6UWf9kgi0J
TEKrEkUEc7uYeRhfPiRd55OUN/O9/ky+fDG2BLA0hQXdW7So9TOtPIAma7/QOQSqGyNg8Gh7Uau5
2pU1+aNrqHFCjMXEdwPu41BgWLb163124Em6rFfyruwwgaEHblIqwLYMO+UNhHAwXR5C4g9wW0fx
qiDnCTRwDi77/B+SRut6HbNUY/VVBUWEwr2bOB7Hvv6NPI0UMsAdGm0XdtYpFoD31nmNW54VJjpo
SpP27fs8ndLtLdLsirLf9wav0sozw0SIvKkSQctAU1xW39ModlrhIMU8lnCuazPBAHV/bZ4H1Dvp
s8fCWJ0zGBgCK2yqpCIlEInZdm6eEzBBwcSTMc0LxL1cAtXFXtQ4CRcnuLEPfTx98qXp8dYWjaPc
3Br6QY48EWwQ28vgmWH6BsDtG1Ufw9OGdhdpt0LaeMv4MOmyt21nvRp4OaTsi76MhiFfBqxHDpo9
nZwfDvUerygP4DBn2xbH4d4n3a6uJENW5jCHoIlr1l8U0VOMY8fVUudce+xbHnPRRLNUwHQ1otpJ
4ZtQQSo62RbJXTl8/7f10PVeradLQVGqddijGNPDELfBGIMcc/qZHHdmMQd6PplLXSMZaeq3oT1x
tanXUUtX+89EAUXqZPA+4TKg4MdhHx8aEOHS+iyvzs3bfSYQoI2pDB0BWKmPJjCQZpgb6Q5EjAnn
5PAijsJEgBwIgxiEtGjKGoY35uKdOJVuNRW+BfRQHMu+OYrgktOC1oI0qiR7isCtyHG2TWWkFcFH
kfRLD1eX9bvZ2HVcKW76tX57rly2jW1zA9UjYDISx1YNxhfdWXaD6RvnDPQt4il1C8c6Redx171l
AY8XmrOPKpM9WNC9LJcUSxOJn5OHvnNKnn4a7+sxiUOCaaa6K/DaXNL+LtYSf+zyf0vsVPovXJ1d
a8y7bK4HOAlg4iISBQwc+bXW7bZDxHqN6mqfmBiRTdlSNQRL0UAzQNUA8v/mu97wKO2z5oAGfVd/
Up70/zv5KYqNV2aZFKIzRmRCJUWF663X6M2+lppge2mcG0plAkdeGfNQZXimh/XXBG9lEE5Y1iPm
TnnnmedwTOCoeyCIpRCtCemW9quAyztj8ucoOIajWjZo8fwJk07e9up4RpkgMqV6E/YxmsLm6M39
Lhnciov2om68cYbZ8ZgmVptwDNGlwNCIi4lPL9wroJ3A64xqDUf/cbtxNGnYMsgkFeBoEI02gTMO
fnLXB3kAZMwBXXVbcLlkKLzFMWHCECtCwCBIu+o0r5h2cRDiAfDOV4+yIremyNkwlhQ6yrQyq+jH
zMYjqR40yBpnvG4mb01M0EhaBVQNKcGkQuQ0+zFQBVt+0z6jyO0qHir4b7yiFG9R9O9XUSo307xR
TZqcyZg7pgQvJPuSN8L3bWfnHGV2XkZoxHIsB3y7Po9taToREkjpk9Y8b5vhrYaJGOm4WI1Ga5U5
QA+J1L9ErbpbFsHbNsO5PTQmXszzLIdxBi/vZX0/CMkegGX/30ww0aEWRAwhoooNSt/MjttAizmu
xlkDS/Ecy0mVCSOgu6KZO6E0HY2m5TxkeJk/S/EciYtkLQtO6E8sJuZsXeVGC/r9/wKLuR14WIbn
qVqMSpKwJaNy0JUbc7nL4r9qgl6uPJbXORkglSKpYCIA3POQCNGdWlZObSm7dv6xvfuc48ISOmcR
3jCyhlNpQFCpGb06e1JDD8yRnJuPnoeNcM2q7ZiKLlhAveAOUn19AqNd5rd6Y6vZvWKlzvaaeA5H
13wVaRIhNDqTMlPU+k2SPdbm2/bvr599yzRFSwU7KdtoahNDVGQqUJvNdzJYNsBS8n+fQaY5z8UE
c+MMk6R0OsHTL+4eCvBh5dWbqN9vL+MPj4uLEXpFXH2nJhNNYy5hpAE6iCYjIH87pyc6tzIeDc4R
pWHkdwe4GKObdmWsEiHqKHVQJNNROCHt50I+qOa9oN/ngruInj6+bK+Ot0n071f2FqmQBdLDXi/t
4GKe3ut2FPIeaDwrjKvVetaLoYKyYEOI0yoPYRTMk8Xx5/Uzevl0zF3TaPFMi8OgO1K9RLFlINNy
c2dASX37k62f0Ysd5rIRl1ifBIC23ciyHK2QnFnMD4Ue7/SiOaToHG2b43075uIRs0wQyroHenAJ
+n4P2cSR9/hahzhdzhHLqBEVujWHEj5dA35DcqRT9gW04Ot9e0v8742/vaIVIrYPx5ZlRCAFIYDq
4EQNPtkNt/FhhpQusQ0HQtYOlWTUb9pd9moSO+J8zPXu99VKmYhRLcIU1TXyuaG3MSoc25hIsBO/
oN1vBYUw0ddjGxP4++0lczaRJUvIgBUSEwMPmiH+XFn34YTZT574FvW7jdBhMaEjEcRSLHPcuJGx
RyMuFqBXmu666D899Gr9r5pyvw6BxcQNqZJzq5rQzjf755Ds1GSwC+7oyHryfTHChI3JGgVJmYAS
H3wxs2Uv8S2v9+W36ZDcmH76+BcybB8dkwkhgpHnVRnirM36cSwyO6vuapVHnczzBTZ+xKbZiiAj
dDtS2I21T2v1sEQ8dgTORcIq9oYqqTOhBcwDGoF71CACDJlgFJ432Ma5HX/T5k1UfUpygrx48kvQ
vIFQS/BEZGQgB099Ayh+TpTf/nq/SfQKSa5PRlTjJEmRQ4TUAb2MXaucGuwK98O1J1giEyfCtp6L
iPq3/nkOIKXqyp5oYnmUpmO8W35Eu9ZVzp1XPtF4JXHCxepVZkHJEYNhogb4+8dbuSqHspJL2q4z
HhdgaKunLnmqC04cXv2UFytsMaJrok4oQziiYuw70A5F4o6M37cD33o17MoIU4DQRlUr0wbDOWPV
2oWqOFDsezVK7WWCGnCs6wez0xx5IXsMZgSlFrtFVTpAft+IkeyITe+GPY/YY/W6g6AltKJMKmzJ
ZqZKgSpFmSLLzvbzS+RUj6UTusmPGHheAHZu553B+wprp/HaIuNOddqqYwu4HC7YETEZB5JiW+Le
yY7RC9Zoy7YQJCCgC72WcMdt1jb62jqTwS6xgY9NAcWFCGhX9DKD/Mo0OAfzvWP92/1ztdPMGquu
FTFQCAwA1Q+CUx17T/H7c3xudtJBeCZ3ixfvRX8Ixh14sLyRVwBdD0VX/wCzTEC000SLQAiDH0ei
Hnvls3LTuu2+OxOfh1VdzySurDHXrUwsa+jLjpI0EvASlUEBHbxmNx30U75HgXln3tR/FfyubNKN
vsrWG6GqhLbFk0pMUMWLdHdWQfUH4i7OoaVbtbWVzMUr5yKmziyMRVCxE7DJuqZid7b+3sAdj8vb
tjn6pbasMbfuUIvTHFZ4XBfLTR7f6QYnV+FEU7Y6FBtkENRWAJFfmxd2Too7yap3nRA6adpzEsy1
oyZd7RATuRuU0zpBA/VFBcZOeZ/hLCRP25+LY4ItFDVTp81CDHbQdto16RncyXP6um2CsyNsnSjp
siWqBOv/AnhdIQnBDXv5UmyBKCrjWslqYMiabyAhOalQo4tc46bpbPEOoXGf3lFCTtOw3fTr9up4
H5CJE2YCJsQsx5s3jDpHkK3ACFvHyBbOU54Xj9iikVEt2bwUuMXfIa+QDKoBhSh2og/ZrGceCIK3
KPr3q9BAzLAJkxrOECv6ThtqhAjxxSx5HJmcs6QzkQFqOU1mCWgBkeoF4reGIIHL3Y060/63PWJi
ggCMskJU1KfD/AiZx6SFkHgSc66s9XrolQ8yqTgpI0HpREQeKmu2uEgoD6FvBFTWjPvyXH2eXdli
IoOuiPGsSPD3d1un9CFyjCMdUkEREbNEOUYPGye+zRzjpH3f/phr2cfVUWPle6QCoxuzhI/ZGSBh
7m7K9nmQAclJKmdJgrCKnVjfb5vkRBBWb9cw50YtBPj+JM8/MLV9Tzl9t01QF9i4Nljpr6aPcUU1
eO8W+XPZq7aoxXadnQ3BS0H9/2+2mJAxR6o69A0yKEv7GnX7NFXsav5qGa/LwEPK85ZFv+zVQVZT
OZmAPQYwcN4L0oM0z3Y4HlPzLHNBiDxTTMxoiSQ0Y4FiiBH1bt29DOKX0XwWR8lueMUJTtwwmLhR
6uAvEBt0HmTtVdXvVLkF5cJtnXL4cXhJKDuUkrUoyC0x7IiH8LmDpNm5wtQeCoIA5ceoLwk34r49
hTs6u0dHRXgZGu+oMRFlKadxbic8hyn2TdpZ3ujrQL3xJph5Zujfr5xEV1MlV0pM+dRpZKs/ppLK
Fu6G5RaDfINxV0c8cDHnPLPzKcVQaUudUXRLeRMaJ6hMbh+w9d/XDU02LVXRWXbiKuzMcikNyib6
ZZGfZO5U/h8eohcLzM4QYNkHKQYAe4Rc+x5Rw7S7T7qr3lLK9C7obiKvcBo/et5e2HolwbrYZbZK
Qss/LyY8/SZf8Qt3OQ67CgMw5KDdKEG0a4LMEU7gEQZ7k3D3d37yyzgLZl6ERJ1HCXFrEu57MMOC
2EEvjl19kPrG1+pvgslJetbTkItB5rlftGmldVRTQR++jkv0GPeRk481x8ofHl8XM/QBc+X/5TCT
sUNzCQCRAvOexaMGBTC89aKbaJccQk+6+0vmj8tG/kbFpqpZ07eUyd08jD0J0vrNlHnoofU4eVkY
E/3LYtHGSEbJM8yJnclf5eLLYEByFcXcf/NLFtgsiaTpZw39Zpqd0qmluLYxpftpOe6ht/ekgsvd
tOk8XfHfiJE03gTmOgrx6nMyNwKEyPopS1HIq4vFyxbxlnT6LkSPC0qhqSN2iasOw14ToEw28djy
38F4bO4gQ8TTNE0duuUmc/NFoWpGo4RgoA7AMOn1f2U+PtaxZSulcd+06a6dKncGJyU4FYJYTG90
M30di3E35J0/oL5p5vPOFMg5lqWnsm52S5N7Stwd8hzKd8Ty27bz49J0rJ48i7l66ITFbxrdlpWI
ONMk/dc0/7VSVtogc/uhi+0jmSOvi1GfqYrhBqWiUzZZerC9538ofF2WzXzzHFo+mpKg8CXs5AMd
kw6foq8G0EeQ5LabQH1Y7jgW6UHc+tA0Bbk6qEkyJYtYwp/BlvOj2feB4CWhE+8pBxlx578hzrne
VybI60UU6VGFJFsuPNWIvDo/53LDezbQbG9rUUxI1+MwG6YOVuZ7aCBghNLcR6Kd/KAvhyqQ7sjX
f/uKbH/OaENxqSlfKkXsymCBRIJhOBI404PCi30uw+zq4/zqO7IdulQzxhr4A6RRATT13BpjjXSc
KA0gkOlbAcpb0EqqIf/5N5xk14aZwC4PGKY0S+QZnfk8JU+J/DTzCB3WcqdrE0wub8y6Ad1nNKOl
dk/0Q9z6CRlsxbqZ66CZeztLX7a3by23uTbIxPQqSouwqvExq0ILxN48pZbJieargzfXNpiANs2G
OvYlSBr/P7BwOpJnKAm8C0Chn/83rADX9phIQhI5K0vEcHcix1zZZyTIp6ex0+w056T0q4/0a1NM
CGkWsdCQyNBxhTCguGfJsCsg1qliNm6J7b16fyBsnG2LiSBlO2e5OVsqJhbKl1CvnklSQzPbLFAB
zVHNy4D6V7XhUBHVM+PUVcXCRwUhtiv9eSGlrUrjQxyZbtUbfp5ETmHK94OqPSaZ+Zybmj+K7Qtk
KfCL9a4oOltejKCX7NEyTnGK7epKG8lwsBia5sxS+qpFYgbYxPKfIiSnuLzvMlCPTPMhmhNHjMBH
F8VHoklfF3U5jkPoDQsw4Fb3YpDIybpP5EHNzMe6NAO0oD+LzfASyeXXCbdsaTw3qBzPkmXYQ2be
RnrnWIXuapr2HEaiu7SdK6XLbsYMnFACu2W0+qnSpk96mXytBOmtb5L/4n55M00IR0i9z9mI1Rh7
6dEwhyZulCKcJWRbFeaATa/M3dk8ReljMr5tG1rLWK+bI8zJGcvJMiMFmhTF8JiYO71/CkXeLUiz
3t+d6rIY5rRkSRllxgQORA1KuZRChhw6QA0K1Jl4HIh/uOMvtpjjQvD268oOH250Zkd2IhyYPKCM
i4rHR/mtQjmuvx5zXBboohZZCWuUPzX1slvkjq51A+SvP/ui2wWJR3zpruK9R/8Q8C7LZO5gWUl1
vaaievN964VBBa0eKLfcAyYAvheoG/DufOpvG1vIXsGSVIdd07Y/y3fmDxqHmk+xoyNldIoDlaVu
eMQCPJPMW0prQHTRqbg3hunHUB0T4WHb86knbC2JuWu7Uag0Av1K8Mifx+g1LD9XylPYHpXqbwZI
rryEhb80qSyPoMRT3SrV9vkUOno67RDdOMGb98Ho36+SzV6vjKmA1qKrgz1jwv1Qfdr+YjwDTKzQ
ahDtdQROkIW6rWEaJol1ztOWZ4IJFXnRN1NpYYjfaM5iF+TcNwDd1a1dZ+ODVsSV0PwPEQcdQVDf
gP5z6Wym5XK7pOvL+fXiYGEokxhamkBJYpbHvkF51pahnktAtl9+03Hruc1NwqVXW4/o/2MTmQMz
iWXFRBMXAptAUvuKmTnF1PiFyqMeW60oXXm1xnhDOUOGoc7RcqEvaB395ulE6TMHp9xT/spoRyUk
efH9nattY/9Y5P4UNiZiAqxCwA5d7tapTrJDjpEzHbMOiVHrij5SB5Dr6rufrQz13+KGxnpQPcxF
FeM0990XE8JU1exa5Ys13pb8p9b6Xv4K82zvNszTDiK7SP6EHbmRejsMqASL6RqWs9ynT5ha3IVQ
hLL/6ZxrzOWS6iSbcgmv1jS8UZJHEPhu//5qa/DKddge7tSPfaSmQMVAIQGsg4kP6XqoP+COnnci
P1vnfEW2n4uyJ0TIJMj/VEnriP2tDjn7dORkbDwjzHXSjJOZiwM+2izfy5LpKNPT1HGSNe6HYx5v
Vj+GCVhc6TU84SWMWHKIgwzMiaUb+zzJZV6SwXZwR8qypizgMqSIEhngr0wESrV3o13uxq6xnzkn
az1a/vJ2Fv7fV1XfEx3A2DE6g93HJoPM8Wxeesg2cImZj20eYQoSnHVe7pWB2rnfUoc+p6ogOSfn
uOOYpCngRsDSmXABZm1pnlo8TWNyRmvGVvvRHevOqbTKbpACmzMvV6O/uGWRSUrLEI+gRkCIRH0N
PSBaoWm+Sjeol7QCiAgoFwX0FXPAC0CGwsvaeMeAiR1alGS5NAAGRcTbyXqr9e96cs8JH/QG21gg
29AdOmNqhYIetQPlVI8P8p0R0Pcw77b5QyHol0eyfdwkLseiKbCazjXsaF/tzS/AafjVrj6BV+i1
PlENrPqTfP4bPMNVhGS7u5KapE2hA2UfT8+Cekx0VGl225+R4yYs9f5YzDMpR7zKygrpYufpbeaq
+Zuanych5hwCmrZt7Rg9+VepKWilACymjEnmtNhDd0Qnwe6Fr0XzeXtNPDvUO6/sSPoghqqANU0t
OJmURz17Q3kdTslZD8fL2X6u0RYQtJCQYyVDGPQY6JuiJliEZb+9HF4EZvu5QA9MUZxhPbSfmqJ9
CwVrTCYUNvV27Y6HlOAti4kcSqRb3UBBScvizzJxoOXZGz0nPnGivMFECLMLxV7KQIsQlec5edY7
TrmBswi2V5v2jRirMp7GeeaS6TCDXjjmtGt59zBbJhMWSSEkBaauc98pu53y2fImh9zVfhbID9te
wFkQ+4gwZ1Uu2x4P4QnDGVWr38rhV6iNcwqN21ZU9tkgF4WgSDNKmtZ0pxM/mx4k5Z9SJFVkXvRh
OVSqjpliF6GbkNgm7R5qN5yjudpxvoROlcWuG52VLu2M0Kk8Lj4uPC8+LLndgUgPqHxX3Sv3lGSq
P1avrWe54j9tlioyGRpqnNI4DMDFCkp4lxixi3f+XrO40+byZkRVRSaiajhAoo6KOvC3VBc0RJF2
R070ISuCk87msS6uH1pD1CEXopkgrvkYWPMuBoFbSGdNW78o7kyV431/iHQXA8x6mmUce3QXf5Lg
kx1YwSdbAMu0FkiOdC4C6/v2oeItiB6Hq5tC7ocqbhXMujSTD0k6LXvc/v3143RZD72prn7f7DDA
AOko1S1bG6AYu0iDWfyybYO3Bia1nGK5tfqK3g7L3tKfeo2zKesZwmUNzHXQlIaqxJTiWchFezYt
m1hfUvGTaD0VCmf8+w/VhIst5lbApLyhzAvaUujNBlAIgJZk4g6gTxs8KRhdsN+DGb7mxHH6o7+n
Jb+MstRWQxyPykThUpNPp4S63ejTQhCvq0e/05YZJu61fVGpUNIGQ2oye5J2ggiz32mDDW41d1hy
zv3Ks0Yjx5XnRWqHOdAJr7Z46m3MZao1wJVLY/ei24DslrdzvG/IRIawJcZP1XiZTHYqGd48ZHYk
mEGP+dDZepPDQ2J4247PcUyW80rUk0jWaFreVOdB2RvLHYm+1+VtyS2F/OHBeHERJk50ljhAwBop
UbKX/DS3x4DCmPUKAwGDp+CVj2o7j52CtzwmdsxtbhQgDoNbFmcFo39pi4b+jmi+OX/b/pB/aGBc
lseEkEhI2tpUcB93ruhIrmRHt+GJHL6ZEbQqTZuAOx5g7aeMd0uv4l9k8Zdhli8qriYMBalAyIZn
wNEghUj24IQFCow3oscJxCxvlNmX47yMQHlW6jerOBvKq1y+cr7i+mV8WQxz5FK1MpK5x2lWzy1g
HpRhMvqkfX6Xqfz0d0/DizHmwBGpaqtBm+Ed5AHqRVL01BacwM/dHeY2njVLEAdK3S4uwrMUYRa0
7vAAHuKHfhw8TdRPiZ5p9pw0B7z199ufkxPAWKLgSNAKsmhwf6U9aNVBVTyi+0X1KaoCyGnb28Z4
iYfKHjaNDJooI7uuPRM4jzqwHpQbJPYerQiBC5w33Mi76VgaqVAH4iuOUNNt/OV1Dman/RJh+iN0
5e8ERW23u6G4koWT79BlbNxBKv3oV7dCOGA2ZyRYptYeBi0owskJq11FePSXnJzkt9nNtsnR8gA0
sTfytxy68bGR8byTc6TZyc3cEMYIeHQ6wEgAfpygqddjsg8BedxXgfB9PApHHpSUsy6NucOXSa7G
tqdTVMKtYD41Ka+kwAn6rNx60YgJsVqUFOoqdKGEay/SoZi/meORf6vxFsOEkCTOBQmCjCgjR2et
CuSaV+CnP7DhbRr9B668zbL6JpRCdNmqV+Ox2qPQiktzIrYUlHvJ67gCo6s6koosqlCfw8CwyZaO
BbWOSoDfaaNEP0QQXJZOdQDSbOuhgcSuEdBOiXmTnctjePM37/Nr20wEiaBXg1niEsaEYj/0XSBB
46XMOk7Ss3aCr82wV7XZiYLe4YHeSoiDL/JwnzUvSsib9VjzjWszTKBYrFSZegVkkiaG8nUltaER
62zHXN5KmFwf21QsWYbNSsvZNtXHdpZ3M/hrSK3zojtnNWypuNMjORJrlBxiYJEwCFEG5ExjbegT
DOPWd6je7rYXtxacrr4fWzImI5S7JhPlpzDbdelrYgG9HHGWxbPB5BuRaMVLpSIFkFG/H6LIFdQn
SRw427QCPTNlQ1d1WcFUAjTomE6yEOlpv+jVz+QQskXA7cj7n5hLHqX+7yv6aIoJr5amZ7rc0bau
dSPFT1G2iwbOxqzc9NSGKaLaopuGweYVeI90bUegTDjRkct9ehBADK/clKfFS7zsmUf++3tA/2iO
CQvNiCZq3XYyNke282nXtacldUvzS4fS17bPreQUsGVIqqVhpF+X3pd+FW8TCK4ORRtKoAohu9Zp
z8MninrK7MnTINJF/C6w9jwQ5B+swjMkMMyqKkskEEmiWQ8ToRPng9s7P9VHQXcNtFXsaAGULNGV
/KvPalyMMr4/hALQDVID0isdLUJZMG0hjx+sRN1JFdBXM08VfmXYgn7bi0HmslT6SRmh5inhiQTq
60P1JNjQOIFMMTTkesgK0NYr4XUNfw+RH40yF+gkp2YOlUvZzetvZS/aKSCWmFe0Gt6k6Uop+6Ml
ejKvXCcXBZTBIoCrRYhBIhGdMIesoS0J5WXFE/ZC72376u8R+aM99lgkJFMHbUIiimQ0LS2vnXmq
5iuP9o822KuyLONEnxBNRM2WfMtfOlu6mZzJK13tQIXiM4cX9um1+DHj+WiSuTYnMhrm2BXoSUpP
WegvvT+GtymIuIj5WeYBsdYj85VPMjdoN1pVk5twDym/rYU7Mu7C+TzFbtfdQMvDjuZdbjy3C49x
8Pdaz4dFsheCFU2NkssRFimcZPWxyXyrQdqtlE7TxIDL3kFaettbVoOoAeI/wwALjck+JywrazS9
6nEOupMxvRRShoRhr6SHquedhNUr6GKKfVXMfRaKhoJzno1gUn2dpNuwetxezR9iya/lsK+IBgjk
xuyQjlAkLMiRkaiG3wHcdGTobrsgbvfGXc7DEvMWxkRMverCrMhgVO6/yEPiQJLP4JJVrbkGRok0
y1INXYGe+8cwQuaKJBDwwugJJI2bp/SQO9UueTRd8btxXoDDf0cqHRdM+ATcZshaTDFlqAoZikV3
kDkOTSUpOhlQTBLv45f+BVvoDzsSGA/C5/SuvY39v0lXTAxqgiyd3n5sUSkaavwfIar7otZ6Zg9i
RAuExhZvSm1t567NMDs3ChHouFoUjtXqoUrvdbC2933ISx7or7Ch69oKc8GVg7AgEcck+eSHgfjf
ZFseOU1Ou0993eBqIqzdbNfWmJvNMmrS9l0N8ebqS29Q7UFgv9KgLHj4hlWn0MAfpciqaGps73xE
izarlhmtRuvUx3edJvE+3LoFBU4vS6oOms+PPm+pWSx2AoYlIvRlv6kHxU1cAQSPdvRl8ih9R+Hw
sp+VyhyY/LWLTeZqAyha7NoJGNylCyoI9MrLfaOeC/GszV+J/GAgE5kkrlY6dYHfXOTKKnO7hUKS
9VmEKjgtE4MSLt8lvmbYhvf+GhD/F0LzK5XpjwtlzjQ4GTE1n0AuTA3Sh/QYe51oYz6wDP4faVe2
YzeOLL9IgKiVetV6ttqrXLZfhLbb1r7v+vobdN/pUrHUhzNuoDHAwEDloZgMJnOJYJTamo85Q3c6
LK9Nb2ui/sedtp93tvmrQK9GtV0oa+84tj75M7rF0ILNCFrUwW++r058yL3E1Y8TNH2v3xACl+Iv
iHKdJ11S0KoYlri904ncSZaoerIbPWx8iE81KSSesiQ2Ufss8tNcm6dQKV2LrJ8ScC6nWeGuWu4Y
fZHaYa272WwI6OV2Y87tD+AQJ4/qftIqxGfQ4gpmfFtiR154YTIc/c3/LsPxfjM5wBmUOc1Ggknf
OS7tDhRsfZfbfVq7/27nuAtQJWmoawWSklSLQK+5el0TH/+dCQ5vihG8ImGExHhuLXbREpvK365b
2Gmvfv+xOHgp5xlP6AQfqwytn0M++H1kHBZzOK5KaOsUt8KU/khn40Hr8pdykPwsUf7oMlCIQg19
HvrLqkleYnavxtB7qUK8JpYfSaOfkFcSFG93L8c3TOJ7o+NCq7t+YReJAlqrOOvtKqudeREqy+3e
WNB5tXQMTOsq/7impMrNjCJhb8aukXxS6B9zBoJikT7iXqiLa+pvM5yfFlnTg8QIj6Jp/mOSvtP1
SbbcNHGtUZQ/33urUHRyqIQgt4MJ8Pf3VlbJBJomkPHRguEPCHofSj+FANtoM42O9NvkT5f0pN7n
DbTzBHfmLr5tTLNYZPPaRGvWkuYTMs/SdG7zG30NrjvwTiIYDrwxwEOLUWE8cAC29W4YlL9UAEGO
YFWehoKmDOmMAQRuFUo7pjucqKCLQbQ6bgsrJv+gI0uN03M3g7kmx0jC9fWJLHAo01EoC0sNtm5F
XSD/ZmQCaN51ws3n4yAG7P7SZEQxVNHl3pMbhGb199T0jeilC/3rS9k9vxtTHNSkM02ramUxdPUz
lDs3W0FgtAoAbT9e2ljhIpepLaKw6BhNUv2cmsFUPobpBVzEmOe8LUC4HIXuKhpi2gWMjU0udEms
NJWiDieZRjd191qtqbvOaBoYRadJ8An59zgxVItEI+j2QvpkJXerfGNWgl3azZpuDhQ/C69OWVNL
y4yHHWPSdbKvkeKnr5PPCOoSVyNe1AlioN1X8tYkBxKKTseEyKxW+WQErW8Eq1tAd9c2XPKgVPZ0
BF2oKyqrCzaNH9IzZwrKiRieb6YoVZmmoxgvRefq/eRd93vBEeOJqtVxHFeL4oPS6pNknowU1LNU
siEg20udCA4FeMETVSujHI/1CL6EziN+7ad+e54PuDMZD5/szi/LISsP19cn3D72pTcYXw5NPa8h
vqT20B5jRz2HSAcnR2oznlcYhFiX6FkkOggclhhlXXYlU/bQY7eyIhvTPWYrgEaRDQ5JWoU0mmQB
r7TxpQl/RuTWlATbJdotDjjaxShlfUWksSTrKa3R/qYJifg+Dk9sL0iT7/PV9LXM0J7FeGrrX/KH
PeQP2VEWdb1dP1Am3+1bgiWkr2UExIWZOmV/1htQ0ho3Rfyv9sXk+31bmWSGHuJtqhqFGy5jYK6z
Q2pR+Wh/b1BdMZFMwh3O7Y0SkVEeexzbRa9do5kDKZIF8f3+yUFhykTaAuUcXtKpUoZ4mJBzco0H
+VMJGQJUst32XLa2+dA8s02ae7cSnFfmtx/e9hujbOGb47rolYnWSzhdOL9ghthZMtmVjQNJ78MC
IeEg6k/c9YuNPXbONvZIblrtRNgioXRA77PhZlUrW+5Etd9dnN3Y4WBoUarU7IYQF5da3epV50BF
4rQs1FPG5EiqSgDru/CwMcdB0NiAuyUtIS4LoopCQW+UfpCG5+vQumuDEnQ5yLKuUsr5IDHhf0mP
T9eRk6XfLfFj1gteVftv8zcbfEzRdlM8SwXWoT9N3ngEfYIzPxZH2QWZ/a1oMn73UG2McS+ROeyn
deqRuF3r56i+rNLT9Q8m+vtcJEG0fCRdiw7pybg12iMpH6///d2zQzWK5LNpKYrObfpsrGGqhzVm
gXOvhnaMpUIiMgxdNJVTvXVEn+sfNufNHncHdW0iW0SGgCO7zrUfKPw7yhMKdc74Et4KK5/srfQB
GSieidTSVdngOdJGhco1UbC6v6rK6jcpQk8+eyRWF9ZQMxDBGdo9shuD3JFd12a0rAptQ0p6TKg7
RqW3dA86mv5oKPDz3aNkEVPXLMWgFh/uGfM6jGs4Qg6zfErnxbbq+7KQ7OvusZ9pQ97AkiENYYLY
8T3W6SWyaqsC/5MONFC89UAvegC1F+d3+Plwr29Mca5u9WHZqTN6UE3pJoJMpKoEJDIFC9r/am/r
4V7X7QR21D4Gv6FS/VnVlwXqjZIoX7d7P2wWwt1HfZRHkyEh+Tp3n2PjWAwdJty/0uHH9b3Z4UrF
qZWx/zi9iqLxFSuaZlFVmtib6A8lKI+mP3m9P3jypy5IPJSlPzNmzPbTuNjThYnSi8Qp97Bpa59z
dmmOtFqGbq+b649K9ZBZ/r9cIAdOZa5HyqzAI6DZzkK9yqFob80C/Szdtgf9KxNEKQP1y3KAWjRe
VKKgfDeFv10hh1ZWjTkoaimIzO6ksxGw9oIytkOX3GqqrT4YNpgPvRj1JncRpfBFH5e7Kdd5MKyE
CXstVe7ImYS6mQCr9tx0szi+syw1rBXDwSjEkMqyy/GnaUzuYKDvxRS9TPcO3dYSByIknKqWxkDF
uD/ojKay9Yrp+3VnEdng0KMYQzrRFc64rCey2jSxFZGozC4YbtfBgYdu6Zg6lCFQMTmrz4bWYsS2
iw/5xbPo7bHbAbK1xYGIDtoMCjE3VmEgfp7a5rlyJCf9VDHiY5SO2sB4vP4FRf7AvvAmrEXmXy4o
Kwa2w3DfEzyuO/lbRWvP6C3hyWLbwd/MqDeaqqzLgH0+g1ssllIuE5yPlWxLN3kYD7oHeudAO8Qv
oimpvSBna4zzDUUnxOo1dOz0UnGrL/RTHEVubaoeUmAv3VIhGp2C6x9z1x036+NcRckzdY0GYLOZ
vuh6MAI2hCJHu1W+7bo4HynrtQupBiPlhdHfZ4xZpbazH+2hR654hdYWRJ6BjOa9ngjWtzOkistn
s0DOW0AHRRczQZTdgMamPxpOEyj380VFtG06BqhnlyNj8QLThg+mVe/6190/iRvr3NWTd+i50tlY
+eQwYo/OCY/RhU3FSq4kIHTaP4m6TAxDowr5IOYkoeKmKWzSjY2w527zYzV/KT6Hdo4yrnIIvV5I
rrvrsW82+fqtNlRpYrIRYA2SQlCmQdy6PhaB4VafB5+Fy+A+f4qDyjPvRfmVX4Hjh6O5sc2h9Uqy
nuo1uG0yGRwb42L6TWY6oVofy6k5j/KCTKZ+RAvEc6bNd3nefAqV8H7KQAdbjpA6BfVVWf8x16A9
lMbveag8yglxinb4aRXkVc+Gy1I2aJuQh086mmXDbLLXdXV7TLvLi+RBcsOJcpAxqRNmV8rObivq
RWAnsFIDz+0aMlfgNJ7nUyKbT0ZoOaCBcCBFcheZy9kMSWyPHajwUxA4RVbARHBUSff0pfImfbqJ
8q6xqxSRXyGf9dG0JZA29qZxCTMLFXIju8g5dTIanae69lZqus1kud1AJJsM/Ws1pqd4sjy9bh1w
1Tv5onppV9+FRAMreaJ+z2MVhO4L/UniYbBr5XMyraOLKMIxOupUUKzvNeWyLu0lDZNjt1ZOQ5vz
YuBnt5p+qOl0p/aiejmLFa7tKId/PR2oPI1IkMzxYztCCM215G8NpKzIOc5PibXaguPJ0O2aQQ79
SkjwxXoC911OBuhnqwycmC5C7cEv7qunMlijw2/FGLpqyIqm69YHAvqohe6qrCJeyvNHC5QMa/E9
NRZBeWz3itwY4eLBxQTFfVfg9ZCsHqhF5fIFc/GakDVr9/IwZA2MelA5U/ksWk9KuUgl0AhZ5LGL
Bof0l7jp/eubtP982Fjhbo9GTtHdLSGaaT9PHvpmH9YzoxGP/STo3MVHigmSJhnU8VjmJA+K1+v2
RYvkLpDMakGLvCLAmZuHAnUS41siHH7ddfzNErlrYk6oudYZZvIZu2WHl8Nf49GiB59oKdw7RYf0
wdyliG8zHbdfXHutMnijkfzvQ0m4czfL4dwvMrM+y2qM/DMyn+6WkdUlDsJdB9jjoJT1eH2Hditn
FivBySr6x81fHrSJCHskt4xMxeRp5y3wkOmmcpKXDLe74tNz2tiiM7z75tnY43CK4qY1Ew3pmnL5
0VjHpBW43H7QsjHA4VImW9lSrcClHJx7GnTRqhsQj/qZM/j6A7kdT5gpRAtrGeBaGc4iEdl/OHFv
35M7caTJhwZDtixm0m20W7pMi9pycj/yzNvlfnAXt/WQm8KZMx6HyBZF+Pt+aqoaMIWoMp99Lbul
brMRQ2VDCUUAlOzSCSRas6gPZH8b/zbDJ2CNZp3nIkOJv5lQlOlCZ6Wiou6uCVMDDZ1iQQ2YT+wl
SzYjPsKJKyU8Kevw2PaK6AXOTu2HS2xjgwOPwdCtcS5iJjOmnOXC9DK59Ey19pZqPkR5dvyd00YJ
Em3I5Rg6n2qLwELdawRdzitBtgO42P/iD8lGm4DdnzHUirKxu9fZxiJ33kYSx1lnYAS7bG4m/Vlt
JyetIZ9she71te1u18YQd+7SAc3b+YAeBpSlTrLVe2W0BL9jwrQMhUCABtls7OYGq7RpLq1iAA8A
Xe/U9LnrRdjBwt4P7mAR1cKoEP7js21FnBf9KuHuZ2yhWWv3rvSdDdJEnvylBztd56onVh9ufmWW
jULYd7z/3Nv8At4h+6rUaI9HjxYUtxqm2cZL8wCOERuk/u6E5kNE3idcBL4pnDHfRY6Nae7r1lkB
OvEJsTTjamY1FXo0/mwQJbAsevNKMaAl6olnf/La9+Yuu76iRZXnSOjMGt4Bxg9wlOnDakv1vaKL
Ltb9vdWoqhEIysoq559dESrZCK1qdFTVR/NQ3NRehmrlf9X/vPMpVSiX/KI/gHwK3+qv6V1XoGDJ
Jovj0Za+s5ez9Zg50XN/AlfQTwPvZfLlfz4cW5t8qk/CrRNrKrZPKT6RsneaevWvW9iLFd6Z4F6N
VRnSQcvRXKDb9YVx0awHDLM9NRfVYUN0879cEQddRTEWZJEj3a1I6lC1C1LDFNCw7XVevVsS5xVm
rhdWFmEQlnGVzlAD047Wg+HHJxE3lbIDxO8sMfzcgJfRFkNCmRYtS2c0jwjC79SDdLukduspfuQ0
SDrb4ZFAAhxzkG4NDMIrPIiPki/qANwJmd/9FOa+m59iZllXFzoWrQW6rx6SAD7JRs+96/6ycyO8
M8Nh2VjOU7IacJchB/tr5E7J83UD+59UZ+f5V7TDIZY6xXhdYNbUpWl/SsLhUBiZS/PRyQxJ8Crc
P9FvpjikClFPyuUZRe1YP0DxISv8HpqQ15ezvy1vNti/b7ZFB6d42zSoM6fH/piAM5dtCwhfg+tm
9ho4sC9/2+FZbeZMyqtmwi03AQkNp/qa3ShfOp8l9CKn/hrdVeJUt+D78bNIVphXSqkhKm9BR+QP
rMCz2kwOIEEs4iPBcoqgITsLum7+AbHelspBSNatIxq9EEOyUjSbuAK38l+KK9B0C9Dm9Xr924qW
ycEJdCrIOLOKTm946fptqg+ZSFpY4CUahyPghJt0he2efNJ9VAHx3iVeK/SS/cP79uXYSjfOKK/t
hMEOtDcSyJ7qA9h51/x4/WPttUG/c0QOIELUaQvLBCRiPA2sNpieOUN2A/+re2owXVgrUeRKz6mT
B8LixE448M42hx0QVZPGBO0S6DCjJyb1zh6I3ZHRwQvrPCKv4MAjLynaGyPQzTB5wRq8S+1Zv8HQ
4ZFN++aYXyb3ijA/JzLKoYk6KFM6KkDfv1i40UEv2+GXugH3/ZDYbGp6ACkZik7u9V0V2OXT2kjw
RLRkVNK11ttZ+DNbzklSe//OCBeJLKoGB2Wz06Z5ypFD7iYfU24CPN4/Aph2oMiNqOh2e38EynZG
F6KCx2E1hdA9DxtbltpWYGT/Dnszwp2BmOiZLsug7FlC7b7Ush8NqDiN2vDiRhGA016VAz7/Zovz
+bWi2Vz2CLfbz6zRQz1E3mhDWitnLHG4aZpz61/fJ9En5Dw/jKf/RxGq1La05vayinQC9/3tbVGc
n6+RqvW1BJ4WrTgr1aWrb/pU0IbzD9fI3zZ+RZEbMIy0LpnQd62jx4j4hoOUulu/kkA/4b5El0wi
C5xCsKZfpbGNvXksgU4guHHH6dWUzhrqGb/BQk23zvCri2tjY5mgFpswwt5BObbGYENcUc88Db2b
111AtBbuSozrYSVLCKebVF8f/myTgyyiGN3r4VBlosigkyWEUJ4lXE2iKZIbjBgYD627OOU95Bpc
87FKMa/eQOiDtTJJF6T8nOtr22t1e2eY+f/mI+pjjyK+gla35TR46yVHonEsUAKRAuWAoU+Rvd3j
tFknh0hNauVK22OdC+SblhPVRHXQnb7rd+vh0KjrrURWBmSfNemphvAkiI+r5ZNhXJTioVNeNPqU
i7S091FpsygOlUKZjKER4gCnFxqU9w0igNFu3PVEbdktfGg4CDxSaJFDJa1aFjTF4PYIv2oIonI/
ewkv2TG/ZbWQ+GGwRXmOPRKad9+VA6l0Umojy1Gdq7xmsTFDBOE3dzxIP6B4ozwNbojIO7uTK2H6
T7RWnmi8nNCrnbK03AzoQmvTXezKX3LbsFnCUXm1XOXx+plgS+FyOtul8l0fldmT2EjQgt6uvt6n
zlD9Oes3ee+jKf6cyE8WFVbSGYRcM6m8P4W4p4lesWOx3kEPz0d29aA+jufRYYPf8jfRA2oX0d4c
lnKItiRGkSgRct/d9HVcL8uSXxJSiO4cwVGkHLQ0XabMPWGFEkPz12S0h7LwJFo8QVPZ7erIkdbe
pWXzqYTs7fUtFMAMr7wb5WkT6zJi43k5Z9pjMwiyLqIPyKFMPbcY1mXze2H8uZDQvQLyLiJSiWR/
5KNT6JpmQToY6XYuRJQlgsleloOLyCkvLlba2ZCayseH699qPzYgb3Y45+vacZQG8P1B5rq+aE7h
NUEIZWZ0Q2D2jE1wXre3/+3ezHHO16zTEmkUaT5rHr2CSF7b/UhHUbZqP0ewWRXnfck4NYM8ASLX
u87L75kIjVI6oa9AEBFNmAF7m/3euXpbGne7WWPXLCXrF5Or2yk+dfEjejiufz2G7NecgvO8IpfM
2GTvhqRAs1ZxWJbP4eobzaGVvw2dJAgPRHvF3WxDT6YiKzLdTSvNNqrCH7TMtkpRlf8fMP7tw3H3
GSpKJJFV5POwVc+4Y4IRrUTIC7B8Tg+ZsdTRReR++xDxZpK70LJkjBsyoms2Mc5d/dIL1ePZsbmy
U/wzck0jebZYmiNPoKecHJJTe5aPehAfUP24E52qf/iEkBpHgyf0xmVuPUQ2F9qhYRFZlRDpgALP
8+azHuD/HwZ7vofr/5Zv/G2Qf1JoEKjuFRN7li1g8AiXFznNvbQRRlcMDz58RwX0MsQC4REGQPDv
mwg1ltBgWhN0gLD6PuDpNMo2Orgg6xc5XWyXgahjfB8Q3yzyEYdVkjTBRDNryEgBHMWNCjUdKKmy
kreJnxGJXku7SL8xyCF9pVcR9MTBA73ED2C2tHPzOcxqWwWL1HX02D3PG0Mc1NNEmcd1jMALkI5+
l1b3oMx34kIN/p0ZtqWbLdPjPqkq7KZbrEc1/lI1N1X7dN3EPr5vlsLhe7+QPCctZlFHf/i0IjFa
OcoXA4RK6M49W676q7Hzuk3R1+PgPS6q0WpapNBlxfTSTHUSNf9STKV/3cwuMm1WxkF80/R5OMh4
wixr9FjOtduU2vN1E6KVcLgO0Yx0JgQvlk56lcZPSnvURG0su1H0ZhUcpFfoqg67AQ+G/FctAA0Q
v7TDhKlJdjauwAPfLqL0UzGbM6Ik44FNPiSe9AhxBF/1lFehLcHO8D0jED+v0aCNjEN8nF3ZM/3u
JQnonXHp0WObnmbMPwgOrAiLeF6AjFTZOMYEIcXJwptrVbwpOligslu9BDRNDbR1FMu97h37d8nb
3lkcTHTNGIEGmaXZMKmj+qUfnYwjvXQuu4+ruzwwBVGNcJkcYiiz1MVxiLCG3swuuljt5FQEGdhN
QW1zJx5k36+ablbIdnqDUGNCZyVaYc9s6HHMsu9gwPG0nhHwmHYZgcKyVw9TaHxOZENE77j/lt4Y
53BktqyuwlpZYlt2kkMTxPjA4UX/ygpYJVhyIzdc7U7QPyByXh5Wlqqu8dRAGivvbIm+5qXAbUQG
OFCR5QVy2Spm/bTOb+lzqP5x3S0FtySvBlaj4rfWER4OtAFd9uRpqoW0+W2SCR5EIjtcwNFFTZFk
KW4Wq3uQCstOrK9GWtkayCquL+gfzhnm0MG6aegqT5UsW0sJBlo8HlsXE3EYEACxnZcEoFhCyk/5
L0Kbfdx/M8j5wGjlekI04L6M/vbopFl3efr9+qJ+le8+AvKbDc4NjK4mRrWiCNymsleXySlNlyDp
hh/R+qc0vRYG9VHVcWIVE3NTZkuT9bLQ0oNcNIRt1POcr+4qyfda2/sNac5Fo9stJgvyFrldkLVZ
ueVokubHaX2M5qMKVUWpSoI5/qZnkd0uz4k+fh/7BP0WjZ1HkV/3nyFI6yVoT+gVdDEu6GKpod5u
UIgECYrs/4Bjb4vnbr0Y3WpdMQA5tYf03vRX0GPSpx5Mzai7A6qJIA+x122lyhiI/o8Hcb46RgNY
+lXWNH+n3/WYPlxt8DBF0MtzVhALs7TxYLfgYcodkYzsfs76zTb/wJFGM0/DGnky7WaESm7sZKfo
6/IFwbL++Fd4Xp6WQ9g6oyhfJnBjnr6v6wbUFwq0/ObdKZmOXR8oiS9w492w4u8Py5P3ZbQGez5T
d13yQzYe1VkAMvvh0dvf5y68Evp86FpmGb94cI3+bogetfBHnBxScuox3f5bGbHNZnEXXpj2uhqx
IhOmG0ftqw7t+usfTLQn3KVGjYpUPatgDMqXLMLQyH08CpohdnMfmzVw6CVnaZKvEtKWWeeT/lYz
nqnig8PIruWHVJW96wsSWeNwrB/mvJtbEKvoUmGv4RG9ft7af9Xi89Q7kiEqo4q+H4ccaiPXQE2c
Jqk7mJ1ik+W57AQfcL/as/mCHFxUQ72OMVPhmZzR7R6Lrywsjw+zBwUqYT+fCAx5/XG9DbWibuES
KrGNAA9NB+xS6euMp7Tsdk9icqn9CMRCooCyivevH7SJ6mhW1lO1ove0AAOOIesvbbv8VpDzZoI7
R4hxzNZI8DhT+giUJ6tvSe1vBWpvJriTpGZT2tMId4hVYkiDGkFqhZ+u+/Y/OMKbDe4oKeqi5x0b
jOzRJww5JpCuJugnbY5sVl2YUBHtC3eUQDunSuXCRoUOo18eZS9DNlZ6NI7WzfBcPkSuiNGZ/fyP
Mcjb8rjDpIEgMI1HsNpO46PVnmbtsBLN1oS9D7sLQ1YK/f06evj4UpGkS+uadbh+V2is9neZ9CzY
J/ZlPixkY4B7iVG9xIQV0+BOj7o/BfMrm0/7oqHvZnJRRD2oX6KfaPU8/laiaGOXu570rMobPQTP
eDqeJtraY3FQIxGv3n4OB9Nwho7paqgKcXCUrRoZRgUvBjZfDcm/QHLKc/vKYhfWEWYdpT9Fvrjr
GW8m+aBFjvpkyhm565QdZOusg4QJ7OWqe33f9v3i74XxAYqBMoDVT2gWHIpDqyVOMY8CC//w7SyM
wFL8R39FZxusm6hpaeWM1rO/TvB4wSvd0x/Lc+cOaO7HI/JOF3XY7/HWqjKoU/9jlDtXg7To6NDG
57KeZheNl7bhTWc5iP/8i1sYeo3xK3Szb5vEJugLkw+5I0wV7F6UGgjhTRNhL+Fre9YodX2voMhi
PBA/OSen8ty/5ue5RUaYjZiVL3Jkd6I5G5FVDjA7TG4k6ORGQ3xT25p0mMbGLn5jAkWVN0vjcBK9
jPMo5Xg66cajVtwZVBB07jvNxgC/f0rYNlkNDa34YmBCIr8rX5f78DB6TF8lPoXO9CBMmjGo+ABh
G5vcIY8jfcw7DFgjcR4GHer3jGut9shPNvQ/HXoRqgh2ik/SJa2E6ekCkFmP5VEvpItqSM/NNIno
fQXr4jNzYV1K0kRxFtJLfYTaLK7QNVA+ExSswCbsijowRMvib4JxoWGZIphKxpeiOefIgRRCQUqR
EQ72SUxQRGLyEmyvGI+l/hje568d5IFZe131TTqGneDhsB+LvDkIz9SZ5oYWTgPSYfIDI4gokcmP
XnLGI3wRdwXvB6Uba+wTbHAT3UF1PTLigNGP78HWExCU447VERxYh+VxOIlqwrsPvY09DjjUWV/N
3MJVMPrjZQjGgxp0x17Y7Sz8ihx2xDE1wxqD57CzeAYUT1g1xPxV/9P/FLHw7d6im0VxOGLWeiv1
KYqnVtUeIroe8UH9rMIUzdo8Xr9K91O1G1scfqgZJNdq1gEvn5IDOVC3txefIqUh4pTYvbT/NoQJ
q/eeMa1ZuZIRcXdHkYeri0uVqYLFXP9uaPd7b4IsUm0MDVw9Vdwq+jEonR0VD+s6Cc7U9XOM9r33
duaRmFOF2rdbKTekMWwzegARliPYmd3gdPPBeLSYpb5Hug7JrgCD6+gf7DFRRb/Esq0MOL5gVbkD
DTjE/4TFbtH62FZuDjFVuhECOXjHjv70Cc9K9KRXP8Ln0WHnOP6aeulX0T22v1gDfdQQhNJ1nu4g
t8IykjJcKyrSARGK6o3sa/o3s/kzrydRcMf84OOd+WaMW9+yxmlWTeydfppdzSGH0KWuHmh+fvq3
6+LxEDQpaYf2I1deniNyNlSn0101v9dDUcfFHh8Owpu3VXFQOMjV3IOrDKU63Y5wlCVn+KJ8J17m
6/eiF+B+bn1jjMPDORzMGNJdGK1CRUn2cnc9S04UKHcEbwtIo96L6iv7QP+2Og4T866mobkg+TAP
n2ny3UhvNaSuzeYSjw9DdBOti+CQ7+PVm0EOGKM1lzoaI6XXdwdVPcYiJgfB3+fTN+OwQDSowxcs
qts8f871ZwF+CL4YP0u+ptkyNi0W8As/nNjXX+eDdk/OoRsF2VHzxxta2PQWOQlHODi/DyF/fz2D
g0iraIhVRuhOnHPQhiyLlxaj22aroCKwj/hvZjiMjFYDOWAmwmronWNJtR/RqLbNSbUlg44CjxCt
iYMNTZLGsZNRCy+6H0X1vFhBKhQpEtng8KIfR0tff/V2gNRoiO0ocbNRpLS5b8SismUqqgrdJw7f
CU0NGrFgFx3wFs4t+blM/nX323fvNxucA0x1qyQgXsJdXH7JDNcEadN1A/s3xpsBbuulOkecFALu
1ix11vpQSUc0u7bhZMd9LbiLRba4nU9Xo9Mz1iZgmK9TNKEOVn6Wm/yo14tv0fbL9ZXtbA8SXsgE
YLwM1SeDw9a6hiw9+jjBqVnINpUeLOm+FumK7QXqMGJoJpPFRa8uB2+xJYe0kyYkJ73JY8+CorET
jF2SwPypgc+sFtHI7q/qb4MqF/+hSBgTOhQYqKs/ZfntnP9U1FzgEzuQh0VBQg/iuPh4PAEEunra
UA6xKI3JPAT94b/j+tlxh3dmuLsoLfpugoYJloIKa4jEXTe/hsOxRmFp1AKBM7CDwgUr74xxG6X0
hlbGRk5cqo5PeHuf0D7i6nn60A/ajRYqIAWdnVztvHbJ/WZo/XLRbJA6fYbS+yGZMe4Ul5hOg9hk
2Xtj2rt9rnlmNn5bl+ygSOmxsNq7aWjtapW9kIZ2AkbkVAIZWZxOrkTTu3qwbGjdgfpttaGrFIz9
eE6kHgTh5Y0VqoFkan9UOhJlieIng3SowjBzVowzpmrpD9NY2pUmH9umPjapdGlAK90heyzY+h28
waarqPJDyND8QM3R98k6yrQibkrwtI0DI9IFFtSdsPGdCS7AUieZ5FWtErBVVXcAuM9GFh36YnBN
RHYLrU+RKR0kpfo6a+onSTUPUq45lmU9TPoc+eFS+Rjm8zMTDQ9rM9hhZ5xoWT2hA+nG6jDnr1Z5
EBn0Oaul02xUL7Xe3aZt9jwqw02/5J9plQtAeq/I/G5JHNSU+hhnWgHnAlX1YXRnl02fJgCBFOJ/
TBM4dWrM2IpIZ/ae0+/scieoV41OGwh2q4odilQIxqIq18RUr+JX/gTU866fot0Tu/EO7hD1jQ5j
a0FcfXrthrtxWuwxUiDZeFtRw71uaxfoDMOkEJTWjQ9EIiQOJb2Oa+Ja6mMzHcf0SRKJX4lMcPeR
ulpyPJcjcI6o3kSncwmZO6sVDmDvHipojaOmCU6iDxOufUmVXKMlcbtZe6rmCTUz3aHmqz4OX9bJ
CvpQDwpd+kLXHySnD0XbuAqdTlIiP1z/pnvvDcsiFG3KmqKyz/o+ZBnClUy9jjuxzKrTSFQVoX9z
X2VIhU8VPUIIMDCLzO2jxpsX+Vim5F5RpMe0m48mbQTHZo9DzLIMeDBY0WQTnOjvf42GH4pUg4oy
q9dfcIUGxn2IWUJcBGg2Y+zobDAtcovXCnoxnv5sCMLevXtua5/b/6qrCMnBEod7js34/4fTTvR4
3XOzrRn275s8gGZNrVInDXFLeqBS4zRdbRuxSIFUZIWD1batmtLQkecw+j9W8m0JTyEV1Hx3j//G
jzkTJigt2riEHxthbRdd4WhdYGlBrJxCM/IErso2/8OFTVXwTxpUMz8Mm45WiLRdBmxTn9LEZone
2Fcf1Zvpc3Ucg8gXKdizH//BngUhPNBEgjWMH00oJwMJedISt5Zyh+TPhbI4c3Fq6PP1he05HX2z
w08kkN7KwGkkyWAaZplC5fgX85MoT7i3VxbGdDWCLJD1octgDS1NQncQ4JM89u2lhC7rcoMwZ7VS
wU7tfThLhlCNqSuY4efLy30ZllkbAUXTIgU962HVB2eeB8csX65/uV0Pl1FIBEkAMT4UYs04GZJ8
xi0rGavXV+ajoY3HKRKyFO9/ur/t8NVXM0y0HDqhBKNmI/JapQ+t0Cp16b3lNa7sM8mG/CW5a1NX
5IN7pS/gM0RdkBjUtQ/1UjoP+hDLUI4fPysnRhTZBNqX9jXBiKV1QqnyHD6K7vTdr7oxycUQ+lAl
tVa1SK2F8tHItQdzUD20e369vnl7br9dGRc6hGljpFY2o7siG2y5r7xlKZzQyqGNAgJHwzjURe3O
SSdwTsHqfl1BG+xdTG3NF0yIuWMfDLVfI37PfssEdFjYmBb0UdhP2JhoqNzoc9ah0WH8I4XQY1k+
reP/kXZdvXEjS/cXEWBqhlemSRplWZZfCMv2Mudm/PXfae/FDtXinf7WF1hgHwxMqYvV1RXPETiN
7WNcZHCetzcUWuk5nCGC18cYi82GpARpKOIx2ExnbeUih12N1Vkkm0atUSLAG131qGCWAxNlzhjk
t3+jJv7BdhbM/SKOs72yIbHSUoQj0Sx7xDQwIzfs46QS1B3UrQBsLYczvmEgMbKCCQGYLTuTarwr
c7TXanqg6XCTLnFA0+L7RLKHZaZHWenP1pj/QMnNjQHLjRLYTcnG6iTjJR1lr6kxwmCYpxbbyYxr
9saM6ltCu5/XL4zgb+Y7xEWXF2ZdJSjMpFglm+7lSFTAFxgV3xsGkl27lBI+dj++hMopSV9sESeS
6BAsK1/ZU9ZU4aB2C8u630jzoxINwG5mQKsva3Mh5DINeWRZOEN6w2hbmrPtS7+oH+8B6HVWBfHi
VpdvHT7z7ZU41JMB83ssz1uwANKco93fr7coZNx8Uy9xOmF6XekNedZ/4nRM97rGBOpV/RBnUZCo
79etTCSIc156N4HuLYH+hvQb0EsxAuRm/d4Ut1W2je2fzINwHiyfCs0EDqUC3JDBMwOAfX7D0L0M
XJziYATyPnsfwd7+eP10my/5So2cO6tGUy9KxUQQVJ3H5GvIyKOsM6UY0I9VgZPZNvXLATlfNsZz
FNsjZLV17BngAMvyenf9OP/FPV9kcH6MdMlkKRRKZJMPsVs8DNSp963P4MWLp7gScmluv9r/COSb
H/GSZQ1KMegDY5KjAa5mHKh64rTDbZfsmnFXo8hw/YybagRiACO/NrDowxXVw6WpZkuBq54BwRDf
WdrL9d/ftMPV73MeyUr6ru7sHmmFtY+tZ30+pYlg30EkgvNJVkTLZp4zBHHdQZ2/atXOTgSeaNOw
V6fg/IOkRFW4tClC4WZyaNXtJ9bPVlBGMNS91A0Cw9v0Eitx7MQrd5RRowAZOcTp5buReMtwg1HS
vBOEiFt7IuyL//PtOR9hGG0YmnXNYH6K7+ExOUqyC+Uh6lZAcuHrp8SLd/lNiCGYP5i4hGiQmWma
yVh0uJvV19NYdDJOiMJL5eb9As80hjstB5V8ZmrPf2KE/0jj33YQH8QLXRqg3NueKT9LjTNOAte3
fY8uIrh7BNKIJS9U9Aky0vngPdunZry/fgqRCO4q0dCqm2UeAMlhA187a0DhIdDTpvu5fBX+daek
K0rNRg1wBA6zFSt+Z2J4Un40tW/gPHGUP6wJrgyBn/MqSauGusKKNcbjTN/qcieFv67rjb0EfKVh
LYK7TUWoD6OC1XCvQ2FDip+z5U4mtjPV92H4DKTm4Lq47aLfSovctRrRzIuWGnkzyuasSoy5IbdL
nearHBQ3MTiYE08WWN+2C7Qwcq7pDIGde3hjM5mAm5+gmFJ+i/q3Zn5Vx9C5fi6RDO7BbeJMHQiG
AT0NNDdF+GuYIy83G++6lP+ivctROM+QjUaeKhIejDhq7ycL/Zw+f6N55WH25NCZ4U/UVL+UGTgc
pkV+ksAyNLKMts2f53kSecjNM6N0a6JEhSoR325sKypj+gvp7Ogau3BHsOp8nN/gogbsPKcg1G72
M/AnfYEO2Iv1yWLREkKDU9EsnW8ILmNUWzIrlP+NIMrY2vQ33aE+6jC7yLN/CuRtepaVPO7TRuNs
qEUGeaMLkHuMxUSTa7vZmSG+dfcpdhR7USq6HVuBAFQnQLYzLB6UflbrQVZVXHz5wdhl++acuT8M
zOFoACsT45JsvqgradydtC3sHCkmsjsKyCmjPCXaaSGlI/dfr6ty22Aup+IuolKqdmVFuIidcaqH
23S5q4XrpMzPf7IOAuZURTEUglGIj9FBX4RZNlGZ1cvYIj4axu8Ao/YWvzwy3rI/OBAYHRC1g83H
4IcTyaKEUWZiMlGJyU6rZrcl4JPssj8SgxE6DR0bBZHoxzMtWpSTLoWPng3diWzbM+rUK9tcEFht
bdmjBcKYN1B5RpOL+z5GrLZD2NoyZgS7owqUvCV2pr18L/9MDjY4Oc237C4LROO+23XGlVjugoXN
qCy9paPocie7bNOp2HXoviyvmavedYcWq5cAJ7n+5TYf85VMTqXNDFQ1zYBMhrWBXg9Qhtj+jIga
ZtPiQTCnos9mWCYPJ5s0BYZXQZbojWp+6hAaR4XsD2D9/IPTmMAHwXiEpcEzfjSQMVWGdNIRq6aH
v/mQNAw+/tkkOJDVUO8Gn6+K2JgzkDrU6TAvkMNSPhMwDJJL/OhgOExa5E1/sJjwQR5nGaqVx9MY
oScWgzil/1Lm/hIK3Pum71sdiVOdasWRVjVIKvOy99qhc6Y4dqrptVQEzm/T4i6CeIikmbYakTTo
LrGMfWGazyDCYyMBJ6tI3MGWbrvY7DCfoQvarJvP10ouF3u3to6JNsmSPaSyR7vDbAhWua6b37bj
gHnr4B6C9/j9nK1TslFPDfgl9OIMtQnGmO6wVlogVwEaCh1uF6N2O63/loPyA8tjJpAE5mM99E8F
bYBMMPtl2Dr1IKq0Mmv89BSs/iqmmdVf1aJGGk0o6nqyHkx2IMemk8W3oXTTL/86wgSLNni00RvE
xdD4qnsEsGAjmyFpir/FsuJr3Y+iG/fXtfz5OEyIDmhZkIvIJl/viywTrmRGnqbZDcAg5AVEUur8
ECnFS2rOfktnUaT1+S39KJFTYAKYZWlIEYW03uChKY0G0OQYNzLwAJMnUetnowHPpJlgSAI5k63w
xRa7IG1iZpD2mzo2mE6GVxzSu3JfuQW43QdsXKc+plvtG+CJBZVAuxs2/FE8U8bKWkypr0guI0eV
H5D/xD8ZWqvk1771PB2jZ/uoHa1AOiSv1z/qZ/fzUSoXrlQl+E60ClJHs3AnlToANsX016k3BW5g
45X9KIn7mGVsZSChgnrZ6HD7lAazhMY/+im/2cTBLtSfotdRtBW7kbFArIK4RTUVfFi+lgEE7Yww
0jKUUUb/DsRKQSk7OdiV2XP7YESO8EMyh/bx2n+QyNczlp6S0miQYf4HKwjYwqZv/qbVEFXGN4pE
H2VxznUpm8qUbPTpdRPU0aovV6592xguOC5cQJDusyD+NXzX3Obp/4HIJDooZ7HWPNAQUzOyF4JE
7DcN4vRAHgCO7497Kbhupxu9DZwUkzoyaFfAy2azSGd1PeKotwEbhoCpBAtQ/YQu1T597ytskOb7
GDNv//5JYfIs1VQJpj8R2HyUN9sqeF4WPP1577aHMhhOzehQWA4DDmPBhn4LPlkxNfymz4MHx2SJ
DJ5OPn+Ya1WKgcvBskslAIH1EV/UNe4YuHfkiTZz2Z37ZKorYdydTDGmN0kFMAWAAgXMlMYjTX+4
/uE+R6DQ40oE990mWhQkpShhp2bm9Og5TCAdzUTAxaKDcBlkkZAEA1RwYyg2BOlPNj5l+/Y35bb3
+kN7Ts8iv8kiv0+aA34ARi8sBZvw3MUjddN2KkG5z7JDV+2N20Yb3b4cnSZbbpKiv5m0XrS+uvkA
r2Ry9y3CWpg2V/Cg1jdUfoEuQJ+AnYcImAFrD0fMjOLqJYGI5XzziViJ5Z6IPG5lMowGsr943Jf6
9KUAHrtFqvtxEq1si07I2ePUpMk0hjjhUD9gzz/JjH0CSAGKmeH88Q/scnUqzi5JjdS9U9C9rJJz
qR0W8yT8YCIb4Yxyssp2AJwsmtZz46YYxjXlFxX0MsvXyXzt/mADAzdNJzphTMWoPnAey2wrI0SF
GFV7EoTaaxTd1qJOy+Zlvojg+d5A7auC4g1jdU351E2ADogemiYWVBs27/JKCHe1ol4hkSShzq0l
M8L291iIqSOSwF0keSjMoukhgUF0ZP6EybPCzV+1Xei0ztSgZEjf/sTa/vk2/HBnJKuVMYad4kWm
4mTAbCm/JtOP6zK2Qx3Mj1igH0OCzJdPcmsq7BSPh0cirz2Q/XSyvOggB6Y/uWpAXVVIsbXtGi4S
2Q1YPcrz1FFpIJAodbkPbg8X47RPuV4/xkX5fv10G0AWzLwvsjjzlueYjiMbgUbZ9Ti+pEF9Ckun
0B3zNtybO+LWO+uReDMOWYO+IcNCfy2qB6jM1312+//8ETyNWTTm82JPqISx2faJ7bI+LIHuomR0
rl+TX7bffR1vWJ5ge7IjoWQVeSLOxe2Y76IIHmS+J1RZcgsVA6xnHObJQfrqTacwCA8sSSkfZaxa
j/vqNFOnESQpgu+tcxenTuNCVUeEm1JxZ/a3paG6DTnEumh8d/sduKiZe3LkSM+aPEOtopLdvrcc
i763OVJ1NfNInAj8jehQ3KOD7nHVmCGMeFm+9NFfPdYZl8IZhKOhm86TYHALS1ioQ/A+QLaoFhs6
bGdQJXfKcp8u+r5SDRFi2LYcVqfFaKhu8PYx98CcyKXf+QcQN7+rL5UrIX+d0S6g5+7AWDNFIcJ2
7myoGBZGLwYUP9zlVEerDBMVMo0zloGwJhU/WRp2v6bXdk/92Ss8oBruc8CVoEan7kUl3M0jX8Tz
Y8RVtrR6M8A3kPhljiJHmmSvDnP/ugvafM8NQAQxcmgFYDactxvidNZmhAy6fJ7Te30+Z/pruhyk
/obmAne3+UQZWI/QkbfaJo8zGkaVmbUmGm2jEajyqW1erp9lW2OX3+dik35Kc60PMTyDyXK36uGs
gMoZi0DLNq+WqWIZEDEJOiLcPV6KcLIzE8PDvbKLsQyYTpkzle+SJEQk2XTMK0ncJV6wxmWNMuLx
+Kb3o33moylXuj8Ytri676iQNHnTQ63kMf2uXj4pjtupNHJgJ9rtoQG7iBMauptm1LXSAsw6iiq4
1pvGZ2IrmRFRI+ngVGnntFpUCwckmt9XPla57Pln3L3X+sMgi3hMNvb+8diupHHqBNY4Wkt6D3Ue
GFBotl9O5bsJOPDhpRPkbpuWvhLFadJecpKiS4FVDbn3e0wOZ2YjGBDaNHbMbSFVYz0KHnirtZR4
qSb8tBIRUBK+I1R2VRHW8QazJHS2ksIFQ4YUxikBPDAQIIqTdTZ2k6eybq1v+8ZPuted5Vh/0VzZ
ye6EPeJN81/J5vyvbfT1MCfIslsQ+OputwOj5T4D5rga5H4YCc1/0xov8vhJ8jFFYzymKnLCqfFr
dXGnEAjFzXCrUSCqR72bpLp/3WOJ9MvXZ5cszPRRRpc4zwEbnI3W7ClGtjg5mfYk772iUc+zQv6q
IjCIjU1yr9P23VbT12wuD3Wm75Sp+g7GizN2yN9UmqZOohvB9T9SYGm/g9iVWwBskET1hNUhOvSw
MxPuGxxwpgjodLuYahlYBsJOi4IK1Uf302NRbNLBpvC7SsQYNkLPdKcT/J3i9sAqigLt5/WTbden
sUSDmocC0HG+/F9gtQbziNhZSIGk3zn92QCPL5ueAULHj3gv743b6E4RTA/+/qifAu6VVM4RzbU8
2vEI70DAyFLeM+AYHYwB9ARax6B874P6liEmm4coAAjr/b9vsONOr8RzejaxJj12M2XTi+S2UxbP
HI27IZ4FPpBdz8+n1Ah2EBH0wkN9/JxTrabjtCAE1XfVbXa0sbSKspUQcWrTOu2LGC58R/U0mvsC
kyQ0fuyqlzI6T6LdjG3LXMng3qkJbPfyrENjHTAAam8JynvFwb6QtzyoPzRkRmIine1jsflYGTEg
esMftad0eW+rCRxvWRAns77b5DVBI/W6/W+FMgprfwGm1kA3nQv+xioycmPGsFGn6o6tuKH5xQSf
Uzm8XZezFVis5XCviJapDVZ9cc2yiLpxM/ZO3CxuM1duHWL6JhIhNG/e67VATnthnZQ0QTnMM+8q
f0qcRXU63LB2n1VOfFs71Y3mG69i5N+tr4ZVVwtDDvgfJhQ+frXcjIdFZ8090z4s9as9eU3+9bou
N5+MtQwuytVniXZqiIgd/crBIUGzi37FgX6wH5VbeqwGUDeU5zFy9N309mdZyVo6ZzJxq9hWyG71
XPk1DDIHaHPz70Go4Z5WauTspVmmOAKMHMaElZ1dHUl2LBWBd/ovakS0i+Y6gBD4ydMibNKZsE+l
7+rnOpj2Ve5Kj/Vp/mGDlC0/jvv8a+d3e+sc+oZ//Rtum8lFNvcAWNFMgKiLyllL/AqVU3k/JV/+
NxGcJQ69Ji2FSRQvjGI30smu1CY3if49fzT7UpeTcMbYZNQihcW02D2m842kPJBp97+dhLM4fZCk
diBwHpH+UKgNXMe9GLNC9EU4i5saI1l0VvSbm2AYvmT2wZIqgbfdbPetlcV5JRX1mDBn3WJgMCIB
+c2zcRvtGLlm/SJq/V8/kcXDCIaN2YUFm6zu5rsQPcWovrNFD6NIBv/Ej1UnxWyUWpHviyRx1Gpw
C2MR6G0zXrroDZupH71qljdKbenIS+XjBJDTBjuylW+j7x0DX9Ig4JuXwASvO+2X+NTuyj+gilwb
Od7Kj/LDJlSo0kCVM6EBVX7UJdjnwcN93c43o4z1MTmvUIzhktk9bLBAwT6QXSQd59hTUteWXQwA
H2QPHISyM4viwW27hGSNcfah+8d9RqOQ+iTTsMPXBuQu2peBjjQC4NflLQUevwgSjx2Djwsxu/CP
NO5r9nWc1QlFwNZ2HogUnIyIip/CA3EfTO1z4JCyR0reLQHyfIxb5mgnskHfeS9CxN2sK7A1fNS0
2HIw31VHx7DIjYKNm2DxDXmqU53DgF1q1CT3121k88KpiqxrwNXGQC7791Uq1hZ5ViHzYrtN7U1c
5gFR2ydjiEQ8WOwbfPpGKzmcW1d6EG/V8+9UrD5IjuZFR2wU4FD5/v8xpMTs65o03sPbaRNlKSIa
+UgP46/CTz0dyPzRmTrdjewpu8knbnfH4IznXX/KXq8rddtcVqflnP9gteVQg4kO4f38F2PL0QHh
ycgoGEOmaNR+0/xXwrhHYJnHNhnYhmkb21jwNm9Jb/17eC+W3ukYnAM8GtAuOPtPki6NFRr/BxEV
YL8MxbDdCSd1GJjM5w93kcN5rHgJQ92W2D07Lp7iLCf2mGl+KZa0bZAXSZzhJ6ZUIqIZf3+i37Ug
yVVu/wYt6/d/QBnN9GfaKEJgVgajVh+vmVTVcd/WKFTT7jflcfUcgla5bw5V+FIYmMGs7kxR737b
Li4yObcI1ho4RhA3ea18Mzd7C611gZlvf62LBN4qtE6W6AIzZ6BvDAI6OaCQDP5hoV1sf62LJM4u
AL0Sy93AujUPBMAu4KU40ZP9vTpUQf5LNA2nMvfw2Qov0jjbiHqzH4tYQv9SKTDyV50zgwGwkeEx
tGRfTrT3KQ93dKwC3VBOsiW9lcv0vYmjZyWlb1jw2VWd9TKgwm1n9Y608AJ149nJzxn/lIyt05k0
cpo6LV1C8wdjKQVlcNGn57ztAqAMNeuQ6xc0vAnR4hkTa3f94zMX9klHGhYqGE0Dkn3O65Rsh8ta
kHF0Q+3R8N6YZd9Cvtjt0+wkm4La9GbXXrmI42cqwiJZUjWDAaRgWdH2jEp5TB2M1mQYdGUOQgFp
ZOVdP+Pm47gSyt3aTMtTiVAkCmp2qJf3CAxJxsN1EduFBY2hFZmYuwQI80fPUKRTusjZ75p08X3A
koPkFpKT/Vp2vSd71ml+jc/as4hFfPvrWeBqZEIVfuMhrOy2qiI0ttKRHJIa6DRysZPaxFe1wcWH
9ecJU1rXj7qtzYtMzihNEi9d2qNIOS2DL3f63WjEu1QXYf2zn/lkmDqeKXQxsH3FN1ntvKlpZcD2
jXyIHaLVt/KUPKghPS5D9u/xXOHXL8L4lmpjUDoYTYQEzD5MzVMnHWvp5x+oDUu5hgn8IlTUOAPJ
q1SyeyPBRUsOQFas69coE7iLjUU2HGMlg4tXJK2Llq5G2sXGKfVftvmbiLq5CR3VoWfkP5rAFjbH
M9YSOfehVjGdbAkh7hDSMzBFzuYM0hoDqZ4kybdKrReOWkr70B4OGVsiVwgoj4jXmmOQZsY3Occj
HVVPdtZ6XShiAWDCP5nQRR38EoiU2npoN6jONnF+Nkz1pY6wMk/oPhljr7BUt53m5yUv99e/9KbX
Xonl3M08potVAyLGs0I0pHTTN2ZRHL55OVYi2Du7CveTpjKWBBtkntmh7lE1AAAABwYq6a0IuHfz
thOi42lQTADdcm+orpSokrHeqC1LgW3+BRCzQ0NFdb0NGE1muRcxnFMx1DZtQgmfanRHv/H/pp3N
O1c6t/s5GL7LTu2mOzN2RMMUmzHCSjB3LbEjZIXZiCuD6vOhbScvmW2HdNTtZsmTB9Hm8nZOuJLH
XVHLtOaEAlwRsRamyB8iP3N1ZKDto7wXRVvbRnLRKXc3Sd01dsGqSursk/bJ1ntXzZ57JXev27tA
hTxoWtJgkpU0jKmqfZex4bec7cpV1MMkGnzetkW0jGxiKyYedM7qwdltlOw+S+aLovoz5mXH3fWz
iESwu726WA3K51LUQ2d1dKuHP1v6Thpd4DQ3ZRiqaqIDhv941Dy9AsWrmSHkkjq/SG9H7ClOojz9
94TEJ9+3EsJ5iNksi5Fg0dgrbNDMAm53me3M0SbDyUdzn9mx7sTxsFvaat/ag29b6p1FMakSp907
tZRTX2OyUMlOSmM+SjO4AUpddvXQiN1yMBt3SOdjpQ+pk2bxixovbprLfhW3+y5E+pDbXqgtt5oR
v7V1+zbWhgXQSPM5quefmQH2i+LckB+T8VbJC/B4itlpS9jLMnhySm+S2TyiSfPFKOQbPZIjLwln
32w6r5jT2UG0fRMN0deeyjnGaybkEXJ0XgqwlaDUrI/LnRrPWA+uA7tZvHpajpqW7tTYUJzR1p7L
xNiBuuu5M8zH1Bx9ms+HOlZLUIIYWAwsf5G6DGwdrB0VfYoiazcu5o08psQBL8ovM53Qiq3zO31Q
c0AdTl/1sH0YpHA/d9OzZJWHRu5LtOsJ8Ypk+Ca3Y5Ak0mlRiEvy3Bus8SsWWKijJtqunZM72tC9
Ucmngi6PWLCGM1eQ9Ethe+5oeq+C2tNr2/JRJdFfhZXeLin5RrXWdnuSY9BNJ6ehmzEX2maPao8Z
9TK9H5SxdzVt0hwF6tfkBJQZir/0IFBUll1VV0+y8mp0RecOWesYTfoLsRUAfsiBzNlL0WJJyF4A
b9aP4xtw9L/jV3wKOlsno5IbajVC9dl6XuzMU6j6ggvjRFVTOKUK1i4t7140pW8cbaiPGGQPhjm7
SeXQ1SP7ZUoJULORd0kviz2e2qgNLM0YHDmjnROGxRnTA7caNsOcsJF2JMqPNl60uejO9QgK8k47
YjHbjcb6u0TQf69LLKdlqlsQ5TYtCm+2i3s5LBy6hG6dRakrt/Xbdeew6ehWd4rzP3So+7kqEewU
S3KqUmUvW/F3jXTgTii8yYz96+K2cwogaGDmQcNUGU8/SFEqVcwZUal8NAMiO7GnHsyz9vB3Bap7
B5riQ7//ox7URSrvzu1yiklqx3ihWgPIobEjx5EHtheBF9wOVg0guKHZhGklfk5JwqZJnoDZBU9+
z/DzPax3+PJhcUNH35c7UYV0O1RlC04aUiVsjzK3vHLti9W10pRjx0l56n1GB61hZlz100DyAe0R
Bq2/uDMGmWnjdH+Uga5kc+FNKcekz1lPsYlbV7VjBw6xyrvgusF8tk9LsbH6DhIbDSBaJhdbjJUy
T1JX6F4evyByiY3ebczDrPmK/eu6pM9P2EdJXGihTM20aFIEHrai8Ats2FO5ctKaCg60hbq3PhEf
wctq0seWBRIUYPQeoxiTxIl128J3zQV9jhvq1VTb9y15nnTRApJAmfwrraZxLWt1qnvKeB8ey9B0
sQTUmd8GMf4Ie4s/vtUftGlxb7UZyXk1mGBypp7sqm7ppUBZgbPcYX09sAQlGMGn40crwcQxDy1h
1LNm7ZrVsu+wih9aImjUz0nQxzNxgZRULSX4oi3GkHI/zrvOeLxugZ+D24+/z91mRW2zxCCSDv5z
bLUmX7T5l1FFLgBsBNHt5yTyoyDu6hqJ1WHGlaB4hICd7K3DGNhH8bSSSF/MHFfeaVZLOQTcA3LV
JAGM0J1VP11XmMieOeegx1Gl0Rac9LNOAik2jmOd+kpee6ptPDRE/eu6uA33/lFvnIsA9vuQ5ZrJ
Wg3pveLlQfiz8cInVopoz6Er6tUIjsfvIZdSklaI6ZB0d6bTqydb2dXyd3v2o/mH4GSCT8WDp+b9
QIGspqDm8aO+Yb3m5qUFO+lf4Z0RzHvppqLYmr8uUySS8xB2pNWjYTJlKqAu0cZ7NYkP10VsvI8f
Phg/9yLVUzb3wOcAn432Axi5YDJc0GqrgKuaHFAR/hKhSwpEAO0ZYf912QKfxCOvqYmazUsCEipi
F8gaEn+Y0c9DmHxdjMBn8FvVlTkYoMUFIAdYdJw2Oslj5ObKmfZv1+Vs9A0/qpL3GTMG6KQUDr31
lMBAoFG5oMc7gxAkqM8i2xBK41wHMcrOMiKwxQyBFmheHLTgHNkzBu7SB4bCv49lPh6OcyRyI2ll
u0CLmfKmYBbGCu+6VjSEJfpUnPcYc6DY41w6vAeg8p3sm/WWnKe9+UJ92evvate+z93Z9gQf7roh
Yv3+oxe2ujo3uhCcuRESzUOBXrP2qL6lXuGqT71nBMarCeBogVkKPiAmBD9KnboaSfoIZj7j3PsJ
gH5YoJ8dNLcKEiz3Cc54XbVYVvkorZcMaqCJz4wzRxMmR7RhHZqXDNMyBKgbmFlF308Ex3vdgaGa
+FGonHY91STciDHJXG2WADktasEwk/jvURTSpY8i4rY0FkVOCFpLWIk5JrsRqBcFBqUF+hMdhYs8
8iZvidnH5DexuQHcEiP1DI8BJWCww5tfm70icM0iq+TcCU0Xc8kUWGU8ZW6EQkY3YwMnEXgtkV1w
bqSYK3W0IzhhKwSRmenWKPrm0SExn68rUHQazn+gMt61Zgr7y8edrjylTVDMj9dFbFRZ1z4K7Gwf
bWGqjMQu0oq5RCWYz4lfA/z9cQwY3HQYB9el/Z6GvmJ5fPdoKXu1AOiDDvzncoetnNvWrnPQAsZB
1VqvTWS7g569gafOC1PURKYGoPOY4wrpTxJNu9aMHwhJE9eyor1d2Mfaks6ZOZ3SqXSlaTkx2jyw
u98rEXikZNulVXxjW9Sv6bIzwhk7IXLiJggbs0k7ZZbyg1V6E6uwncpAaW0Bm4m2GLulQFU2qY9x
Vn7txxYVr2JwsXl3oKF5P9fVrjFRGu5sup+k6ZDQ/EtJqhOmD3y8Zmclb/y5qr8bZBZ1rTYNTwHs
iIWsFWtLnEOaYm2gZTzrv9MfjAw6w3xTovT/3XDUAJTNXoq1Z+JCCyJT3NjkhJ2sRHNuaZkBjFR3
VIedtIcYg+D9zhgZne09WyPvDk1Qu+FtfGQcCON+EtZAmGf/ZDkr+ZzPmtKmGpLSZg3+G9PCaHaJ
dU5ynEFxm45fJPlYYq4qf6jAtnXdZrffnJVkzou1YdxZFCvNSGvoDRvjmu8MB6t8iPHynWgSbvML
Y7ME2Hwgwfq03ylhgSoFapmGEuTbVE8OVhucYXyYiYgWbds3XwSxP2SVRSVmmc0FYzPFFgEF5kQk
HJYRSeC85GiWNEwxy++V9NXqj5Ekinw+D+Mw13U5AuceF0VLS1ntUQyI35VQcqrsMDdfZ/sLWDod
dbpLyM0A73zdHNiPfrZD4CYCTk3DjhV3D6LJ+o/vb1TUceiDZp9y9UGXv5iWB5zb68I2VahchLF/
X32kuEhD0KbgvmcUez9JHzRZv7su4r+Y90UGZ95I2Jda6+X/DLq5za/wJv9r8DEpvO9OtfAeMxd1
TX+c3S2hFfe9iWpHix0gJLte6IU3faAGwEQIRAH/5gO60h9ngqbdN0ZDE83rx8eB9m6HBUHVDq5r
cDOaWgnhzHC2iFyXEzxTj3y6TtBIuYklbBqGt8PyaNqpm822wAi3SwYrmdyr3QAfKu5Ylht+M45l
0FWufB/u81uya+CJ570wldn0SxeB/GKnPhlZmI/I5JWmUZ3CTo5aN++LVnsoJVE1X3DF+K232Byq
2cYAr0dasDmpsl/m0mFCu4sufWApmcue4evfUGAo/H6mpeqVFgGC1it136rAZHO/iAgPtiOtlQo5
zzFMcZbrNPz7ohVH60AegEzt1i6Gcv+kCLISxfmNkdAymUoVAMPajqh3syxiQBXpi3MaWdW3Ie00
HY3soE9PiXXIRdtFIovjHEUmkawuclPH/u6PBe3NBa03DYGHIrpMzAlc8Ui/ZyNXTlalFsYMqI2Y
VPpmxU+1mjuF9GOaXpD/edfNTHQmzlUkcdukVYVg25o7FxRuLrrLTinZXmuIQm2RKM5DVEST5rxu
UMTMQzQOD9gBQ7PSo1QQkwosgada7mO0wKcZLjZbIhTH/VaRPRBjXtebSAiX9lvDqJFyRLCiqDcK
ApWI/EyTH9dlCBSmcbF1GltDa4Dw12vpvkvvTf3UAU2tFxG7b7QqWSD9z3vLD5YTWtg0aUriSaUz
u+Guc745ihPe6/fUMQBbOH0Xl8xF+uP8gdSZMcbkWVQZLT6xFkdrC5/0RPAssZ/5fJMu6Qn3maZ8
qoDWjoaJqoWuEoKzKIm/XP9K2ye5iGBfcXVZNQMwS2kMR13JB0pv0/C21ARtn+3y7irg56KG3GTQ
hA0C17nLgsJCcXDqDlGa7jBo6WSRep8p+S63aocArGeJDKeQia+TYrf09rEi1qHCQMKUWb4aj/+r
ijkPogDmWs1beMXWOGjGiaaCoFqkX85tNG0V0YLCQ6ndYz8faXnqDEHEKbASvv8QmlMFcFCIMKNd
Fz7K7et1E9mYnP6QqvJdh2K0k7gL0XJNb6zddCjvogfjkP1KXPJQ3NNdkQgrXdu+4x+rtDnfMenZ
UlkLnhDVSN1yWnbTyNaIqxup7ARP+3+J1y+yuDACwLyjuuQxikIo3uXe8j60wPNQXKws76p3Q7Tf
LpTH+Q7Tpt089gg126+DVz0qaHYMR/Wr7GGzxxOlv0JpzD5X99uyU0VrRpTMR5f8SPYJ8HpmzcFV
DOJ9eowUgccSyuP9SYrkPsGcOuTJ7uJhG9Ib9iif7IZdLRysEFwuniFEGaQB+Eo58Rad+oq8+Hmr
BSEWJq5fAOafrrhhm/MRWmHkRcqK5I1ZO6lGnV5pHMy19eH/kXZdzXXzWPIXsYo5vDLfqGxZfmE5
MufMX78NzY5FQTSxa9e8TJXr07kADxoHJ3RDDUh42DfGWhMFGErPR83I4TSX+fexgjgH99JXrKbX
fSMKXWxoB+gMKw3SWkGdn4G2VtAEL1A1ZGzcPjJBP/e98/H1HNeyMQBcx+IoR7kZGLG/v10McEIa
4b2Nqho70PuOACdUFG5SR39RO3uwjDvBiY7tN+Ul/LZvkbUoCi/yotAnflJhUAcnS184ImR59k3s
wx+4yd6vaeQ6LVeyhDTy4VK25Ca3pNTmu1/7ZrZ7XH5fzB8k4tVlCXCCAlLq6g7SKbKJ7KoAybO/
kMdYJTsVnkKFaAKdUDNgz6SpRCH5BrTMTiz+44chx3gFda0RK2MhQ09STr8vqd8OP/e3i3VoKBjI
+KaDngqqB5L8TYrlc1X+agOecfxZ3kUd/1FE7I8+OPT+VIesR0Pk8P9vq1/f5gpdMsBf19uyR7FK
Stxo/qbXjtr/2N8p8iM/AiZ6WZE2EXhIN73/EnMK3ldOw2tWk85cf9sPvFnU33juaETX2PBTpm77
H7Lpvy3SnYOFkvQd6iDIN3zWHvRfJA82+I1iirelJeWmfiY89MkRaPDMIWRhVuYIyuysWKGQLkrb
RMQ0n/TKxiOjMhe8BK76ykyaXVgskMTR9oxRkFcrS9Ch/RilgzpyODRIxxl4qSXpIofTqVB6FOqk
T/tf9LUlcs8mhXpDOo5tqiOGz3+hZfJc3iXgvjDnK2iiOIQTOUrGxk99sZPSYnEBbKPh27el0LA2
1CzkCcK38h0nf1k6dN9yv1BbMRlrZLitQgBgBSCSMCCTCgIzXCWAw9f5cpTG7BZjqct9fZYwez1/
09AYp16Vx33b28f+bY0UQCbCyOuBhDCN649RkDtNw2poZFmg0BEdcZ2aNTIWpzpF9SAEv/ZX8IcU
6tsSKHictGlu5DQitbTRGQ4go3LVQ+UQEZHqknmsegvLKyiMKRsIYMcTOr8z7qsRKaYSPWbZc1L+
jTo57q7f61KpxgyjRyshmspJBD06pGmhtAZfc2Qc7szhbI7hCX8IaN7sUVDSijPknlG3gr3Brm4L
u8SIAe7lwJ3dxE++LBhaZeSc/hC1v9mkEIUXA7EOIuSDiCTL6JVQ5RKu8410lNDGg2a9fVdhuKJK
YUnVNZpWptjRoc/tfDhJAyspxHAOlfyC1Uke0aWAPnIOjPDK4Iz6iesSj1v8Xmd8LNZKKMToO7Up
Cxnv1DZDS4uGaQO9YwS421HH26ehkGGZUCvPEwAvzz13/W3UpGbHRSzoI1u+A+8qhQ7c3CjTEqNJ
ZvbqX80BHXgvjb8o8PHGg5yew2qJZ20cBRZVpqF1Aahu81CEWiRvZvVhsDyAggdeiWqQiLaSXSmF
k/LCFaMEYOOpkq/iWDPbqBjW6NnyRC9boUKb0StGaG58X7kgBkU+C2qV4Y//VLaFG1Yj8vaxFUUd
0/MY0fjAt8qLaTCCjBTuh6Hb4aEGM6VsE5GK4BTdsfhjmdaob9brSLVisJUwDpLWwhrUZIVPFBeJ
Gmf+vI8R29Wd1dqoDwiSUbWKK5RRByGyOq3xMs0ozAANm2Yk38a1pS+Lw9e1r7XCU6UXjALWBg0+
wuQ3+3SBLpgNqW4rRJTZgaQxigNpJFZCEx0aNkbJDqSbuLIK5DVSO7zpffnCbJfbPCSrn0DdBF2p
i6D8kMlk6kTIvq34jrsOpmwOTuKrPpsFlPWJ6bJdlY5aO2Mm3u7cqjSbQ37sfOOpt9uzAtYlnXEP
bMZbq/VR90AcowUmzlCNJ21z0glEuqCESY6s4Hz7cbCyQ/Z5dRvoiyob6oQbtbf4Ixm/GezFTq+i
Ex91u0D4DM52oiVAAjz+pDA8aRMbVtapO2IcB6mZwGVlF9r3SXzqg84swsgUesZFwfIW6qLIum4U
ygx1kFR1pem+jV72T+TmRbRaB3VFVNMklQ2HpAThUJFckI2XgbtvYjuGXNmgIEYByWID7iACMYEH
1lty4PhbEvfwEBnOPJFRmmCtiQIZYQmRZE5I80R9EaNjLn5q9TvGmhg26IJe0g5jFAVIgo1Wcybe
V8+eFkLiqrVB/3WcSd63MHXZ27fLMkuBh5ynVRSTRvB2elqqYyd4jcrAaIbH0RW+FO0DRpYj+pnE
+1brQUoDmWNGZMJaBoUR6ThXaVTAhiF8anqnrO704B93ioIHrZqXxvjPDKnbTmhSPAjcYf9jbO+U
KsqQo9C1DzTSXD4uyA6gVWEsvGq+D/9C+RyX1dvfp85+jBmNKa+QdU+Go5HcBa0/sSYLWEugjn8o
JLUaxkg65GFhpUQGeeIZH2K7lLtaBnX8Cz3PBi7FcZzc2TFAepZpZvBj8QzCRulBf9uUHowfLHG2
P6DO2+5RKKDPWR0ZJUrumPyAlHThJpy13IMJ8Ae5Dww7/KtpkLd10hW7VpLCXAcLCPLicWZqmehH
YBKz5La+L7Lv+663fYB+L44u3mnQnRRSMq3Gad8m5UYoMVXLlGIk78MPz4fVgqj3IzehIiITjGsg
LW4SujoVc7sm7/J26ho2iwxt+0p9WxMFCnKZDR0a4VF+T1WzU0VHU4gavXAVs5Tlk6z9o9BBUSot
13q8v8JP0Ca225/5pTuJ6C0IHgQLnVuRadzG/+og5EetIhZFq0uZ0xo8j3ThRlkw/df8UtTRmdvu
b+rTqy9HIUdbDV0M1gnJzpPcy7jYVSRASMzqavnDGTMg6SIqRFWS+mRFr3GKCjEyqBNbjQSOedGa
r4mrg9zlSKZNU2YN+Q/B7JtJ6sslA8fLcYiwTzEh2Qnq0tYDsyH0QaEMASL7vzlmb8aoL5ZPWa2J
ZAgwS14KJXSy9DrNnLNvZNPvkVIXsIuq/IG+XgbHjsxrKESKwpEvvkbFjyG0xoBJCkw+xofjvLJD
HedIm2RlkhCyQu0Ukg7uxJuhNx31m8WRnP9LmXrzkK0MUt6hI1DBwAAAsVQrUx1ekvkmZ6UcyOWx
tyjKHaCaM8p1hedrXZbfQFFplm3sAkmOgya5/KT/LMD5sP+9yMWxZ5Jyiq5X+VRUyT6ivtZ6qSd5
RCaHVV3bruOtto86xH03RTWX4wIjDykyVdX5CjRkcK2w0JDlgVQUYDQYfpIyWCJJ3uncI1VY+eEd
eZSONtJtGDPk7IEle78Ze6zWR8UFEwSUlDRFelLleqcLylNqsIbGWQujYoChmaugzRGhVfpXUfCL
ZbGWGYWjtGYEtNtBztti6PeAWPfhbPQ4xN3rhGbsaPeShjdob0vWMTLzwjRsFOce911xGw1XZqn3
QBoP3MgFQEP9TorN3Fl88ZEohiV+aiNZ5O+bYxxo+mnQVa0BfV3AIVSvnxctdIMx/5Q3nfVvZijc
KIYIbDsdyiZ15g08aHHSa68sjC/G8D6JAg5wKwpTJIiYV5EfGu3Et4xH6AbtP1JNq09DwUTDGxht
Egise4LbESIGJ79bvuk2DpU7HBdoa8kQJY4uYAJlJCdYa6OQY25rIcxGAO8gN/dZKH/vONbzimWC
hox+RJY8QKEG6XieO4wZ44FN/vsdkJUocFDzhh/4FEQdg8JZSbXY/RzZRlscpywxx4hnqAOzPJsC
ilkWo4yvMR4s8v0h71GMqeRrrbCaqF+LIDvLkqmyUyVPYPUuYry3UqTgq3lwM/SaRLxwKy29X9Wy
p4/RtYii53mqrFqQPHnhkHKeotkM2sXEFJ6v9ZoXLokX6lpspk3dmhWEaOK+O3Qh5/KlfhcUylcw
AEGySbMFIUstcOGZbYg0RWAsZqOha0uXXKM3zoUa2P0incJu/AkCWhes34fayKygqo9SLxyDKvD5
CaO9Mn9Oe9kFw85Bq2ovgHiVNGWH3oifsGUdIFX9kQuzHfftYyuUIjJh4rWp4mcp+FaKgmME5ZM8
QBwCbWt2OoPmdh8zNjjt3x03Wrcx4vpZBIsCSciMDmeOXlGYHoeC3stilZg2MTOLlencTkG+HXFa
0DMYWpSWDUQC1ffJBc3g/VCY47W2Alu41rE5Obrb2zohqIC2nTn7rBo6C/5lCilHcU7FqMbFPUK/
XseIS/JgOOJN9hXhsI85G8YeM4ItmcJMpDyLiIOQkK3ckJRXcdNAJPWOd1Jn8CtHug7AtM4roiN3
y3yMMgCH5o1MyzloeRLo6U+EbYkzhVMAiVpwxaOB2o2OoKv9tr9cBgTJFIpCaKrh2wz9Lnp0mbpr
qR+q4BTWRMibsbEM9JEpME3irgf/LTq25gTntOot5C18cCDa+wva3kJQBEK4mxc/KD0NelmJWoh7
NWhcWb5NRgaIbkdbv/8+nQDh2jTtealDvmB+CIBxEnfWhEs4TM7+OrY/zJsdKuhRmr5GCQkdHX3h
LTH4+lAD6I4qJlIw1LxvirUkEdfU6skuJnk3Fgqe7E1zGYrP6PI1h/xWZqp2b78p3pZEHeQqquWx
6mv4WqF94ifBF5rgBoPdfhXnz8uU2Xozee2gft1fHsssdaCrsuvKBNT0eMqEPikL5WfSQCwd/s0M
FQoVNTeOYGf73+HJ1xeTjMF5FvXq9kgC9MX+18EN6sQayaSrfIRumNJZXMlsSNJKOb2q7I1Wbfd2
fpu7xVOLmgOrcWX7CL+Zpo5wpMWRBNk0OL18X2IYbwifQzT67e8jyxupoKhPxy6OO+CElge3/CA7
kNl1g6Cz4p6lg7y9HkhW8YImgwecWk8Rt1ws6HD8jocI0o+suVVYpa3tnhjpzQa1nFLXolDX8Xgh
3lfY0UOO+czKGRwBxecCHWcYZtvfwD9cmG8mqThPLdtUCQosi0QJpKOPu6roKyZNP0T0e9/a9un6
bUylgr14maOobFBsjrjcnDMQEYFgsbobwB0d24t6244sNmCWRQoZ5WQJQTqOdH4JdkcD6u5qtaAu
iQH55tjogzm0XwwmZTfBwI8x7dsyKYxMML1u6OD9tzmfPypu63U+IalfHCg+uMyQhyxhzxqFlGIl
QQicTOyVCX8N+/HS5tGF09WnMAUdbTqZkhI5mhY+qtNtPrAEFFgORPcgKfGEPv4Fi22dbDBFhwx6
SBfFC63lwl7t9o39trUUcEp4hYwKSdllAfo/54c5nK19HxW3MeXNBI2ZQanH0vgaN5P0LRntiFwM
E4Pk2ZtOyr3mjBg7X752XhLiSCZn9cqbClgd+m8sfY3tdPIbIND9SooyCTkeXwQQ6q+GGx4NKzws
x8npYK99Ztpj+RIFQOAIU2SpxvYGFyLKmmHl6oHk2JoL825i7TOFPHVbtpnekGTorwnaTYIZOoqL
wPkkH8jNJGUYck6OOf+PiEc3MUlIqqlpiZ6sGQpVMRSqtOt8G7iDQ4JmkPruu9N2g8/bJ9QoBIrQ
0ZtPEFYDxSyWB9KkzrFkN3IeWBvKOBoahTpBk4L1p8dBnNNrJnojizFMJECyAzQaBTQ9yCCHpET+
hnRsTmcVZC7Gfe9hUIgfzcxcrOGomhKKRWlkhi6yo4WFi9iWXvZ3lHERa3SIlnOzmit4hSjDZxFE
E9lYmiozWbUZUsvQEVVBn2t8kBPVklA3wh4nIUURZ3bQzuAZV+KjOW7jK6SW0EiTQYM7cf6qpW9l
mcKfRRiVXCZDy/n8RRZzU55foBXrjiwti819XNmhApqeDwJwIeFzZvlNi/ps0D5Ewc/9b7V5xlc2
KDyR1XIAKzr4cgteMNWpeBInoTHjZfEacWENAbKMUYACmYlGLeMCYz5K+WNstByM6NEJJMC2InQT
41wzdo9Ob6OYOApCheZeVYLAY3+jxk9VxsiYsmxQ0KEHXC6HIWxIQuWpdWE3mQCnCxk33vYt8/aV
6Cw2iodxLS54PhbQkbRIPxLpiyb5WMmJnMBhhYGsdVFAEtcSeO8lEL5GSuXFbeFM6YGLfuy73jbw
rlZF40RbjQWnIyE7IxXUQga7OSmQwS5vCot5b26GmStbZMWrV7FRpNLYoTKKxoDwnvRRlp5xX3uE
Z5izKofA4vIFY68hAkBm/+QmLq+MU4ABKOzLQEciCCTAv0K/93IL9PUvpOrRWfkNK8m3vVZVV0X0
LWof1HvnXJ/AKg5vmSqolPSp+lUw5ttS43whEiurk5ODmoloYRLs/S9KPtiH+0d+M0x9UElcxDY1
ZBy5PjV5o/SFgjU9QvBozwT1HaW4bHgM8eOR1xt2jBrBkoLfsxeetFF/Vpoc0FWzytCsZVGfL0dO
O40TtL8KOXcnaLXH6yPrhG+fuLeto7B+khCghBMpIDnhV/7Tq/ytpT4SOvbeHSGflbqQBdv/XCyb
FPaHDRdyAl4GNnhgq/TO4P1Ru9s3sf1gxjCsoYP1TP0gn5qpTQtmKCBJYZjGzei0V3i/17raNY9N
5Zdiif5fdUCsTFJhFlgUorAbcG2WzTWOKlsoT60SuoyFbZ7plRUKIjW9H5GHwLT+BMbZ1iweEsFC
6QdHWvXRI24NLIKI7VTRyiJ1uhRoB0nooUKciu6w0JePsgOJqfvA7U6VI35ukLTn7Pbb7LPwa9P/
V4apM2co0YhYBE1VEPeLjNBZEhb32qYnrixQJwykOWkoy8i2dXpq5mEPsYxTOX1nfDKWFeqMZeg+
6mdCdaWYpN5C7oD8LrCJmq92bMzOA+/V875NkfzND3i1Whl1xnTdSOUsA/QnZxkP1VvR0S+8hUqW
C+10D2quD/mld8lzcYxNycuuKZ7o34dPkH9A8YfVr7aJnqtfQwVgk5jy7aSiRNnWX5XuygXOLJnd
7IX5JR8+7S+dsXL6FcdNEDkuF8TnkDGxRZ176OTWUiMwcgqflbKw960xvi39iFPBz5lWiQgsS9wB
1Y5Bt2spZqH09kmQMDHMq9ABo9WMy1FDNSLs/jNaCCULBGIxWIPJfK2Cnv3QXV72l7XdpKH8tkhH
sdkcoxuJQ8icKI3TawiZhWy8z/jBhgbRVU8aV9BlU89CaMdNeJJnJy6S70K5MaHhact54neF5O//
KMYuSFTUK4F8T0KJHoME8WBlkPFYxozxOVkmKAzHtdHohYK0cZLVd7KiOrKYMGYNWSYoAIfkWRtq
LVZR6celODH137eboVafjvyAVcgpxEKdj+CehqRoghIZJM6KOyX3WyUyu+ocoqGnJmx0rFt9e0J6
ZZeC60Kucj4RkTCe3PyqH1trOakWRNY88SAd60e8+F39PjqytJuZ66VAvCkrXZhJZWZMno0Z2ivL
t6L8HocnNHbaQfQ0Tbams155rK9IYboSprHSEbZyUbf7wI/K+31f38YVTdB49JOJOs3sUuVcEaER
QLIN8VymHl89xjOD+IdlgroiFi0oZ2VCRXwuPShIxqqTSIx36uaLACJK/10Fhftoo02KgUPGgj9K
bu4EBwF0ktmRFXltp5p/2zFoOpdcEKNpqLFbCnIysV89RC5IajBeop8qNtcBcaiPd+t/V4Wyz/sD
FkthE4wi7tZ+trRH3lPBk7/41fP8ox9N8bFx2kPqhiB5/iefMGiml3yU9AEkaCjmlpmpqo6q+1zO
avZi7iWFTxrX1gGPLke05ynfEer50nX8THobQd9tsejVt4/R21ZSWNVLU5LzA0I8aIjYBZf63Zgd
/uUkQaPp/ddqs0wq+AzrSVuUkjTN18vgVIu5929mKBRCA1QnBRk+jsK5g3Ys58+NzGp++MOr5m27
KNSZ28zIpgqoM94Flw6NybWVe/oj4fmbbeVT5bFCcKZFCiSGiTcSbULnWmcnj/wnqB1DHyn2VPCJ
SA5yZ2zGrn1YAh3z++/VJyUnl7i27Ai5zXIZPIVT/UQYWDEVucp3TjFNA9MmYVsFGrCJNBxKruwQ
qYns9CqF/cS6pLZT5G8I9ZqTWl3KeilGDZeRL4cUueZ2ZyiQflrOLS5I8P6RidbJWq6kBXZ5Km+S
n42Fqq6z76Lbia/Vj6Cim2Qe8grytQAQKLC5PXq+UN94EN3Xq5lljLW/FI7oUyfFrYjMF6kfL3Zr
Ra7htK7hleBlZrVNMJzm1Y1X2wsJtJIbUeNA/7yLEp05aCeOOZTCMkL+fWVEFeKurQgTgRhAObRz
o/huLheb8ZFY+0YBSdqnQZUIuMsam1S/UOy3jeuCvvni2J84d9/a9mPpN6C8xnSrJWncgHE9HvEu
b9SeqJ4E7hQgVlLr2AP3/b4t1vZRUKKUfNXhWYrANzg2/H0e3SvF/b+ZoLCjDHt9jGOkYJbxlObo
IxRCs9WYzzHGrtGj8bkQBEXagO2AyBkOaGeUbiqAcehoV/VGuSDDZKBLInKYcw6MyEOkIo9FFmsN
stoERUhPBtDjrniOXB3Ery+TRV7z3UV56WLG3ca4pemp+BY0AF1XwUuWsvkaaAYa/JaegccM73gF
0JUn9rM6dBHJnrXQRIC0EcRjZZHxgGRtHxVt6JyqRIqEZkFeeCnV4xw+DMatajCsbLezv8GsSOFE
neTGlNcppNZRH8SN6eY/QWfmN89IvgPgEzO6U6+Smdz1p7/qW1yZpsBDUbiIyzJ45mB4Xf2QpZ/2
D9h2H+/KABWBjGNUISWN2JcMqA83k02myjiH+5R/JvE2KesatnyCdIdVnpiDqixHpCCkNWotHBaQ
mrTH3smvGOIwJ1/9AceEcql+im9YTGMsr6QARe4kFY28pNBWHVTjZye58cKiPmegCZ1qaSCmLJU6
QiyxFX6hm/yQZYVZiqI7tJjD4VjkQ39I7fzGfDqNUuVlaMwxfER5II+l2oPK9LU5ta5wJENMklM9
oR1PYLSHMj4dXUrsslBTxxkjq1z+WFXeMrEoj1gGqHgjiCS9KhUMygdp4epL60bp7O57P+ttRE/C
5HPatEkD/NUvpPK/mGTSDDTAKIemzHLadvX17axJFI4E/VTxeYl4g8yaCdDozS/hU4d2CkJKpOYm
a7iNAY8SBR6QQk2CKURErM23c+p1hWBlymPMnABjOTyFIaE0pF08g89OzksPcuxfIBx8kObq2OTS
t7LnWE9axiGmB2TkOp3nWYO6YoucYdDwporcUPn0N76h8uR/giaIKvW1uqKCSAdhoSZ3M8nR4ntZ
4bk+5JgI5Bi5m+0ZjpU16luJalR0EOQVbeNhRgfa4vMv04lHVQjSg8uFO/ChqT8xxVY2d3Jllfpy
upZmkSFhSLA3Hgb5IAvneWDgxPYZW9mgMH4ET7rQEDKC/3o9/C9wWzvy5WcMBj7uf7ZN1FhZowC+
WPIOwIHswNwmP8Kpz8yqCD/v29h+d70ZoUsSRZSkwHgUI0kBSETYtpzEg+HVbuGxzjBr++iCRBdG
xTKTxufk8Mq1MllEz7jQER2WNncIK4exOLJDH97Rq8VRj8ownDtJSnEny177VXRqrznpZ+1efRzg
imSuvbmLbUQD/nzHKiuxTgHdeNagQBioQA3gse6hX+lGu88v6DmLURqJ/OmS2snPntXTsQlfqwUT
l1pHqqmC+VXSClmjW1iaz6LmjZCoKO659Dtjb0k8v7e3FKaUPWQDpFIl3SOzI2J4SE5MBZkCcgFo
BSMCJwdrz9gHSEkrJZKxmYNxqfK7fuCcesIEYXtOhsdeZPgNA0o0Ckqqmg/raRpwuS3F/SzFkBSd
Ra+WB9VkbCLpHafWJQoyuvUw0SBLAg3/YpUElTEAKkmiJz4JfujNUCMUoUb1j5YoMJnDKtADAsoF
eI5as73IB43QLZxYHZ1bp3y9Jno4MlZaZeYiUt4lgptOcoPJz2dMQBKNxfv02/66NjASxgxIlSia
LnxgydakpA5nCdQVUXyfYKzHKHLWN9pw9HcmKN/T5rkOlgUIOdUXPr2mDTrznpTWTbpT23yOQBcm
8i9J9bS/sA3oemeV8sGxatqh1dHQrY/QhzSCc8OPh6bmLGlMn5KqtvguOqP1meEnG67/zix1w/FT
bggcEV2U1ZOWo+lMPHBMRkuyYx+9/u2jUb5oqEM6TxpaG0ChPo9PYVbYUv8kJyyqdsZi6DSqPNTQ
DgNfBibZPoWRZHLjSz2xJBNZRqi8Rx2OSyin+FCGdq+DYktQBlAgZ86+OzD8/PXQrYC9W/KsRg+b
bNdFdV900X0th1/3TbAWQj1S5DaruOS1EzUO3aqfbFHsvVFt7H0zf8CH31+fzofWRdtmYBcksxck
iZg6uScfJqs+lG7msbo2t5Lba4d+vaZXG9eqajQW6FHAMFmH/gBzgZBojMIvuqAtxZF80utI/v94
Lu0ZPHbFkbNZ7fSvua8dh3999q5+RD9EA2nYFm0Jz9rFrtzMDU8kv975GvSVR7tBo9Ls8+Z8SNBs
yYoKtl5r7zaBApNMFzN9LF5rnePX/kJaLQkgYwAdHRqc/RfMfe/MUSDCxVzBqx0GQIJ+McGmYQ6Q
5QoEBvQzV0XBSFBGWspr6OnU5uFTjLmoWI7tpuD8YBozsxOk0IT4jhnjZVVK2VM6BI9yLaIXOT7s
uzTjcNI510JL9Doj5QQDb8XkZtAZ7w7GyaRTq0kpS0US4dkR56EJdTCzEV/GgcUzzEBlOpOaQNgk
6bISJLUj+Hci0YrHzxWZxmJNDLKWQwGNIefLksxwD625W3DHCLPfcyEDMFneIZKPtjpzylJWalMh
ZCRvNfmpRo2n8UnIM9vkrJXP+z6wEaGufZ5OrBbpqCh9oeIhPxemFNyg92IuezNuj0sfW8mQMyJi
1iZSUUm2aFnR5XjST9wXSb2AWDANn/aXxHJrCjXapos7fgzB4o6kHxeMpiCxqsaMKEekkaKatLFd
0A9EZkcJCVMDvXS2BARrsyikiJNhxkMaAUfMnevxsUiPqczAANa1RqdK5ZGHcpTyyveMph6XaFxk
J/Icyt3swupN2GpoWrsbnSgtoGKbVRUOK3k4oNpilh7oWFOrtRUDk7CT04BHbXwGS9I8My5whlvQ
2dI4Hft5LsEDy3e1n/baycgH/588j5YN5LUiTLgM36uX7hrjQdXd/b/P8Ac6VzoGYoE2NLxdRzm8
EyQeFGoimgiE/v9PpfDuK5HfscKgMiyTRBTBBzDXpZVj5KtCM35UWXrD/Rsc0PnR1oBiOzjp4OH9
OZq+j8ZBrhgIt5UqercaCg9w1y55g9YfO7ySw4r2OUQRkS/6HMg/9z/QViHgnS0KGDDTUIDMBl+o
QDcCf4GonS0d5UfCuYRc0ey3vnw/Ma5ZlmPTKCFBJ1wo8ETWsjtOcSeWNzDAjn4Yz2rHN9KEg4MM
rZlOTlE/D21rRuFoaZDeXLSnlEVwzHB0mk4HmutdWhLtiLi4JoYfxbXJyQy/YNkQ3zu5BmAN2gaj
IEt90EANJBxTluo0ywQVMfBqWSbFjACrk5r7BPk8FXyiSZQz2l9ZMQPNjDPnvaFxpKpBnibhKXVK
Sz0UQPH2IJ9CW2QxQbDWRf59hQ+qFGa5wpOpJN0LxkdpvqmMT/sniRHVyVSc0BdtMaZEGEsEqVD5
YlTHUBytLiz/DYBo8ptqiJdASfAMRiB0Iyn1PTKRN0Vc/NvNIFO4UEWdFgoFSvFDddfyn5Xhfn+7
WF+EwgCtrLM5b0jPfHfk4sfW8AyVVR9hJJRoPSxZ5lSxjV/pnsisPlLufnHSQKMcuyxezdcUx87L
k9a+4oeqlxUFUTCRfBwOaAX1SXdc9VfJfVFQJEiUK4pg6HS+G/+giBxRDakVU/tORuMnPzjPmcW7
pR05rDTjJlivzJF/Xx2dOVJEOZvhCIJ8X+ufYoXhaNuJg5UB6mzyzWTwlQToJIWR6IXUsRDc480e
epAt843QbHxSRiCUEWmHV3R9wqRkxIggWMukji8HjjwuC0nHoVI5sw72oFBg+CNzpdS9XkB8SuoN
xJKtox/JIO38SYaUUujch5epQfdmY75SGmB+/P/gotsrBL2wCu5haM9T+TMIwRR4X8h4DcqOMfzU
KkZaa6sQA8d8M0DdT2Urh6Os46WUYh3nxW0OpHNNHyE8V8yOdFTdyguckYXt20dvZZe6tKJsqfI+
RRWh6M3xvgehXGxW0qEqvVJ//LEPW9vvgZUx6ji0UsvLS4I8ePxrtpJHwomTe9JijolJ8kvt42vT
pgUSy78h43m3v9RBCTQ5iZSQ5PvPxUFzay+1uqPiYTzTLjxWKovlLdR5qCIRc/g8OilEufWLFKnD
lsVRt3ljrraSOg5KI4EYJkawoc4oTmZ3eSq6PMrkyTfGNyOO9wGbV4aou8wYFrnU5NdqMpHjhS5h
Yg7gpCCM+twheto3t3mzraxRNxsY2MfUqLCsororDassH3sW4ytj5+iLDcP+SyvUuAKGsnbbCMoZ
7Vz5SixduhQZuf31bCdV3xZEX23GINU1yD1QIfkyoNULrIk3vdecZae+QBfQLgeztWWU0pKLBHXJ
0P5HV1QoXEkGZTa6Ehs6pt/FyKmWz4wFbhYHVwukAGQYR2OpKryBOnTbipC3IxPQnY/lgWvGAO0s
8sYOqJAdvPT9kf+bgG5lnUKUeslArduilIy5qft8HG1By65dzpK32+raW8MHLew4lIo6JCJpvf1M
VpnYkw8+SsQOSE9Px/F2sSqTyH3XfvC1fmaW6Vk+SwFKmStNImmo7o1gUy9KDGRjduEmAL2vcNQu
SY3tRQLH+4vm5nerpkBGzhZjMHr0GfG5xxdgBgh+JtJpKSJTVVg9wYyTr9A4o4gVD9JWEYMsX3Ll
YZaRLWI1UG8/nVbuQsFLNjZFqtZI2dSOhi0U/AHZKPlmsYh2OsfWTifOvwOeNCtbkffqzGkAz/k4
nIn8V2TrP+Jz/CNB4itwOtYIIfkge/aoMCWodW6cCdqM8ue0CM0cAWDYavYcu+PAMka+yJ4xClpy
LpWKLkM2R5+gYj6f+ADFS+Fx7J1Iva2MX/tAszVFv3ZGWvMRHN1BKoSYD6pHFVNiLf/QtxAxEESn
V7Ujlxonfe4P/Fw+S2V/I016Yw5Ge9HD3pFD8UeUCvdc194qxvIlX/5CY/Hdj6NwaFQwLxoIYIjq
9G8Bp5niYKVs3mEGDNAdcmkolXLUAMwH1/CLc3cYPRAAv6CE1CXIchFSEr4zRT9tGTDLOjgqBUBo
2Nd5PkOL7XiUj62pnGJnCKz43DlExa752SQ243Ozjg6FPXmm8GOKfhRbe2jOCgI2zip8FWGHZOU2
6Yf6R3sU/oiZYHDSAloIQqpvuOQNxVkxdpXwNbbfWPb+8J75HfCrFBTxpSHUKaFsHy3BrZ3BBg+e
W15STIYFduFGbui1NrEt4ObUbqcXtNv4+2tmuBPdVQeBeHnWKrR1Koo/oiBZ3/AoCbA2loFJdD+d
1o0thi6QkDVQ0/46QPEh98THCNnsAxGaTEwe7BeZMz+zWjwZNwrN2tYrBZ80ImTKs1q38iU7YKDK
bcSKsYtbOo/rs0/nFGQ9A+FWitggO9TX7ixb+bH2dDtw84thzZ8nR/AGh9Sw0YQTPdUg/2S19TPe
GzRvm9GEYzqmQB9FdvjxMR8ZOWfWTpJ/X6cxdHExxkVD0TXJbW5Rz7X2Y+wqRhaB5Y4Uxgh526kB
4hw7PYE3y5wN939Iu47luJFl+0WIgC0AW7h27KZ3s0GIIgXvPb7+naLuVUMlqOs+TsxiForoZBYy
s7LSnKOicKHyyqe8w2ICy4CVprJqYI+YTAI026b0YI+74btup5+EzPzdOp4HMKFFaStDCSeUt0L9
sUsOiX/XBHdJu/Ub7nOeJ4qJKr2B4bkErEWO3trlTnV9wdLu+q1Y4oE9eeaePjSia2k3bHkPDY6N
GPSdsLCRFsvjWl5h9kfRt8FwG4tbgbcMv97bOadvBpPedCraiX6A+sHPoZzUIa90Hz7DPqTKWbxf
75QuZDHZTZ+nFUiUkN3QLUKQfbrjVgPCP91Lyze87ctPRPkLuZRBb8PF6TVT1o+ajps9MKPYLptg
q4vauzaaVhdVPyQ1tQYj+SH6zTEyCysM5Vvs1LiTn9xVky65ZU7uuzxyg0k/yqNwSPWPSasqC8Og
oCYtwt7u9HTfSY03yoYIlN75tUtNzQEcq5UAuScasruwzJwyfdeH4FvUxCfFBDKyJmxGoXtvjCKx
qrS/kjX/fq6bfdsK+6ACZmPTNaBbiP5lNcxg0qkqGjUz95E3x7v0xthgGQBD0WoLllUfzyy6Rz8c
8u+Xb0NejmMwUc7oi3EyeiSYjTtRvGZPQPJ8HDzKM6Dt9FdeCsDzGCbelf6UEF9F3zUyJkcNimOY
4O6Q9bvLenHincHEuwhjP7GSo100ZcKBiKk7DzzaRZ4mTIBrQglqSIjc4ryTsttAi6xg5qjBk8FE
thxT3AYZ4Y+t+lH1x8J4DGaOBXBOiuUU0P2oLGZCu0PKPjBDK1V41E3rSphADFRNkxB2Nb8ezLyK
AVjiFOOrED4Y1X4sc+sr3/uXjM+K7yKUDOWg96KEh3Q1o20Tiw5ArLzLIv7iKmcZTCDuYyHP5gYn
RXmlaVEwcM1TA09JUXsPHF6x8y+B/yyPCcaAbUgzIqDpHRiBLYUHAJtZOUYRozvx1dcf28KWxVtS
7C+ruX6ZnqUyQVnWW33GdhmKkUFmTykKEtlbqXqppmyC9OWyrL/cN2dhTMibQ0Er5wT3Z4/af+4E
+2Aj7hrK6ALckJlXD1/Ptc7SqKEujGSewZLqU2Q4X96ryXeSv2rB/Rxx5rT/0l04i2FCnGRi/kuk
yHdB9xhgNUiq9vn4XUs3U32U5zfRBMXShnOQ9Kv8eZWeZTLxrpeaEkkQVKMLtrkjHdBE0U6D110F
NmpY+o6bdXG8+rNysThMVYirMahRAo26uzA7ysoPX+FlrTS8XdKKCX/EnEy5bXEjyrcROkQ7ycNK
LRCBMLGzyQ+dU36Td8WLsDG24BbgvHA4+rGTo/U0BVU40jGuxtjWgDkK/NSby869/OV4YpigMrWk
qjoK5y33mdXEN1l5zEfOG4MngwkkpdHlU+Pj1a2Tu7L9GE135u4xrl8jvwzw8+W/MIdoVlKxlBGs
aB4RHIA6qtkjeLqpI3dW4eqvvKX19UEk7SySCR5FKGKuQcUDUL7Nd9GBjpGq72Lttq5kF96whckE
bwK3aLJ6mkQBvJYKZD2TXUEy4kmIZuANO3nyGDT/iNrHEHEMfzUGL0QwqQX2mrRkpqQ4VXcHEnIx
vwMWkTUDpFNPORnG+q22kMX4GEAITT+IoE7/UgONon+Wc8y9z5/LTuJ2KhyR88hYtZSzQPbN1Pt5
2pczrDEnjdVVg1UpvEyaGvQfcWMhgnGqpG+HOgWSIK6VnzQH2Oy7BrSBLYIPkDsQx5PGuJfRayGQ
DTFf3HvBdviHFu3aEu9qw6IkYb3EyUM4xsG+mpCGhPVcYw8oKj9I1NnR9JxNd6a0C2POTcb7UoyD
CVlfVqOIKWMkH0l0ZYg8DAOOK7GPj27MilIs4cGx9L2IDuL0JPH4pdagqGRpYQvMbWzEvdGA45UG
ptHJb+jlkWzmE5pIFPzhLd3w+la878NcxTkihyLIwMDMlPKb2dS1JUSj24zZpqh64EwrHHtY/0pE
Jwh1uqKwvG0jAckPoelG1VyJ2o3B3Q1e/0pnAcwJRhJYFLXic1CJdnMBRHsCWvEGTVxPmzBDpLjC
jfqF7Xt8trNQ5hTjLh+K2PCB0TEMb4IvuTIZ3aqbv1LkQx0Wzw9ZwgI+k+0KQh8FvoLe2AAmw+hG
yV2Dx3NBj+ePYLQQwXhRFndj4BctZZJvrKR7LQaPlLd5zCM/X/1MCzn03xc3sCEqTVv1CORh9TAr
j4a5r6PI+kK2spDBmMKshlPb0UpbVj3lEjpfgd11P/6dDObLqwUIiFIF/VcNQ53p9NTPnUUETmhb
v/YWmjBXLAbllTI3ka+MnuSVHmB4rcqpt4NHo3a473i7qqup7EIec81iZtofeoIE/b/rFIP3uXbr
fuXwFIL/TA0DWszNp09xrKR0tT0PTmQsrTjbtij4XhayGuH0sxDmwgvGtB5iDVaQmo+50lpSkoD1
ubcUTBn7HGtYjW4LWYyDVrmhtSZd4BK6zSS9+/z+4rrfnLVh/LNNk3Dwtc83KPD8vtFnPdTZEEv2
oit9AxqELRcdnSeT8dUob4qATCglRAoax1VuB8rsdRqvDcUTw7irVjWNKNId9mk8CoVgk8GTcJ1f
tgaeEMZfx6HqFFDD4gshf4we6tHpEs4DhmdwjLPKRBwyPcYCT9g9y6KXEVegnECpTUoetQFPG8ZP
Oz8J6kbAyJxAHmfxTi5v9WD3lQPTRV1WiGGoKiNijtJe63tc2PLU2UZY7zIlttSWlyd+ruL8efH8
ksPOfOnBZDSNCTcdSHGMwsbLI3GvdsQxSkADF9KGFNKhKcYTWCp3rTDYZVG7fqXvg2nwAp+UNhiL
Nq0fHgNt3pu9bnVEc8K0tBJdfssTcXJ8SXfEhBzknISINRPIjSTJ0c0IlXMsx6eFodh6BsBRgcdq
tFo6wpUNmGMJJymx4OZxmet4m1Hbtie7OaWAGDXd8Jvq0ZkWHgzVmlUshLEbZHgkBV0UIVE1aq/W
jgpAynirl2uBbimCidyjAHhyvcb13QrFNswbb5JV97LhrYpQZBH7zEDVVxTGUyeMhygxQMSRU3l1
JFmhyqNMWj2nhQTGUScF0yDzhJ5pqgXbmHxL5W4XCA+X1VgdG5YXUhgHkoa+9BU6z05xm4ERaklv
5KZ7jU+1i9UdtJqHzOI1StZC0EImuyEkDWAwHwa6SjPfJCQH9+ND1KhW7aeOyaUaonGZ9dylMMYW
5hYEBAN9s2gYeutfeqd8B6jtpjz4uRWeUJNNXcHRXsm/sw+WbbuaCcabZpTb+sYZzHfSNZzEYTXr
WirG3OZqE4lT3mL4Inj6BBjYl2/fiZUj5cquv0JgJy+FUXdYJMTDVFVY56ARovjW1a6ccyrl1Jgv
fSXqDIvfR+uQpDNtZY0E/J8qSk4NJt2y7D5LUqfs8GDW/O8c01+XqamGgm6KiHbo7zLBVSnHBiXp
Ll+wFXkDMN5TJ1gYeMNcJhZaZQukv8cAZI6BN75yZNOP86e+Z9lMNqEnQjoPOh4ydG1bB7Wi8Rph
XAfoEJgjDJyZN2r3uZh9SSATr1RQGs/ChA9Ii9qCB7FPoS1t3yhqauwkdrBPNv42/mZYBu1X2pJb
3QeO+X5Z7/WYdlabiWmZashD30Ptgrz0yWC16qv2pca7DDCc/35XJqTVo6j3aYhmogRwTNnGuNDx
J/hFfcL0wuayRvTHLpwr2ywzzTBIzQ7N0XT3k0IyAcG7CISNy2I4B/fZ31r6RyCPGelLVDEp8Lwe
OlIAO9Ur57KY9UzgfHaf/76QIwEdGBkOzk7dKLDKYjOan4B2GE0+artM5wWxteHvxbdiawY1eplx
LiGIyRs0rbx+W2LUmxLy8AgKeN+JCWAxJhIG0cB0nriPtkCCxX6Y5NZcZgLed2JiSq7nmZkPcLOq
fE9KWxn/EStOqFy/0AwT22emborstJgeEC0fa7wR5ll66zpyimbziUTZSdR569Y8UcyhBXod59gd
x4hh/zimklWN9yVgkvKC40T0d/50orNKzKlFc+NnkwKrqzVX8w9CwimTr3+V8+8z0dYwyNAVNSJ9
OHt0YmUA/148cGx5/To5C2EibGuoc2mEHfqv1THX/4kB+RHEb1P3EviRm48vHE/l6cSE0ijvyiIc
RqDPKIDTrMv9VKYvQkLex6x1st7fDpOyL+rWBS2CLafVSTF8a8TIDpgYXO1LvTdZOWvPBN1KKKNW
J5jv9RGYOuyCyeo2mE3732nNNjwaDc+mOUPq2LiSR7D+1QPaKHTUXY1GVWy1x9zOeMXA1fnMhW5s
ISiSA2k2THQJ5A3NtOhk74TNwfGt3kYtllMGh1JMB16xLbALBuTe6o3boFtPGH6dr8HUiaqcGNgK
Q2UFFajsjq4v6rE93ADL35kO1b2w4/FOrAfMs0D6By1uglKQO02mODkJmEeN9HkQKicIQedb3+pg
6xycyn/lfFyOB7FDW5IZi4FE6wXT7WQDg9xRJDs7/ocQ8Qq4yDbwtLdY8fvQeKLpK+BCBGK7J9OE
JldM0T7UTbvL9qHTgpJtwtZrvOeN6nGCqsEEI7Xp+6iOUYUzjOKQ4kTnCYg9qekoRsijj+UECXZ0
qymRWPsKZHVSsA8raVcT0SkbHmcXTwwTi4RSJFojTaBFjqc3rTpEJipwvsSDbvrLk+dsk2yQScS8
6ls8uvvvHQjJlUN0DJ8F2zzqmEvt3njd1TUYebx6fslj57naygyMpIRVDLaxAZTv6FG09SqxRhCh
j3Z6Kt380DjjU+qmR/HusjtwLkWTebjGQm9UuaxhKjw0NmM070NAYl0W8TlJcMHsTSaqlIYJprUB
zfHwisDwk338oHjTR3ZUtmDRc4jV7Hpg7FTXaWXlT75FaUp4PTGOP5hMoJEKCdXbUUbKKTxr2Ytc
7ar5PpC/XVaVZzsmk8vIIniOerpJRR9A1X7ephhjPYjXvYsx2G34kX+l+rk0Huo0iwAq+XmdFJIA
ZFx/2o9d/96lGAaN1SeOYjw7YeJJH5XlIE0odkGK5/+QgIj+E6OceMlNu0k3vLFT7lEymQ4pJUEb
R1peczocZrH3d9ULcL2xyBM5KTen5inIRBdJHIdkIrTGW4Z3huwf5vkrMGOyioeIZgCVX2W38/1a
EfyyxusA3JWbWOjsvhy2QLF3L3+rVVNfiGHdbeiFsKPkCSaYfocrM70N4tiOlMfLYlYPbCGG8agk
MCIhkSIUq83GzpriW613L5dFrNcNFzIYd6pDCUitE3Ii41EFmgJYnzGr4c53kmapXuYZHsXC+NLU
4fI7MT6ly13WFRWceMRAZVQeUlF3MTZn+u+X1eOdIONTXRvHSYOXgtMZp9B8UHjAZjxDYD0ozIhm
9DQYBUArwcqdqvfXMqltpRg4Nre69rg8M8Z90JTv41bCe1GinOAxEZyswyvA74CcLWEYtpaxV5S/
ylJwrcWTTTrTi0DYI5aF3VfZrtN9J9HDR/rinCreWAzvIJgbve5l8CzOMFVJ38bvaXeTj24g2//q
a7LNG3CF5xmhtVgfzcdGnr02izjoItTw/rhIz+7AbuknUZNrZgTPVjTFwoal1dXP1VxwFOFJYeJH
YM5SLiaokvo94Ls6wZNBdSensXf5vKhFXFKGiR/ZUAptVdGSuSzEdheWV9Gg4Q0gfwNY2aFLQTOT
jBzVeDKZeCKVSi2C5wUeITR7vWg6q1dGC7SiodWI1SvWrp167JzLiq7fZJqpKYAIE02ZTfDMCAsb
cgBKlFmyyh3IbFqsc7eWRuFgZKtEJZY34bYaWRYSmawuDRRRwRYSFlPSq8C4TupnjkqrHrUQwNrI
UJJKb/DxaGUZrJgHbI0744Hi8Us22VLyo/qR96ah8eoPi1kIZSzGFMaCgPsNo0xAAIxf/PkwCXfy
fAIdrXVZP56dMDdAYYrVaATgv6jbprLEJrYywfRy0u0Uv3MbFUmIz+Mop0HoD+0Wzk2PfJHJ5aSq
VT1H/KOT9co22dCVnnrDKyWvmsZCDHMpDGOqj6GGEoqmpFYPdM3o++WzWzUNIMibIIZGpsMujyhJ
1jRZPcM0uspKyIPavIbtHV6jHF9ed6uzILYorim9kvUdqjQ1EsTPkskjMJZs4RYgRKCn4r7TVs1v
IY9xqkAAY0mGOxDvtE+oMas7Fh+mq76mP5DeY90bu4QPSEx5K4vr5fKFYMbZdCPLC7nEiU4Ym1bd
8jpwgX05Yhoyd5N7cnf5+62H/1/f7/PYF3ZY+2MHHnKE/8J4ydK3rn0BvS/Hv7gqMYG41SLNKDJY
Yet1LmU2GA/hG10kx5Lktfmla/OsEePNge8HAhYLgXQY7uSotwJwl9UlxxzX/eoshHHfTDEkM49h
HcVwnc7XxHi4/Fk4bvUJWrX4LL4vlFVa4eqKWySjoiUKT+acg2Xr7bIc7qdhMjlFGIIctOWyk16N
6NSjDhGic5fswq3xxgf+4YpjcrNyitWsAWsOyp5kr2J9tfxcB0BfFPv2PFfifCR2RaRTJrNvAggb
Zsz1/ui5hs1xHhZdXDNKrR4nHF7Xl54yonAqYFnSFzitBpkTi1h88XwGSNgg0J4JJV19oRtEsRc8
Vif6MKfoLagdOc1V7k7WVr+R3NjCTlHs+ne8E13d6ZDPwemz+LOwSyVHc5IIsHs62uH/yJ3qw3d0
d7yllU1hX9rJvX7DRZDhnTMTP8I49IkxoaQEQAErMYurOUlcZRTcy86wngf8cmoWiBzjuFNDIiwp
lporytuw2nXSQZ5O7XQXJrwHxKcL/5kBnKUxIaQfhKQDCARqcfA8gHAhocpBNooxrmRXup3TnsSt
dgOeI94YCe80mZxAD2NRkHoUkVqSWkqoIUJmlm6YzuXT5IlhIoshDf+ZoRT6fdpgem3eSyGPX3Q9
TpqyDAobU5XYZR9BjSUxnzG2OyINHbykEy2/2aVdwbnC1j3wLIdRxh8ywxACDBmgzG414V7sTCsA
mM8A8Mq45tjh6slpMiGKbiqyxm4MSHE0osiHt2WYXMn+RzR7ifn6hY+zEMEYH8mnUFFlWoyIjsHU
2630kgtfmUYHdOkvPRhDE9oawIozrn3dvNW7j5g4UsTr9q9+mIUM5sOg6DG3aQ70BZp/+uENGCLF
7GqcrSTkLH2tx76FKObu8kkiheGAjvK0NzZAaUXSXmwC4BnsshcdaN7hPnycAmvmNYHX62JnwWyt
wTDDaEBkQe3NBoiTHYKDkNjAWHJMOzw1OzpUJHHsY/XqXIhkst8sqTVTnnGz+dVNLj+IKWdimPf7
8u/Pn0RulUSW0XUJqsSr0mJX1i2nOs+xDI15Pw5Y3Kz8ASqMw31WuHXju5Hvzf6+DXkwcaur4AtL
15gLamqNIPQrhId+eiqaK18Grq1oj8Ftk1z3+VVS78zkUPRPl52YK5YGksVtnLXVlMUxSg3TXgLV
PZD/tsWO0hcE3K1K3gdjAoYRTrHW+xhC6dU7c54sbeJY3HpquDA5JlqEgRyhm2LSZsrkmlgX7bfz
abRp5bdqLV4mw9OHiRtNM5Cwo9VYYMQF4VPF3Z2TV6+mhT5MuNBnRVWTFN31JlO/l74JNDpyYwz6
g1kOhyJrt6D6dOqwfhPREBcHHTyf3W1WZXauBu6ck6s+FSerNlJb18bbVkGWVfYWKtUtqlfCe4Gr
J1DUbZ3Prp/KvAcO5w5iQQKjtlWVEvijzlhdz0Pi9NhVSuWvQE8s/IYwYUYnce5nEXaJCkOyTCMG
iGQh7bO8e7zsKfSs/8i1zt+CMOFG7uNARr0F4Ux5KPLHtj9Fwi4dvpXpW2M+S9xxQfp3X5LHxJ66
Gcaua3ArTfvorsRo8HRd7AI7/R+wVDlhjjChJ9T7uJmxxeCEam0VTXAT19mmrExX0e/EiAfRwHEb
FuzPzIVxmoQBZtGbr7mJfd3edy9/K55CTKTBWFHqNxUeO7XfWjTUxN1HOl038yHOeBVinpUzMYcE
QxcndIKv0k+5XDv58KpOM6dWsD4nu7A+Jtb4hdSXQY53RVQYhyQUT35KPAEHN0nZfpgA4zFOnppn
tuGDxDIH0HWrXsdDse9mLMiX8WFUp++xZO7CEosNo2wbiXmU1faQq9192OEpSLorJeaNRvAOhwlg
mtAAPUdES3YoT1p36jGzM3MTa15yw+L9dUYWqFmCF6WwbR1aGwpcikgaPo+2YSl2gYlhHuEURzEW
/E+aJV3xVdReA6U5hYCMm1MgK40GL2GkUeVCFGCx/mos+FQ5JXMbbnvP32S4oNV3pPRA9aegvP/K
bdgRzkFVokjzMegkmqdan60KQ5Vx8RTktwDp4rjoXz4aoIJMneiiyVYNm7ydp6iDj8a7etfY0nNm
g9FmH9kdBqpkK/F8u+flB9RL/jzNX30Vdu5IaDJfamXIbD3ahggxqDeKVrPpt8AooPzp4OzdVphb
PKVHHijlusWcZTMeHONohbyssXkBtLIhqj1fxv9D3kTeenQ9i2E8rgKOXKhV+IZ9e8j0J6P3Oc/Y
tYxRMhcsx4wiBulSfYhSDe3tB0157qZvJNDcTr9W+vcaEAWVZvfGIWg5FayVXOg3sYxiohh2Tavj
PgT2ry2K16FuoJbZWHEvcjTkSGKHObVmxHxai6Zpm3px1ll5fYx0rOMkT5fdbS1dXarEDnCmyqg1
mQZz7L0BAOOpFx0pNBJNV01HvuNIWzH+36TRULPI9OVp7mOjRSxOr6a76gf4xl1Khpkc1YfRzk/p
E8DBMC8acWuoa32X3yQzqUw4VfmErQi6VdJ/DqpWx9Apt6lV7VLXDyzejOiKD/wmj8lnQCI0xU0O
zom6tPrmJu04cWTFlX/7ffrvi5NshrLIhiDTUOTb+sABaZPIHniYAjwlmBymNsR+ShMULNXiYKDz
G8u8ogBPDSZz6UyipnGF2rag7/x+Wyd7vd9dNrqVROy3k2JiRT8OsZAkiYZotAdGdTncxOH11J+K
RuY47boyqqhKpimaAAP5/ZskfiRVcoK4lxo7ubgbBfB0gkXzsjo8IYxhmUYdaj66riAVmWylrq8R
Ju0waTiIFWt3I47trAxjYIHayqJMF0Ubl9Qgzc3A4+0/BHsUB9yaWJRBSHnltivX495ZKmNxupiE
SVLQTQGP7EOw7Mzb/jAfks1Pop3xUQSUisaxEN6RMkZYhpOSDzHAKeuZ2FNsOEMebXDDbC5/ubXK
229Hylii2Mtir4ifBbDBpaVyoIiGIEfvbQoS06L2loHHAUPyHLk8/Zhrq5O1pO1G4BQ1buHOnvqk
bNXXcouduqvenrHPVm8kjWOmPGXZTVZNB/JmSqt9tMWS36QOiGTHt/LZuEmQXuWnwA5a23xNebOl
f4n0v0yIHVgUSxJqLT3l+R7UmD+weub6zqhb7QSohcIz4y/G+rNE5labK18tYhFFpbgOgfQdPRM9
vud8Q/obTNq4tB2ViS1ZWqcYzgw0fMPRAWarLfZgju4nC+RaACFTOo5PcByRJcIrUhQapRCxLDPv
2/FH66vWICZ2jRf5Zc04xsl2CQxsi5dJSGlsJ2KTtvWGuXY7ueY5Hz2gSwfIRBYwipK+8FGjqZEA
TGBSSUbgylhjZnUvdNA5vC15N8/69Xm2CzauqCNKcxI2E8VwesMssq3p8e3l06M/cUkrJqSM8ZjM
eoJNeF/tN90YO5Uoea0QO0Xe2GPEm+Xj3QosqEQY6plvtpgxwlQY5v49EBbVb2Ng9WBvr+0SXCkx
FuODt8tarqFrLa2fbR2IphgIEoE10mCigUBgfJa2dHO1QPYm7NpH3uT9eqL669OxQ4sz3oplh7Vr
R02eI6xt+Z6cv4ayi+lIuUw9jno8aUwAkdBQnHUR07p0dau9yb2xtcTBimz9FkAT4CajqwV0wUB4
/0IB+beTZeJKKQqt0ZYgoKzD4FU15W02ZXcc9Tiux7YVEtFQaxLASOkMEsCw0fRBt/9qxLUXH0BE
yGnK0Ovsgk+wfEJmCa63uEBE+YmB1G5bN9zWG4MTuP7ydDrbCBNRgkEBVOKE12DjNqmle9IBg9cD
iDvAlAREvrLnCOSEE40JJ7oUz83coTvTGb7dknJXRBXPEjnXDMsUZJAslFBNpJyHdFyM9uh8R3N/
clPy8q6/POPPJ8gkJmIe65JPLzVha2x0j7JgZrufdEE8O+e4GNsICEcpyicJA2LD6MTBVTJObl0A
Y06arEgHHQm3a0y//gUrZHsClSEVRTIjkyXkoMMYh/xKzVWLKDz0JZ4dsl2Bui/HcVJR1aGA0XQ1
HYXzA0XT7zf/A3Y/58ZhqYLMPJTjPq5oMqnuR4R/h3L+pffyjXkkVruPdhTGP/C+wDiyDFR/NAjE
poolHx9QK7dF9g0c2rLOg/fmRA62LTDqcy3EPuphWEtKkiOZ7biTrSo8DPqTiMnTjNuM54RGlvtH
w3KNn6RIERJVc5u8fJ1m9Vot8m2Rq4d0NK+jxP9HTOddqwab0PCfOkE9SGTcXg7RnNBCmNCiCaQf
YwEfVTJ2uv4wq/eXf5/nDNQ7F9UKJaiTNI7wApGAoYyK7pBlViB9RIb2/0cA+M1KmIii+KQNUh21
6mrO3EAlW01KLN9I7qPStC7rxElc2Yp/UwuiX3SAjmxq32mlbONHjS0GKSfq88QwvcVUjaIsN/EO
98u7PK8tUd0qqcDRhfdoYmv8EymLypxhAMIBa9uY5A6d4Fi6xJrdwos8HoATJ4iwVf657vUMMKN0
8eaogBsOa7cauuMzSpBJyzlAjm2zBD5yoOcFZrsBBqTfN8Zo1ULIkcCxbp1+woV1h/moC3UHoyv8
CmaNIRBiBeR7EnM6MTxToH/HQo4kpFnVtnhn1jrStH1PDlrPCQS8D8MEAqC8GZqEYTonyH6Y7f0k
PpkAcGs2DQ//n/dVmIhQz6jyAKcBW0HNri2f4+DHZe/k/T4TCMZOmYmApoCjDr4TT/kWJXvOZ+d8
DrZG3+maiYlj5H812m7YAh6Vo5rPzmU9eLc7W6BP1Fwcswj1vp8ZWfM5MfUzI8u/xOG9jJ8slgKR
khAgeoKKONBgxD33jFfVapH/yU7icTPoFYgbSNNVXUelESR3TGwLxiZslRCo9Np0Y5q7YHiQS9MT
mpuwPNXFFal1O4x5sKJrfKO/SaU58MKNAI40TKKON2zrYXv8KsfIUbUhyHSFO6AN3IIVAhc9ynGt
nXjTltcYWM8xzjozD64JcCtS5gM61T9G22iv7ijaTrznnu16Jn+WQx1koWUUaDEpKpxtUb2XkRfn
bmgcGywQSu23WXDRybckVJP69yqTOLfJejw8i2biIcnGvAnA0+KQVrGIOoGuEauvgAApxn8piYmI
NWb7spkeJtafS98LkFYMoQvkPo6cdVc/a8SERcmsa+AlxoCyGl4ICd0JEOLFxHN1nhQmJmZzqFYT
pSkB3W9hiW7moo9wnXyYoDiQbI0ybATXMqen+ZcAc9aNiZQl4mTU+BgjoO1oCWRcoL2wgytsAXj5
kcd6y1GRXX8isukbKb34xUB5UEXwMoaz25m8NxFPDBNYgH0aDhq9kbX6OPRbFeCnycOXAvOvc/s8
14WDSY1eD1UNBwOCKUWMq2zBzQYru4JC95HHG4zgqcTEDaVo4yak9EZGddf7h2k+qNXzZZV4IpiQ
kdbzZGBwDX17/5sR3IfFD63jpDA8a/ssMC5OLTWDZI4NlGEbl3Z/Y08FKK2V7WidS78xOenMX/La
80diAsQokBmbHthCG1/CG81LMZ9kF99pf7vehI/DW8UB/F7Pn87ymEARYgfT93WkHXViYMC+34OJ
1CWJaYWNYedcim7ucTIhoyagaEjJIjuI9qCFsCagDERew1FubQJseXN+gsIsPp5aRLIW01nQNMUc
cJDcymX3JDXBYJXJvMNQyy6To/tCVEosY4zPedFZatg70dg7ytTfpH6sWqU4P9WttFXJuEnm/G7E
mj/pZk8p4p1eSI/tjE2cjDxdNm1qun9UYz5HfEzFoAsJv9+GZadPmUrJqWNJOplaezVHvA30z9h1
QQabD4px3PaoZ2FP4LoEYF943XnxHaC+uIvS61Z91obNCQVdqmIio2hLZ4xDcKL6N7432rIHXBPH
3PHgdv5Sfv9l1ewGmhyQpIzSz5pPuQO0GJgFLD2zROQutQXQqUcptjTejCYnGrFbaaXUhz+RiuV4
6xsHggaDyjFoTi7GLqSFsplM6oRq50+IxXFLGS/5AIvc82NiN8AoZ1+Y6a23MTur7a1oS4cD82dj
9EC7vG+PymDxyuC882OieVlrZRDnKC3V/lHR/inDo8ojEPpLO+hsGPRvWASEWK2jtBSRf037fCfb
+nZ+6wEdlD+rD9oGaa0bE3vM7cu+zPtqTEwXRsOXMzpelgGiePTf1eg4TaNlqjtT3UdqYEk9566n
v/iHZ5/fKZ+LjQs1Bb0uMqPEUVbRMQcqsyx8VOqPKG68f6cZE801MSvVoMJQTz9hA2gLqBpbDb6j
Tm3J9ZWYHdv88bJA+oOXFGPCohYMQV0kqCiYjekBI9PAhnFnXqvZ0civg/ErQfh8jCy8eTKkhqKC
W9XRfKsXXmrAt19W57O1c0Efhcn7urgyK7CcYUCvKB19lGzd9x1V7H8EkXRbJsOOzKkrAxA0SDHG
iremP8l2ib0AvTWAmINKVKrtE6CJ91r8YqZtY+VmeRfM1aYgrVuP7XvV5dcmMD8DE7NQQ15t9Kze
pmVzTMvZkUPhGqwij6FUPuhxhFkDYx+bCWi4i94V2sEyCr23gwag3gkY3iv9KDbAMzaL+UWppIM0
lO+xMJ3EObRFGaNpREOR52Mq8somqXyHP+6qL5XCuXxqazA4y2tdkRkvLiMg+ij4LnQiDwiYh9DR
79o33f05dCMCukpyx+OwbV8vS17Nls73GMvTTvKojCYTfU81qC2fnFrFsErtRjPv9Y7TFOQlALQU
sXDhIm7bSs0pOAa5C8d/5paT2K5G27Mq7DB2VE2NUNZo96iyYdXiDNrgyKqlnhP7Vh12IYb5VEIY
TaM5TQi4Yu3F3f04H/12J46nrNnlBmcGjHdmzLUVdoOOcX9U7f3uyjSfg/r+8ufnnRmVv/gmMjZL
UJpFsmzMQIYgQNMfrnLCW4devS4WR8bcUVIRJbLufw55Yy5/326T3f9ScFm9IxZi6L8vlBExWF2K
Gh5PBJyYPdGtQE89LfuOfe/N5WNbTycWophHhm9EozJFEKXca/9H2pUtt40syy9CRGMHXgGQ4CJq
l2X5BTGyx9j3HV9/szVzTLoNs871eZl5cARLja6urq7KyvyqQ6gy3uQukkH1A8yVQiSWKhJQniBc
TGFiWXI7AaYZZk8J0v14+JtYE/elXyL3eU1i4bFJl7pJJbzYeRXCBMIjuA8nMA4NLmKgjxouWSAj
vE8UuMukolaGCRGBgy40vEQlN9ga95yzFqLfvnE7upSkBGVScPjBmgNDTzCnk0Hns/N0iJ1TuK31
F+HFhxTcvQNfdBUNaDj/o+PeQq6yOVYbCeWcjCznEH4hErbGOoRFZQXNqVy23/ui/CKl5BOeOL/i
wERiLOBYiwF70HyeNgdvNhrcsZ94lhfcA3qk+8xLNvY9O6YQ5CQZHXlEveaYguvPSTXIDZ8gHF15
y4F3wzvb9x8FhNAzv10/BpSDCPkYk3rD7hr4ZNVirvIWYjqk2i0Rp0Rer6RlqVSYCIe2Fu3T+i8T
bXWnA+5uWv7HO1ekaZ3kpZuDhFcW5+0cPJYGcacTX0ukaDWNITWkfkBa3jVu3WsHqYh8FlK4XcqM
cA0GraY3+oBHThT68vK1Lt90Sn6MMiEEhk4aEqWuUFiZMC4A1KwzRHspItJvqmxg87/i4orSl9Q2
GxlDJcke2WWPIyS56pcF2ONsA6Gr0aEY3dYzy3MwsoVLsYni2Bpl3Bvqh96E7Mi7cGMB+yUb0E5Q
3cnHDPHGOlWoH+yvHyUiU7KFS7KWm0bJG8TBUD5F6QmP4FH6LtkAKpp+E1CaR1TYtYUw0ZX5ZI82
usz/qEPUp/hkujln5gaF7qISDx0i7tpCnChts+pmHdaC3nSqOtjlibK7/v2uxwmU4n92lk6fZKPQ
EdrT4paVvhbIbt96Azk7fX0pmtgDVAxA4jMbF7/ZfmbWZmq/Xl8HsTMaE1LmKi7LPg7xrWZ/2ca7
2tcqZ74HnBlbU/kDVZ1QqAUJ4YIVLLANkFF5RqM/TGP+KbMXvDXNUz9L0D2QpX0SSI/lNLimyaCp
E22Upr0rsvhYJdGLgrfxlOmu1HQHLZc2tjb6RjjfyAvbRqna+f04N1Dw1sIt8Z342/j3Fx1AeT9v
+FhleIrZAFgNWxX6AfFhHh3ZD+7UTeGTDNDrlaMfkUETFYZYnjFWAjgPXTXTGfCCQZ5iePxenfec
LbnyzTeq9Xo9ympMiEbdnJZdKCMk9NKNijJ5ozhdQrHEXY87EE/6+TOWc6iqk4ZxIxaDI3w+lNWD
ZftsmhyjdUdADoltu56faEwIPJNl1/nIdcL/gw9YdtCYRQcAkPbDHzWhLnZNiDtoZphW1PJZqvRO
a+9mw2+owTbi+PzSIZw0MJsaiAdMPRbGMV4er3+w9fb/eQ0foNSLW3AsAEaDrA4aaSfzs7JRj9Y+
PoDx3N4U0GXl5KbRpt8x4B3G1/bVJGj9qOUJ0ShE72HMWYEGUdY75tKBkiskVrjGzS/bFysUIpBU
ZmolcT/nig3ImEG/iD4b2AoNENfzsW2on2zTp3pXnCjKCOKIfTxdLz5u3laqqbXIlfQCjMoT5Go6
cBL0IUnPT31HIZdBKU6LwhYl2W5qPlWzskPWdDvVWu408XvBpD0g/NsoH4/yVB9bO/6kJMWtHEKF
Ery9FUMZHvTKt+nQ7/os+lSx6bjM+TZKpL3ctu9pMFfOFE5EkYi6iz6Gpi4+Tx0uEA+J0UiJ9v8w
3bA9YBhu6EYbmqWQ2gshEmVTYQVRCSwXC2avN9vHYTCA5Uq/XT9QRFqpfSSBF4tCQXLuEwZ3Ux4w
XLbh1AfAqH8ePYgKYVkUhIBITMQmJIjOZyOWeGJn35bRPtEWJ46hgk7lWMTnE5teTV6yOO2RLSt5
7+pKtVfHdzsbKPgF34Vfr11N1WxbVqCsLuySlIy5OocRv3Y5ISLouNxp1x2H4/SQo1AVHeL3+r3w
KTz8+vk5mxWujSZJ5wR4YrSk4sZXkmU/KYlHOMb6VXi2IdwWQdIp0TIh0mY38tPsNvvxVPqpD2kJ
NIw/xMygF+zVu+FESZqtTxaYP0yL04cWWu6Qrsb8jtI+SlHl9Av4pAuvi4FrBV3gDM4iZvlq9rWh
hr7W3eZsWWhBVDlIYi3O1qkUs2Mln4rydqFQBr/Jns5GhFuEYfw71GZQsUThJnyMd7x4ZdwEN5C2
+jxt/jsa0t+c87NR4VoJZsnSjQgrQwLa3NS36SEH1ABk+fOWeYMveX+Wr50Nch++CCxWmbXVlALy
gp4ImjgOxMDxOKa4F38TlM9mhKskVSK7Kwx0Z6ObCQ+E1g88th+3yyb3YjCAEIeCf6Ur510TklAl
aqweLE6Awj/Zd4Hfw9oMotMdb98PfnX6ozbwxUkQ4ktixGNUySgt5PHihnPoDobuhiwk8hrSO4SA
YkrROLQ8LCtfwk9cOjPa6o/ybbcJ7zHRQzKCk0dACC5JKw9QA/+YLwaZrNe6fe9JtxaQgG6+56Jj
lulYs0cNBhJxU5xEzM2+7M0QHVOj+2sCJz6TCEwCcR+Ik4flHGuzZWC/qgKt9O7Wnjd5fycxiPJQ
CAvK83UhjATSrFYdfztkez43FD1hpNKbDmC/wcu4IYcM1l+YPw6aSGUozxqGR228jPPyPssfrOEh
WU5xnjlaCuKdJXUW7VGSn2RK54P6pEIc6UYWhSWXAQqHx7gtHX180Udfyz1SSokI/uLooQbGK5am
uFWLtnZGEBsvb0r8FxFBKCNCBOmkQMIwFMIiR/9oHLfcHiFMvbVKJ8GcY+ZiKktSneXtul3qKwqB
RGtROU413uCqPqXWpukjR2XPmA0IceSum6JWKMSSqGiGfOnhKGo/uKo23RcgSpatlDhqlBkhhARN
bBpGjvpxXxy7/t6Yb0cKIfOb1+YPnxfnDo2qafqW39TZzbiB4BUYV7lIInvroCoMeAey/+nR9FFk
OXUyZBKvf0i+giuXjTiEiMsmNXWzQC1q/KIZWyM+DqknZb4BFcpBf2LUOPo668P5thFnEW1TGWZZ
xe0W3fTfk7cM/RKgSm6axvnag9obIgd++boQfWpqlUJikqZzIAcdEhO9echD09HZvdI/l+YusB8m
+1utvFz/qmuc13hgnzdVCCi2pGm5WSNG8xO47GvXwg3+wWDOpeF1V9nZo2M8Ym5qQ1jmEfnahnKX
vkiJbLx2YtO2kRLtetgGumqXvfMxeGMXbsk0k8hVxOnEJdTTBcwT/+klphvedNM3PFXpfHtPSaX8
pl1w/q5CiFGTLmuNtPuniF54eCwA+W696cytNgwFLWkfAbUL6ax2Q70YiFhgCCFnSE1zMlK0xSIN
IOFR3dgWgmtdbv/HDRRiThlMSxbz8iB3HRn89zZgD68ckoA5/8eJ4lci0hVxSDEMegbqO8Ct8/x9
sl2tI44elUKIuJdGhqhtqOHs8S565OrQnM1ddsdZSaIHyiGJTRKnFCEaWJqgCQWkEWLItuVF8QH6
FcTl8xsc7w8vFIcTx7SqptrC7QP6GLe9XY7VTj1wSIBFvP2JuPXLZGIqqV044HjxOl16MPby4b8R
SKfMCDHDsNqgmtHF/DDT4gEef6DtKXQ49QIwhbykirWqLAvgMvuDejfc9H60rXbhXvenTYmXFPU6
pKKwSJrf6zNGV0YUaHjlu7pPN9Kt7XYb9MxvMlyrjZN70QGtt9m/foYpLxRCRQi1rCrsAPWSw1st
uVXKt1jPnes2qFAoAtb7cMwX6DhwXj6ovyNOSC67796NfbD9J1uQ72dAy9sDNWdPPaxEGLsul0Fj
8+oxVwPllvXbkNfHqw3XO1UcFI0xZWUSCyY+qghpl211DDI0uDxrvjOn1imHp0CmNLIpI8J7p9TZ
WMs27he1O6hJ7VQ2WIC+EjvH3fzKFS3iimY2/1vjZT6/opUNKO7RYeBjGWh5f8fTyi3c9P26VWpl
YkZS2pFV5Xw0uNtL8XOe3UTq63UTVKgXhaAluc+XcMLXm7bpLU9jp536yIl/eO4RvVy3RlxcIrII
UMoYSnuV7oHHOEcxHtUFwuN4MnFtn4RkI0xkzG/V6HdOkR8XkpPYyGuAAMa7Jiqo2T5qf4SY0SSS
rbURjxm2tEWZ5DA3zQEj8ES+T+XflpBeVFJrQSINbdXIDhwjag8FGo+T9UUCyKfNC39SbX9cMNYf
9Wh9f23a5DvgTZs+LO81o/ZVcyDqQsQ+inCjqM0xKGchjmnFpu+fSeG29Q9rYizdwlyPLPaRrdyQ
oiTB+2pKMTJZoJz9pcsJUgnKhnCx5WoW6mqHiGil+1rFw55tF+nbdX+nbAjeGJWdPoDTFtic9jD3
N814Ey/Ec3c9Dzh/KsEHe7B3okABtHXe3ijSpyjZS2PnGdLJxIy1Ftz/IarpbFBwRtNcFLXsdc0z
Q2WbhoHXtJ0/LPPm+qf7TbH/hx2xZRwqcpvPSsj5pXhOnXnx36HfbTiH7UQVsYh9+vhbLh5gdVIo
c6MCEx0qBx09J2M6MovioflNB/e8IuGiCtrWtoIAWTU7DPsGAWkLXmq/eGV7ax/uoQPrNm7/Hp3G
0LFuc8JP1gPj2bjwnJZUpW1aDEZ5mXQCRBajB9tJ8zknVB5617eO+po8elx8zTnNI2tWkDI2yYvc
f59xPVJ6xb9JS8/L4X/DhQ1Vt/p4GDAC2oD2T0FzEq8hzek9Y5sdoKn3TSFQidTnE6JFC/4xI+xR
AzQThg5/5CzJk1QCOXiKk7frn2891TgvTQgaMZpNfaEBKzGEf5mVZy8vKrpNVGgiv6AQOKZh0rIw
xuXVH3ropso78Jy5/bb3/qHqoshhKKcQwoZcFEvY5PiADYs8qRm8MtbdLu831z/eb1LsH19PbPBK
TTYyc+AtUCRqi5dCqyX8krvmpvfMg3TiKCQuQWNDIPO65TVNFdSPzpaFHmGjDfVsdUBJdJ68bb4B
ifnUwLrkAK39FJ9in0/8f8gG7CFKC0LFGuPKIA9DSZ58tfFQ8msadP5bhFATAxqXt/xyS9ADgByU
s+w6NKO4ElRyUKlyAT/Q16wJsUUrpgxgJQQ2LgHI15tsU990QTDCaYaOFAiUcKUPrN7F2bf7WA2m
CmnxlHwJqptQAZOj9XB9N6nr52Nq+sJI30rjmNTwI/4O5ccDquDoQVmodVIE/sSB/3CsC1NqK/e1
0aAGHxb3qrWTpdLR6pMuPRJLouyIgUUva9WcEVg0nw8YV3cm3oDNsUPY/Jicrz+ELqn6H+UcQpyx
LIwidg1YNoIm9HIdWnt24V9fGeUQQmyxQjUKYq5JFyiGNzTRrdn1Gy1dCDPESsRJR3WOWpCEIyNh
I97KDFBPCANdXwnlduKsY90Yc57ZH4MJ/UbFFNC000+2z4MW1UP+zcTRjyAhTggqqdnW9oSCN/iz
FJ9zNQI7DkVXl20d3X2KvT9Qz7mMkCKVuj1GwAUnGEks5hrvP+2gLVLjAn6zhxr6czhnf1hwOS+R
b+nF0QIaTEvDBhZRmP0u904AdltOglZ+lsJtBrSw7nJ9OvNGuqdQlb95tZ1tc6+9sN2HYaUUChpR
ml/uDD95a19yf76P/07eO0zu1JjqT3USAkQccpX/+4XVUa/HadD5N4beOkj5cjSnNDw7KEQsZUcI
JkNkFo3VAvSmydlRYuYulcyHDkPNmB0iEiLyUAghJLMto2kl8GFMNcbsVWvxEqbts1a9xTPXH6Fa
5MR2sbcldpxaYDzD+Mv1Y0ktVggwGGSV6rjGjZPkW2N4VpvYDVpXW0ghceLeFhFOQZTp9WLzx1XZ
fEti6T2v2RE6N4dxCV5UJXFZlE2OKSu3mEJ9yRfpbpqKT9cXS2WGItd6keV9GUa87ORlz7yb0b2q
X3qPp07sPXApbAT/eFeyB03MVYIyyRINIW8+cI7CbtdvoRu5+wO1+cvgI3Ktx1qQG2zAwciW+xjN
y5qo+5OfTYg1+sImOQdQDMVdcKx59cvgzN90n3+2+VW6oV4kxG30C8W6NViKYiDdNFrNTZbhBG4k
ImMg7lUR1RTJSaDJBVoZ5dhsrSh9GFJU1TRzRzgc5fVCLJmteJbtAPUtnj9CpHoTHoJtvudFVdQg
iVucWpQQTLqqGiWZj2sGumU4PUSbM30CJXJJZJCUHSFmRJU+G2EH1oJaGr1K1u+nFGV2eyHMUG4n
YpeMoplThY9ENXh2cMK7RkZTYdyqbu5VeBLvRsIi4XgilglDodpc91hYqm7l4jCO3667A/X7QjxI
+hG3ZoL3fKNNzsKkz8UQ/33dBLE3ImYJUM4xzmscVXP5pJmFq7N91/2RBsL5PajzdV7cxBHmk6KQ
C7BX4SNrX9QByg4DsRfUQvi/X9gIC8nKlAVBbZA/qYOLM7SZGqrMTW2IkFJUVmwkI5+1r/P4toyj
dzNr9tc3ZL0/ZcmKIlsGk4GY/nkhkW1ZRZYZ/1FyAijhiTf+OJJGdzlr3biDuDVhdDXuXBgVdqhk
UlOBGQ3X+r55rrbD7isoXr9hTMnNXKr+sd5ouTAmbJUF+ZC0509yvL4yh+tupi5oghqHa2PRcwI8
Zv5yq16YEzbNstMSbxWwSaW59oTk6UGfil0cTS/T1D0rBiM6AquOeGFOCOFSWM+mLAFuG8wnZdxp
8s1AAf7WW8MXNoTIzSqmKsuCd7Li138xjCTEX+zb+Abas3ixQMB0kz2E2/xINfTXI+yFXSGSF6mp
Fr2OpCy6MfzgIDvhRg7Bb7e4QEifaB7l1fN2tif2amdlbHQ1xoiHJKX7TI3vlnDeXnd9YrvExmxo
WF3BChzpuPw7tcA/EztM3ly3wbfjigeK5A/9AEVERcM9gdbUrtZNfLLGOARx4RpDtzXBKbC0CuGG
1KcTwkg35WkfGCjkT8noFNMunB+vL4oyIISMQDU6fVHg53H4ENt3UfU/bowQJZq5kmc9Ro2mqL2C
+S3mRmMiUSUig9iEbVTT6DIDZYxBjVxLu7Wsl8RanDb9a7AaIsRSn0sIC8kkl5XOCXqk9E5PD8X4
fH07qLNpCTFhkqUB1Xh0Cjtv/q56EBZzMieFWgFvptBK41QUF1uxYTfnI6uQdUelYxyg6XLsR0f6
FO9Hz9pCs4ZU3CLuKLHVOmNsuINgH16EsvMBv/GCZ/mRPfVetIN+OyW09cGOd+XUivQOdq2zoUzw
1u5A2dLODofhF1uUD8CMNR10f/ExYu0mB+Nxxt0cOCD43BtE5CA8VKSAGIdwtPH4QAZYWqBeb73J
vm9L2U21b0Eie9ddiHBRWwgZUBJui4irGFhav0GBNHTUjCKqpNzU5n/ERZ42j4XZTC0vINzwrkTk
tifQnYDZZ/mUIN3od9fXRIR3kRNiSJkZ5ROawmn/KJsPCzup9qfrJqiTILJAaGlnLjlo2f59tBXe
tIt9LlBSoLVBlfw/6p7X3FIIJG3KkkipUEwLuwxUYqYnz6XXpRkfR5VyJ6iMZzODnoc0vYRTulPM
7kbNGmiKlM5cjmBdqyxXslRHVZhbtP2mVdKnoEh6xypMJH2xBlgoNDrUaKOFOaZppLe8lkAxEX/v
I/1YSNlNlktUDY38hkL0CthSSLKGfdJOE4oGrS+5CjD//8gzUENKlFMIaQyztR6NGiAGkfX6QdV+
y0CXp8RLTMR8wtl1kWQiqfWJFdW/QzwKIEVz7wGf6I7eeNPeSYlDFgivn2FdpJuYg26swwG9zH+g
2zxDa3Yc0iz5+TZ+CjYVETSuf0tdpJ/oBrTxTRUpYZzt5OkmlQ5l8nz9gPEE/fcerzMhLjG2BOEk
4xksKze2+lKXhTPO36z4fzTDP+1FZJLTRe61AJEpXjatCunK6cs0PoBcg/CK69mgLkJ61LRZKotj
pSycWW1OXFmGvFYdYqY8d5TgpJl/8jT+kUXrIi/EUoO1ylSBBCuM9G3U7dbLO90vNZSwrm/Uym2l
Ml1VNN3AJIQipgRTVQ25XFial2jS1ja+d2W2zXVpO5qTV4Ls8X+yJuYDbGrCVg+Q8OTV7VxnIKM4
JR1QYcjlYgxbXTfGN1/wwculicmAhdk/0NejhGHV7dEaWexUwUQsaOUo/WSDJ0AXDiiloIhrImRU
KTC+TeYtPZilQvf6QtZiEqwYhiUbpswMUWatiRW1DQtEWt6ch7LVNvCKo+objrZNDhiuertub8Xb
fzInBPYozaceACy8r5S6dUyFHWRDeo7kxY0U6Vj203aZeu+6zbXU7SejQoAfquVfIrrRVQ7sAe21
B+uQH+KXBHK0DeTy5m13MBxOhsG2mGbzKUzJurv8+MjiWJTKjGiebZQ4wmXTaV8snWjDrLvK+ffl
n10F4msQcISwuTfWpTtb5pG1sS+nA+GRa9fy5YcU550yZYiS1uYiULqT3kaAT5R/G8+ljUZ5smM7
lRpO+JA5+/WcnRcmxPokRIdLSTJcJwvKQuH40PWQf2bVDh7txOpyG4bxPp9yfxwjyEiWr200f2qm
CYxyzY20aJjb6xK3UaXXNGnfhhjseX0UOJE87w38PwnqQ92WfmElW9msX7MhxhBefuzNDrxJ+i5e
/la7ylNGCfK9wUZbIOAOQhOnjj8zI1acWCsfhy7B2z3ZTiC7YXH8STfGu45V3qjZT9FoHeup+ly3
yabXVIM3x0M36NSDooFgamoxs2W7tsK+h6UKvUsrewRX3Xtis81c8YHDcjs13UOtyBQyha0GsPOH
FW63NgqaKeSMASlQHN1e3hmYAee6kVSCulac+slnuO9ehLFJxdPQ4GGsj1zDx5vJMz9zocVmN81c
GvmRM9BAu4/mjSdijTjP1Y9ZoSc10q1pK2+lbbafbvAQfh2OFoS9eUo+bBioHJ0QiMOX6yFnJUf5
adFCVj7Iha7qKR5qi/3SsZdxPBV4dbeUIMz6DXveRSGaViEqOqqGO0+3/mLzw9zaTjI+BPNtOFCv
GirECDE0S+3S6GUJk537cBcDVwgeVrDLLg+Gk37DuISfnDCpdv0r8t+8cvrFcS4011QjBjbHG4ae
oehXhE5sITvqKjxYwizaLJnRA9yd3cdFQ5DXEOsVJ71UO2BNkaATUqpbpXzJa8/QiKhN3ArifNfS
ZJbSjwD9h9L0ZgfLCaq4xNVHmRDip5l3qTGWaFSG47itGnVbF83m+iZRJvi/X5xvQ2+tuDJKtIyU
m2h5X2riKFG/zzfq4vfrPAj0iY+NlfYmjG9VQDeuL4C61cRJrlxr+zzAx/n3wY6A8NDtho/mSnhH
xUPKp4XIkKim1M0WfJr51gFTCci1zAPd1KfcV4gMcb00rK5RvKlxf1WDO6OZl9R/E1+Ou8+1AyoG
hcWwrLTHYvjwVL7hWEDkHQ8cbcyOmQu8NmGQiKtiB2Cq0Z1UM5Vz7BgfErrdMdiBX2dwmx3nwQDe
ZZu8pCRnPOGEYltg7qAv0WV4pI0HkD5B+SErnGG3+OpD8pcB2TS7cvRv19dK3F5il0CdyrpSQnzb
WX4OUj8M97WMGa7+MZxix87///0BZKFMlk1D02wmojrbknUyK1G+74K9Mj3NfwB2/On3+cZenOJu
kU27gNqrh4mcBCKlZkbVjNa4B34yIZysQMokCQzXeG6CTNYxv2rQc8Y15QJx4of+jMReOZaf562x
bVyavWf9IXXxBYUTp02s1vUFnSPlIfDLg3Wfvau39heMBnugRH1DI+G6f6y65IU94ezpdiIZhmKi
W4Fqd3k0W+ICXENBXn5PEdVZaEEBSUmgILvPy3Z4/ujuPVaAi9cfhDPx3Z+M+/9kUXjGlHo8VYYJ
l+eIjWXPybwNT32w/Q7D4hQMcTUQG6quq4ZsmapY3q7NKOwSFU3TaN/tW9/a86n0fEuhq37jF2c7
fB8vPB8KWaphp7AzbBcwamdb83EGCiVwOpdr3avPf+IWZ3PCdZkptZqwCm2Kol/2aqg/VFK+u27i
N55xtiEc5qGqecEKpbGqdGQOxT3Kj9EdPHHT76cTdDpP5YYwuZrpXuyWcLiLoAnqKEI6xg7AnL9G
d9Zb9W6+zPiOeLS/qvcRXhCIwpSXrCcHJtMUHU9K8L0IxyyJllDOQ9RHyg1Wa+DKtvB0xGyr5Gs7
mjBr9VSfzYmHLgwMI5NV1KJtyZvV10ChwiS1IBFI3adSZlglYF6aP9zIHvh0NuP9cuBA99CjBnUV
fmR/yRAu1qP87P2DJi8li0Bnr6Nh9qWBnFbiBTgEH+RLjuUEDpgTdo0bA+mR+X/AoKCyC+tC+tsr
KjBmPTI7FbWesIIa2ykfqPxxNdW6MCIc8D7tslSd8MBNuv0EkXa121rd9+v+v+4WpmKbugzSW0M4
1WFvmmPZwi2McC/JmYvCtHfdwmpmZZ4tCGc6jGQgjQCc9BhAOJINxg6olOQsemqykuizU4sRznIY
qaFsoOABmh7tXpFBH2O179dXs74n59UIl7Ee5jKGVHgxuDwG9t9mtos1YvCNWoUQGGxwFmimBjkX
09ql8VeW139ywZ93RHz9yiyW9arCtKBUgdHRuLEZdcOvpu8XFoT7VsurYFGmD2qtZm9vl52p3nGt
Zc4n13eOpvnm8/V9WY8+FjNRlrBMWxEnHZRiqMzWQHO08TCJ4mpAtNq3GBjxS095pd5apDW+hxd3
bz12/WANGu742NG/Wgd1B+qK9s1+yB4z8HxTZd5Vr7tYnHBKzbSOsqjH4jL7rjHuuuCV6cSeUSaE
Y6qY4PQPGK4jJoGwJ4+9eB5eOtvaX9+n1ev2YiXCEdUKuWhnC0grw6wcq9tW7XHWuazlg1JK7nVb
5C4JhzUvl8yaQ5ykofM7ycuU18rYzBA3ntJDIr/UMojLLa+3ni3o6xG2V++ni4UKp7hA0IPeI2yP
7uBx/MGyC24+2MQ3FFyO2DpxhEENIXdSAJLjBUlyk2iRL1XyTuq77fUlUWaEQ12EiiUZBaqe9vSq
xs9DHqI9SvW/qD0TZxOkODWSygaBSbKfQfSGgd/QCW/iPXoonrRn1PwH34Zf0ghLkw1bM/BEFfvY
rS6zZeRwKc3naIDUH7c8YSGTdcqOkK5kMRuWZcS9kZXOstW35itm0f3pwJm5TLB7SniKcEgqO0LM
iDhz67axOF1Dag3xgZ+DlZ50dV/1yNwH0D2BxDdSUDJOQTmryM4IqWXDlBylp+S1Vq8x64dV8ZZh
dtUCSARcXSXdde3tpL9ed8e1aS+VXRgQ/JFJkaUFGdIj9a78S9ssR/t2vAfHGVeeUoFNnXeT7mYn
igtwNZ+5MCvsZA6VjQiKKKjYWP3GNLKDrcS3UxMfbWYTtZPfHIbzNxTSzBmFYi1LUWwzTu0nhjKY
dl9/5i2xDNT61IuEWphwp/V9Mtf5ABet5E+y4bPGdlrDH6mbmvIL4S5TJbUZej5wNWU3avVUgLeU
cIzVQGVrmmmqlqqYIvBBrkOog1QIIfhpdVt48SE+KW/mR9013oJLfRt75AHnd8kvgeTCqHB/tu2i
prIB9PfoMhcCWxDVig/TK6KXiWaUtu3c6mRt2C76m6rnrbFcqMAS/VivcKeOS6NWM4cWc8UR9E6P
ce6or8Z9iuxnvuncws821mfgTfAUWr5d/9ir9/mFbeGKNVp9GluuKjZGjdOpmRMqN6p6yNVNHvz/
+TR+WqYQxnroGE/KZAI2WChOGWdurj2m/U6NQ0fSqLHg1cNwXpfIhdIXRaQGnNN0St6iajMZR9BN
OwXF7U54zccc5kUe2SGSVNGMSbxuecXzy5EsN9Hv5XwXzV5AAY9W74GLNQmRCyWITK25ePc/PHmc
wK7dJwfqbby+JtOWVVUH8kMcLIFweLUUH4RQxRe9Z24UvFQz6DxnjgnyUnvcXnfB9a062xPi1ihZ
PahLsaxRfkZP31ua1IEMb9SVRGChDAmRS5akKgt7vJtG1m4ke4HgrH63sNaVCmryYi1IykyGmoH6
4fPC3Yb2Y6sqs4H2mm05RgyOsIIq865FyUsTgjfkSq1bLEDnoVIjr5OTO20u7zqV6kWutukv7Qh3
mNYlrMA9xkk6Bq9+7O7ko7ZfDhAuO5gbXjRPNtEm8TXbu+4Wq/VRmWmgtFL5f5kQL0qrDEtpQWVP
8wM/cscUimnVJo3RnVc36VZ/66luzlowvLAoBo0wrG3M+6CVLRXdvghMZ1RHN4a2YgjiJkgpEP64
voM/FigGDxUSlWjEYYGN/t5lz6GEBjb1jlnz+cslCV4SLxwOD8UNr+8zR0d/RW3eFetZGYnSDbUW
wUuCaJwWtYSXsKV31AHN98VPqUR4bawd3GbnLyaEiiBKLW3kmLQJNyVnesDecAIeFcliRVFcrWZv
l9aEeKFVWoQUBVg+VQYSJj1w9wufrSdAtXAn64S/UzvF//3iKinqQC9L9CO8rjM9QGWdMJBPmiJ7
kUQRRa/i3i5XJmQcE8gt0zACUlaBFlzzDe+mk34D2p+NfqtJjrafXK6eAQXdu2HDpzHdrHYg200c
8DWo0eVfIeQebR8keN+jKpLcNHve8V78/qaDgAYl8rJ+rlGjlBXTwjNRWG5X1KZtQhTJUzrMEUbZ
ZjEOLEicfPyukD7KT5SYSMrsbExYFUvACB9iRhLxkrkLWNimow0Fcc4ELHnGI/ENV71GlgHPVHTg
aTXBmjWoLfJH5I4JmlWAgr5Px7D3AOX2Zy/bjO/ZoTjJwI9TMLG18oh8YVcIznFR1vrYfcwyMDfd
LTvL+8oJWecdBRZeS0cuLInT2lqkjnad4zXQlHfK7Aemb+d4dadf9XrXp8/E9+Rx6pfdO69LHNXW
6mZhUC/gasiTx5sg0Tb0MVjmSD4kBXyKY241bF6YE8KzVdogk+PwgdL+3HbMKcrvbZUTkYUyIsRm
NDYMtapRzdWrk52d4vZzkhDhfz0yXyxEiMxdtbSgc8BCOODDPCZggVe+/UPnTU5c8d+6tkdCXC76
Sklrg0MGRryiodmUQ8bouh9QJoRg3IfgQ4p1XGel6nfxnUIDVlbDxMUHE2JSYvVaMQxw63YzglpK
3+Hg+l/L/YciHfHyWu3LXp4hIUpU8GqpjUFduGRu8DBvWhea7AH4yePB4XI7qVczh5qeIUKTLoSI
VG0mKAyinzgH9+lyKKfKCa2dHVOUyev39PlTiiDqpE3VvudndnQnlGqRJ95bnuyjD3u0SQn4tUeY
LFs62BgZkxUR8BM2SFQDCQ23MFIcDW9XYIoVPFWs+nNRv3QwS4kir95eFxaFGAGFBb3PUl4OwVBa
9qwGqLi/53qESfiMcPv1ZP/ClhAqhjiQIiWE349usQ8OtW/dtyfJrSWkWfmeA5r6o/IYhI79fP3A
rWf7ig7hW3AZWOzjL7tIf6ZMbqx0QSEC0E7oM8n3cRWdGnv4VOvIKPUOIGjUrXHXdZjaQAdS0/vU
0810V8klSYK1mplc/DHCeUmaFDJO/M3DX9r6cXIkt7wBj+odRWS3Rr4IKMl52cIhGeqpy4oFcVPP
2DFaCl8rIPEiVe9j1EbOvLT3Dfs/0q6rOW6cW/4iVpFgfmWaKGkkS3J4YTmsmQnm9OtvQ1u7Q0Pc
wXftJz+4SmcA4jQOTujuA7nOvRbabaFUfpT04dyW0VNbKx+01npBmPqthpDCYjeCS34TBK+/jSeG
xOhAYcczRjKyqL0rlfYg9aov+OybMLiywT2U1ShPsw7tNsh9lQcZwBT5rFHQRsorvxOFElucGevd
fouLV4eMYPxRnktW9jtj1sOdX6AHejAfiQ7ajNFTkN5b8OATdlZsXsCrRXJeNSeGVE4zA6jQLyAK
xhpj6tGxTXfBPA0TEQmfyp0oH7yN+iuz7PuuVjuYkzTnM7pxcpB1NA/1S+hZP7QP1T58MI8sVNNE
o1aiE8PdzLXZ5HIYIeuWt40jk0sdC6qcb0/wd3c/sSwVjF2Kob4jX29VvW1jvMnSQ7gbdwOEFeoD
4x8REYJu3l4rQ1wEkHR4SIB7EWPraJrXn1toVuuD6qAY4/yWC1yXxEUCXZvIoyyxFCwqjZIToxGm
2GF6HdF0ItSyIZu3yWpdHLTlkj5SlWmHYELe79plnw7mWaH2Z4wMHKBqSJ28veR9h7z3PLl90QTS
rFv+Uo2JA9L7h3RG950eOW2fB3UW7eNoQO+J5dYqxfXbSn6qabKzlLFf5OmhbBc/Iurr7S0jm1H6
ahEcasqDZkOlG4kaVvXLveyL4eYeWv8xCvxiPy2nDgrGips6dekgsEnRtQBeJxWqPe7tH7Lp2Coh
JpJ8umbyrEhtSgotspG6LLOzXHyVEH70v9FNoqxMcE4caoVmGh0eeJntLvOTFn/+syVwLltZ+Wir
MpaQWRd5eMxar9NFyfjt1wGyybItGzYQmEP5SlfjqJeA8m9vYkiiZDt1R58bt3JF2etNCFqZ4qKl
CPqysS4jI6+Ud5hHT0S4IPr7HJabekfSacHR02Ofdg+h8AW6eSOqtqLpsqYqGj8cm+iDlHSMC3w8
hrvWyZDl6o76sXGzAJ36ggO8vZp/jfGzsQrEFKOkxWrm9pwkqZMnH24fr+3gHE2SFnLIhm3xY6RG
NA4UZJBsOSjnQcMlQJvk2f7C0hPxUcSXuumQK2sculX6GOl1hushG86SfTLkeyK6gja3bGWCw55k
jqdFhmQR6sfRfZmHfluGh9ubJlgF/6DRrFaarcZmhHun2jr39MEe9rdNbLvkdRm8JJ4yy5T0E3YK
PLZgZSl2wxFyC2i3zF2RgvT2nbOyxfmkMVvKOKoJBvOlZd/Exr4dEz+fjEfwHnjWSJ1oVDwlSTrX
6G1f7ontTBUGcAfT7ebaWTLtewpOk8gavaHHRGCKMqxCD1OR3i/g66AahKmt5LEnICHL+jugqaiQ
z7z6Xdih2ZiYsw3N0PmecKUhZZYzRbZFcSww4tIaTwLN0RtHcVn0IR5S3DxmOu44CwU3zea/j6Zb
aMGr4Td9fmwj6OpVolfO5ilbWeC+St63ZTspCNaK4YVknma8mJkgLSRaBAeWXa0U8VwT4L5V3GU5
eiCkTnCQt1dhgEwAVQwk4zl3HCQwc+kUqzCHKZgty8UL8zxnmcAl2Z95dwD0f828a79e5M4c8CP+
zrM+JDtUwAJ5L7q9BKvhe7ArO4emFkF0plnJmdJiRwvycbDlP9s0nsd61rB0uiA1k/RPNT3X0lEa
fiduWW0Y9+kLsyzBlKJgurf6VoUf61wUVGyfresXYf+/et2UizlLiR1jnkGJjyV6eWy5F+TNRCbY
11qZmKpIMTNVg9djQJcOO0pEvS6iY8W9MvS4kyp9wodgysPq/m9NuvQoTDNsRv0g+TFkyAPhHube
GCVyOrFSwkt0wBebeq6C6FFBm0nrYPLdY0WXEGXc0BVOI22nlCBJZBvgqZRBJPHrJpI2bNEzZP0t
T7d4itNUXgyW7cFnqtgywgBJcjCgkTyM1BMV1Tb9aWWc29+qMoxupogGLR06msXsNcnotn0f3L5N
RWa47QUBUh2ZKboQ+x5SOHLr2d13IxYWzDZvodVquOjG1KSK9jVEpHALKQFapCcnc1HW/ecWEseH
m7NzeGf/+/U4eO1Dy8o1FiBqu/gHG1LKds1eAjFh6jB6onKPYjx69SrXPtBvce3IoluKfaF3wGsY
8HNLxUXI94Wrrd5CgRZJjFY+1MkPYv0VDsdFSHey6eorMxyadKWKQXYVz/1a+WzTfVr/uH1CtuOt
lQHODezJtLRKxWxD7c+ujIx/dJQvf7/xRTIFoi3jDn0fWa3cTbirtEYdnLRsA6sqW3gcEvBV9DtX
yWpd3NGXDashrYTvQ6rc7RXz0pHKSaXKv71/m9/HBHxY6Mk2QJL2K4pMlRrqSoMQsu3pLsmSYFTr
37mxVia4G6vTQGent8CKEAWS7mHRBcHQdj5uZYA7Y4M+EUNlrMChbQYktAOwUDuz3T4VkzQ6tV59
hwqqm3e5R2PtTh9SdzL/woSZq1rx79xsoNtivRSKjgvh1+2UF5LbXYRXv0ofZLNxkkRE0bD9wf61
wLcPSxCvxCoKHEJ66fS7nBxuH4jNATLlugSeh6GwQrCUpDJrHx484irecGZijMuePoaecdAc66F4
ZpyWoP+nQRSIylubmG+i71w2MSqqq9zBX+Zs0EzWHx2ZpyT6q1Ifx+jz7TVuF0VWNjjAB3tvCZ42
DF/HB7bG5aA4dKfeTy49kLN80gQndPObWTLoTDEgpdh8461stEYYGZAIM4zJbSa6Q6bVu70kkQkO
m2otCdU8R7JzmD6Wse6Uym8dvNUiuO+SxapaSRYWkZLS1WIkHlopuL2IzU+/MsF9lkmzsxlNHoja
srPUntT8A80FYLSJ4SsTnIP2Ul8naHdCGov4enscxtepQJQreNcKFvKWbV8FuDlSWdlQ4SNL2VPY
f4xI5kylYLMEX/ztYlzZiLqyJ3qCm9VCkwj4UKffuYCuO/WWgFr9fczFahqdJ5TqlS8GVLBHezdQ
EV3KdhS7ssJdDoVtk3CC6AY8MXtqEqd4Akq7BfTYwJ5rOYrP1D6GR/GLUHAQ3i6V1fJQCrSKllV/
Q/mzYn4x5kvbH7P88faJZif2XZS1Wh47KCsrSZ6O2QxqIi8tH1LzR5Eco/wb+rMV+9MofLkxD7xl
jC15ZUwvqSmrC66GbCy+lFPyZETRndlGl8SU3Dk1BORkogPIAUK0LPIYGQjOKzN0eit+wIjSH5rg
AEGScug0tayNp2r9Apxezfhbb1FLBT0jNkdGxeHXTZu1GHVLDSYsu3BBfrYzhlqwim00uJpgG7n6
LktObbUn8FQ9C2j3spQXPRGRWm5faZZJNMtAHIfB+V+NDGaJNy9Lb+do+mt38xdUZbz0lenXLC+Q
HfZvH+ztNV3NcXHjYLSki3XWlwT+t3xApSaePg2FSMpw+4xdzXBfJ86NuZp7eKkRhm5R6Xd6Ygtu
BIb4773maoL7OmmNFomkwdxSekj22dH2dUgTynvRhm1Oo4D34t8PxEFBb/ekkQoUq6k/BdJ+8EAd
hlprGUS+doDe5SfLYzXX/Bg/CqXs2TbdWiOHDENfGvZMsI3/dN8VOx1DwIxzkuzNAxHEO8LDyEHD
As5dPWUpUOOu97tDjXqy7bYeeVbe6uOV6AW/3Xi72lwOKKIZSYJmQH6v9llAhwScb1zKhzhIMPam
3KOT2V2OE/qLYx95+EO+G2X3tkNsF2RWP4GLLHQjm3TIpLNys7VjKsHUJZ+rtwHG/EUUKW1D/b+H
iW/eBNOe2Skd3lRdToJljg9w/q+NTs7JhO3uDVF7AHPnGweIb9+0JyuPZxkBTRf0PnHRSXTU7ztQ
bGMu+iRqsBBgi85hy1gQ3bQ7DNy1qM1a1K3KS5yI9AC27//rDnLIohK1t9uFoi9KetDs2DeaQyid
1F70nBEgGK+9o0yLVcsNAnNieYv60KtfBedOZIDDlbSXltZmd+ToNmfZh5iyY3nhIXwemXjZqbyb
RGo1IoscmkAro0tTdvgUq3rU68iJx1wQQItMcAAixejSstGBhdl0jKaE1r5XlINg40RnmsOMAmnL
MNWxDP2Dtcv29C4DRFWv/5tcg8hhOXSItbYdqVyC8jxB0akg4UtDE0ftlxPmSy9zvexvr07gQ3yp
04zk3tQ0TCKM7VlOMmcJ7xGh3bax3WR3hTy+lqYn2VglCgKb/Gw9mg/jz2Rf76A27Emuftf9HHxp
hqZQ4857UeJ9c3loerBQNATfDD/DtBhqmUlMqa+0H6LMU8uLLZpc3TyCVxP8G66S7cTWJySF87Q+
hXG8H/tOcE8KVsE/4cousc2CsFpxebHo2Rg/TKI04naiebUMDkyNpKzBCIuMVHsM0fg3Hrtzsmft
gMYhOrJaa3xPv0PWyqvuGqGesGgPOZDN5k6VFPBxefWsuwspEWSLOh1FJtj/r4Lr0FbRbMVyBoOu
3tXFC8QTREAh+kzs/1cmIlunbYTJFE95KA/dhbWRgasFkwuLy6rUsiOerBGZ5CB2ol0cGliKV2P8
ipq2Q1KMuYPo+LYHizaPg1nMOhp22M+41svBlWL7qNTq7s9McCi7jDK62CQgOc0G3+6ko2EXog/E
/sa76GR1xjlwbZZR6XIJxHno9KOO7NNjkp1Y8DV69AckzR4MKNxKBxTD5tNvVcKutvlm3oWQ0Mp1
hNa9EVTlvmj3kUg/YPPuWJngnnZ2MzRjyyi9VDVylPxxKV+X6l7RvSn+fvtjiSxxYFFo/TAZk4bH
sH7SwXFQSk7efx+me4v4ty1t3x2rRXHQYPbVglwp9k3aSw/DcxkYo4MpuR99wFjhUTL1M2/xm53t
haIJ302GDKRh/7k9eNl2CAksRt8gZIpekyfNB9H5MfbUp7EHrTqj5DaeGGGlMG7abpNe2eWARC5L
2qHZkXjmB/DtuOZ3w63d8HP6kYUCu/SJaQsOnwUbvdlzvzLKQUlU9HmsJKCnoYufz0/hsgfRqWOG
Z2L+0PRTN9/N/Y/bNgWw8ta3tALMWZYKKVtwO9PoYxLdd/R3osPVkjhMGRMlXegA2Gpk3YtDZT80
VFDI2e6tWtngMCUroCqkZ8hutb4SNOcBjO31X2HllB9iSMjovvUw4pySj+gx9+enDykICic/wvsS
jWuRc3s/BbcB3yRjUkmeUzRPeajRad3nrnHD7NNtE9t11Ot6+Q6ZpE1CrZwAMqO7MAEgl7raofO1
ID+KIqvtZvOVLR5mUtq3lQqYKRokxsMFCgonycIN1BG3goRi+imm9xkVXBMCcOMr3os+L9bQAHF0
+R4c3Y6aGO6Q/pDiL60mas0TeIDK/n/lAZNWmXLUIuoC0Z4EyTDi3v5cohPBIYmG50SoR5iWmtry
vm9Gv4jCI0RzBI62XVpdfSkOPHqplbWpx8ljesjdgaAd/EF6ijuMLTFmphyHRBAT/wdIgvgTpGoa
yn/sM662bsGUVGyYWFoDXgRGEFYc4wcUBCByGV1UNNOMJ5Gzb+/m1SSHJ2Guj3OTA08WCGtR7V7X
T/YgCLX+49JBTRNtjhiz4FWykyia1AacDJ78OP9cPLye95JrusW5PkBnCwKeGAv3RFPT2yu7GuW+
XyWbZhIXeKEZXSB3o6d1h04o98Kg8H34dTXCfbE4oVLZ1BaImGvqY+zqm9kU+4bkg1tH8Wnum4tM
NBdq8rvbTrCdcgND5z9byn23GLza6H+Fl0ECcXabg76HLknp9qAqW+4kT3u6bW9rMzGciJIUpsKJ
8pb1XJ1Mu63yamA6c1aC9K0GRlVRN8sWbKwtcLChhmNhjgk6TEAQdke61m2k32GrW5vgkGNopjin
KlCwSvTnlI5OYdevejMJAGoTOdZ2uJOnhWC6KQiL+xXzuVC0y1KXuBmnfdPX+3yUv9FROeuJ8tTI
9C5VDPBfZke1mPZhTva3v9vmfUNkTSOWrhmyxs+WlmUpo3kdLQ06/n6iIyecdIGuY3/NeThJpXzA
vL8Xm9ldKIv6aDcrnGvj3GWX4AFO0hLeoe08NTAtZ4J8pNsGoxdhkoZ+mD28vWsM00gC8N4+rtdV
cxF2vizRaEhoMVPCY6ofqPUyiJpRRSa489pNGMGcWDO1sexMMPHOoKW2XgVfj/1OHl7WG8idWC0a
KnlWrt15U4ce8bfuvNlLncwbsXe3TbKzecsid3alyuzqWWV0KOYhqnYzUZxe36u9IDTf9vbrB+Jw
M7Mb24ox5uRV3b6rdkMvuHJEy+Dg0Rxikhoz656kl2X6uSTUo3PkZEUt2K//cHZwgGg6Yy3WuGBZ
WaLMtkfUe7RdMTshGvnDQ35CM/f9cmTCh2hgFH0jtjnvv9G/JvkKiN1XjTRWyPtEuv7JVvRLE/fB
WBh+PWUuiWxBDXfzvUrkqz3uET6kNOnRw8PUaGW3ve992ScvkW/7lW9AxKw/YJUn8EcGIk7dbR+7
GubwI44pAZSiHypVqbfo2t7KZBdJLwFIbh/GqxkOLbq8K2maASOr9lnLviQiekjR3+egopAo5B07
xPxSdajSD6ZwGli0TxxM0DRWh3pG3Kj137TiqVd/gtXNuQ0MIhscMGSjhsb1PsFd0RzLUnLbeLdY
uf//NgJlMkw3qqjkg36GPehXYQYdDG2hFYyUdgatCeNoxM1rqTePf2aGO9BNN+TDRDXFK9RAiT/a
mhO2P2+b2Pjmv6yEO7omwRhXzvIAqgYmjiG+i2dT8E7figF/scGdW2JIFP0QWIb1ZfAYVa3k21/H
wDwW6E38HeLRX6xxp9jWy8qwJAW8VcEUDCCygb2nzNV3+RM5mYIH6xas/mKNO9ISShCkrRe0YL7R
cuHxfxj24Z5VszHieZe7yo/bH2zjfP9ikDvfpUq6TqnAjWUXd0taO6R41AZR+VBkhLv2csWaRy3E
qsbqrzlMnKy5s8te4Kkb18MvK+HuPikfFUPJdcUzio9th6bVNnWX4jhrD40ZB3+2a9zt11X2lHYZ
juCsSM4yD4csmv1MswW0EVsv4/Wa+JoeIVGfomiNEVlICBKI7Zjf6FuvnKPELpTQnTJztMLpRB9s
K37+xTAHFamuhEldyIpntpgK+mpM3rSAk3OanVT+3HRFoEnuYItaWre6SH4xy8FHUZXasABy35IP
mpv5mQWqwsnNQlQVM8/2qlQAvexUcEHFLxY5MBlCVJ1nFb2tc5u4pXU3mucuh/gTvaf5g519+6Nz
86bFuQL6hUipYeuwZmDWP8rCoErwfi1awfEUuMK7QaGGKqVWFGjclRbXGioX/BWONX6a5ad5nAV+
J3BuXgKyUMswT1Ey9sqlPhlRcUyTcdeZoSAcE5nhMKTtm0IZKrh3SpB51aZLnmR+pf1G7PXLeeBQ
pJcbTRloTkA3qqDDdtkvRXwxoQx2+yAIPZtDkGLKm2lgDLQ2dLQe9O+4V1ChLb/N0Nf5NICtmbXb
76JWELcLdpGfJQgNKvd1Dr9u1NdUBkvmhOHrz7fXxq6MGy7FjxMoFfTPBgIbmIc/NnN+SlvzoBkd
3uFChmtBvMHrO5KC2lKI8Qtwi5zq8kFWBTGyCJH4ZlGydMUS1rj+jTvZZVMR9E0xK0duMt13OxGv
juj7cNFGBr7gaWkww51ZoTsOmbuox5oKXGkr878+5Cb7FSsYInOXLTVFRojleIt9je7rcv/WESCk
zhF9IC6+SDCtCtU2MB/N6olGO11El7fVB/jLWjhcSNoCE9Ed1qI+RPdtgQAt97pv+TOBKB2EBdza
6zAahNzL8rVBrYZeyDdRdUNwh5gcZuBU20NdAm4juXSs/BvpH0PlVY53sXVOqy+3vUt0QjjgWEA5
Zo4FSDGVhewg8+0njfSYtqLSicAMrwJZZlk4QuhP8ZboCQXobvhqlQLf2jwaJkFyHB09+jvBib5f
wkTP4Fpytov1o9z/vL1Tm7fg6u9zwUTaY97ImIAN6nwh86MUYUZG+2TI54aI2Gu246WVLS6MiGlT
WpBCUBCoye5waO8SqCEqfncnerRvvxBWljiEiJHiaUkMhGj97lz49S70GIebY0Dnq3PTL6hkC6IJ
0Xfi0GIswOYw6jWS4JG5t2eE1LaouLV9Ha5WxcFEKs/glY1w3OJDdK8HoNF9qU7kwDItKhpu8i+h
n3y8fTxEy+KAQ5kzYlHW0wiGg5Z8bIRleOaJ7+7B1Zo4WGiluJ3xWGVvOZA7uRmG6eZL4oceamke
VAjQ8tCexr3lSkKmV5FpDiTUpiFjRXH0GasT63BnWi7yXgR820/x6xLf3GJ1kSxGnfXDnGAyDBfJ
cCi9aV+dOie6lL50EdUJBR+M750D2yH0xgbA7Kg+GuSjAsGp2ydiq2CnqavlcIgxzDRcknCCpNlP
+0EPiOHGnnbRnMlvjhEUAhr4V+SJmp+3Y4yVWQ48BvBtSOUAauzRVSBfmfiEgkyv8xffOmUP9mEo
BVGg0CIHIpivmNVqwNFkrQ4GlOIl1zoPbumwOQiwmQoqvFsTpr9sLAchXT4pbUgQvFefZneiTvNc
HRBSgZBmj4B3gh7J9NUKsmfZa3Z/t9eJhjE277PVHnMAk1A1McFxiYIQQecNpH9m+2uaCd7r7I/c
8Pi3wtDKHWptziJ97hAITNlzV9XHaOxcyKHs1E4TZMG212PrqoLaMthaOPQicb+YpYVMfw6Jk6g7
atI+1ISEeuzkvV/Q1QoHYdVg9zGZcNks3wdPDzKINOm+DCrzeF8EtificN7ev6s5DrbALg6uph43
zWTvxxI0E3gclfQpyrLdbU9nu3NjXbxOGEb0hlxLgFuKDfmze30MnWz4IEcvqSIaVPkPX/t3UfyY
lq6WfamN5t85DQT2voW0zanzQ0d3yT53ZxHPg2hxHIrZ81jYs52xHuMWXPPg1TWfpXFxCKZk2tG7
vZPC5XHgFSqFMeYs7daNu0VCL6buRfO9gtJgN/p640fLx768KKXXSUhUJa8C85uXggUuKXgvijX8
oHUuITKpF6QW5yPrHIE8uuSo9zk60XU39U0Uu78RwfiYyCQHJeY4loncIOGhTfpDa42fVVOUdd6i
ZQQVh6HJqq7ptmzyAK2XYzy3Id7pnyZIk7nhzkC3Q+Y/13fh58TNX+vz7PnLMd6DiAUV0dIVTbFs
AszqF3CQjVH9JKEWQghFep7zz/r4uRap8Gy/Q1c2uJ0coDhHCTQ1EDWPPqObDi/dsT1r+ygQDagx
pHrn8StTHF5OUrIMjYZ8iw5tkAXSrrp5L4VPmrlPyk958v32sdwEspU1DjdHUuT5CNUJoLNyR2hz
gLzMTi3q/dI3ort1091XtjjQ7M0ek3cS6FAab/Lq+8LPP03B4hkuZEom/MMud/S9Hpj+xPSzaRzG
Pp0FxGlc21MFN6Dg1PDPxiLsFMM2MByqhsfJPMrkdTEFTQ6CveVbO7Q0auMBoscgQ0c3gJx+SGnj
d1Q993mhCwKlrVmKtR9aHJaCJbrrqq6HF3xID6NfXpDuLx3oK2N+k57lgwGyY+oNr0gr7E0v+nb7
GG3H19dva3Hgmi7hNBYp7o7OG32W2WDxaB+QgEkk0o9/aI0DnVRPe3PJ8IhlRPqwFmifyz17xqbH
0M1E1kTfkQOYtpFTyVTGv9U9TJS7JCfxi7s8aPbzJ0ypOt2dPgqp9Ldf6qst5TDHoriL5wKYYz4w
mQ82iqvvFP9/qOWJfIGDHIzCxFIl42oy7kZkWtFOrF3CIJYR71avjFWXevPeFpFEiKxy0DMVfUZm
CfdxGt6ptT9ND6MhuAC37/zVHnKQQ9O5GvLM+PvBwjramWhJGDDBdrK3nkSjr//xzdBDaaPZBENs
XDWqb9q4VkGt9UbkSo8h2ieTC3MBUQ1xa2Qb/n61xPm7VJY9xOEALqzgtnitUz6g+YilR7t97WH6
x4eaptN/TD4mD6InynZccbXNOTt6DbVQlTrFK0nsxIrpVOXTbQ8XWeAcfEqkesg6hL1FAX3zJQ3S
iPq3TWznp1Y7yLm1VC1qoSRoEJsCA8TwoIX3WcVyvCwoWCov854IFrV94K/bxjn0kte1iXAJeFU/
t13hmtkh70WCd/9x5K9WOGceBnmxiYLOrc5TAvK1dcODVjlgUr1EoF4G6ZT94/ZGipbF+bGat6UE
XTrU8FBJmaLSN9Q20KU6uG1m27dsiIPqUNiDzh3ny7I+o343Ip+cNT3qhLEfz9SpjcpNmzbQ4uG+
Jt8KY9mPS/5y2zTZjMmupt9+2uq53DaGkk51haMSdh5peqey60s6xsFg2E7S/SBLe2wzcy/P0qkr
m4MC+VeyjGDzNJ1aUS/6EO3NpSkc27L3Utig6d44gYTbt6vyONrlczLIpVvHyCfqim9Iw6lrf6OR
XFNXa+CgSQ7tPJ1l3NA1OVKw+Vn1c1x+vb1Rm267ssGB0lRbRiaNgFsDJU+0P6NvNReUhDZP28oE
hz056SZQTmMZdvMplPZJ+kIW7/Yqtk0YJvJ0homuKc6DOk0uhhwtGt4S73r9YqQvWvfz/29Cg5aM
xu4IyDWwn7A6UEo0V0QCSZtH5S9j8VT3OykSJQmZP/APibUNDm7qwsoKrUIJvxnU05Drjq7L5xoz
6+nY3ecSea2X5IOxFLvbS9v007VdbvvMBlpdYQws+JtCJDxEB2mX/g9yDVvfaW2IAx4lS7XGqgE8
lZreJem8Q0fpKafKbySw1mY43JFU2646GTet1j6lNQgWFceArqxg15hr3PhafGfdFElLP0k4dCyA
ZtIGqCvsW491qELQSGSOfYNb1jgw0JWlS9oa1iJ6Kaonzf6Ztk+t+WUJBZcDO2TvDQGuVU3RZejL
4v9XB30sTRKGkKH3lvAlbgxHb88hRpLbyr29f9uH/WqHIdPKTiFneTEwhB6N9DgWIdg8x1OSmH6a
Fr6ppefKxIW7KK+3zW6Wg1ju45/1cY5MpWIG0T1SLOlZCcyA7mbJkRZ0RkDVC0Fz2LjaF/Ds/uFq
edeuoa9B45m5GNPEDA9M+arbCZv8WDvnra/HuXK9WBGGt5B9XxQINksPIGD289zXjIPR+YP6FDXu
EpsiV2Bn4pZVzq+pWelFycpR+Tl5IigcdifojLAHHsaYd0rqyU+Cr7jtfNevyLn4lGvWmFqV4pHH
8FEPlH3sDW5CUNErvCgQ1WC3fcKUFbC8W/Y7OTGaV7o8qXgkGLkPQMmb0Y0S3xTy227j49UOW/XK
J+iQVFTOcMnIFI3v+uzG5NEwEsFZFFlhX3NlpZflItQmdP6RZHJIXHma9jp1ovzGNmBd18L5d5g2
uqEATDCOcpClj3X4StPWm7Vz8TvSiZCruZriXNrSFZIvrGs3zl86K/Ri+bmzRIUt0Xo4Dw6HNBuM
GUYs5VkBAfeY3Oc5lD+MB7JQwRcS2eK8OLHawS5Ldt6Wz5aym8O/6um+pDshgeVmmnS9dZzntg3U
JeIMIYd1ZzsaLjHqhmeWl8kCITaJVsX5bNekGK+j6AcedUf9blKIKKE9aLfI7vyJPutQtSjfCDAi
Ifpu5to0qNiCA9Yg6BHjTCcQaYC2NzY0PTQHO+gsMLRGdyGkgs1ddCFO4bHBqShId+GX8kVUy968
6q7W+UghlvB4WCIsnFXrGX88K5k3O5GZzZTeapU8r1aGJ89I0wll3lfWvY6RUB+iNI9Isvni0jLz
33eYv1oUh1XJBIL2CmMSXpXNXquRfT8rwW2U3wSqlQkOqMAqPmolNGu80Pogj3tD/2ZXL39mgkMp
RULd31yQTdfkQ1MeSihGd4LBqc3Ez/qzcPBUh1FCRhmojsJVfCgPoIT/Au6NxNU+syShdX4LGj2Q
nzkVddUft1e4/Z2QeFJU1UAnFIclcrWYajQN8LooaMp92364/fe3IUS5GuAgBPwJUh5CrBoaNW+i
eXtQwB9Y4cgWSkRvH4irKc6NFTNMl5zJsZrptDOMGJqySJSkhaDSsJlo0q5L4mlYIFYyQaQEdiqK
XB3zpMkxPOk1O/fQH4Tn3onEvgUr47W3ZEgimSGjpjTryrGye52mji3sQhFZ4Xx2HIq06wfMHEfZ
5KUx9UimQaNT298+EptAv9o+zm+zwpAgGA6nkmfdLzTJIyl0K9I2yMPoUep6wQncjM5W5jgf1trZ
ClWKtDsWpYWGu4AZikApV/H/bFlsd1dx0yTbkTzoaCqs4L3GeOjU3C1zxQ3Noz3lh9vGBG5LuHCD
FDaSJgXcVgZ5xXxRRZeF6ChwsFAOi9L1I6pP6jQ5emm46vxFFsqkiVbBYUNhQtG6mmaURj9Uh+kD
u+4x8+jLwXxmgkzjXjTIKVoWhxAxhdJhWyOVYUXxrpNCr+zTXTnIv3Uz/QtEPIeKlof1QDNKPEl7
VbTFNdLcQxeQe/sM/MeFfjXDPfqNBjy8EUs6xSgQgk8WDX7aD2W3+CDLeBGlGwVuxMsNVZY8LkOB
DiM6vQzzJVp2LW09S9ghvh0NXRfFoUNjtzamfuFGjD5Wc8HwFxiXBfQVgLwOtKoKFOfIfXtKvtkX
0fEQnEeeSSWZqVnnKSIxRpuU3TX0SfDF2Bd5HxVdF8dhhFxMdomohSWFloB1NbESYLyvENyKPFiA
siqHEBAIDYskxlryzu37g5ztzT6BdsgBN7IjWJbIFocWtYpYjBiIxCob6oCFD8K/FNPK3ck6Gw+z
17nNTr1UL+mLqCIvdAEOQVIzG0kTs/AFDYzZPg9sf37oQebF+ptEheNtFzBRsVARdr7TrR1irbYT
5m/WKHstRTOMYXiWkQeR3OwEW8qO+fuTcrXFfT4lb5HHjvE+Hj4pTCXoMfZAa9hB6emtnZa6y+fb
Freh8WqQ+4ZFG9VmkSAPP0dBjXJCMd6PiSDW3favqw3ua4Uk7TtEuvCvPnIjOTvQyhYkd0UmOISP
6BwiO4gYJrHkIDPAckaH4I92itfbHFN9mfKOIVSOgizFcGK2uHT+cdvKZt0PxYp/TpvNoXuTYkye
THDghjlVGUyn8iT5KOf7jFu6u+sFYZlg52wu+ptppypRmqKvk+r3smR+jyZNcKpFJjhsV5MspOWC
F6hlRV6XpGeZir7/9rahH4+JTWmoLXI2UOwZk0JBymIImkPs5oGETGODbn50WqDbXUQ1sIkJK3Ns
yauoL7X11A5npA6a2cAhyA8Zyc5Lb56aUXR5MO94BwkrU9zlMXeTHsJx2MoUaL/FAUieMevBeCFa
DzJevnSgPogU96Lm2O0KENEUxkaEq5d/fhDTjJZOQQI3HVM/D8PDOCQHqYHu9JSfRgV8S2V6r0Ob
mdTRz9tusAlLK9PcqVQXLWsmBSHiUD+W8ndCfjSWLbi/tm3gxOgEImnv1HotYsQG2IHQ/lAEg9I5
eX4Y+1hg5D8O5r9WeNho1IrUVoirqj/GaObKveJu+D/Srmu5blzZfhGrmAm+Mu6knCy/sCx7hjln
fv1d0LnHm4LojTmap6mxqti7gUaj0WEtS30w/A7zxcE1DxWOoxTrPtLa6I2hgVKj8CKDHapCKUP+
8ZXNOavEbA6JWsy+JxhZbbv4mFa5Wyr5naT0zr8TwxzpcJxiPUzQPGImT1l2pSonLeRUobff9Mj9
/b8NmMw5XtK0kJoWyyXe6T4is7vUl/xup+FoRTt5h1F3XtVg0xkikDCAPqcZn0iV42RQ0GfRSY6w
3EbVZAkZj5hyOzpaiWDvW6lSVWPGcweY2f479iiwoJQDHWhHMtP+wi6thDE376CMWWg0sO+m3Q1L
aunF1VxxLpDNx8FZBotKEBZ47ugmGtsGr8OVSCni/0mqdPPsrMQwV++Y9EscBig+auYNEMWS7KGu
Xi6v1nahcSWDOTuFNOnBYqBfNdmX161dRJb8Gvr5SToEyDePb4E9eLA6jlT61U93yEoqc5SaNs5I
GmIB+8PiiW7rG7nVvtI2RHGnvfJan3nryByqIAAoWKVAWmLuTVGxwsYd8Qi5rNPmDbxSif6I1Q2M
eKKWAtq8JkVoej6G80FWfobNw7+TQn/FSkoIUlAzFpAQaWYkRLLHWMK00OAn491lOdtLBt54QzJM
XZYZbap8KlSToPqmy8q+CbQf0Xif6AMnhcmTwmgzShI4TBJsjJkQUF5MpxZ03UJaceJ9nhjmTTEr
QyulKsSMxbHRbvT5uk84IrYg71RVOS8Y4+NIDW6yHI0AzoTGwvvmWzZY6J60J/CT251rHGrE6SfN
Fq1/EBdtRmQr2YzLa4ZxBB4Egr/5LriSbqiPTbzmqFoFDtUATFsFrzUg3b/wkjHbd8dvpdkEk94P
Q9XRglUXyFYpTscwjp4uG+K2qz2LYHxg1gmklUoEXoqeXyVJfzUZ4xFwRLagKsdZHZ8GNMBnIfLR
l+X+4dI6C6YubHXSsrQaAiFBL0TjzC5qjh7ZF4Ahogtp7L8yYbyyHhanVx5TIywkOjWgLOAWW9xc
7DmhBcdI2KTSYnYkXHQ8ekqjPKI/zQrD4jXrNbsIwxdA3mIqMeNck9vRzNkwFcaLLForZYHewD4A
HUU76tO75oVCR8mehqbR+IY3HM456Wy2SQ2qJQHQEmqLxnEmtV1MrpHzeqR5Vs+6Ezmqey19dydO
m98vwl+XTW9zWHRtDYwvaYJSVSsBAuaDfsjdZaf+Qk+CQ+EcdGf2FFySvaVYPSaGcnBYfAHzde3K
FMadFB36VhqAKzh1+TzWPxYNRW8eHSldo88BwO/Txc4faskcp5qArEKinIx5P6n7pnwOayfmQm9x
dottnZ+1tIjTBO29NchbIYosLcdVcIxOZTyFgeCZzkyjAByLtzIdbxCBkJ6kvy6bxfbL7XyaVCZo
ksUga/oYfd50hpgS3uVXhls7mj+5JageeAxqPLXowq4cYD4Wc2fU1AF2vlbuDPEu1ThzFLy9oT9h
JaJpyjBMDGTJkug4hFdKwsnC8Zy4ygQYslZkWm1iyYQduOr38UEQXRUTSzR7Hz0tX3rsrnaI8QxK
H5O6p++C/9RHb6sGCdIvNQOshDDeYTbLRQ4UHW030l1R3JVjY6HF7EuvqPP5ZHxAHubaEgOC1ilJ
C5wz+Yik2S+0+0QcOX94f/wWxHadJIYpFXUDZ0O7TkR/AF5w4SSNDyLHDFxrlG25rV0eyBXH/bA9
KGMWt1lWUvUwa23G8XcizVZRCc7QAyMnGzgjittvg7OSjIcAQqe4CC3McMEUSPIYEr+pvQr9PZc9
BE8rxkFUU5AH4G+C+U3HXr4RUjtTJNfEkN6scvaN4xxYijclG+q8K+mTvj+0SOsQddcF95fV4XgH
jfEOkRA2pOtwmafK0Vj2dcp54/B2hXEOdV6LxTRjuar5dplP8VDbauyF3JchzwtpjFuYW6mvkxZu
gY4Vqnbl0Xmg7Nif0Mp75MHf81aNcQ/xXBsGoYMMUn21DL+G8fXyrvB2nvEMo5hEQRb19Og8k0yw
Kv1FC3aXZXB2hs2vyGRpwpEg8VFEuQUIBksM75Xipyb8vCyH92rTmdfFOIYVaslIFql3dGA4dGVM
mp/SvXgjenSsqXjSHsdDf+QOidETfyH+0RmPIERDLLYpPALom1Bebu0YGDWqZfi1F3s15xqkW35J
GOMX1EVExSvEcqbLvgrf1OTaHL6b0qsiv5Dxr8tLum1+hqkClwOXlMnK0uYy1GhmZxFuGukwVJzh
5+1GLrQ94WJA/7vJblkPxGPdHOB5xkOFJrVlV+zoCBpgqLmNXNuX00oWs0uFsDS63qDUQXkm6XMe
BMP79im1B5sO8w1XKV7YHNun5+fTZq1kMgsoSXMo6HMKk/QxMXvsdtE1jVZ4mDub+7QSQ/++Cr26
RDFa0mAZY+WoKd9nObMvGwJ3oxj3HWbyaJYdHIWBfMgUW4uxJ+NOKhIgqHaW0r2N5MVMgDmq80xk
095XujGOXYsSeeyn8T+D1eFu2feu4o0+HVmP9yDYsoOfnS3uzD1vfmLb068kM54+UDM96Ghx5T/T
sxLgfSjfIH2zzVyMq00vuRJGl2G1hTmJNVKWk+wEgmYt+Uk3wApZRtbQiRZnLzfd1UoU4/SHVjWK
kaD0UWAcBQALN4Fjoqt8T9sMjVeRN0bEW0cWpVMljdJlJR4Go603luElKDJiGUtAvCVu7PBqIDrH
YljETjQ2EtKAb9WZqsiT1BKDE/2jEZKTsggBSiLVQ5mmvwolfEu78qDqlaPP866UZldrc0D06IMr
xsQZx9INM9zzAhiK4/h5KZQbSZh6S8ekl1UqI7x91ei+kIbHpmlv5FYPrSpVHztzuFrG6K4Y2ocW
1AiRkN6WWelpxXAdZ/GTOgtOvwANsyoxctTPPqD2DmU+nNAC6ipt6Co1ZsFHHTPNSFYl8nXUghRG
j1o/NuK7tpZ/aUr8s4u6ziq08mlK5INaoD+0GHcALJesYBGPSlh/nxKy0yrpSVyU5yBeXhfJGNy4
aNzL9rQZQ5zNiTDOZ4miqmhauAY19MBgYpvBA9qBnMtCtugLVIxB/vemIIwDMgbS6kWGqyjaqxjE
zhxEq8jilU+CHUVIyip2915w6HcprwmTpyDjgUQpMGQwb4GGwtB30TC5pgpeCI3sL6vIceKEcTfx
YIRlKuB+quPYSqrbOeSlQXkSGB+zLLMpFBWFnDMme0SPUWEW/r9SgkWwlfQhysCUgMbyJdmDovqu
iVpOnYHrT5hLNQJaGOp1eO/9dwqSvJITZXoD8SEm0LzLGnHFMfY9GUljNi3y4qov2gsSd91bs5ts
2Su94oqHOMOVxtg5irbgGqJvdTyh70HotQPJHMCR3surXFfJlcaYdp4NytAFsAj0uHvTEtnLLOI2
j30hTh71Dl1CfWkcen25IWF7r6rBbSF1j5cXmHO82EnqXjAbY47wcpMM4ioTcROw6ekxj+eUc8Gy
sLa5KsVgTcLC9ovoSPr3RvqRwJnLg8y5X3n6MNdr0CQYIumRJ4/IQWlv49YXxafLS8Y7yHQkcxUs
gMKrHOcRwUI9OUV3HfIGLDgqfAIlmuth7mkHZNCMuZWS+RoIyz8NTeQU2nhymJCc1OjdUybqWafS
rcXBngTR0zOdE71ytp7FHYrKSklbamFy9zONglMeZTaJxtTSFGF3eWe2qySre4rZ/VRM5ga82DRc
pfQamVM/UbwV1ZLsxipvTEd6vSyRYwtsC1AQAvtSqhAf54YnaHepWXDseVsASMc0SQRnnMxoRIRU
rrIOKcowuE7Nv5Xk52UFtnfn9/fZumM+TJMothS5tvmhaYvVFbdjeBKrwb0s5w/O7iyIyQ8glsvS
uUYZvD/E15QPFQDed6MTADos5nau/CFgOUtjbLsVM3keC0IDluS286pT/TftuAzdqnLpJHb8LXhQ
vcQtbIlzQW6fqrNk5n5UpDiKJprOi8TGarvKzqYKCGa8rDJv36jdrJxQKAeaENCaqqg+lslxxqht
OV7XAPHk7BtPENV3JWgoI9IJGhV0QBOVm/syEgU5uo7IjfoOYiQek6ueN2HOW0X6q1ZSxwS8XBVB
WKtJz5HhJ1pgt6bAOVs81ZiYr1SzPgHXKkxSeo1NZ6oj22yeK7RKX15DzhlWmMhvUFOtqehE3hR4
rXBQeU2421VO9WxzjJNoQjSyVBneeCGZX/Kg/CFWGoCLCk/sJcUecyAqV+ROq7N70PMck3R+XXLj
FGfdftSnG5TCrFA03DYTnUGp/Gbs3bYv3DIqOE6AsxBsqTIYZllpFrTcxPLd3GOqmpOu4H2f8TFZ
2piDTvHsE+O+E26br6Bq4R30X2fMlicLta9HZUR8HSivsvScTZw0Ot2nzwmr8/dZ31GEQOHFqAKq
1eQg7Rogu6pe5/PyYn+4Js9y6DquTleYt2WA8gwqRT+bE4WRrZGIyyzxW4z0HzoJHR4VxR/Sf2eJ
jBeZ9LYuohhBQIr5SrO0Cmd5EezGXWzVm+4NX3ErP0ucf3Xu2JKlOoajOYQ4dzqAIsz2Vsgf/p0A
xoEkkU5g0fCNQWjrUm0pOc9F8SyacR1NNeaF2aCyZijkXpOEoyENnEcj72ZmZ+WbrMnBOIG78j/A
zC0G5cP9YoMDzal83kOA49jZIuUiTZE0BQAUDtNfSUrHKm8zceQ43G3HTgACDrRbOjf50b7LeorE
Qsa+gBjUmmJnAjtNaaC/6dvl/d8ueqhnQYzjDZW5HscODiGJLeLjEWVFDs1SGh5GiK5aTC2NDqhd
aqvl1CH+cIT/K9kQmUeIqOVN0lNsBfHQ4QjXvmBXbng1HWhFXtxJr7yxiO2Rgd+6Anzj46LWmB5F
qAtdi1O3V476O7074HUdXrp720TOqjGxm2KmRB/pqepT8P4t2m2uzpZQy5zLYrsJZKUQ4231fszU
KkZRVL7riU3J/9AW91bMVpzbSKFgDXnY9dxdYxxvYaRq33fIo+WRTcBzSosg+mOxk197L7umme2B
B8vyh+N9Xk7G9YqCFmopnQEvTIsOnkGmM9333uxRhHzekCJv85jALW/yqW4DbF4rfauao7T4ff/X
5VNHT+/nW/KsEON1W7PqhQUQC44+fh8GvwXcUGS8dhUqzwdUbO3L0i77EkNkfEkwGkEtNlBIiNOj
UAV7jKPtp/AxLVNOW+G2rz/rxTiTMczaIKVJ1lnci833Lvt5WROewbMYiUbeiR1aFXGZPBB/eKQI
wCJlTBid4RqIITdfK4z9Vui9rLUKMzq1LesyRClAEvACOhnhr8sKbYdL5+8zjqIxE0Bt0K4D2aek
wbnfevW+83ljdByTfl/WlRplUBjdRMv0YuHX7fdKgbt4vKzJ5tZrkk4M8IsTkSXZ68Bwj39Fp0Gp
vrSy3Wsc09p2AisBzLEUqzysTNpo2TkqwO0RfllgkLnJ9zXSqLwi+fZ7ZCWNOaFg0dKKWaf1ShR1
3eiXcSS30vVwyDwg8CB7W+6JVbgE4F2Z2+9QaeHc/5s7tpLPnFmjTA1doK/HQHAnRJsScUX99fKW
bZ+mlRDmuNYt+irMGpnG6edUWcXe8ICuVb3Q4oSFfhSvFS1e8MQxE7aWJ05aqKY9zCQUD0Q+TVzk
GnqHf3St4AfQEU0AWF0kAAL5eMcvkaxWbQtnZyq6GyYpWn6DQzG37pBFfiKDNjaJHR0rKjRunMac
58/nbfsonf59ddACQO2a6RiIoHc4BMbJKG8T4f7yrlHL+6QgYmWDmCJgwthCFv5hFMELCgVvpCZ+
1kfNUQVwQ8nxro07TpC2qc9KGHPowlmT+ySpcc3mdkieg9Q2Ok7bJ08f5qQNcToD263BkgFBNJ9E
0Ldodo0AhgI0jUPgXl6+zwaIHVppxBysLE21ycD8mdPnKH+CgBdTYZcl8NaMOVVLOqapEbRQyNgX
0VHW3rT66bIIjhJszraIl0w0S1wbmlbspbnwNJXXrv85aPiwTuyoZg1WPU2UsS2NsZOWkzH8GpP7
nvCSw5zFYge8SSblalZWgC4owCvqK/pjyoOA3wj7oYqpgpfN0NCHxHYh9Umc9lE0iE6kjQc12Jnp
XgaTPFC4laegugNwSIFC+eUd+hzh4XQCcxfHUdI/E7F00VKSJIYRLOVjjYQVeSuUHZ3Zk1+qkIe9
t7WIa2HMKS0EoEwRBRDFWXzKRC8jD73gXNZny+LWIphTGi3CTIq6xD7F9WmUWi8xeRAGGz1CH9eM
OZrKkhaaIEIN2i9T3uMx48s3BF0exZ32P6e4P4pizmhm5kYqqAVMYn4I0Xo7G1fDwLkLePqwweoS
pGabl7CB0V688To/pP50EHzyAmxaTojP2R42Tk1MsmQ6HRcCIJfbi8WVFk/7yxaw5RBWFvAen62u
tr4UegJKONFJ2/RpyAo3nsC0KAiVlWgyR9ZGZPJhf9iAFTiSWZDF0GfyZre1tKNgWKk92TTgKh/M
0eLNN2y8az9KpCu8Um8YjTERNRhfBLjF5gFYi0+qo1xROFjxGFw3Xv52eT25OtJTvZLYkrAMgx42
KOdo7hNB9SFcz6DXg8jIWa74gL4bhH4fdWT8RB6FSotUz/I+aGt46JZ8K+3BCvehb/hAPfU7APd/
zTYVWTZFVVc+01VEYDY1yYDMfFndRuarOj9zFnIr5IN7+y1A/riQUyLNA0mhFnLOeERNaAJVDjLQ
/PjnbNPTrkQxCZeh1eNuQC+aE4E3yZTeRPxHmx45CtEfzIZ4a4UYW1TCRAoBIYS7N8orKwprVyoF
N4/UyAb+9PVszNeZhGAd/6/HfQo++Omh56LWbJvLSlnGQGU10Yu+x8a1br7YMkEx+h360VvsyU1C
q9yH9lhYscc7jBt8XzDUlWTGUOcZzXFzKS2YQ6cQYsOuBfVkioqd/poCyKlOnOSNVsQVV34bRjzB
BKdO7ImHn7uR8//4O5hbr2gw8pTJOKL6nVz46mSVdxQNTv3ZAl4E2gMF/CF2eOrzjIy5B9OCiGQx
BdERCFDNTilARsIHjonR5OolE2MuQLUXu6pHFInEw38QMINduaf4dtw0L/3SBUlsujzqxKAEsxGC
k9IyfxqADMrd2AVMzF1wQ05VZlG8bYNOKyPpy1vKrcfFypDY0R4jz0iTKFQ4RrA1bd9Xmq1Ut0r+
o8w51/3m/Xi2WY3xQiF6apZBhmsYzZdoeUjACpwRRC8DD7RlM7RcCWJ8kND0dRsRvMmSoQagxUte
n0SCvtjkQALDGjXeHNv2RbUSyLgjMWiJQCScAupflxNNug3IuZGf/4xqj37uksEwbmeWMnlStFwE
0IViiY3skznmvDk5J0xj/EsbCEYYpzCLen4Mo9SakUGKeCWcjQ6OD96DnfQBe26omCLeNo2D3Arw
soQb5K4fMLVrWh0ws+zUC+xnBQ6UFw5uRzOrLWNcSF7q2rxgJAuu2/iGESO/gGVI2DRMh3rmXrzX
79WvvHvXZ41xKaUYCoIpIdxt0h+J+ThDXpb/73mxD2vKDgNFbSWnS4GdK/Qfendl6sdEqL8STJ8X
jx0qMXI0O8gK9o0UodeL7Wmssv+9cvNRD8Zb5H3UqMMS0imw9qC9AxQOL8r9BDDJ3MnuuPVyTkih
M06jDcHDC44MahAgHKaxn2m332qAUFCgbd5EJecI64zHiNq8lYcJ2qmAh5tO+eRxri+Os2WzzeOs
hlWtobm+8+Jr/VABGylyup1+WuzAEk+5E7nGK/dUcW4TnXEbijrOAbrVRQcouos37BWnBvFVc5zu
wz0dEcu9aNddZT4PUZLjrnQmDFGrYBwGdGQ5A1JkZbVYfZoeCQ/cj7dpjM8YlFmZkZsQnSx4ytJH
Lf95edN432f8QwVmU7LoCDlSMj6HQ2T3S8VJV3LMgs0ul5lUhWOAq0OSpFOcTjcVekPrJd8N4Mu6
rM326/7sJdgpkcyszSAssFziob4GtZIb7k28OjAmyCWflTmnl+2Kn8qyVKYcL5z873hGcmR25SsK
yl76Deh7TL84Zi/jbesYoA6fT50t7KevJExW2jL+w8jyuSNlS7ufr5rKMbsnjWflvPcGy/LbxcrU
mdRAWncGZqDidYVF36c9GvUmN7Q7Si13y/NV23elhtejrqBA9YlooZuaMm+md9dIx5kom2k/Wh2A
AQJLtuKb/I3HZ7x5ns8S2ZBYREq9HFKYadRHrpjpzmCWt0oT3l82UZ4Y+m5eJRg6JVjqUYYXXkDt
lJHeapVTFzxfFrJ5qle6MBdZv6hBMhQmEp36LpPu5eXh8vd528NiZ+qltgxKniJhr1nFKb+mD3x9
r12pN9KBzjUAyojjRXjrxtxeoWGKzVLh/RWB3an/GWipVXaNdVmvbSG6ApJl1EU/cxyMShFJBTX2
ontd0m6vBhnCeVH/cVnOlksEFaMuA85P0USW0NAAedli5qh3aMFd3j8mUWgtoEb+Qt+6KYJmSDVR
XJEkgyWbCxUC2osQ0Z/qR6otu+Gh2WVHIJza4HX3+hsMyO0ua7a1gmuJzG0sl5OiFwtOEea6rgG3
cBUtYHU3iHNZzGYSwAQGp6KAT512sH88RmA4KPSqRzaGgn+jcLkrD9RHyHsVkBT9vrGT78rrZZlb
gcZaJGOBolqUmHiEyEAWrHI6xMu1boYWsHgsdUg5Cm5aiAKWGbDGE4IGx4/61aYQlOGEHodeew3i
X2Wzk4RrseAlUza3ayWGcRQpJsfMPgRIdS88dOhx0ZRD13BbhejKsI9HEHf+VobZLNmIJowAJXgc
78Nd5sSpRX5lx/Q0uLQ1Ke0s86T+z3gesPyVSGazSBCjv6aWaH7z73p0B+HbUP3SOtH+ik2cNaPr
u/LmQZTF/UAPGCgxDkNbWWaA5GMwDKc0Mu+BAvhyWd5mgGNqpipLqqkZnzo6jESJylynWUiQBdKJ
SZAsnup9DhAW3ozcpm2sRDFHuV10oc1yOEMpFP2uar0ma49qrXJeXZtiVjvFiKn7AXSEMgYbYOlL
djdn30fASVxetm0Z6IDRdAovz7ai9urUFwVAFhzV6PdgYXNytdkVIu8twhHDhhCtIS6tFvZYMeW5
EY7N8NQqX7k5QB73/5qwubNoqvqKVCgyl/U9Lnk7CA+Yf8YQw1fe9JSl7r+CGM+ANlApNWN4hsh8
66NfunYaBV4P3GYSay2EcQxlkpE4zyEkBNEUksoHwZb3mTW4yQ5BHpd+j7c/jFNAvNAMuYH9maba
McPRypPAVjoexgBPDP37yimUsZLqOCuiY9aRo8Z6D5zo/AERx8O/smo2YVarZarMOU6ORq7kbDfL
tRVqT5dlbJBOUUd6tgPmmdsDxgooP1CGPIU/Av+dsmGfOHhZ+QM6/MhpsmnAp2JaJ327LJu3jszb
d061AGTXEB3o33DZW3LwA+b/71yDxj6AW3Ns8XE84zGZWx3aCW7Ov6zH5vWHkFJFwAf/897tvbKH
cDLDtCUj5gaBTBCQxScRrxOA/spPN+xKBLNU4SQiHI9xLVDmXdxEO8U3D/wuXJ4mzGL1+gywtmHC
dSdMe7lKroTJ4LUUbu76WRWWMwss0iZJIup49ouHhqpj+j1+CtBGhSozdQrlm3DLq0hsX6uqiThS
A++zyb5nzEzqEJSjf0v1hZ+VF+yDnXbIduI/SANv63cWxTihKdWjTEo79GpnL2l824m7sefkBTYj
1ZU29CesDE4D8nBFaPfWotz3pTs1iFAxRqLPp1nn9QptBqoammpMDb2kynvVcCVrmKWq6mhjdoQC
oDlcz1JkiagqCQD5v3yMNm18JYlZOEMsBuQJkOiTKJWGPjauJs8WCTVb6EB0Ecy/ija9NnNemnbT
6FdymdWUVKEPSFlh3KcILaP/paucO337MaNpJtHgHYhOmGOllMMIEH46XF4CMhSYSXZ/lT6ZoPAY
HeFKO9RedcWbOdu0kbNMtlut0iYiyDoeauYsxuCInXYxMcEf0uZeDIyUNszcy9u3afcrgcyLpmqX
XuozKJmF12l/FYk3Zv94WcRmWsJcyWCCFjmfs6DvkBBrXckLniOvejHQFUyxp8CbZKcPvLGEP2zd
73icLSfJtVbqCi3ZTj9R7pNtCndluLOnPuRIe8Mfu/EDr/99o+sad/I5MtdYb2+ms6rG6J1TQHGK
5orQFRMr8DCNRrmgQRp+f3ldt8/4WUnGPiWlyZK4wgUmj5MN7DC7DJ7iqHbNOOcYyWZSdaUaW0oq
qnqZRA0t1p0j/r1ghDAC6Z+loMvBLPbEoXlVVPjd+c04dCAw0W6z0jZ/XVZ3szdx/SMYU23iQkPj
FjyNKITfZbP0p4AcRAxOBHlzNMLGasTpra6aHSG8BdgOic97y8LOkWkJtYTubesGPnA2PSQbhrfu
aNjkhk5giQEnscazJrYKlSPFkqfJu8TRVSDRFIGeRkCDg1mlxOJmlOkh/BSrrDRk/fhUNvOQQd5o
ywcJ/DTTEfiXSCZ3mNjPXy7v5bbX+W26bJVGqkSzMlts5QJK1lIyT5maHbN04aQbNr2pLoObQ9Vx
EbJg/IEZyxpaABCqJuZdnZM75HhHoGGFTgFC2FRTG+cLeq0EMq/moTSmJak70ankU5j6inDKxv1l
ETyd6N9XN3smpKoqm9CpM9FWFf0wBmDQ/ZV3bpByKv+bRQZT12VTAaw10KCYd2DeCs3Y0LxrfwAO
FHjfaWORdkUTlbIzYxZQ5/gZamOfbHAlkLHBVBX1agFEhSO2PfB/lfu6HznnatPyViLo31fLN4K8
NCQKPJm0TFZrnkhRWXHHMe9tV7WSwtiBkRRCS1S8kbKokSlAvGQZinAjpuVe6BZUTJr51uyNyB4y
8ncqxt8u28hmTLYSz9hII8+FQERsnOqHu8JL/R40Kzmf8psawOf9MoEmCaIzJM4Zj2zONUDRaFqZ
TOUdaRogK/f3ONkHgNw+aULpmkLkR3GCMfNI9JQwd/NpeDK0mHMmtp2lfv4hTIQRt1McBPF7XUo/
RHZxQ4FitSvlUHrVEy+JuW2lZ2HMsWgxtR8stNdP69ykuxZUjvXQ3bm0qswpiEPQNugKVrWbFTTz
Lm4hxCe6ePPY7bGz9mVj2X5lrRaPORJdUSeD1kEerc4W3rCLniW7okgtjvDIkcVbO+ZgyJUy5qqq
LWBWva+Cp6H2p/jUgRq+u+5jL0pSJyv8rnPCeK9Ox1nZXZa/ffrPW8ccjHgAFNHYQtVprm0h8Jd5
suPsf0ZaQhy4Wk8mDgwSaexUAW8v4D5aEWqJYWc66rTw9m0z/lvJYeK/QUA1VqaJmFrRd+MU3eph
8AN857fmCMdSljtRi34Wi3Illfk3taqdOWjuzbGQLOB9PALm85AY8fPlBebYLttVQEg25aKB50Tc
noLWi9KrvP1O6sc64bWMbfu431vJ9hTkAmJfTcD7L0MTeuuT/YiOkn/g4zgWy/YTjGU3ln2NJHWB
of8DxZgq/cFqXMmm75cMIr/0sj3vq8H4F6kozUBPsIaJcEiEx1J4u7xH28EsSo86BnwkNOozhjP1
TZ8WCxIR0X62s1+SlbrplWotB+NvpHIcnfNO2Tx0RBQVQ8EoHnJtH6/cDPineqsgixNMT0P6KMyL
VfCGg7dvXKKokCHJGuY3PgoRIlM2xgb5qVQBD1utL9+nGszDi+iaGrHCKb4NWsnqguwmNRX38oJu
K3iWzTjsvNXBoVggpjAbxV6SFM56clNu08emGFMxiCQrqmgojPPSltQo4gKRX2TeFMDhJQBgzDi2
selTVjIY3zWq6SQVES7SHO+pOPPHWbFz9dkQuPwFm+cXxxeBAybOAN3xccNacxjVJXh/3yC14tOp
n+y2QNe8sLwPqStu6ome7JC3r2BOwEOvZDNa1trcVAp9W6lJ7icq8eJI8+O45iT8thIfkojxWk2R
COr87ElGH5reVyqSioNHDoVT+rk93U8UAhsAOOjh9nnpow1n9UEgY4mGRAHsTdQeivBYaVddxnHv
W8fsgwDmLBOgFRZkgusQlfCuiDoPVAC7JF6epEg7mmljDYXu91V3bEjIe45s3C0fZFPbXYXupqYv
skJ7nmZAvyseuGGdwOmvKUqZ5k52/pjsGtRaHnhp6I1z90EuY6kmsCzN0cAuYr7B6tTvnT5YyTBY
l53IewadCfs+iGGMspvVLmrm96A9uSV/VQ/5cwfwb4Dc17Z5HdttCxLcwOr84q+Zvsm/UB/7IJ+5
FVSkcZW0pEc/ukrqhyLdd8PdZR05K0nopMVqB+UlRs52xvNYSgEGHXc36Pv2csLzx1vPgbUqbJtG
oQdNKrboNxzRhW964UHcLwfaXRO5psOlJOBpJX/UKlWqoMtM1KpGW7RFN3Omo2ZY0Zt8o9/IXuaO
u+nG4E3qbgtVRWJKmqYRltMItK1NOpg4iFL7TQdGtmru1IgTyG57k7MMxpukJZFJ3mC7xuSqK495
zjnRvO9THVfmUMlKGZcaLL7Mb+t+NwW8xrE/GMJZA8ZlFIHQNsOiL86YORV6kGM3t4N+Nxx6R/e6
p5Z3hjauTxjeWR7jKiiQ0WJo6CATx87TtG9tfwwGcLFLPGpY3tIxzkLMQyEPJsT+sfDSxn/JAJW/
fFS3NTFQYJHwupfZXrh+XMJKGCCgVzVPGj0J42SYoSH1l2zst5z3C2dlA0YhZ2IZojYgjMcye6u7
h8t6/OEOPgtgchQiibIwkuhr2qmf4x1yt05uC39l17WHmUefP/e4vTVngYw7iNQ+X/IOK9d0sx1E
uSsKDefpt334zyKYYDfPjDktFCyaBPD6xp7aozJxzub2ZXsWwZz9CAVxOUxxcqTOThav125LUtht
tQOpJEebPwQVZ1mMHxhTNdQFHerQdJVypHwuxFI9ccd7WW37Awmvc0lCUVRjL6C5HzK9N2AMyg3t
bKl9SvFJC0KUBYXnDLjSGNMrGlGbjRwwPLQrjOITo+/kdjrIHqpBex7J+6ZNrFRjzE4BSbWYJ/QW
It+CMbHnbpdx0RO2CmtAJj4vIGt5cx7KUYKtAsioK7sUbceq7fhqOJg+YpM7efcPZrFpWPApMloJ
ZWyxCUWzNVpUCwBzb0e2dGx2BggIMAq5v+wseGvIGGKha9oU6nhhkYJ4alGdBrm9nsPiX4phbqV2
LpZuxOvHKQLfCI5jt+smXr8GvQAurRlzEwVRnyk9RleRuyd3ojvc1BgLbl5KPwaBw+LqOzqAEbmZ
L3AaB3mCmZsJ7IdFlivYrApRalS/VuXBTE17mN6E0laV/yPtyprjxnXuL1KVVkp61d6b3V4S23lR
ZZlo33f9+u/Qc790m9E07828TE2VKw2RBEAQODj4cvvEtqNmSVVMHVQ1osliqbNp1aJ6QoySLZby
fXHRN494OTyTH+GTeL8CBYWX8gHFV0e0+L5+W2Eu0pmTXA2x6XUBCmNKqbuiYx81Sr9HNyHnNt7g
2MITWZZkYoIcTCcsk5GplbK5CsibUvKz2G6fCj/0Mrvx9SA8Zz5NR+G9/pp5SAoUoHSNes4XbK70
6gOYlaZt37UlbWpBqWi0wmb280m9i7OQYxub9w6WKKqmaRD892NMmEVSv8hTRTkTM6fEmCit8cce
L2fpblE5d9zmTY1xWzoxVQK0O2PueGzli7Dg9CoT2a+hdpK0dm/r5xZQD1fNRQazb7qcx2pJAR3h
aXkAgrb6KlgYh4WajLgrfyZH3Re+GBaMEf3c5BNH+OZmXglnnEAsRW1R0jHCFI4/YpAwxUEYTu8K
bm+taMuXkGTJfV63wQZRKrT1Si7jA8oUlAyyCkqS0ZPoVEpP3TV+clrudb98bG1qh9JTbvMIN3nn
yegOmpbMWNUQeVXNXS8HA69tffv2A08RkP+EDgNkBCjx2pl6i3XFO+LT4UrkPMH6Oo9C5ms016CV
1+ecIb1Rf3PkF5ksIghdHQXJZfSzmUFyp3gUjJvZKjwbEnP/BWvHdrx8JY8JWozZMOS5wBrlhzq1
Fnt1aA8HhGI+CRJydJ1cvujNg7uSycQuHdHnuKD7mh/VnzUabgvQ2za71qWtbLikTjxI+LaGXklk
4pg8HYq0o++n+bvwXbDa+xL9qYW9/Oh/SrZVOZgl+BTxy190IbcOk4lk4jUbhpFy9cj+7NC5eOEO
/Yj/GdfKI2bctP6rNTLuTagkPddECItbyRpXvEf3pHmY66c243g5+ku3lsU4uUjv9cpcIGmVY8tM
vDr/Of0BvZ4kXq2G8WViKpJWNmEH2nQoJGQ3PWXm2Br9zN+XoSFUNigomEWNrX2R5UqGDJiSpsh6
4+5JMVSsc7T0822jpn7iliDGP2K02GIkI2IkfS1aq9DFoJlI5eqgYERm2ln1l9Bod6oxPN6Wu4Xo
wCZeVsg4MAkzo1NBo93RnuItaGu30TQawC8/zK7yQOnZMSH9JTQdjtxtvf8ll8WPNQS0deMMBcHi
PBkpsqyxJB/3kN/6kcOji+KcIwtLQPe+Zgg0BBXDc1gd2/znnPlqyQuxt7X+sijGa61r24rxCI3s
O1TLibYrwu4sEdNW4zEw1eTVnLRXVShf+mh60IfKkaPnwSBOX0UvRV9wzpb3NYxHizJhWET6dulS
xIdjArgvlLjhoQW2XfVl0YwHU0tpGAwdJzmbur2EvijrFkdZtm88Q9cIRi8gMKMrvUoJjc08dnmN
faVvTNEtHSO1sKnwkoaHiqsvc3Zu008C4osKoWHKJgtz0lEcDFMaorXdmoK0T5zsRJdsQw3tEgTo
WiRw/MwWnJLWXX9JZDZRb3tdxiRWeqeXO9kdTsaZjkhtg+pL5LbBeEAbN2JCNQBjXPWkvy0vvJrG
dm7i6hOYTa6LEY20HT6BEu4BIGtrmNCAE/WIB4TO7vaRburmlTDmfohl8h9uqGSN9nKi7MxK8sWR
V/3aQrJ82Ffmjqg7XZhqCvuVBuvvphhJt8QfvRsH7Wme7Nur2g4Hr5bFuHFjTMoxpgDxyUalhmrq
2FtdivKl4Hf3FNpMY11eomfTAq+kMj48WmcVvLxoVR+N71X5RgjnSb0FD0A5Fo1PBkHjAHr8Ptof
Uaa+xDgZ3E4x4j9jrx8Etw7Ue82nhCt8CrNtXbwSyDjSQTV7TCeDwN5bPURFfuQuKaLNbpfvTYeH
Pd28Ha6kMY5SrOq+yKURwaYSW1mBq/fBiEWbzN9vq8em0l/JYYzcQCk2FBQ048tVagFrVGOoH6/j
f1MXrmQwVhxnQ9dNMlp4tQUjGWcE6FPn/LtlMLYb4imUVZQeSVMw4L3pBEtMhMEyuolH1sU7GMZ6
1ViI9VrEhoEazBnnn/oM+jhjn1YF74bZjL+uto0x3FhI+xgBG+DHvW/4dEhCdspRGMCYWDw5DC+8
l3wMpkVW+A9TRleyGfNtyyyVQ2KgFX/4JuUPuapafcLL1mwHehcpbFml1sVqDFcoBq2Aqnj9/10t
D4PJ0XwKXcLcn3tuwpt6ht/i2iupjOcwsnrqVBqDTPvJjelw9gdjh6HwRz5L0+alfSWK8RllU5ZD
Dm5zpxuFv8oo9rWq+FTr8ikOszsymv87bPjaJ777zKuYJBLh6GVqzNn41aj8zvgq5Ry0yLb6mzh6
TTcRhTDqLy7i2KqlTDka0DyRlm6ReUNaWqQwefq/7TYuohj9Lyciz12u4JzeIyzJSsDVSEOs7giu
WqfjhxubmmGA7QIpdMVQRMZRmUqV5wgqV0f0q7vCnQPKodj/V8PnN/3ulSjGYS2YFl33JX0oIrcm
2GKC+VMCz1dt7uCVEOawplEm80gzFqU4W3nXWqhR8E5pMw6+ksGcEtGmZCjRSeyk9cMgBSKAnKvX
165efw6FxxHsmuNz0T4k5SlceAR120HAlXDGTQ2j3rVCiQW2YFCioIbmBNYwKzvSWbxGYfEyMls8
phIiDvTaabJOCIuV0tO1Qa8GBEr3ZqA9qXvFifbGMXITdDcXvm4XO1oYpDnLwpkOtdOeuG1j21p6
+QZ66ldWDgNMNLPCN4weHT88+Wug3NEZ9PILT9bmFXS1XMYgMB6z6YsFWkprnp3fB3DLSMbyxGzH
VldyGGvQ8wgF/AlLEvf5jwE04TrMfEqsxaHZw+zlD4KFK2mMWSi4cbKmhjQhehxlV2xe9enhtohN
N3klgrGKXIrjQsGQHkfL5KdiMO2qVv/KxuzQFdnTbVHbRn5RB8YGasxWTEz0EYIaZVfO903OqT9s
eyrUOQxw5WhIbn1UN1kOKzUyVvx+cyeHjx15HI3Pf7KEiwjmmsybYQUfFCKdMN315lmeOdW+7XQx
WlD/fw1MNB0qQi/XMwT0juTN7xTEkTtamKs1gX+gP0WOyRut/g86fZHJmGlKL8qJIuXoeMH+mbYs
JMd38vv9cjDsf7eDjKFm5oCesRDCgLRR669gzeH4eWoTvwVNVzvIWKhRjPoaUrAaMJu6/BW9q9aQ
ADRyTGWNI+ofvPpl5xj7jM2x1zAOkl78dDAQ7eMsvyU2sSgmgfC9+nYcerU4xlrlJZxATYunXf06
uOUzRrvhLvEE1/xUH+Kv5mJpiEQTp+L4Ia6KMKartbpUtzV9tdxnd3SGrem2bnSmNZOEO9qdc4Is
wYxAlnUVqA2kxdtsep1qVYu3hm4jc3RxGylz2U6WZ0ZaklZuc9waxqnegUjxTj8171TUMcc10XO5
oZQsQ3Mepl3eTVgSaaw8dqo4kJIdJmUU33seknE7a3O1KNaFjHPag5kFwFNS2K3w1pd3Xep106Ex
dadYYquXDp34Jv1BJyUijl/GwI4/kpps6usUutmlQGCUbW+jVfSLobXnPJT2ejjwSE22r66LwN9c
CSmUUkswQyo9mugLUuXE0sk5rXnsD9sX10UQ41JUcVFDtUSKqG+MQE6MIMoV57Zb5Fn2b8USlUx1
1ODUFl99+Lvd3XSzfeyERwmQqtBaT0lp8UqFm1uIflRZxYAadEEwdh2qQPYmCmCvZJ3tcAqa5dyF
XzXyJ2+xi5jfns9mZ/RKitA7S9MnQUh/mOpwyGXdJzKPgIGzonfruIo5C1NX88VEEJBqxw6a0Gif
knRXckkHqRX9ZtFXS2IiAanXM12m8O7qZ3InWJjNC9bB1i1G67/Lc2zq4JU8xqoXLVmEiNa4Qm3Y
dUlly2nJcVKbfvdKBBMHTI2QrSZl4Y0wc2HBkGY96JfeqqvYynlNn9te6koYY7zroCR9JUHfKQKH
2MpL4otIiUpu6y/cEshmZHgljDFgUe9GfSiwstELfenYoExn2slOoa0xkl05y0G9IzzI77ZQQlE3
YKnRDXY7+7nsgCHENRaN3lISSzNMt8KwiNueY0sxgA7RkVtGBkJjUylV2cs6KEcAsqsPlfpYTs+3
f3+LSx6cxSAKVdG3rskshCjUykEglISSnAZX/Cp59LRCJ30JgxGVgARRQGsvh/BR50jeBKNdSWYD
AUU2mkqgL3b1NL8q4FBYoY27wl0twRZArwiuJO1B9EKr8uKH9JP8yFk5tWHWxq/lMw+Kcs5hdDNS
2z0ApxTtHn0qD3/rKHnkMkZseZRraYxHUVfApSoN0qb94Gpe5oYYjHigCoqa9r3g8LZ368l8LY/x
KGslin26IKdpKujdDcDgIKi5JS934XA3l+eYNzmOp0hsgJCFS1RHOjRV9Be73SmBuNB17kPnu7bY
dYHxQ5T22Oit/C/es2PLGK8Xy7ibbJ1lQdGRcEyrfB81Y6A12kHKyuC2yvDEMI5GHuuepJSZO8fk
FBTlhXzf9ZzLlHduzKOjFMpZreoGaPXlKU4PDXivEtHuhdlWUmJHa2xJC/eNuJXKud4/5uGBRlSt
AbEgve5mR7CUQE0t1Sqt6C3d88qbm3fDtTAmKhFKPQ5TAyukOLv1ufNB/eGD9OcLv3ywGXddyWKh
FP0g1rkhASCpgvUbT99D/wzCg9ISXN2OnkEfLOCFk9v9221F2fTaF6fKYipGfYkK1YRrkzvilK26
iySVczFwdJHl2CFTnwtmi13MSmcAhW8xeaR+ur0MeXsdKnp00JMJlkRGGUeStataQC/ea7YUSysF
RAGGPQJ1Yg5QpGJL+85T9nRgS3Sf2shrvBmYaXb7O7aiPkm6fAajnnmqj5NQ0wBTNojVTuqbMURP
vWl+q2ceO8ZWmHQti9HOTkhNNVsEzEha0tcEXdCptu6JkJzlDjT4dca5hTg7/H5JXgW0apP2GQmp
uKnxqkJz27XY3d69bU1BQy24aYCiYIG7iRjGI8kx0iJNRUvPjkAm22HKOaLN8j6l5/5/KYxvxKBA
CFcSuBCXPGiJ1R9pK+b8YtrkfoodYV94pvMHfPcIXi5CGf1spqwtKgWXXB76XRhZaONI/qQyfS2D
UT5laEdTLnG3iJpglbP0WhmVrTXpy+1Tonr1ezRyWQqjd4YYkaI1ZFxhu34nIQMzgYWGz35Jv/aG
GBYg22vDOLUdVrOKR0jEmCdfjBIrk1905W2pZ+v2qv7BAf9alskEWaC8j2I1RfHMKFUVEHUDEPXC
a3Jlxlwp8cval52TqfHPNTaexbwIpDz9EY1RoPXN4i7D+nkhvW1ERsRxn9t2d/kuNhwrxkQnCTRH
X15q42kcOJ16mzm1K7VhcVJx16djWmDhYYbpAhRfM1Pa+sHCGFU38Xjjrzcxutfy6IKvHIkoySto
OaE/oweGAIyM0RzPtMUn9y0ERTCmh6Rf9B81twrE20cm8orrXss7RULKUm8e1nE9NNzM02Ye9npp
jGsRpCISKxEggL958hNMJ8nQ0KH501EOTId3eW8Czq7lMV5lMNFRURC4Mto6D0bnu/nYPsVe46MZ
wNLe2+clG2wjoEUkdzQlywuRNu8gdJFKskyICF7xj2cpmXM0NRXOckDeRhGKRxDqHXUTpG/ieNcA
mXzbSH8/QwPXAoSBt5OWVpj1gsc1HVoN5qkAPd7flRXnjvv9Avr4+4wHTaQhVHQB+BQijHulLRxJ
Tg5CnvGuILotH33bRzmMC1VWsFiIMlExTo52Ro5BeyheczwkibcE5FH6cXvbOMti0179qIPzPa1U
Z46PWtpY8nS3iP976/KHNbEJr0Su1VRsZNVpRU9O/E75dHsRG/f2RwGMI1SEISKyLKrv6AbyEz0v
VvaX8Uw7XmRvPtWfzDcu8oW3c6x+kwT5FDKpzkmzZlA2DH7qzFZ2Su/TF7213gcqGBztoE7ihnK8
l+au/SNZ4ojURHbW8aUHqVM3OUv6qM+8txRvbfTvV3KEyBzrSsLadOEZQ72sLDpkMy/43yhtfDw1
xiUu+iCZ3TDQUxPtLFgPNRAitBHjD4YYfZTEOAdFNlOM8FBkJ/k8uBHo7cNnzM7+YZ5ErwRZQwu0
8fNtleTtIOsuQq0R0FygOln0EJFzFn/NecQ9PBGMpwCkQiPqWimOmX0NjZ+G8aVvOMBQjr6xgb3S
heW8JjUMF6S2ceUOymPcDNYS8WoLnLW8N0NeKVzWtYtU9ZrslPFjpt2Z9fdRebp9Iu8g8hvG835j
XskgRFrajrRQtz2G/RzoGC0QvAC2ptqlR95MkPQYVuPlVh1kO9mT3ru2I+7A540c0wdlZIm6J1AF
hE2OLexc9Ig/d6dwV7+UgXCKP692dq680p/vpfN8ljhZmd9v5I+C6RV6tQGlKc/VajaK0+o70qc0
jybr+8782WoNJ2TmnSf9+5WoophbrZqxRkH7MUexmxSVFcs6xx3ypDAOJGzIHJK1UeEO/VgQrIKW
nwRuVEpvj1uKw3iPNIzmtVxDGQc2wtHHwO0XdnQUPerjeZ2Uvz+hPh4S4zgaLVLGNIJVjx4l8hyD
4Z3kjseLwNs6xnmAgUMu1cxUASn/GkmjXUVfm55wtGDj/fBhMYr4UQ0ao1U6da6pqkuUvQlgZaTk
CJgeMJfs2/8+J+ejNOaZViUNntGFLmNgXG/JY2VpfWKbMsePbKT+Pophgg11kXN0leByFPdJAM4m
9FDofow5KUug7G77rI1Xw0dZTJCxoCbfZFVKtYHSX2kvha3u8gNtb0j3tFWEA3rlnhjjIxohHjJQ
uirINSZB/0Tpf8m9ZCOT+pLbPMtSOJalMG4ii9EkYs4IDCc79McdnaCu7lARJefuE8o3sdW+GEf9
Do3gSLsXDri+AC1az3JQ+qmPucGn3C4xn9iaeHhxzsWnMJ5FTsg4yEkL/7XGdlT5qa64knGOo+D2
AXPMkEUAS0NsmpUAOeFk+D1BBW5Fr0woNBLHFDfAlh81ifErKRplskSAKYp+/Ly4hVvfJw+Yvt1/
I85s63vFDZ9qlDbAUocBmRr6MIQzrw7IWy3jdPo4mZekDKm/tqvxoUMbkvjpX22oyngcua0nuY8g
whCOynBuxDNR/X8ngnEziYQZFJheJDuSkVsV2CaR10lrDspOpYZ249JRWS9TVIsWZonm9JHoCsoM
ms5ksPu58TqzeDOyGO1HQzNZ5ky+K5rqzUb3DErf2Jp76bu5dv7U9K9t2uwMUbAX0MdryCtiGNsh
ClE6SOPqbZjFfakNn6pRPanm5JSV/qjOvWD13WqD0chX9fo0puR5wr9OFjNomt6tDKRfQ8nuyfQp
6Ztduah7XRyfWmPG32Mv0xrOTvAedyzB7LICIT/FhgxgkLW8l+WaBzr4NF9s+Sm+S4PaF57Fxz85
ZJXQuZCKiebgjzdXV4LyxmxTPPfLHzH6XlQ1tor/nRWG2uRFCHPG5jKHTR91Ksrv7bk09CMJo0Pb
SRynvm12FzHMJaKu6OYBdYfi6L3blEidO2PJOSSeCObaMCZ9ECTBlJ1+vJPrL0m/q1qZ48K2LeKy
DPoNVzHl0rdgpjMR7U3NsJsieSdp84/bp74t4lcSiaXYK7JGikwd7x15TOwpBaJZ6TiKxQsf3g3/
ahljbAhmhGw8CKlo2oB2gcpnmidXD7wUHM90WKqcSlKyLpYQTEaYPtSYml+YxJ9n3KXa5DbVt1XW
H9cSriQrJ1crxqBCIa4dwfE5x46WjJzhDNtactle5lYti6EVdKHDEBElOtZFua8mYsGTcV6tvFNk
4vVSz81YMIF/C+HDokdheb2tJZx3lMpcpYUizGXSxpqjSg/jdF6bl6l7E+u32uBNE+OEISyuRQFZ
bmX2yGuN/bOeBWV4GKtzbPKGj25Auj8EByyKBQPURWOQkdyckCymOpm4wqNg55bwgBkrtvkmcQJb
zhayqFa9GNJwknLNGYy7GU+p4jE3nqbUGwYe1pq7NsbJVkYkL4uKwEf1JS9Hl/BOfdNANUICyuYt
7OK/eGEtL2pnU9+TMet4JdBc8WkEEmHwjTdVsfp9c0T11zHfRt4BcjT+N9gKavW9GGeKI9eHwrwf
Rw7sjue0NMb3Ti3G/GpEQjoL+HvBUu0EUELNJ17tc5N1NAq8Efmw0xSFiFSpQO97+uYp3NgDf4Ib
ufU3024cSg+DWgWSFyfVL21ekzxvIxnXoWn5nNYLnj/1CiLe9nuOeuxt58GTwDgPPLpzIhqL6gzV
edWfG+728UyLCbKNaBjTsETgqPr5meDNrY5u6Cz3g7Ogu7X1kQzfNcHwjaf1HF/FolSaqclaEsIr
LuVdVT0OYmOhM1nqeazJPOticSlS1+RpWMO6AFnEO0Z2MQrAUTpLgTr2n3K742Ez37OPNzSShakI
Wtx1yoqlNe7qpW/5s+KsBy21I/S6JrboCXv0bQZIARxoL6WJUU3ObaXhXJzsZKgKIyzGdIBJxMmn
uD818ae+4CQHudtKFfc6LpkEEs8G/KSSHQ31VI7+uKKdpw8G0D+Zu7p6rREUDcl5MMDFHX7+dytk
HAyJG1EgYqI4Wai8FGCxTNblp7B0P/6dGCYCiTXS60Y74gVav3Vxb6XFoUqfb8vgGQLjQ5q516N+
FOC/VMNdo3MTqn6HKYLhv1wL40myTIpRXxVURygeouJrbDqlwksbcJwJYZxJnRKizHqpOE3hi8WL
gMnkZvUoh70VdVxyDfo2/93MLgE+czi1oiwC9kx2IkF8UIfIM1v0CWHEJECggBTpx04k36K0eGiM
/OftM9s2sIto5sykVV5Ab0Crx91LIWlWiJprq3Jc//bFdhHCHJgYGuY4z+CXmaMOSSVXFSQ6L9qu
tZ1QnvPiW4ZGkdvrUjlbypxfnnWJ2mJ1Tt8+yNPLxCtIcn6fDRzTRCwHORZl0FoJulXrxa4YJ25n
8rZF/do4NlrUIrGI81SVHcx+0QeL7AvwN2iRBdXP0B7cJNZ/+A24xRre+pjgUZbiSkIHBQLjsh8s
va5Oq8mb+7ctw6DDnUUd4CjmjEB7JM5DgT1cmweifw5TDopne/d+/T5b4h+TOctVkuC+7E4zMn6J
ciTZvcrLvPHEMBmTMV+bKK9Qm+7KuxVD4yTdShdbkl9uazRPDHMidSwKUj3goujar8oYWrPkd9NP
A/93W4687fou28ZkTTKQCoXKivVUav8tA3OabGYBOP8ftVIJYmQVRUEWLaRWLAx/+jEDk4jmbtUS
o/aTRIi1iM1dlGmPxlK9pkJ5Atmoh5Hxjb3U7S6LidXkYWGBqPwkN8ld2hu1hQYM+/Yi3gssv7vU
yyKo7l1d6lnedS1aWVUHTCv7ohr3yUIw6CX0jFZ24yXCHOLMKwBKzXvtrg5rTxLiz1OXIzlgvgok
PxvT8DQUvT9P464EP94oKGAzS5x11q0sH3aKAq6FJqkxocbEYIL0NCiY6xVqrh7HPID8P1ROL6th
goQxblbzbwjesd+VniRaCBTiF+NNO4yH5dwcV7Tm1MTuEi/DsfBQEf8QIl3kU9282s1+TQ2MMkPm
10Cbif5OWtlgEurfc6FKmwcx2b6ULuKYS6lpMEWwS4Ah6JcnbfwR5zuVF6vwRDBX0ow7KTPkAgki
MH8mqml1CfJAj7e18B+e4JeFMB7OlOJyCkvsm/I0ei1ObjyUAQ2dYQW73B2+8XaOY7ssbqEz5CGs
aN2RhHfl+Fete0L9UigALnD7qzd3EBM5ZBNTmpAuZg4pG9NYQUsMYECda76WGBnd3he+vDtnFVqs
cxecxn/A8IB0zZVM5tSMdo70sH0vm80OZeqIneTUeYKfY9gJb4Df5vV0JYw5vLk14kYT4ULa3rDN
ofTSmLcgjgiWo3/VtCbRM2hhkmNiXbDyyDc5Z8QOh8nGqsiSFECjIUIZbwU8WXwOo8HnqDm94X5z
tpedMtirqdG7UOkl8AciSaJ7aOHz4Wx3CFu4Q8O3M7tXspjbyciVsRsaJMMbd7EXl9jNic650B8T
FKMbr5ytyPuj8t2VTOYyGddqNskAzMA6aEEjiUGWC26jJw5nH3nHRf9+5WbrEQmgiqbPcpR3d+Dq
8vTH9Fv4Y0WDjWzh9NzI41Z8t9FoV6tjnHu9qHmz1ngC1J1mdZgRIQex+kNTJ09EHFNinlD4SHgw
jM1o5koo4z2WFF3wYYv4Uk13WXZOUFkj8Ru8Fyea2SAl/+AyDMZlxHEoS12H1Y2DVfxsj7RVULCH
t+aVcvxM39+AlHTEwPkRvdw+Td5hMu4jUlddalS4j6LzJCW35vouBVb/tpBt2MJlH9mOgDmPEz1K
oTIUaELsbE9xs61LOS6QweOyTnKOjW0IKNrC1BIgIgEfk55Gpzw3X2PkzDNfepC+ZKO1umgU4aeB
6CHdcDAm42CAX9PVou8pLPProt2ttQACayV5ynobVx4ndtzoeqAqo5q41DRN/W3OgqoukbBoMt4l
9xQ02fmhQ44xqN0FmyLVaO53FixeGnFbXy5SGTMsFz0RoxKIFyLtdPGrOn/WJ56j3j6+iwzG6mSz
MGJtwp0NpiubFuEa0PP336Y3SrKePlbeFJSvAy/zux0+Xm0oY4NKYqIUpyFLrz3ROEGy4vvhrXcp
a04GkU1w2yioZf2uLZdVMpZndOkoriHSKeI+3CtBH8x7pCgDg1PU247uLsticwBxsozDIKBoCr9J
J25R6nj1eQ5tzf0757x8i6R/qZxsSgBQryqcZopQ7gD2KpIpGOXR0lZNtqRZv5fTxM2JeYqWyM/G
CEMKJfy5GGQfrzrwLiD0FDM7qivO3bUNMr3aDMZE43JcZSFCDHAoLNGODhgNF6AVlTbzSw/vtPro
iaLD1OUgB4Kp8Oq/BE/j5HK346lfJ8/Wn1LZnKJOgaKh1RcwCaB3eVU1jpWyBScNXHHFWNKimpk7
erScR1Xw56znpC44KsyWnURBlZrCROBWLPczPMHwUw9fBWlntMdG96v+522L4a2K8T1tj0S/seLw
otQ2DUztQJ0QPcu3hbzP2r1hlyyNSiF0jYoZzvI77J1ON6qsAW9HxaLU1xRc2iMv/WQ4I+DIii1a
xY7WYP+uHVLeJJ7H5Row45eiSs9nkb6WahMGXHt0ahCdUQC6Rpd4olXaPGqNbQU1VBGjYE2M72Wi
13UuBICoKIRK+WmQXa9wPPz2QV5+n8q/iiC1rJ8SDOgFjiNEkRcZgQqzuUnVu7ePkt4Tv5/kRQz9
jCsxSloXSN7R5hm4PmRNMCDH66NTS57EduZ4lo3eOHodX4QxypnqattHMVLxndt9xlnhBqFkXsTR
TvlnyqxJW7iiJ95Tehs4eCWXuSyjUKuXvAZsvjyKnwminPYbopyDQuddapgAZgS1HXm5LZ+mIPX1
p3w/cMlEeefJaGjZrpUmKHjtiM257uDil4cmert9mDwZzHUpL62YgeBfRcnyqeoMSxQfR43H8MkR
wiYmel2cyaAA/JNmX8LKi7TvMvmTRrjLebGtFGGzCCUIHvDYFdx0/Jy1L7f36R/CmF+KyPZRNH25
jvOK20VEh1rmRl/ksxRkfnJU9vQJwcVbbkRrsiiidR/TvjDBnH295+AgUEbMAXdU0R+rXZKjuas9
JUXGccwbTumDHObqzotIidMJ3j9NvubLfbpynBLv9xmnl0V5JpkYWu508s7U38L8D5TrwwIYr7dK
dWGkDTzE0hvOMLQHNQYncx7xPNFGnuODHMbtGQKusCw1kJcE5wzaycHaGnq4jh06D+m2svH2jHF6
fbj2+hQDwGb0mTVN+VERFl78ylsO4+CWSgyLsX7PptHlQKMxPJg2dwg7Hp5/w/w/7Bzjx/pE1SMQ
WCH6649Ge7+gbiZydowngnFjbdyt4FfBe3uZu1MtLPdLXh2NVOcV5Tgnw764MeDMVFoVS+mNb4bI
r1rRrWDu1uutYp/YiZg0c2MAG6svd1H4CrtBSelBFgYbPbfJ5N3Ws60EwgdxjPErSzIWAh4JjoLc
3XqkjTd4VuwwrcZeLB7V4pYL/SCNcQUmycTMSKHWi53ciS54lBzdlfzBAYMMpsTz0HYcnTAZx1Bj
+EEeEbwESfQqauM51H+k8sDBiG10nKN4efHTJuMWzG4qZaOFRtB2zuqRggjRO+HOh9Ga9+RIdiB3
QT4mcZqDfiZu+okXqlBDvaUyjLMgWdPUY4dnfaz9VSQZkPB7gtZYcXgF7JTnBLcA+h+Wy7iNojLU
VV3wNlEXKYjFGBfG7GX5fDd3DYgipodCS/+KEAfmWQGFFQNBKHz0KVv1FNq1Mr+aq3bO5MqNB30P
cg5XJMIZbIefOq04TWjJEqZssNKcPKyGaRdk8mQJFNXljJbS1pJaMO5K6zlbdote2mleYh44/MpS
WF0m2+XcO3laWWn5kBqKN+WzpaijBci/lbaGbYgY0qfOd81SWS2aJYqlcs00cpIRBcy5tBJh9tUK
0KZ8DNJl+Dyu9U4ufxrIpa3zJwWUG0NlnMYodzsJvzz9Vc+rNRb5C1rJnanXXKlaraWQ3SyW7VH+
MkRxUEK2RIqg6vXdIg5u3KNHIQaNRpvcyY3w0kRtsPSYyIBpw5TIctVVkEaB3SjqXtsMrFvrURLr
nTnoltBOrlEJgV7puyJurEwKiiK86yfzySzTwZJbw8ob4yXTKweMA/t1Ee+aurP1Svq8LN1TWcZe
ZSa2dm5iG/SOxFDuURpworl0MXYTVNlpu6sK/UTMzg1T3Y86I+gSObd0sFCPon7sDSFohsUdtdLB
wN/dUA5HyUgG14SDt0Dsf9Cmwa/Q5mn38XhaJBx1bB7zZLJWMnyd656X1LodJWGY5se3yGjMoyhj
grMDnKZVawGqeviyt3D5fNtT8uQwVj6Bn37E4AUAtbK9Up7Qy2rrxV6TFU40tpWPh32BGV7B4EVM
WGcusnUmqdxTFHcOLplsT7lkaKZMDHiIye0V/RLE5q/0bFmlVkBzeNwF1C7Qzr/sgz/ZtYsMBhwx
y0PWZRFQCw25W+LQ68Wvedg4UDz33wli7rF4LTDPuKFB7IysQfgpmyNbNr6VKSdq4m0ac4PVgtj1
gg6PI/VR0E7Zi6l4VT8ClSE8/rsVsYq9hKFQRrBO9G97aEkKwG1vASxoLV3EiZ14i2J0O/0/0q5r
OW6mVz4Rq5iG4ZZhuVG7SpbtG5Zk+2POmU9/euTze+kxvVMlX7ssLIYYAAM0GrJMMrHEM3MOCqsH
XUq2i3RgZpWX2yrRn/xnoLpaA/0di7qBmJnGJAw0UiriplHJsy7Eg3Vbxlq9YHl//igzyfmoCz6F
LmHdF8BLP7feCHZr1dsSKxbaPejAQCvK20HJO0Qmx40GUIGpLd7R0eyCLtjpomPcA9KncSIw/Ri3
DpHxD7osyL4cgDKgkfKtP4i2MAb7DCNqnHOklnxDDotr1rBSPk1H1JLMbXgJttJWsI0jbRSAvRpl
D96Q/l9yw1/GwcKbNYRvITDQAKGtrAzNfeMiXyKQE9BNjQEFtvyjgozLaKeuJyEFOnX77FW2FQfR
FBsjEtpqbbEOiZc6cT4cC2ZW+9ZQezSwnVb+pI336Zxbc/F6W6l1Gb9qBiZjhIGAUbG5wiHq46YA
iik/F4RTm+aJYOwvqqRWylS0x6LSzqTYAZI/QOryL3ogDP7uKRTfILMOhI4jy/tYSuHR78r4A/Q8
i0xWZ7e/qb2Yp6OEgk7RFJdc0N2ubzlFqb9Y9f8+CBiMfldEi2tN6nvMU1JsBDa+WOmZElFplm9p
Wz7jy+2Pg7rR7+LyIB4mM0MpJG92hfhZUL4oEScCroswsIFeI3R7LPP9y5SEdWfCv4J72EF73S5C
tLw0HuiNI4atGBZyWPihgttJ4q9BuMtKwy74Q1L0+P90cr+UYYuGxdR2aRjCmAc77K1oW3n+k/qY
f6Jc1747c/pTa+gVWNxVHGMNImmiIUO4xVbt8XMH3k3Qk6dOYQt2/F/VYEdstgk2vC2Ka32O36Qy
RhFJ5hQUAxxP7VCC2AbcAZDY2+Ur0korcvDwjq2P3N+romzyMuOp0cSoLWnpoxQ9xeVl5O17WS+U
XEVQA1okE4MsEF+fkL62M8msYsaMRqg8tnK+GeoJ5BSd/pIa0afbelHjvmUvTAaDZpEcB7SVTXcZ
Kaj+KmDAAKcHJ21eT5SuujFvbGGMEuKryCWmYj4aBThkhHl3W5M1mMNvVsGEijoOKa7kHVD87poa
oAH6F23X2+Y9HvJwUDDGR5njPXiaMd6jmYRGr3NkL77euZ0onATT3HA048hg2VcGoKgMo0QJTT7J
+zy2pG36EoJK7ti6P9E+fex8hEBkeZwK89KZ8taMfBn+Kt7V4EHPPCA9cYbv3LpcRBpPQ8aPtGNT
RmqLhN3vzmK904tnzhGuJ3+/DFBhXIY4VRmpWxgHZeVvzwDHxjZGzYinfKrtwFG+JLwiFk8l+u+L
6yyOYy8QILWAhXT1fC8SznD0epHsqhHjLqS4TmcxxtsDG2xOstRv1OBtILOXKLqTx7yJ7/XHwFUa
4ye0XgNQFcERSVJshTMoPEuUOnUTiwZ+3P5U9Hff8Egsk0qOFTm5oqD4FymTIyqxM/vguuxG97YY
3udhvIU+DNU4+TAIGcjb6BPw+/8WMRTGMWQG6btWQFox+vdj+4o1tbLG20rznjTcOCyWJUWdiDEN
mLWC+57Phjdss0O+S7YB6tCzp3sU4pVvo9206XbilrfQZQ0AsXQRLLcGio063gCI/rGY/5cp050W
6/YoqJtYkd4a3XAEf3Dq0vAwkv6gzbFd6dP3It9XYXEIiGgp3fi1GQPRjrLpqIQHv5HdGkvJhXlw
u07cxgm274qaJWBfgNKYp2kcjk2jcSyBEwJZghYzSrvIUKBF25pPcw7uwtzf9UH2ppPU8oc53kR9
/toIvKWhvIDFklTE8hCUcoUKHI29qRN9bQ/6A02l21eQxGDFH3bLOjxasr+UE37dZJa2wqxNpcUk
CVoWe2kjOanjC1hxERwvwY8ej1NKz1T+0EsLkMDbN45zsVkOiyotBE3tECkTIjwZauAQsY6sRudN
+XJutsq4KiwZwhedUDkjyquqbVWUam8rwknUVCaZyXxsfcpnFBLUSHI1Jd5HY+pVuWHHAKs1YeOm
4uDcFvmXttb1qzHuKpD1eswKJFCtI9qiK1mBm5xKV8RGT7DJcnKatfkc7A6XJZVosqrpLEl7M3SD
X/foJ6Q72W6sFE006SUE9NDCCDoMJAyAc5rPYmaVJx7acf1aLIQz30/Sk0Q3UAN3jK+U0hGVkzPs
E4mpAkQ8XXiUA6bCo5xbI0b4TWXmoxpFpYhqhHCa1TqWzjpJjWqG9iXuXC16I7pTkK95/L3jLdhY
NVaJEEMi4MKXWIRfW6eBJJTIvzPNkcOLzt12uxq4FwLoD1ikIaHfK6YYooBSNJikMjdh/2lsHwwA
uDkWujL0iwO8akKv/0JQ05e9OOS4dpMqJA6w8Dt5ku8iabb0qd+Pcb4v0/CSBsEWw8ec67HqWhay
GZOR6RxNPhnoZaS7UG6tiBynkfcEXE24FkIYC9HCJGnkBsOrZhGfxBwLdRWsymwF4O7H/lmeeHA+
nlLMle9J6s/1TOOSaG7isr3T28IutO7h9ofjWSCTp4iDIAaZCexb0WPEhXRf4xIk8bdlrFeNrmfH
1l6jOBAbdGYorH90yCbdmHf1Vke4wSAISNNFHkSbc3Zs7XVOpzosJfQacvkhbEMrbnNL4T391qsf
C61kxuSFcs7NBpe33YD074luF/KP6lO0m+3sQgsRqa2KNucoeaoxL5kU5A1yakK17JOOaECn8DJP
8tQLdltYKJI56TPveq0XXBaKMk4kVmcw7/RokdPoMzt4WQ87w1GfiEd3EYNyKrV7wlF0jaxj6VA0
ehALh1INZVoN6jtb6+ggUdmg5a5/BiX4NrHH/SS9L3ypzvqpdyliiey4GQvnamiMW6mxyk0RU3zf
oDwo+WXggaI4HkVjPEoxT7mUDHgiNqZxmZP5YTJVdxqrg9g2WI+oBP/mJjXGo5hZHXdpR1M/wbD6
MfiUdsEFZXyOGN6xsR5FVXLZpBxyZthvzEp4bUvj/vYtWBdhAnZMdFkhbJkzi8dIAg0mKoDhQZif
63z+mMe6SmDudqFNUVSakEDe2d3ICxYVg0dL2Xc7MGve8aoF67f6Ko651aOg99Gs4czK6ikvThL4
HzP57fahrec4sqwS8EhqkmEwHyZIhyoSE9yoYU/h4YGb2bNH9upWcHgv09UPdBXFosqmrFPGPEX1
qDc9RXoVgh8cXXgCmPJUXc6wCxG6iN7PDXZJ55C7DrOzrde9VIf2YzXMhUqMReRCJFcY1wX4qj8b
/n40P91WafUduvj7jAko/ZiBIRPegMJxG6/f0lKsDCj2bTGrlrYQQw924VbnIG/8Zgjx6pS+hJis
K06BwUGQrYZ7FXfTFImiq1jz9LsMfxo7zScgqlS9yR0Rfh3zDs14u7wDr9KGoo5413VNq4VEtrsi
6eJktA1RnBFcY/U52WKBItoQE1pTjYPNZ1Y4WloFFkGO4DUXvpTLmGFqSg12PomKE8aiV2A42Up0
PbKqojr1kbJJtCra3P5+PImMGSZlWivV+/BZ/jlMtgWKBMn0QyFv5sjr9dE/xVaXlsoxFmnKRYBd
NzjUwaaAWoAA95gIs3SPwg24s5g8aYxhNqlMJjOB0YAODEkGnYI2dv5W3FToIfGQm2vuY6katafF
LSCJ1IJqRIeFTqITKj7gYjXnoq1mTUsZTPrgJx3txuH4GlfdY5bVFe7kwYpsoF82707qjddjXH07
L0VS41moVXdjNmkErz1iof0nuiABBXwzsKdLA8a91g5d4wFbuQVH5hFt88ySyS2kOdHS3oTDn8Z+
C5KzbQmgr1wKoAf1rWQcOC6G9/0YDyOQIa27Dig5QT4OeKrLI+9mrzsxQDFljUiS/AchhBIPvphN
eO+1vmpu8iq++FXutEQ7joLkFTVWWJkCqEmHSxn1xJrFbyiGPipRyrnwq2FbVYDJ1UAspOLz/v5R
kyDPy4GuLaB4XHoN523gZcj0wefGs9m1ILSUxXxGn2jAkLR0HhArKlHwuWBMyHfGt7gB3ghQLXjS
KreG1hK+I0WpgELlpP3rx77Qlvmy6aio0VT0+AVfO2z2GLF+jqZeQMGpGxUIA+7jhl7DP7zcVSAb
OoIkHAEx8CVH6ax8V91hvYGTPEcneTfuoyfjc+oOB+PB3N524zypTOAAF9sspB1e97lS2erwlAJ4
Gw5nk1sAWo2MC/XYeEGKUhpCeCHJPHXBf6V8H/JWaq1exoUIJk5UeQ9YlYGbgrK/Kuy7D0x0YWm8
pKlI6VRZN5gLoA6zNJfReyXkEjS47Nq3YuBSD6x6sIUU1vTnUInlEqTGrUO5czFr6NXb+By+tQfJ
GxzFlZEni5PDC0Wrtd2leozFg68uwNZDNP5ptlTdpxvjIl5agCcw4x3bvFY8Txybmsdp1fgFFspj
QgJTRV/oKkDhudih7Y/wID/cNvNV07geKjv9EfdpLMcZApJp7EhzVyYcBArv7zPW7QeCqiGMAzwo
lvYkYOOryYMVr42CL82PXZ6YFmEoYiMxWoVeuaODk52LGZZj4Zl2aFjtS4KciLbGWzuClSQAY2LU
9jlq7I+lSIvTpKexCO9RMCRzoCF3B5ei4ZWb4lk5YUe43drtKXB4b9K/WArK0qoi4tzYV3YlyHXf
UUQK5Tmgb5LyZeosOksc71Nb+X7bVLjimG85iFHciDSzHWzamcLgv2jRzW90yYzwndf2W/WL6lU5
xmmJeRKCGYPWq8UzZt5rsimSp9sarYkgoqIapoHlAypLCDjP+pSoMkW2Dli8HGanVsDmS2HkJQj0
YNgItpDzjsBfmIVez50mjRXkvFdXf04Tq+dmRwl2eDNIq2ktQTKimTrBj2fx/GY3m42iowCZwiZA
Dhy4/cE45ofeHT/RviWSglmxPnCSsiqJKPdof65+FpKERMj30J2RzioigFT80PKKk3qshWTo80sI
EwC6qeoAgIdFyJQLj6S2rvk2pofl+CMDnktJjMdHLzspJAJJeV1amrTB8g69fP2nI2PTmjGrJBN0
4hRxem/2/8Xz1zrktUTWssWFHqyDSCQS+5Ih0IXm7a7x2i1dfxDvP1KyICpaZDpqBqgmMFdV1wa1
jdICxTHTq8LJyoTnrn65fVyrxfylEMa3xkGnqoKQwB8M28Z4zGqvx4J2wcnNiwwGWaM/CKgwgZ6y
z+/C5OJnqV3i7X37V6zlIKBfRx0QSTjR2Jp3MLSYExtBOVw1m1K/z83XsbsMSmB1Q8MRRfX5w2ks
RNHbsHAaLTZXSD5Kq9g6qOwxMen1UuPc1mbVoy/VYRK3zjdmBGf6ygbCoU9sAxwHkZfsKBpVLRxu
E3fVES50Ym5w2KbjQEfMUeCUNio28xpHDaGZMs1j0RTHXdA/dusAmUscNVPQKTJmPzMdJLaF6YzA
jow9aiWF7xVKtRs6kzPXwjtQdoVO2MVx2efojecFWGloJyYGN4w12oNDPvH3c68GsOt56swjxcAI
Xe9TunK1fZCD/zI5sMre+DdD1OlHXRjiqIllGBt43haB4TZz9a1vpo/4woUejAMRowZbvMmM1D7v
rTA3MRfo26byEQ5JeWHvOuNDwizAruQCn2e4V/eq25zCjfIwP4jn8I6uGBSO3YFHy7Y6rbuUSb/h
4viwqj0LzRaFl/To38sP4n2PYX4Z4ybRvvEEF/so7cjuKf/LN8Hr75INNyvleBKd8SQ9ELCZVOCW
0z2Y6nN0n/3IgMae7cDO96gSRGdeQFiNO4vvyfgVeZS6IE7RyEq1ylbAgivPup0lzUX2BXv2fUep
IzSV5c+3/RlPUca9FKGmi52JJg0xd8Pwon4EDLL8lIxHScwcTOI51CLBQa5OBa90zPn9LD2nRGpz
7DrsDUU7d1f7pjtL+f3tI+J4DJbjQy0ywwf1GzxwdSTKec72YfTttojVCtHimFh6TsXQolgXELlk
b3CDQ2P7u3rb703POAQbffeh3FMjCjoZkqyKLHRYl9OqRmYC807mlz7JP0f9sFOT6ImjFnWmf8aT
qxz69ZYXWRrEKaEVVDpZg8kN1B9MN9sprsivta+mugudGKfh63o8CIKGdsm34G5wk63+EriaM20q
J/KUfRjgMSvsJM5jfd04rhoyjmKUqkEHWB79Z+mzUPauUTq1FG5vn+O6kV+FML5BjSIpFk2kUDNx
m+whyzhO4C8x+CqA8QLZFGlmYaL0TLsi0VZ/y8AJR1foYKcBt4/6Xty9ZRWMTxgl7JJsU4SU4j+6
M8/Hq5/2bTFif65fKof8l7uCQy4mZw8cx0BYYHFXGdgCk4F9RDBfSUQfKYo9hF/VjMdsvtqyIFdT
ZEHEZVGZZjfQ+BVhF5C8l47YJukm99nzDFr1T5IdbkH4DDCwd9tO6Ge6cbAs7FcdSqThGspgrQ5i
kNDV9YcxecqawZr072PCkcYxfRbriyHDLDcTuHYjnd9IIzklyupGTp5vK8UTw/gQUSgNxahQw9TR
6RwbLGXr9yDI5GRsf/HAv64AC+VNykGb1QhVPVSrkXbAJsNNia3vKJhfCDgwuTVLmqDd+liM5yAD
UYO+Bhpj2ocXGRAg0/W30t6wgCbegHJv92/HyPgQfx7jIR5QiTLlYxRfEuVTxov162UUzdB1BQEL
cYXJrUkotpMfwwW3ju9pNjZu/piRXru9q7ilhx55u/nALnukp1eRTKbd6mlkRgSXOvJFS03ehPkr
yJI/9Cy6CmFy7SydBT+gG+B1bdsKX7RAtpPGq9RTOJ81UL7d/lLrz/aFTozFC36r51kE9yFsVbA7
P4WY+gqd3mqxsgIJqA7UcLznpbzr1+yqI/33RagO/ZyohdBg8IEIG6Wp0ROLH+ao54Sy9TT3Koa1
+jjJG8VHX4WWV7J9i9XydHac24BYd/ZXOYy5V36NWSVM3SCijZjpBdXpIaWP9dEWIzyeSzv35Dvz
8q+nyARS0YgkWacJj1Hf5eGXNt2ZM3fVA+9TMfHTNMem0CJkbxPZCFNsKRjCacyDZmJLxn9d/6Bl
maWM53neR8LDIGyMbi9wcxLOj2ALtE0/6ySj3Nl6ke6rITkZpHXVMeLkV5zv+N5IXpqlFKck1uAl
terS9E+d/D0u7blrODd8jYMc/XAZG24UTRR1dplUHkTlKEe44o0rIiPJ0BAJttNJuKMPTdQm7qOd
vMEGauD0eUWX9dBzlc1WQDoyNqmvQkfKqoBnLiaclLveHt+7BIGTvHH8y2qasJDHuOk0HAMsqRnB
hnzs3PJJsqh7UXfB1+DHAGvyzL28TUQLFULT4YWh1e+5kM34a7HP8CSIUGHqpu002j04mUrQD3PX
hq6mzAs5jMtWhZE0hYKMtvMbN6iAPZs65/Y58kQwbjppYxVIeQmATeU1a8DL+3T776+6yoUKjEee
TFmuZSSp75XGxks8Wommy/xui+GpwXjkWK+iLKaIbzP0CgmMFBw1eF+c8cRGhT5SNgFOZtaDVUrP
ReoGIkjClMfbevDkMK5XS0c/yOgzvceoRJ63bmiUG00ObVELOC+Jd+f2R+62+DSMB077qa+qQKHR
RbT7XbQvtxMI5KIND0696mWvgtjyRjbVhR6pAJA1AfKpAnNsZWO1wcRJ5Xnuj61xAENd1kGB60Lb
bZS8dz5iacA+dMaH2Z7wiKZkz2j0eUHO31jAU5LxCVKStooaIiegbFqzjKcgyr/hu/fz7ewQOOE2
3Ccvt82Fc7sMxkGUZVu0KjV7mogAn7Cj0FRxy0vz18UQDQBl7GqX/hj9FYqumWlhJzHvjOrOIKXd
qI+ZfFSUs9YSCzVGXvpIf/mfxnkVyVyEUBKqKZVoSc8i34ItzR6xDBSU3eANfU33PA3Xv95VHHMX
qrqMagBE8fWK2DUafUPi0co1XhVu/VGt/5LDPt+1ruo0IUMjhEYtuj22SVwNe5paV7HrfbjH3KAz
bcn322ayHiuvUplY2Rq1Ems6pSzt0LfXN2J51ASn1e4nLEfgtmtXcXEovP3PXP54wadt0ia0iJXu
oq1yGC0sq8NACuiOuNRyf3FiV1nMDYiEOKmDzsTDulRsY0Ybq9M3QTZuQ0PazF1kV5X2VJfyqUu6
xLl9rJxrwU7sZiCCVjsJetIu2s8uqwZIxIfS8cVxMiG0IaWkTnTZQGg+q+Gn2H+MZU7Y4Zi/yoTP
bo71caZbJpP2mJpfovKsKR9gc1oaBRNBu4wIuUJr3Cl2NiRYLA1Itkk4MY2nB+M1AB0RSRHXKNRH
WA5mSJZRgf+ScBHEazOVS2UYd2G09SQPCtyFCORRsR+35FTtaGLNewLSU7nhBlnqRKmbxZ9ggXi+
q/XMquQfqrydtJ0UcaLnegb16yKx+z5MU1OrIgTAtAkGWytyTIryylOcr0OYECl0ddMaHZxfK94V
ykvbbtLh/vaVXM+frlow7kBJEz+a8gyTW/2x8T8V6qVqnBZkFbfF8A6L/vviQZe0VZBpTUivpEdq
UJHu/u3vM1c+AstkHbQoF9ZNik3sarHVpY7Xs+Z9DubSx2YwTFWAEEvxQmTrX6bn2MG4Ivz1DvuV
nLqwEdcl3sufd3aMIzALRTJT+iLQJC/TLgqXvoGTOhDGCbSkk5KqhqeZJWzbyNwZgxhIxkj9jpLG
45ffDOAdJeMP9EFNFWNCP77fIBLY+WN/KA8/IXLlvrRNp3AVTk1hlQtg4YPY0V0tmsp8mpDtEqs+
EmuywVWBcm/1nNljZmmP7xxfDqgA8nudY57vGKUbbokd4230BjQgYCFy2s90BLTb/uQiCje04RJv
sRfhTQUlAd3ShZGGh9uXg6s540dKI4yKKO7pw0X67IPYyWoBRqeMKgA6XaaN5DYgssKyeAJKHI6b
XO8yXaMxS64Y1kEW9MiT8anr3XCKsMAGA9PKXrEzJ/1RBluOshxr1lhXM2mzJPUIaX+xZlBT27dF
ci4oi3VKo6jTWhktkaA/Bv2L0BWc5J4ngHE8o5AXZVIges4Yfmnu+prDwMS5jez4bmP6idYMSHdl
ItoVyLpjoO0MU+ecEyfWsFO7UygYc6Yj/fOTF6JHdjE+CvUlBS/67e+xXkpfmBzjXeZqVs28hneh
jcbBxX07AV308u1986WnbvkmsH6CpmhIiqjrRKT/vohvIUgQDZCfA4quvcnlc1Jv1YSTD/7llXCV
wViBpoJdA3Vm9COK0gqCxsL256762vivpnpQwRIhJoHVz7uPoS30q2AmAAVxqVSyjxssKodCvBN4
ROF/qUNcBTABKNHLYQxVCKCrDujqUGKpe7rN2LSx9RLTXnRBWW0BBMyNRPS3/+mYr6IZU2kafy6S
GKJ9H/3SdD8A8CQSSym+DwV3RRzHStjquTnHU6wEcBTqCVz1R81WDsDdmw/BsThiDOpLcjbu9O+3
LwNPJvOUlSJT6H262ysEH1SI9MRwyqDj3GzOKb7HgIX5912L57+BekctjmCa+tLGjwEovvWNX7zc
Vme923g1xvey+kIUdgGkiKXotQBGAEtJnfZNOiT2txGET+Nd+4NXi1t3Wr8M5P33LORJmSKgEoBw
ItedLZiNlUfdvaE2G1K2T7d1450i40QiRRl8qUNFrNNES1Qrq0oMKwkwqrNNeC8ynlkwziTojTJK
NBlbu4wtSP3UzpN4e1/WER+LT0X1XRydpg+dirBFG8MUxAqCru/VKQOIL9n5FMp69u8UK/cEzpt2
PVpevxjjTWqMKpQK9cX9fGcoDwnxbn8m+v9vuAx2Jlz1BTBYCfj7gfQkRSDNSX003jyVbKbIjYVv
/ySNRb9HTR/VQNmj1R3H8O53QYx1QJo7GK/GrHqk59jgX9pSv06PRcIHGHPqkgg+Snr8CdLRYkf5
qu4wneMWm8jRTOe2ghxLZJd3lSSNhwj0Xc6cNHadJV/M8YsQc5nAeGKU340RmFnASSiltH8aHVRH
vfYwbv1j9613sZDPHg4IoCPnycGTSS11cQGiqc3CVgC6ZFRDS+xPQ6RafvL59vlxzP196GshZAJ0
u1F9KBaJ7mDue16HhacE4ylivUDiNiGAiJJXx2cSnmIegukvVd6r0TGeAg/cjBgCvFG/GT9PWNIz
qVb+hieoB9DgBuMSduqF9x+rE16lMo5CCLtcUXMkVHnkH4YYT86odcqUx5i+GkEMmWCzJCY/DJ2x
vF4TJ1S/EBzH9smP0bwHNmBq/lOiH7cNYb20uxDEmFs5qGKH1T3/39wAeTVWKlC4NBdxtmoSC0H0
3xcmF9ZDmNYixunC6qTO+yB8mHoOcx/v0BirC6e0MQeQ2TudDmKoGoybUbmV0DeuJS4KgD5//3Do
C3UY6wPDj9K3FOhDUSPia7Qnd5pVHbUNhi1OvGUU6w52IY2xuqIzwsmscF8p6lJFAoNFzwfKyCN4
WL+Ibaocq6DmdUs7JsMt4iE1QxW9dx+pmae6I0beIe29ugOSD2fgTr6/x4gbItn+pTkXshHltCkL
jmI6Z1rcNaBOCR0AIWsgct1wm2xMFE4t3TG9FEwq/3rKbGuzC8A+IDR4azYYvVft8hw6wXO3odOt
/Sl45K2P5Zgri+TWtCJuI4r97EN540PNTsgv3Sw4TcrDmXIuH9vCRPukV/UGQaXW6qex1F4n3Ixc
jTglK54Yxpn4khY1Ha2WhV1lFcohKQKbP6tGje+WpTCeRDAl7KxXQtVRosaL/H5bRuNu0DFxrKj3
ZtkdRd94TbTwy0jMMzFzT21RO8Mq0ZwkplX18R220OLQiWGVVX4wUU/gXB96+W/9QsYRBVUgBz24
HCgsb49mzGPmVY4EUKPVgY6H7uLrDuDRsvWn24J55884pdofh7bQgQGQqxZ0BH5iJ0j22qT5dFsO
zx8ZjD8CGzZI2tDDxuaD3sm/K6hrg6UU7Bi7nzsIRJ1Xnlk/UmISRSagQWCB0qBjL/MaW8mdUbIw
nFrhIYfaGRYATWfjDCrYS7QzvmFJFLctv35Lr4JpIFjErSEMZiHLUBcyikNVvI7Y4ZYDmm18aP7W
uMphIn4elXXbBLiig3Ck8ztGag29LcucK/qXT3eVw9xRuSx8tW9wkLJHoebxZooP8iNtjYMm6l4g
tl/bHGuh1vDndbiKZC5sq2utUtGGIUWt0Vn6xC1sLLKrnssDVNzkrrrRWitwMtHi8Yiuv/0X58rc
RbUzEwlrVOiDsgdfJDR+1C4/LyKltZi2GOvj6Lt+Da/6MtdQj1C6D2vkIVRf8k060rr57GmAlEp2
9J2CD3jDJevlsIWazI1URJlgWyOwU42bgDPcIlusswUVOrhj7O44ofiHZbC5m3tgr48BKeHpvNqs
XchnMoa5yXOshaXolfCpnQUXLMZWGenOnJOdkQpWZnb38hhuxqxxbx83Ndgb1sV2b+vIBG5mxGmj
y3ZS2uZOnCeOdpwPyrZtZ1KTWcsQqcHj0amPgXAq6pfbWvDuJdu37es2HDrwTbwbzbwDEidxTbtx
JFtBg8f3udvr/5L6/zJTln25kwQ1F2I48XfihON8yLfFbtrlHq+/vl7UuRoHYXxOrwVxjClJmr72
Tk91o0ks+miUDkzbhPeBHbsfLLAvxDJ+Z5jELM0GpJSxea7MajPIz5jC4tgG98MxDqapi7lNQVXs
lJ/HTXpBLHTES+lSuqgYUZ7H2MSzRca5GFIi+6UAWzQMgN366CBgHVVGMl6cWM+yrtbBOJTaNxpf
rXB4gISfwbmO7TjqU/nW65a8AxP5Ee8cO3mrQIKOXq/4cPs2cIIuYbyJL6aqhAUfqE8UWPgy/YiV
bU4yu6laTmziCGL7u12c15kizogO2tacD0n4TUlepoRrJLRifsNJsb3cvG2SREzxoBI9bV+f/Z0K
PrHyrvX4Vi+vP95+fTlN/j1j0dMu61V6r1VPtEO7Sa3Z0bfxxnQxvZ78iDc0EAWX7gkYUa/cD0+l
pwwWb4UOxy2zLdwxADWRkVD49qC4Q4RlobXg3bYSzlVgu7ajDBTCOGC6IUkSKxU937ew1oRzv2VO
9sJ2anWCj0caXDhKCjd48dl/ikBEV9mAPGgOmjD78Iz5a9A6iFv/oUUBQHCwgasDL1G4NwLuS3n9
YE3FAKrblDWWV6fNjEASFWCIMFzliDWxGi3jHOx689/4JYNtOs2m3mLGB8EIbJRu/CS7oCPynfxt
AjMXJb2e3tQX0wFqhd9c+0tYuspmmk8APE59LwN40AraxpdMty7CvVSW9hhVtjFoj5lae0OqP8lY
VHDboDhHy7akuiKShljEp26FU6g/5eLn239/1WBNGYUcWVREU2d8d63IAzhWGsxBDrOFDqKVSqfM
+EhjfiGEcdxDpZrJ3AaA542HVn9SyKaTnm/rseo1FyIY99xnCcEMGEBNASkLO4vBx6F3opOqxUnL
uOCM1a9ylcZWhrqqLfUmQ/Grpi0hYJTpeHjgmi7xkktgp/e8ZtC6CS4kMiYYdnXr96RCPyMMTsMw
f9bE+j5GP2VOxFMsjudYBs2TGGNr9pxxbJDawB+RYiGb8d7ovCaFmMH8A120BLPcJaNsFc2+mx+l
bOSEP45BsnWhCQstGzXCy0xIzz3GEzMtsrBLgqPSekRa6ES/8OINrSG3reIW7YDakfeyFz9TJBWd
HqjseOPvacpkHBvHvA8/zZh4bp+jDQ9SxDMiehKLn6DGfpzlMWjsgvy/PL/IMuckeX+fyQKHuSu0
LEVfYOq/1JgLGzgNynV8yuIMGd8hhL4W5TGtD+DkDFSVghGr8CjVSOco9jxaodtteZxCPPtgfIlY
iJUg6hGunvktTZGrzF8rEmz+yZuwxOxSlopjEwPnFgu+NU/grKbjP+lFj3nmvu63NIxCSZjbU9jJ
7S7u86BFMcIxshcC6vTg+6Cd24BHDLYOX8Ps5v/kMMaQqH1ixpRNK9xpex3eSrBLt0ADm8KIuESF
66Z3lcZYhhbHo2DWqG92++TO3FRe6Oi2eO4cSsqYbFKPZxWrT4OFeoxVqHUsYj87svOwNbHQdbAq
bdrnmmTV1Rc57nK7jsJ9HWi8K0Bd35+u8aooE3bCqddHAG3AD+ZSyE+O+h84sje6R3nVCaeIy1GS
LStEgtKkVYIw2oeqNZBwCw7MY0jqwQlB8DelbWy3KvLpikcxyDFSttgwSLGJ8EKBe0XjKansRXH2
WBXGrjZ93pq+dVkmyAwlAgza+9t24RVbWRbmeMCFaNXvgviQyMQK+sEyW56Rrke1qyAmAjSVlsW6
Cc6/SgXd2qcsOBLTqXO3Db7fdibr9T4A6f+nEuPoQ9I2PTYb0notsvBGbHe1rt1HkfiaYEZ1Fh7y
OrxMZeXGqm/341BbQUxsLMw5Di1vdmXVEWiiIikA2akakH6/R52+Q89llvAIQo94R0k9feAxLLqT
lY6yTzxQ6SrcbymPSR6EUK4rs8YNidQnQXqJgDEnZ81vrXr4b6wTy0xnq4ieA/PL7VNfixNLufRJ
urCjTFSDPMT0pjMKvRPmwrGIU4f4PDLa1ULSUg5rRqYSJvoAM/q5NLDwpAMIvo7qBW9cu3uqwUGr
w+n6H1qIshTMWNXYYP9V2yL6/qRHbuzi/0i7ruW4dSD7RaxiAANeGScoW7Itv7BsX5s5Z379Hti7
HgriHdT6vkpV0wTQ3Wh0OAfPPHQlsZwqGq+ie5HB7KaVthK5O0Qqul7KrQGPW8w3nqaA0Uo3wWgD
g7Y5ot9dmFjau0a2ArlrJMyHFvBVyKP26Y1SHpf+cF1H9nzN9ve5W2OoFkXqGFYFUR5D5ZiVg63V
D0umCB7sonVwt4QSZY2htnhkKalPyhdZ+RuYys1CeAjpZl7DdpEQFDXVnUK/a9PPMPGMNXbhlARr
ETkQHkG6tqQEWKZYjISyl1/6oZt/Wu6BeHjTB5GL9qPrZyTYO8r5j1kOJamM2Ntx8bPke6N9vf77
Ah3gsUypAuyC2YAZRSCPnAyQR7bkR9iVdzQRDSqLlsL+v3FJygyUL5Lg1Rgv8jcdfKt6Jf+8vhqR
jVLOK5B6HaRmhDtiw90qcm01iIscRhUQPbDSUvVNIFC0KM4p6IlsgL5mxfmguGLPNyVy6PJr9ZkV
llrb+EZd0fCzwLNTziv0Sr9MS4cbxaoAy3Ozrt4iqloLt5HzDCsZUvRVsVeGawXE0RAwh257+F4d
Sy+7FwV2e6HI1nw5/5ASOjZGi0Or+m8W5ggm8PENXhI/1dIPwXExc+ED1osoRWZFs40OhvXYrhNm
9qEfgPbyax8TS55yYlO64ilGweWo8JhK4VBn6TRhG9En7qoOQF/wUiy81E1+RIF8vzrrx+l+Omii
WTOBkwJnyNtlqnlnJCqYkHDzWsFvVJIxsicfoPqB8SR6fVy3AaQ630obpn5QlALLXKzGltqPhggo
iqnbtVPjPEdcE6tPGL5XNA12VnnW8nmQvmjmc6QflFBULRYth/MhVaTVSckGgWh5a0WJQ+LS+49q
yHmNocumpa8l8EHeyD9NPBCVu9abXOkEzH5f2JcpWhDvMTRJbySWaWFOUcOonoI2rvb8HWTYd4st
hund7RzbWhnnPqoh72SlhUAWFFLFSS27AH8JHocuq7IAQ+9snBPMz1nO8q05h0/kSbDBTOXea4yh
G1SmFiE8KHzSqEq+6Ajz1YCconPpFgHgcTpwfkXO+jIdhNybAoH84xTgy0VkVvBhyv3g0c8A4PBG
W7ubfwIu0E1cUdPrbkLUkP8skH+Tqg2tlraHhdeKcbIGcqqW9VnNc9WequIwxeph0vtzpAwf5VGU
lN+PGS6yOe8ykUKaVIwTuWmMTsBCsSu5cpPppzV8FBzjXg/DdpWcZ0mHtGmGHrtah/epfmPWAdUj
O+4mJ6FBMRq2mnwtE1HrxP4Ne1kf526qvNBWK0OgkpqoGuXfhzpyIk0UtP7LJXsRw/mZvKimSNKg
o8wsV9bN3uApysZnNac+gZdOZBSidXFex9Lw0NYi7CaNbfqBUS7iJrqNggF0eLU3e+pN+yJyPvu+
57JIzvcAcT1vFB13Q1gAzuknsmL2dR0RLYrzNdHQzSMohdBiXH+chudBOo3S8boI0Rq4+KQbSAfO
K4ho5AMlQVMLfl+wBL7k3UXJ2pcrIroQlL0969I5SJbIlAQOiq93m4aqKpGM2f2Z2gy2I3QNl9yX
h8Fl7G/UNQW5wd0Sw8Z2+aL3lEqmFo94Llegm9N947QeQd71bT43geV+L1Sb9bdlbnSPkBKYmRUy
hkIvKdpZzn+0IH7spRWtgq27+itCr7q0Q1f3fjd9ZkCdqQNR07JAW/gaeNxU4JkdoC154U/JgywK
hpi2Xbna+Op3ZK4y8r34/TIqH0AUd1Ca6r5J6xOpU69a5lNPosdVzYPrRiByVwbnPdTCUGJwUvzG
GSZOh4Kf5SI6slUfHe++CGzuX4KIP56DH2cuYp0WlL0KqIKO98KDON0x0WmPZ/3/Sp0ONYZKlrNq
t2h5ESZ82Iqu7TTnWhJjGAEQw15at/JPxhKO8m3lyvfgcPj8C04QCHvx4yh68u9Hu5eFc+4mlHQZ
dSXUG4n0qZSe1bgCMPpJTp8RZNtlLGrk3X99/RHHIxiWSkmqlKEnhkt0HKl1q4/ApUzavrKjNn2e
VsO/rkkCo+RZHNJ6rpsxxMEahmUv5C5bGyeX/i6KvyyLC1KIoi3zorA3g3JQtGOiCG5T0So41xKG
KZlGyrKB5LRmt7l8MmqByYlOhotD5KGVlRJgve6opvaUPUbFQZ8yd8bwhTaJ5mcEbstk6928jPVx
NvqVRSOLhVNpxjtdiFKzKwJvbhmVDRVTVGy9GxGo86nVzF6lS3WX60FdiAhiRQI4g4Umx6Ua4uXW
eVagjTae94f8PPjhPTr/UI4tQRbrXlfmXR+xWRNnrHLa0qifkVDQpHvTlG9i+djXuFgUYc82U9h3
3ugiiR8hDacktZIVUffsM/AR7VA5mfMb7wQFRcHtvavdG2FcmWRK5KlRmOubpfUUhuoHmtMD0euP
13dPJIYzUhSzW50UKA1l1XlQzoV0ylMB3o9AJ36FKRulG7uhVbQMnSM0SU5KmwWDVv0NpoOx2S32
DRsZE1Da1wzNYW56jB8Yz4/hxh/NQHfqoPh0fccE+qZyZpoYcQz0YNAJREn0qW7Ia2hEH+QCvWdU
+2+qrbJP2axKSnqrGhoUlat+sCldgzwcv2KYL4Dzfr6+KpEecJ5hyJo4mQZkUQc9O0DVTkrc3dKO
CHRh/9W8OSjOQeSaHEZWh8I8CcYb5h3GU3MkBzEusGhBnFtI0ZJUp6hCunGlY96W2nkETKZpFSxI
IEbj0plW1JchMqbII2kJoEVvGnrqor8ouwOXCoygMkH7hMVpXDaCpEVJcQtJY/TDGKZHFK3vpCI8
Dv3gzpUSAA7jkyRKYe6v7CKVU75oqZW2i+CAtBx0dIkdjna+fL6udb9qNe9d6kUIp3aSBe4MuZ1w
X6joz9Crcw96ar3uUrtSB1yEs1OY1W02juhn/VGNyzGZszuwpDlGuyLZTwA20laZn1DcNjUCUAX1
YzPLT0Q1XKo3XwtdOYdtdx6o/KWZTX/QUgfTYM5ap4jci8CcZ8dMI8cKtSBC82pjjP5ggha+LexJ
kx8KKY7tTkM3voVqhipb5yIsvhcW2qKL1M1T41wWn4wUYzqmchPiB/N0dS1p9Cpifoim6ENRKoMN
lH0/ljLA51G7lnLQPMS3pCzvqDGdylj+NPb0VqqjQOmjl0lqP3dd6oZS7yiVdSJo4l2ACgKExAyc
0o1PTC+G17bjRvqIxg8gTesy3sV9bjdhcyZFcatL/RNowVwj6p5qQk7W1DyRpnVbIHASkH6XpcBP
7c6dGwoD3QctKMUw2ltH1WvJFI6R+TvdiOp6YPqI+Z7mQ4ZRm/xr9VwBjmue7Ovas9v/tRXLGUak
hmYzdwTZ/S/Gz9KfD8UhPDbu5K6PBmAYEW9ImrDXeN//X9bK2YW1mCCeGPE4aIyzOj2mctAqx1iE
H7FvfRcpnGF0CmCkMsXCoGSF+aSxd0qE0GqYCE5OJIZzx1XYrGqiIDlkjrCBo7Q6ei8gZt9tnN6e
EueJaxl2MIRwX50XBslXzR8xO9E56zfJa9zlO06qAHJa5qaZLUSr2M25XBSTT+wAAbw1KYgNkeFj
+FW5CwqlO9brT/zcswrbcq6rJFP09/7sz7HxOZ5GksyirZHuqMvHavGT5PW//T4XrrVD1Rddht/v
NMmeUL5IFxEi8e7Y3Oa8+CmFJZYjWYthzPKpRutI6yZPIBa+zW7Nl+QF+PZsvN7HqC6KucJmHabW
1/aPcyTUkpPJmtHoJR0GaEvthw/1feSVsh0ekOVws+cWGau0sTuRaNHJcb6k6LQpIy3afusJQAJm
d4xWEdKpwNj4/E0FcqF1QVDiTu23JHfXfLHJX3UdbRSe8xtjV3Z9wRSk6F6M8pkg4ReL8ubvD4kC
hUMF/yoofynRuENCFw5ZqcRawYFz2JJjY85epaq+OQ9AshiD6yr/fteYNJ2iPZVopsmb1DBotDV1
xCEDfchyN0OcJZnedRnvD/+tDM6s0INDDUnpMAG/ZE5klY8YTRK850QiuGwFlbWwSJuJuDUSSgCj
Aj2BYKP2j+WyUdyxxHqu1RJrrAuTT1rtZqBissLTkpzDfhK4uZ2b9+2Gcdai9VVIyYD+5M7rPsog
3ahAeZaCeoPY8nfiYzjzSRG4PnZNvHUNTCQ4OBnbs6Go3DWS9ivqwkxkbv5o59Ab6Qe1ne0EJDjl
69z44SLCP3x/07+RyMf2aO4einjRQXmmf0OjaBBFUEKCXuw5P1zXP3bNXlmbxj3223KmeTsqv3HS
E7CHpPJ3HdCmTaDnRxNu/rq4fZP6s5Uap+7yCopQg2Wa9OK1mW5pekJc+d9EcOpukXiS8nHGeMgA
wsf7qj8ogyCwEK2C0/d8QtMxMQfiKsRZxtQxJAfJeFGMuW+3l73iNH0ac2sdMhwNgm9M2iDprvqr
9Wx6jNVhDIAs35TCGHPnmfxW9bgg05jaSc0SbF9EXgs5HbxJt5AanrwmydtfVOTqtNgNaWpbrkVv
2p3mFUhXVdOi8CYo3TNPs8k7tEamSgvrmhl9hofQBGbqkOcFzSso/76iGfq6ruxu8UYcF4Simy+h
fYM7i6D6Fj7F898oyub3Oc9BzazqihijSlV2BJ+4rdEPpjB7uxM2bTdN5xubFoo5vLQDispt5zFO
jPkAPGtnPIEa6FF/AiERaNzkQ+TS2s5EhZJdU/izQp1vc0qMbDD7JCRuOvl0+aZYN3nxdP2QRCI4
nzG281pNJa7IjDz38000f5IjUcphp13r7R5yXsOItHLtx5plh8JT7hcvZW/HfvhsALK/Q98Kax5B
xfC2Ko9Z7V1foEDrdZnzJxHLJoQlwrPR1z+bOL/Rjm7MR8VhWcRZcJvt9OS/XSrnV1pp1TupKnWM
EdktGgGKQD2Wn3TMyDNsJXIevoneJjuv9LciOadSkCiZ9Zp1jRx1X85t6gMPw89tMJt4nc/w4RJ/
OleCu+26daPw8NaZTFpNJ4k5E4UetfVWn0U1B5Fmcu4DvAtyW4FpxB0cVmIuAdgWuqmL0CDoXFYa
lV5FTfeiNXEepQV0sTJG0NMoO+TSOcoEt+e+IWhsZAMjEgaYht9umrnmJhp88G7V7pePNcyhP4K7
G8XX3pPd8GA+Li7gvty/WtdGLLeVPak6qw4r+BHr0M432iTwxLshKh4MMtwsISYP76wpHbp12SAK
WCUa+lQvHxKkMMvmDn1Tgi0UieKUfek1A426UDvAbzlJ/HMePibhrTZ8K0Uke/t2tVkVd1gYB9Ta
gSbgfvA0X4nttcNcQm+nd8C1CqQj4Jad1JaOqyAtLFohd1iaMam9rGtwlslRqU5UPzTZipD/WZVF
L75dE9uskNN3pZ7jsh7xBltTGYXpF1MaXEXUILNrVBchv2KiTdRBqrVBsIXSQKrFrhTOTrtWx+s+
foc/AC6QGBZRiGwBYpy7YORJ6rIZUBCYWWGggaWb4ZJu7PYg36P7CkxdA7KHFbxgjQzEUtii1vFf
r5R3kf7mA7hLJieFOccdEhwsnFQSG/D65xDzv/pn1RkC5MSc/KydSg+l0ts7+R5IN44SqL56k3+J
/NYVwtCwa/va93DXEEDpysIoUb/4zTE+/YjRURI9p4fEnc4iaftqdNl9zibTBg9UhLUaQK3ucdJ2
D76IVhGF7CIpnDkORZtUeYIidyF5VbnaYRjQ6uW6IrEvfbdtuqwCT8JSESJzD7acSl2EwgNxc1RO
ye2S/rSSwjENgYnvDK9BXw1Zt3RN1gydn85d1mGcjAavj4hEzpxXLklv4tbWh8PQHhpyGKdAnTvb
ip+vr2/XFjdyuZNSw6WXtFgmbrgGS/Wo/wUVA1sYkVUg7ZsEsHhvLzij7IAkPCJiNfLcGWbZK/tM
AH2q7i/iIoOzNeAgxxphEMxVGflJNj/1vRpMTf7QVZaHC8KTxuZm6fvXKUQoK5XGSyopZxLlXpZK
R2Op/N7Qvd4AJhqZbbXLvbLO7SKP/RUYP/2iB3oPSLrrO78fGBomAZ+qrmho0ni7M8vSIv/KYLGX
k/6ZpVZCyc6/GR8WF51PbuGXwSB6PuynczYyueA+qhtA8dQwGRKAvMxtMpvBCJqP8pE+sqEdTNGf
Rfmc/Xh7I5RTgaGamrpmnNqjT06Km3lZMD+xzHyPCQlh8LvrFTbSOGVoJhQCCFJkmAAZwdJlI5yC
8zmXMTo4GHR15oZP2SdDiPOw62A3ctl3bW412YzXqJoglyF1MAzX8dD+gquNvB7oYgzDVT7kzvqa
AieyAE6OKLG9r1CmDOgaFRpl8J34S2WUS1zhCyLL6X4y7hg8p+Tj4Bqfs5vpRnfks6iGwOKBd+7x
IpLvxaeZPk+AdfldD9QAk6UF3VFMD7l7psDuVCmqjrL8K4re7G2iDoDkldl9kh0q86GXHhJd0Fmy
G2RtRHBBFvBMRrkwCIKS8F6Kb9IwSLUvajE6rdmKLJ8p/PtduyyHi7IW1QSCQAkrTG/KI6PtGG0U
M3326G0dsWIIdo9vZ0KdJ1bjEIisCfgDwnOx3hVEsHs7Latw85ft+9ViujmhtdCnlg54UzPYRzw8
fdh4ZBPWYe+1TunUkmAT9wMsS1FlRSGGYfIIfk1udgpZIZEEyRMDacqCgtrWCQXHg+6FJ+CDBC1M
0AyI3wbDJ3qoAE8Vei1mf1oUtdZ/rvvz3Uto8z2c39GTmJZhDB0lzR0oPnVTECLsmtrm9zn/Ek7Z
KK8hkmdp3J7UsvmgZoW3FHNAMQ25oEkkn3JHs4QYovKesm7kchFCZKhyqFsNDOMofxwC1shjnurH
v1TTjSAunOuauS+qkr0Z57OcfFyzgzQ+Xj+jnRI11HQjg7PyuV/MLB4BGjiHg5+X4blW1Tspsb7q
1EI5ZTxihvCYpLMHGJbYGZviqNW9r0vATlXH51ZJzmnT+waVbmkrasPet6HNx3FuwailLjZj7LQ8
1YBKSJtz3sjf5E661zM1yJrJC5PSS3PLG9XSjs35U1O1brlGRGBb+1npy5fw1fS+IdmkFci4gzDD
n25j9/vkt3etsIF/1+lu5HAhkIkn0hAx4tEpPa6T4kQD3gqJalPTT5sf189eJIvd3xsPVaWDWsoh
JuXWMXK0onHMIrDa2Ok19CUYrXtd2u67YbMyLuaxIsZ9mMAbAAPDT4Yvg9XblJ1qIQh+RSrND0EU
PcbkK5kl1R9XNOSsrmKX9+vZYjg439mAE3gWbTzmhcOOAofET0fUKaVKr2JenmUZu8D4xXgiH4ST
JUwJ3t2Wm63kHNC4RIY29UiRqYH5OQO0b3lmg43yM5bkXD+1/QyPRQzNxMWC0jenkHOYG406MPKn
Csxas0szpwLdYeJ0ya/hi+Gm8WMv8g1PIHj3jt4I5rRzorReGhmWkE7qAfmQewOtzWVNMEvZ/yyz
9WVYDWDulC9xnLltAhBGoz3VbQuUtJWB0B2vf8+++l72gVPfYqiaWRnwLNSNw5A/lMM/Vn9IJcGV
uV9K2ayauzNV2kzoo4HHY/CSxKPf4g/JbfzB9NhMP+DzS5seTZfd2rEnylGw336vVpclcvdptBJ1
iaAGbow5x7VM7FT0Lt09UwpwISobFro5uQstxOxQbf1KHo+tEyvmTT72Nv4iyLXuLmQjhrvT1lwm
a2fBDifN18pzlAt+f38ZBI8mmagynhZvHecYtf0koWPVXemhSR6U5o4qH66r274i0IsMzsbXRlo6
zUCK07rN7pCu89OHAs3d+l0f2YPfHAsfvQZuBGS8+CQa1tzV9Y1s7piytdLURV7Q7W90NpFRaJWO
MRnsMhW4atFGcgdVWi0w8liBRNPJ3ai2boWBbY2koiBnN2LbLIiLI4oeA8tSgToJQ5xOzsmpPpgB
BvNuha6ZuYF3NnSRxDdOpI0K8KMUk47szRs7INpq7Cxgc7UgIQzSHyKk931V/6MmfPuEGvZpmEV4
yXThgzovHqB+XYEmipbEOeKmycaGdBg2AhsqI2ED0uCIdwzYXxQMUdZ4yogunX39szQLqBXI//G4
MBMZ23zU0e+iGuREtNZpdeSqQV7p1LkQjnI/GUMv0tgWb8IgOlRlvbBGydlnDzWkuBQPBBZfGX3P
cugSwcNwPxG/kcd5Dzj/TiLo32DlT/34W08AHQT4RjZU0wLZFtS2LN31929fQ1bQwUYtFNn4prJm
1POGdmhhy8sC8BLGS1d191OxCrN5e+HlVhCnN8nSrAqmUZkHq5F66gF+iDFzFCiXhxFoLjeaM9/V
wpnvPZeylcrd05FSwPrSFo+z3AI1R+Z05bORCRyKSAinMmw6oCKMwoKqQN7qyB1Cdqe3RPNdIjGc
pnQNoJ5KBoVpVOd2TOym9bTw6bp57zmQ7X5x90yT0GLSQV/lDtFtPfqlaC5OtAbuLknmntbo1SHu
hETVLNs5Qv5B2JUnWgV3kcTWLJkLY4guze+moZ/mXjS+s6/NOpqDqIFGPL4HL15Cq1UG5iVQCswb
O+9tLTpmqb+KJv53U9JABzQs5C1NDdCFbx3S0kqqZfXoN0mPySHxYn94KQL5QQtYBEjO8Sm/nUQT
q/vHdJHJbeCIwlyYMwxnq/ogxfdU+iQJG8pEMrhbOKe5Vo0FTHNRZadSvwDT3CvKv4jNLptn8r1I
CJ8ba5xgM3PsFSgXRI27xolz3Wh2V4K3kIryDZ5F/EOvn6Ki1GvsVt4+dtNBUh5jXRAa7erbRgRn
l0lchkY9r6CpWle/0CyMIBm6H1qRN2qVVwL71L6+pl0T2gjktK4y9aRnfYWgVFpsOTxa1vN/E8Cp
2FpoQ44eI6QDVyC9ZRIwVERNHHuBA/pj/5wLp2Ek0y0rhD92SXSr16VjqIo9hUc5Sf3ra/kV4vNx
3kYSP7huJpVWqHFPXPODdO5d41SdIq89x36GPuClsqe7yMP16i6fDT89Ubc6qAGmck7D4fqHCE6N
n2evtGnUshArzns4o5uiFrQYCTTd5C7xRQNDFF0QobfVbQFWa2k6VEouMCd28tc2k7uzR4oOksaC
zWrzpxr8SOaXNP+kJ/dp/yQJMVsEOmKyHd2Ee/FkJDMdcHe3092iL/Y6/DTjH21Yuf/tZNjObuSY
SYN0PLv4BswnjnEdTEMmOJzd0HWrhZyTWNV1mmuKh+7vno4cEMgtRs5Z5xc6zgQZkH1V0FGTtyw8
fDXulFKzxIAsWJXcRLpLpXO1nC39b5y3chHBnQ2JSan0BdYTr+ZtsmpO3K8olOQfrh/NvgpcxHBH
E6Et1kT9GugeyQ3IAiliX8sICuXlv4nhTsdYlTJHTQu2mbyYzalTVDD4PsgipIb91VjomLPg3iy+
A7ZLCi1eZw2ZqdFwlt63lhQ8Wz9qEVLibmeeoVwEcb4gl9TVAjYVqy8Zp+WpB38aRgGd2FePWWXP
qCuB9ARs3KKS6g4aC5hNNoI5zSMGQFxpzN6DIKlrDuFtfSz9xukPCZoCsdoMZKQY7nRa5EJYTkT0
yGbXxnv/dFk4p5aanBWY+YHmj357HIIiSI6qn59EcFX7BnYRw6llWbSqFgHvwI2K1K6zyh2tySbL
6lxXS/a111bDqeXUSBUGRqD987A48Wge2lILrovYLZdsT4wLJkyMbcbl9CsT3oPgK3WpNyFhlQr3
bPfqUFVUji1NNfGmfetlu1SpEqtBerpUYicF41b7jQ4/GsA5LXcTYCevr2t36y7S+Ft/nU1AblSo
AqnJKdJuylHg/3YLXgDD+r/l8Nd5p4NfCNwOGNo8rcBKRB84sYfX5MjmihTJloQ4Q7s6p1JNJqYl
a5RvSy3VsUPmX8fEY1E/jpH6ONPOM6dU4Ap3LWgjhtM5Y0h6KZoQLqkNCoZRcVemODI18+U2PCZR
4WT9bEuzLIiO9p9SG7mcHo61JKfzCj0sb5qviju86JVr3LR4u6EGTs6l4agp3IYoDSjaVaa1m7tf
HuYmbeiE2eL6kFeYWol/mK0gj7QrAzpPZBMMqCrfz1kWkh6mCR7uYxKe4nrGaEx9A8mC4b19U97I
4ZxfQQCjViTIaKZHtEWf+wPmLE4MWl3k/nbvsY0gtuDNpmkzrQBzvgA209DtHm8doPGS+thLogL+
rhVvBHHKGFdrbMUYt3P7OjlWWvXclUUh8BRMsd452Y0MTvG0zhqLdUBcnlr3sRTQgaCsirRpiz6r
6m8cuoZMnsowCGSeAizMlxIP3gTZbfJoqbGtlV+vu739xfwRwLcn6zQyKpkhl4xD489WG9B4eLAM
UC+pOK1SGwSbtx/XXlb0qzd0owpzlKgVzWG2jTd5mGvwgRF57lw8GTF/LcRr3XVOxCDIvBKKlh1O
8eKEKtakwKvrNhoKbhfPcNLS1s/AqWWcbvrJ8qNXgIwi9JC/UYF97ZoxoRRZBFUjCt8NKtMVYd0K
sJYsJod+Jke5yNCISfzrR7i/pRs5nBlnklnNVolnT++CBvC1xJhI4TTfGWMBOHZEDnC3bGwg4aYb
OjXZvPRbY5bGNEvX4tdgQPcx/w70Aac9o5f3xUR6m9UNOjai6zQCh7+rqbphstYrRbb4hr+sMNK8
NYBQYVjSM7gx74D4de6HDmHpiP7KlQbXt3XXlVzk8d1+Ur7ObasDkN8o62OuSmeylqKTY9HtO1ey
kcFt5TTTDPhOkIH6S31Efqa30SpvZ6P9u/4iJt3b1cmNRC7Q1+Wm0LQBEWJhuGl5iHNXFRKKilbF
/r8x8ahE1/e0YBpAu199HZgpbMRHC1ZHdhn5qyiVrorkcfrfS90Qlcis4vHSHg3QzYK5NGCDEMB0
BCLtHX2hX8q7MaDHBSycLN6KXBFgv0hbOEeD2mBi5HqOunHiNuPjMv68ro0C7de5i82SQZOaMTJY
xTqUw8/CLJ1p+hDmj506CbRStBT2KZvjk2VtMZoSgWo3Hyrj0Obfri+Ffeo1peciqGjsh0We4K66
fPUS05aTzhuGMrA0UQe4SNm5F0TfNkMx11hJvdxJtZsAZKEmgmSuYDV891iSp2iIkNBZMSc3EvLS
tHTy8KYUwd7uO/mL4fK1vXgYJAn9eyBt+c2NGBSOdocRKU89hI5oCEuwcTzGrt60WgS0dcT0s4u+
QSPGkPHf1NkMdFhYOmax1XddzmuB6Ubgk0AEBpLmZ2UEnq9ludd1bbdN3NiI4ZQN+E25UVooiTKo
HOYR8h7dYh3IthOEuUBdCb1uEBjQbhnYMDQDDKaKZaLM/daCtJJoS8bKwCSQ7lcXLMAP39X72O3t
6oZ60kt1HIPprN4pD+SLKGv8Lyu+CGcKuzFfy+ilcaJ49hm3BXsXBeuBIpdSHqIH3QEiM3qMru/x
boxl4E6WcY6MjPitwIn0qQ4QM+LSyLLzPPVQ4DpEmgGSuCGIy8EnxIL+/A30CFqh/4hlbmyzziKf
xr4ggB6JQcgz4M1Z5MS7vrJdp4t5Ts1A0zUe7tz1jMi46I0STrdMXqToG1WhMssXdTgPwsyNyi7e
d15xI4u7mKlRl10xAfWLjaxFBzBmBvE9MuSxS5ARA/nLBAj33/FV5tePquIlmSNqE9u1+81HcEeZ
LCb6z1kk2RTLa0vpg2EVj1OlCmx/94bZiOGObmw6YtAEvgx9O0Hca75ci+A5mV1f207OBBf4r2lB
aO4CMs4Z4kei3dH8gwXIiaqyafLxuqLsXgKbBXE2N65pi/Y6SMM905/D6lHF+YEY4rqU3RSSaZka
jMxECZlP0yuroUZWjcJhHKcP6ZzeL+mEKT1yIzeLPbbhgeTqhzZLPhrr8CEEFR+6JFRHnrSX6x+y
d37b7+DOD9PwUgoqdRbslLZGCntuv16XsOdTthK447OaIgSxZohOFgsQxXHoruRzn2e21vp6nNir
Ah5DwUUuEsmdYV0VfdZ3BZ6Ky2xPpuQVKX21tOQ4NdSJa+1pmJq7jCginJBduZSomqKrBIUL9v+N
H+vNUJ3wBICmHqNDCexQJWiO6qH7f0N6MkpZxUTyA4Iwg/dWjIzgIQlzPOrL9kQaYlfmlz785/qp
7ZYRtkI4xZByWs15CsOuc2d8ZeM+xZfKUSJ7xlAYfRw+o7kRHa7TWVjA2NvFrWROYcZkmpAJhWQS
LF77wGAF6nNza0wOxh+cxe0d6XV8Qdx/lr9Vgq3dtUuLmpqC0WuKaIM7Qi0rjRi8NdDWY3PuvBqF
hP7T9MAg7Btgyole4HveZiOOz9mUpRqnsgnEi8EwDqO5vg596cSp8tiBRFpwonvX0lYWdwUWqx7K
BQNV/x0/6Yf5YALgkAa5l/8QNQfuBrkUTxlLBdig9o62N13KcIqWmGEOLAA2TF2tQDsio5JAIvdO
xL+658a20jiLj2ulHlAFR+3Jesik21Q058x0jr+Dtr/PPaTqMTYa4AKD32P1Ku1Tl3hzJ8gU76Zw
tzK4+LYz6xXDaMAwSI/VHVgDj9ojszHog6B+sad0W0GcjsemMRl9hQFeoulOtta2Qu9S+lBHIqba
/VMBFpplMFZl3lERS4qrjCHjFfU5m0/pIgg+/kXJLgI4J6WBTSmi86+x4PxBO0heeFidEFQPLYgW
RRO6uzqgKIAGQWuZ/I4XNjMR04EoGU6o6QKF1re0WD8VuohyczfqR8PSHzlc+NgTssqYEEQ/4Zfy
GAN0IfnSfpL/qRJb8So/cQ0g/4pKZruZwK1Q7k5RrFadWwNCrZf0yLK5sVM8rof2LL1kNyOQJ8Yf
YgIP0Y5yx1cnkUwA54If74eDnJo2Rrf8Ik49gefbiyABz4jytM7cEf9AlScgNuWsJ0LF9Hh0Xg/G
Mwa57ejE2oAmV3cwtP4S3/av/38Ce4rR34tgzqSlXl5JzqoycvhRKf5ZCsW5vrTdHVQVzVARbuCF
yv6/iTj0MgcVlVnihbjcG+VXQKPLg2B+UySCc60lXuRWLiGokc1PKD/aa37uc9FU7C6OBFIHfxbC
OVjAJi5KW8GSM3SdheprtibOoKIWY+YgvQMwDrKdviJLaEkbTvVYfri+j7ueaiOeOyh9MI0+RHTt
JrWMtpnuNWpFwKciEZzXrdshqSYZV30xWSCvRONZrbjXV7HvDy/L4FluEU3kcygZ6P3on8rwkS6n
vjs2+p2yYPzyMR5yewlLjPIExAiui941sY1kLrhQQN+7kGbBc7NtXR3+av4cgauwPGgY7utmwUL3
95KY9BfsiM7nKeS1W8ZlhUHr4atp+KUiCAPZWby77tXL7zP5G7OyuqqxaoqM1ugzXKssYG0RYhZE
0TI4611Kte5TA8wMayt7rbq40ky96+ciEsFZLwqR0bCUiGd1GvTduRdNd/+LylmoiqHbTIEJv92q
KtaatrZguKy5TbIzDGUwWLPmyLiO/4e061qOG8mWX4QIePMK346eIqkXhESN4L3H19+snl0RrMZ2
XUkxb6OIPqzCcXVMZvnyJ6f5EEaFxoob9ELqSOYyqydZX/yiYDH7bV/YhwgqEM4lKO/7BB2PGi8e
oKcLTAzBTQmSoGrnaQ5RpxxBXGi11vDofpE8XHJbdDkicG0SzIHABF6/x8r3Nj34h0DaKwhYDeLQ
/0JJY3Z6gO6WirPUX69/mc2cciWDUgOjidABW/BlsjLw5Eo8BvltlX2vyz8ZgAbYqcCfK7IqvZyY
LprBdwQPSkRDaGxPGWvbjUSaC9sH3gBG/tCe5Om1wUwZwTcT4CRSg8ErRTOrJDAD/kHUbtqOYZ2b
XwZWo+nAtFMkeoUq48o6xPI82socQEiU0mnryNErzr/+cbaj60oOUcmVP6vmLE2qDs+j+cxoPPnv
LRrmpGbOmgLcVO6VJHLilaTFkLkCaNVwaWJzVItxVxsC49JYIiiXNvHYKdVG9AGWqPK5jDt2EatB
vbmcbqyOQaUjdWLMeqAbwtlG4xfe645o6R7EHykWPUIPNZdd/oalOvZq4qb6AdtWV1GkRhmekiwa
UdKPLYYq5FN1NB5DP99zjv6Ed7S9OOGOwA+JZzgehops3upKLpUBZUssAu0MEw6tM9ki3uz/zh5o
z4ZHCL17tKauS9z0GCuBlBsUo7xdBsR3O20lRytnqxjyJ17uvxip4F4Xdf1sF8i3it6NscwjXZAz
zRyke35oWfXc66e5ALgFYLqAcjQKBP0+O8r7GfwR+f3k6zsy5z38xFqpBWr5l+vn2g6+v+4QcG+f
rW3uFn4WO/LR8vI9XXg3kwUPA4QPhOG3BgZYnczHPEt3bTZ4cyp8CzjWPNjm2K+x+huogNkYRceH
IRqMBEEnsiQykPM93GePaoVaYX+aDktoZgRQByBBMoYh5Nvmz54Pqz+CaMDK7chplGP+Fw6OxNTu
bkGvpdtrHqB4n1k9MtaXpjxcCuDHOEHZy06r9zrbYenHmgiSjayxdGprH3p9s+QvWR1KLfhYFlJM
zYrgyCYINpLHeZ03MtG8WUeifI4WJBrW5pCHErKw/AhaP1MEBFegs+YRtssMq+9EeRkjWfrYANEs
wCuLXfHWepENJsn0qDmdE5iwkUPq9geeVd7YzOdXYilfM8sCWtTBeSY+2IM8aTeD0KVij8Azvhhd
zm3yom4FMu0JOq/mOEmWui9s0qrOvel+8KMvxn38o3MErJkTJDWWS92sXq80hp7Ii3glrPgSBRXD
V4GAAygpK/QmSwWR7pk2nuHCGX717J7WChpxQzqMUFA1AqnYj2zIGQJYzoWuIBaxUapA0CfzcPIM
1HLBNxzxVn8aXd2Ub6sD8Sv1rnAKT9lpkZl5rCnUzQwN1RV0dZAOYgX3sw3Kcpfyaa1JNlfpFtCw
3T7nnT5iYXtv3iTaDehrCCoaD5SC1qmmkp4HCkUTGBzupIaRnm8f49fv0yPxPfy+BDZ4YFznBqy8
OOUgbZQq3mUEJOLsL5Jnggmt4mUpXsBCL6Ve1tGC3CyYwMgrO/+ZggMKAaHXTFHMZr3XzmQu10RS
LmUZu6Xoz/sYE4aC9ASAKG30buSiA7D7XSsMj0EcmVOeHIo2/dYr+X5uemdJoDBa4YG00Ne5/lTn
NY/upPY979VbwEhZ3aId8zQ6iPLytTHit2LsnnsVDVLMEjqdpPlVpjyk0rSLu8IT5Hifotoyz/Lu
+o1uf7iPC6UUg59DXZ0qRNdc3mfaPZfsJCbU6bZX1kR8MaAv8mh+f1byLE6a2EjwQCTRk0fTC6O1
mDsNT4G7/AwxBjr6tc96lW5O/WPq9JdUKrxJZR+kcYQEcPayHcF0yGePFGS7L8kNqeFzO9w2ixp7
u7q+kkrFur7oxyZuIBUI/l5ht88SUkIruRGcxtNARD5+ZyUM215ZMwAjK6ALconFu5RTJMwIrx9G
gaVTAs3xr1GwA/p2YrgSSSWGqR71SjWi15f0VuApfoTtK+nrBF+Jjo8bONeVlNzZhQmupFEp4Fx3
wdIT/REni5++z/Ux4V752eXGt+uCNq1hJYhK8+omAAAlCtJ2LbyFoGObm103PV2Xsbk0bKyEUNbQ
ZNKizTwK3p09gEWXgKmApOpQW9UTgG5t9Y3ss/H2cKo8+Z23O68Cs3h0Yq2zMdWGso+gN7DxsOAb
1qAqVo6xE/6j24MFwgeoKppArKkJ1uVSlgF4Xey/6ih6tsu+mR6G9NCr99fvdtvTYAcMo166ouh0
e72dBSMISJ82zkzuVnJzp8X0Y2cGt40z31VfsJro1wfWxOVmfoseJKgKEMgFjTpZJidpm5EvKnQG
EAdkd6hFsyQD0yAKuX7CzUC+EkVFo37U6iUhdMUj0i+MW2qMZWLW71PxINGasR9FFA9V9RAWx0lk
VL63PcfHAXSS4q5yukmNyjIQUH8gw2upL4DeBPgPO9WtgPDKGn/YtjUsw+giZioAfE/ZmqEpYy/o
ADcsjpKL2bhHwxLuBTOxQWcOhccDMrY07xwN7sg2k7ZT3nQrdEfWJtCm8pO6os4jAF7AfXdcl1Yd
tvTtJrzJOZ/XMC/NyME2P91KBPn31c3W7RxjuAuqURhAozmgj3Zd9baqfBKo0wHIYSgyyOgo3TAC
YdSbIP3XcXGmahHIwXJX2lj2ZckiAYRy+ZAFbHkFs0hIiymTAiRkqY4AYDmX/QXsFxuhGWNphDxQ
Q5sJxb2RV34SR5mVZrST2BsgBBtHsQKaPCZzpMbUhc7vsOAUGd1xDtQjNgeOIzpDpj6ndhXnX/lI
Gu0/uuWPk1O3DEwoaaxnBDtS70CRzJUrs3EWS3Wjvc6qK22o5frc5/Hktc4o+rwohG4ya7jHMaof
2w6IlSkotq6fiiWHeubocph23Az1D8OnvK0siXvsGxYp34YB4DAalsSR88kosX82gEbR5caQBzj/
cN5p0vSmC9m36+fYtgFBFiT8PBCW6XZUWnAoc894gDQI3mRHbDqoR82rgUrPKhJv3pmgYcwP3SJD
pvs4fIiavha3MAFOcIr6RwewIYXVV9lCGJRgXv+VQjdvSq5qJYXwno9W+DBa2rFzK7AxhU54mgh1
1w5kwvvIT1FOYCUEW7EA+z0EAlIFkeYlxNFU8ple5WQSL7pDJuRrDyBxPs5HwLLazAW/DfUAXAUw
BMmOs3yBXKEtYpDkaQPD2vfoi40ehqxM9ccEYjIdvG5sBvaNtOCTQMohJ+KQpU0942DyT6EULK59
kJSnDtip15Vy+2BQE7CDauIF9EMmLilmNiFnLu/K2QMu8vXfJ86P8sWY1JJROECGg/8o4w2kahIb
FS3YuJ99TcXLuxpbM6lQLBkKt5ylB0AGvV+XuXmmlUzqgdHxo5qXSQiZi6+l92XrXf/9DeP6dCbq
SSGFSxJOhBpDqk78HFjJIFpDwHqabWoAtvWByoEE5GInt6qlMjICWbDl9gFJiN4aZlj5BQsrjATD
yw/0SwxdFpwA91gUwyzaZWQF1U077Xn5vc9ex5frl7b1uJVVDAJhlx7PzIveZVnGxSJhXM7Ofy4u
+tf3ZD+mQ6UMDCFW4nBsep4t3cPyqIEtUsw5XXQwOWQiepJAYucS3GERdCCgrUCMHg7SaXbJmiCG
nhq8kAJLerp+3E3ZAFflwbWKpJ7eo8IUNBdUQ4XxQll60Q3RNbLcbwzuZqymQzDUu4bPdtdFbt/w
Siat9wGfqkqjC6SAXZqhX6F3D/TCd+C9tjaZkwMWJasRsGVr2EH6dU7KFmKAz6VNh7yuVt1O2c86
41W2/fsq3BMG5LCfTmU0SZxFc0HG8LrlmEvHoGWM42/YsqESKCJCx8wDj/dz3A+0OND4dhBsnXtp
MLpYzIuppEwkS3INlJVh+R1Ab+DfVbFUQbnBkoyPdVkjIDELPLU2hxf+rT5vo8+H5NSdmIPqG/cG
dmkMamJzCQMJ9GM2WSqlSTGsaU+v0RumT29ya3TLnYSCWQHmVaLy17Vv6yJXAmk/MhpTp9S6zNvg
xjXzeddVpdX/PoO7sT7VOcNapZwiZpGkQIe2SQD7aLtXIGozks3Lyh/IL4CKrBB+qjNd8meFIEPj
UzpLiz28ayYAVFpPt5eH8AjGFzd1R3N5u35vGwKRwEiE5AbrEkCCpl4rvB7xwThO/Lm53Tq8tWCZ
bvBHdCitEQsF+a3BzGcuYouoagD80AAvoQhAy6KsNuiVbuQnHoUiUBUV2N8ZObPUMdX4/frhLrwg
JYdo6ep7CeD+7ZcggaftJpyo/S7O2YmPG1D2hI03LllijWna/q4qUlIpmwYCUgyeRGOxEzVE1vuo
dnulXFiKcmHSlBRyx6uzKUrazTAzFNnsBaBOFThPpROwxszJ483QZTV7LpNtIk8SCD09QCMvhtkG
rDzqQ5nzNtrJkVkrs1c16CJX6ZMej48Lj12egLeNOn7ggvixXtSbwJhcUeT3jcD/bAthx6vpzjAi
dwymx6RRf17/1pceB/PLwjm2y3B1OtGF1X003CjV44z1+CwQXrNSB89Xy1CnSx/zWQQVDLC+NNUd
2b7J1C9SuxykOrS7mXf+6iD0q6br9SDSW0WwY2FXlXdq4V///Y2u0KdjGFQwSHtliBNAmdpKj23k
ull+DEPhZFnmFVP60EaqmSraXgoMa0mjfTqN9riUXs9lzjyC6osLdlw0JebCCWacVyii67JlNIDs
6wpH5lJ3wTyllmOKalruVdA8mTPApmK997R4bqzaGHaloDmxquVWIbacFTCXZjdeZ+SIUFWCJ2Mo
KqUMocSBQ1JCzxCvtCe10k4ZRmHVON9ro+GFqfKVT+UHFeuLWV/flgGapbrO2CTZqFF//hsobWk1
aRTBkoZZLMHUvcpdwBYC1Au0Nv5FvWCjjm/r569T053MWOgLpUYGbIcLaK4eFvFJZyECkj/6cyLx
6VA0vFct9k1pjDqasfvQT/f/gqKBiomho5dRiSxHfXxAGrVz7Lt8aMBThKiU3gg2iPTs+U57APlJ
/IbyJ5L14v26WWz7j4/Lo2NS0QUGIKmAjcy/q+KNHs2MsMBSygvczkguRYXMgZJxYFIXDHYGAEMI
1mXg/D7W5ecLpIKQnhd9S9YxYYUvvPiSZPtIerx+Yyx1oyIQN46JnE+Y9gnE01h/nVo37UVGmNv+
Kr+8uiF+9uqACANuf4vplKqqTXV5aZs/OsSHAOqzC5kxdHxGxsQyzFEgOkVDb7VczHDqGxts5Ht8
yKFSkWgWwliVsI1SdZMLObdhiEljbPQUThsnVtYkpsYf1P7Hn3yjD7GUGkggoClUDYxqaTubygjG
m1ay0uj3aVs/n45ShUjjpzgVIEZUD638KEhPNYuyZGPe5bMMKlFVwEQeokYGdROwnaQNrtqoJ9EY
zCUGJaRRDFiRkm5rsX2YM2QoYTG4Q1A5IUgCArH3dH28yZXSiqUeaDlReRDE9KegzH6GwSCGqV8W
NT7/qVT44Ws1auQAVSe1f14ywTQW2axiUAb/ELOaIWujb/hZGBVnlGpuu5ygYZKy7nTkn8N9dagc
UFjPr6NdOKMv/FgYi08MdRZpkPKeS/KyIhjEyU7ff6xzhzYLWZlozmXA+a8C43H02QFI+RRhjww5
V5EK73mr70ssiwnqeG/0uXvdVjYK5OubBC/OZ1l1mGTSlCDzAuAh2W7W3zCeGQIptXSx/8kqsF13
bXiaf5YWT2AOnkjnVTWglDdD9FemD9aWz78fqlWy4NmPtcUUK9RHI3WamNHqYh2B8i4BX4RcAhm2
Acdf5L7BKqUyPwnlWHjNCEqhxmIpIbcVLcnvMNemmvyRvXG0Hc4+NI3yL0VSVRjMR6kz1HVTlW6K
ZVcqLDL2DRSvzzpGuYZ+iqUJEJEohoHIh3dkpzkqbu3Fz22KwVywp/ycnMKJHxM/ucEcrR3a4XfW
eBHrpJTHaNUsVWNQGNui4YQK3FP1pZd/ny3v00HpgsykL0HQDXhlyDJ418LIGdWfafkWiM3fOUCR
rspMcyNiRReSGgIMWJlk0FrfVeg7xqfanpByY65HGi2eUbtjuKZzvrd6cWJvNg1rFUHPkHuvSXqM
ctcYjDMQ0UeV0cdgfLLzY2MtC4SAuUwIwWYlsAolMzsZEYyPGHk3I72nCzPlPIetSjDt5PNYNeH+
JTsVrMH47Zv7yLUpUwMOeFCIxKrrwmtAgZ5z77z6LsaNc92js+RQxlYrQztlIahBm+I2nZ9rCeNk
1V0zssg1t/3gx3kogxrTthJgUEB9l75H0lPE/XP9HIzfpwdPurYTZrQAUeXO/DC+S4Iv13//f+QQ
vw5A14e7rELtlODJ19hw4b+Nz9P35BEDBKb+Pr+SwaPye6RarBXw7ScyIh/q6iCKuagpzUIMqhse
WcT5ifyLmOs3gCE3mhRwSyuRVIzXRp6DKWFMDmvTs5ntuh2AFG8CV34svmj70tUw289wUJu2uxJJ
BfqWE8axa3G5SrWLMPcUekLw+1P8n49FBfs4URXww2GOMuJORflcqTtV/MGFR679Nurvlc6sU5M/
+iIvWx2KHPqTQ4qEtCA437l42wQHnnf0zC/S+7D1sU6dSj9HzuaHwMSfNHVv19V10xxWsonZr2Qr
2KQr8xbTeEoSuU0V+1HAImDc2HIjFyppmF1Aw+RiE3U0hjavQugJ51c79E1AZlm56TNKKjuywSv7
IaripVudmKWP7dP9kkzX/9IUh5PJttloYb4SpPPBXXgCjO+5bJTcGzYrmWcJpFLsqSiHkEPPwQ5C
9MgjgD90ASOubNdzPq6TfscPcjHn1YRlBb6yFnexR084gPcAuGg+AH12jTWbkcy0PNbJKMtDSacv
0IoHx42xC4Sj+PtsH5+UxCDyV4qYSn2zgCMDy0EgNFoMq8A4RsHCsWAdgrI01F4nJQMOmS2kRyV6
ixJGcPkfXvhD4ShzaudiTrhKJRv98Y3oCH7iBliqzM7suMlX1jDLtjv8EEcF/0Ft9EomJYlh0Wwp
En0uAvJIozHqr6xro2L/DFCiEihWqLbFDyOGkUvGtCnrGFTMD6alFhYC4KPl2T4YDCcZVTASKs51
X7eZwvwyHMxhfFaxRtHQVZ8gplwWs1L2cviPqn6R5/e/E0P5AG2p1LHiJzjrOTx0CvcwGclOHvXn
SatZsYqhcNjd+XwmJS0ErNOiqCfcqnvV0nhT00z56V+CYPAAqJhpsa6fb7tgsbpHyhXwRqWI3YJl
EZLZSv7gK55ugp/yTxbd1k4BvBSfTxcnQNKLsTFlK6mrPhc72UkwJkzItHp0wAFlkGMadHAEB50I
S8T2yPWTXtd7iV5Y6Wt96bkO5tV1QIMP3nnh4bqA7Tr26iopf1ErfbnUHVRSvgcXrV974XMKsEKL
5ImZNTFKTZtPkpU0yl2IoTalXYXsKUGuhve/37uIF17CcBfXzVniKXeR6HM4NSKGIwf11hCe0/yY
MJM0puJTPgNlyZhLCF5QZ4v7yc6dcN+ZYHDYidj/wgg5S+mJIV0maf91tQDu+6yKYcx3oRjBs+Px
a5G9a6BW+UDMl5zYZRUVWIejn+GDIDR9VkMtBnd6nR1wPVtAlzwpX5U9Bj7Y9TPGF6Of3+GAFgfK
23izCE9j6sUEf3G8v67rDO97PvMqwC9iMoWo5qIpNN8Ik9eqN/m452KG7hEVvvaZKI9RlkUQiQGZ
ZAb3RRR/a8PHdH5VJBlsW6yGymUfn3TWPuzpnKmtjqRHojTrNdwTSG3B53c33ozP2GOw5FsZ86SE
oDPbV15y6E7snQaGbzo/Q1eyQWek5EUDxw/UoyB/KPjX65+LdZGUrwBUWqRLNRA2kml8ygS0ddHU
icPEbWTdrKPavi6OkdVK50fE6jxlp9dNXqLE2joNUEDbU36KCQDGsX7CqL/boK+nMvIB1hVSLkTR
Qy1JI7hDtbzhypdwYLhbmSGAHqvXJD0swOmKStO03FSL3ltCBziZSGw8qRgsrspg1bGyHyOQHwM3
uWg0zlzK+nno+QepyW71pLsruuLYzVhRbFG31R4mufXGsrA5wJ+YrTbdaBUabfguilCekhlI0Bmm
0QiDXRsd0kTnzKis7sFQKVlaL9wuwm0Xte+CxluVAkiBKVTtagn8OGlNjkuscMy9eoz+1lTogfmh
DIVlFGAqHXi1ZWs8qfv+J0Fyai0QzGJNcXKyL92XtjLTW9b6D8udnpG0V7oFMx3SpoHrGfFgCrzI
ivfGTYx9dcMjrN71y3VdZni6c916JY5w2M95jdA0LpOVTXcB56lTZAc9o2jK8NoiUb+VnDEteW0u
gDeSKI0f9K1fB9EuKENGZ2K7W/jh5s7bVSs5mjwt01AhoSW7WtAnbO1CUxAmrOx2eMEQ7juZ++28
4p/2JX0x3njWZCrroFSW1EVxUBgJQF5JiydfxmfAVewykED83XejXF4ddKERzFCTPPGj5Bs4ysyl
uVFZu3uspE+k8iMtzYVB7wGWRlKJxRZM6cVwOjO8k5z5wHoi/o8q3a/EhR67jdMiiSsDjpwsEqke
gdzEEM1d4KrAWAQWRsxeo2L4PYnKlXi+Tpe0wPLzAGsr7PrEWa2tF5bizG6GHQsoyMCCOt+WqQmg
+ZEFTKdTH29B02BSycI1N3ipXJtBWbBSQPKuucwtPkRQ362NsfS1JPBhYG5xp1H2Bln01aR+zIfX
QjVsocamKdea/TjvBOCrGzrMJWUZw/YHxfckG3EiUEyo92VfD52Qk80wAv+dueF9eqr8xiHoG41V
Pes3rL3W7TwHqzJgxSKAaDRYVIKVqiXAEJZdR/PzsPTuMoSNGbXgcgSrwFiCsCHFFNqSnISuBFf0
4vaa5FQDBvNHxexBBoIJtdt+qU4pr9hh1HvXDXfTP6z+PurDGG2uCXOA9BVLRI9Zo3wHObuViizI
XJYYKl/oAwyEIdLiOSgdtSk0OVxCnLDmPzYV+ddhLlCkhqpQuWFBRbZpdpzi9TJjdXhbf1YCKP1J
5Rx7OgOG6QZXcoPaTFwMDx4ah3c5EKZieQP42eb1D7QdgVcyqTJFzdd1N2Cw1VZug8hS3NaT70oD
ON28TTha88ffB4hDar4SSNUoZC4G6hepa0fNiY++pNOX6ydifSXy76uYOC9hmxbEqw61avXD61g1
jDvbzCJWJyDauJIwLaCI5jt8JkMAFH21i0Ht0WMYJxJYQ9bENV74tZUkKrzKWCYeQImFNDV7zIK3
Qu9NUXqQFSfLFff6tV03IdA+fD5U2PZlqnLwXVwhm9Ei+1nY2JGWOX8nhnIIGIhfykEdUYKLe9AX
hIc6GJyp1xl+ZzuSr26O8ghdmJcc4Nrxbm6AQ4MahNP48XF0CXsAEBYZp9ouvH2Io2sQRgZuVpBO
kEmh8oZMqS8gfmj2nM0q8TF0j64/LLEwz3mACo5kjPtsjC2jLv1JGaxerRhlge2xlNWhKNdg1DU3
ZDO0r5CAIQL+H5ffDQSzRLEqQKVcVwzWF6OrEEDwGfQy5/7NvUQrspYDB2AIzUO8ArjTdWmsa6Sc
BKrmkRBO6AZ1+o4PH+XW75LR1KqCcSryO1cMmK5DZFhg4JQUViVhDTkGrhkjZDCslq41qGIcG6IG
Z6cF+1FQTKFy5/jp+l2xzkB5hkor5ASD7XB32HooMFjA+Bas36dcQqjPmhFmeD/Eg2aF2rLjmo7h
3FiR9ZxHrVz2qEncknE4g4wWZ+5MPhlHMhxgYXdO5PN+VJs8C1GC4bzpGsNQhXk6ZoBvmfOfBgne
N3H4oqhkDPbb9S+0rQXYmuY1HQRcKvn31enSkI8NrNdBy8rXAmWu6ZvIQprcHukim9n/kUEsaiVD
LZJiqAhRyVK0rtwsVt8PTi8VphZqtR1HwqFall2Wp14EcoxMD1CxTF47UUlNnVMOQSW6HM9ZSVe7
2hCjgt4gW1fBYgaSPS4dPWPBOuX1aznf8KX1ffzNlOZKUTLqgGIRbTy+UVuQ0PPT7woA+XBO5ai3
OvJyHlWN+pAcQebwR2bzIZxS6xFxtBIJd1sb7UbNG5L366fbNpuP36cj3MQFQ9ZjlD/oMOLRqbu0
iFllsk3v9UsEvWqRV6AsTgRSyTd2sXyTz1+uH4Ght/SeRSo02PcPUSkteBdry2Ca9SZJYGjBtqv/
OAQVxZRFLmSgk6KFOTxKSmuKJe/mw74YeIYg1mmoxHbWsqYzMpym0uSTwil7qRX8PhYZH4V81wul
xhIjthkVACnRxGGzVCYKIAlJ1SCqsIEMiP9Ic7Lp57wMD01Y+2MyfP+D77QSSVRxZftGgY6vNMO/
BMttk5R2XdtC1Ft/J4RyYmHEo48joMaTdP4wHTt+VyYMk9xUhdU5KB82BwY0DjVHO0ELQs72apdY
lXboEoZebz+qVoIox8OLBVpEGWasCfcRGFxO5T+VL5sSsPQaK/N6VuVhU/VW8ihfU0qpPIs1Bie5
ubOCGjOv43QqU9akIUsM5XLiJGoTTSHZRj1ilbU2tS7xioCz/0oTZKpINcT12Kktctx68SsRE8PT
N6ljjJoyVIGGzEj5Kam5Aq4tkx748pAVADAAeF2/pH/iFT4+jUy5n7AfjbEGvbUtJMdWumlD9AgY
Qxrbg40rGZTnAbZ7EoM/k3RoRiDeZHZgD8Bf0Jx/2bZCm3P/H1izmwFoJZXyCpqaY5a8w3wrWbeX
ndLTd6mVojfEfct3iLn7UPKvK8ZmRrWSSLkIQRmkOeuBlq9rIE6o8++yON/VHDozhXLf5irDI7HM
WKb8BVf28ZRlyN7HpfoWpYYPhC27r1DtDpV9AwIozEVpaM6ob6hy4X8m9xrGLeEhvevnZv4hlD8B
e68RdBxivXoisL61V1rqE9YEJSvHPbMGl1kflvImaPZlFV/BNiThrmuPi854tLBsj3IjEtc2gZoi
nAiq1yLdF/0hf5yDP2qOfGgLTfoed+DeVAe8yTs7fFC/YH/nIJi1lYPAXLnvDoOp374QyuVD+1LJ
ZsyImYxLVKhanhbMaRBzsMm8cwPerRRGi4n1+5RfqYBnzWki0U3jRtOe+uXvPhI9JD/lqRwnZICt
jpdDGOaOwc2gqa29dKwYkwEs9VYoT5JgwlBvzizixJMU9uKDKxAlDbt8kpwJdWk7f7luUazbozxJ
EAipLifwJJhu8wdO94AxzXD8LBGU85jzhAPnMB4fSh3vdQMA7svkXD8FIx7TnRUuGqVGnRGP8+ik
Bz8i0Run9+sititbKyuinMFUqVk8GEAD0YsfXGpp3GsXvrXcXpBvg+R5Vr6OEStj3y4FrWRSDkIu
NDEGJiQcENqaE9piC3i+OzMHznfssurRLO1TqXRDMUBfZPC4RaUP3uIGFNsh70tFZQWZft9zrSNG
X1rhH7FES1zJ7SFK3kH28OP6PTO0hW4d8UsohbOK9Z5Fa6w0eeA7laGP2zWQj1ulieCnBSOWY3eu
UcY+coQ38YfInaGPowPANOwuAQoWSyhDRVUqNRHJAw+o6djW/9IdCaMIB7SQB/6uftUwGIhk+B/9
hgmayAgwKrns1XslEAHOoGM/1lYizimH3ikb9WZscr8vB8Z3Y2oP5UmKsh8iDDCQCQbemo6tVVuT
KTxo3uRVXuax6r9nXM0rzz+VciudonYLYDexhJwnaDl0pT+P+S4Z5JOcZ3gNwkT5wQbaxKHtOUvb
8fc5r/u8UHlzqfpzgBH0xGBdAkt7qfxELnq8ezsEuwa0B7vcyT0Q1oBDYtfb/RFrptbIMzF9GO9g
Gv2CVwuZGzRkEWTW9b8gDTxzi4ulwJQv6uoyjMcCcXABo0oQZ6+tpDotVzHCOeM0dKkl4Go+bCuU
12SPEM51mNyV3b8+DV1x0dKlGyYyTrikXwUE2T7ykuLhuitjWB+NaoFFk0TvNKzEqJnX5oZVapFt
GAcRju26oG2tk4HYA4wl4YKaARtOJVeqYPkeE+k9NRaXS1pG+DtDk12a24cM8bMraQFdFvAJeiBl
POxiPXeDsNrXkbJXe6x51rMnlQAl1jGqAQa/GXvvIhdY4BV05HT8livYA8H6YhwQxuDR5Q3NxHCg
pZX8T7kWD11RPwcxWN/K7F5qqlNb6t8HvYktCUw+U688wksX8oHnGgegmWbYa7ftuNxVXHGfKRle
4fxxMUYTA0Be2cg7ycCWoSznvt7JjBeIRML8tXug/DgZ9k77Gm/ydGo7swtMYWmORt6b/aDaSgYC
jlYyq5zHMFxpNnPkzj1vdWNvAzbQSoBGqfKRNaeiKReF3Y2hZYA5oc5QBw5VUwwWHz7EMyrdNRJ9
P4fqji9KNyviY95Fx0qPnHnRT0uaulMjOU2DQbEWsWTkLaBqOdfVanvgESS//9Uroner8FHrZYid
SqQfrVN+wzq2ndmhIzzIpmAplugqFu+zZoFY10tFkVjnhKEcUNRT9cemfE3zxRTKLy3virKfiizK
DJbhUDEEm2AjhmMhbZKPVa+aTS4yTHO7d7i6QyoiRKGGjuiCuM/vR1TABIy0IzJ5QK4/sRK4bX/z
8bmoDFVUSrnATBFeKgWAn5POLLmd2rxIIaMfuh0JPuRQkYBTxjKQSuRPc3SfxTC70tNGVnxnCKEb
ybFWGpF+JrisQZeSpaakDmYAsP/rOs7QALqNPBjxWKtEA8r8TkoBf/Xl+u+zjkG5zUQvQKXTIzgX
8yOXd04/qmbMakwyPvw5NVvZKTfqSVTIEGJUzfdWk//R0Hkaw/KhEmRGiY11HsolFC1YjhLUC22h
fIqVm3K500v/766M/Amr0xgphGQJAfmMTnnPm9Nkq8zRle023odd0g1jQFhkTaHi4dvY+r14Ax4c
PK8SO7znrOyRswYLdErnwhK0zw1uctfYsYYliOlfCSXnDHd1ULWue65KkFENsWymEygvCzNUUzNt
79uGRRTM+nCUc2jm6j/TzYr2DSRVI/9FrBm6sa2GmL/TQZwDIFzKLwRLh8nvDqFRT/067sym/6al
4Fn9s4LCLzl0ithLfY28AKlIvrRW3+0BE8Tw2ptRSBUUGU4OYNUS5bSNOAZhZ4kyYxjczZJbhqk5
pu91+D5ipk6uWN9m8+JW4qhv0+tTUyYxEkVdQwITAsq0ntzAAGnhJDNOth2PMCCpo6eMzhm9MCZ2
cxFz0zmmK6+gpUI0al/LHRkGYnEVbKrcShQ59kq/RaxKlCr6znbbpFhm9Bb9URsZJbNNG1rJoL5U
HU39FPB44fL9Yk3jjwkr28XXvHid+3+uu6XtYsxKFPWVhiBc2rpHJCdl/hzsp6UCmgeyQtNYI/iX
GV+KdTLKmpZSkLWshLiCvxu0/TwOZirfVWg2Vf3AiILbCvhLKehg2yFLaRIBtyhgj7+JgSo632rV
T4VJ+bz5uvu4QzrcKmXDFzwpMSW72CdAUvGOrPcxSTmkLde6kkOFXbmICyFc8A4fgAU2KaM3pdFD
HEehWbWlLyrZY1UqZjVyX4O6e2wCwxT56kf5f6Rd147kOLL9IgEyFCW9yqWtLN/uRWgr772+/h7W
3u1UszXJRc3DNAYoQJEkI4LBMOcAtUKws9tpw9UvYb90ZQQFhl9JCYeF+C94g86KwVMQ2OpJtObN
SGYliLuZW2NMh1CGvpSAzUqX4lEJIkGtcNstXtWEu5nDypSlocHpzdkvAHnYi5zahWraHW5NdK+g
pHfb5AQOhL+jp0o1s9BC9XievrQoUZuSY7aCLgKR6nMORG7rISSsLKmTs9qYtmU8GMoHSxEUYbaT
jqvj4bxHoegqCpPwu8pzeBkO+j5xh72x2NPjf2qTxmjn325vn8hj8c1eSmQ2Vsl8/YCJJgys7ayn
Yj/60g6v9ydNsJHbCUCMHugqMhAMWOtPTUeicdYx68+wVuqvqgcyGheEMNQ2beBz74A1cRAsb1Pj
VwI5I++yEBQq45tA5dB65rHysakn5ULuF0+5i31Ra+amrqwEcrY8dU2zaDWa5/L4YyLdTfquytA/
YQriqO1390oOZ8qpZlZqVmnIMfyiO8Ud7uMj+gwIdlLx0mc2Q4FUi3t7NzdtbSWTs+0hltChNiB9
uxSg94xNYDVEh26cBff1dvyxksMHBRgbHg1Womf5vcxP73JHuwvuWW9rMQqc73bf20oYZ9wJwaWW
jNhIlhptndIpQ3vZU4zlj24Pem9gr81765ycqQecrXdQpqLDfyWes3nTRAKlW8B2kSoHs5Od3Nrh
/hYc3HYifCWFCxTiyezpzLBr5sfioALRKcVSQw9TPhTLxMTJztixf0WYswJr4MvKVaFHRQz4cBcE
5jt1iM/LYOzN3roAmvvlXyknX0Pulb7t5XhAT36lOaN5KnTZaUTNo5u323Ufdc6dxDSqNS1H3xUN
LqQ86/Uje31q1UNmADRvFBg5s+G/Hn8raZwvSXRpoSoMzp3ot6D0rUHQCiv6Pvv7Ku4AXFMuSebE
WtVyT46q46S1gsq4wGXonMvISaw1CWiTMJyseAEoj9uk2g9R7Nw+/O0QarVVnMuwkDORiQXcsCl9
bSvJrmc/lPbR4ln5oVMPajg7/fgv18Z5DqvXE2PIkB4opC+9MdgAy99VSEYKlsY+c0sLOA8xhHVT
pOXIICKKQ3jCIOKOPlQnwIagpaXZMdIYNlguujpFysG5jGWg4Cya4OyD6BiHnrZ8EqxLIIAvJQMN
N7cARsG8PNgM0ceQevFP3WOseM0x8ehT+vG2RJFALvgwIz2JdR0b2ciJTerHfhBVcEWXCV82lhcd
hDfVW52tO0yfVAccqH4w2tZTZzMWdQtkqAzrPXUttCDbVFAY28You5oBX0G25GzEFOGMl0RrOGMY
3xXE8MupiW2agSMYk0rVknpqOB2GoD/XS+4n0WNZRD8Ua/5uactxriV36ZtDg3kPgY0K7gK+0CzF
NW2zAmDnsbKLjclBQ4Y9lR8Aii+wmA1BmorOe0p0xTJNvtOjIoVUoexD3DL7tcjPUe8bRWS3ItKt
TTGKAgAmjJYZKg/1kFNNWxCGodlDe6H6x3ZEIKs80TEQLGdDbVGxu8rhDFEyaqueMxMRpQyaSllp
7KzAZNFt29jw02shb4q9ugqkfMrVJMTLUGr2SMOo9V0i6pTbet78IYOzvz7J0fU3IWM2N/bogWnB
jfC6Z72+AEHyZTt6FCHniVal/nnBJW05th3DsArrILVjdXTyvHZLSYn+5fZxN3VdplHXxQsEKah7
G3Zj4okdCQxIoAg8UEKkjFpkSHhaZ/FOXR76TuA9RN/n7uqxomFSZGiMpupJSve5KBjcikKhAARY
IciZgtCYE5DodS7FDLI2Oiy+6sXH4aQ+GOAC85VjD8S/0O331ot5mXe3lXt7YVe5XHCQmV0fyGw2
r+++NNUp0AQ5j61H9B8L4yIBMEB1jCqHdU8qPsO/Ig/a3fA2LJU52o/bq9maY/9DGhcQNFQnS8u2
kbFGoJ0DA0Q2EO1982C9dp7mlH6zw4yW4Y6P4pnKbZO67iXnjVKjjFDmx/tWKtGpkpm7IkF/bdP7
txcpODIe8rIHbkBqzGjxGJaPfYUstypyq4KF/MV5U9Q5yGsGVEJ1v5liPNFfSVq/yy/83i0e5BJk
iZh0Bc2l20eNTWh2VOpffSRCANq+iUwFNEz4IMak/nRzJsmGgoJqAiVqTL5nzZ5q6cnUUne2dEGO
anPXWP+ISZCNghr+KaqRQqMrUExxG2Snhtg2ytOsCaN59hUu5MWk2VUK57eLoigBAg3EIUn7HspO
oF3QT2ssH8ryXCl36I/R+88tCNfeoXMrqdw2ghcRdLwBpJbkCFzFYBIY7uYxqbqMKWH0SFKeAjeX
y7TVGXNJIyugR8I9Xsd2N++lXuCPNo1HNQmYYQGtAca9Pw9JSyradSAcQ8EauQy0nM65IHhnX/jr
gDTFAosqI4rjsXSaNpm6ekTGOpG+lil62Oq7KNuF4V6W3+UJVqI4510TvaMVwyItlT3m6qT0++1T
Fy2F26xAHcooT/CkL9TwuSgXv0tkx1SkhzbO3LauP9wWt3k2oPGD8TAuRItTskVLR12esZyEKIdB
LW0QvQvyZyIR7O+rWK6QMEOaQJXdzIrvzFnfozdXECpsPXQ0IFaq+E8HrTkPxxMilJ+mEruWnKXv
1r3xHF/yJ4bFmP2q9qwXfdh9Ne9nF5VxV9TDspUfXAvngXm6QFWsVkZRnCE51U/tLgXE2uLkD+r+
PRiGkAVKZxneTjZ50JguHeRUipFYQCrQZYhfkU/cfNcCcpKc+o+SIKeweXYrcdzdTuNRK0tWPila
+jzm7V4rLecdGrgSwd3gU2dkEmUzkVoyO0F7kCfR1bq9CJCXAlYdjPd/jVjX1TCCowmv0FmyFQO5
Cmrs37EI8FPiBjIAHsQPdg5L1acJK1tIZPLmuvTLQkREvZVih/FdZXB2REhNUy2DmrFJseEFbXQe
/UxdBrtd+qrfAdhB1By8eUXoGLUx0fFFZZ7bxozCKgUeI5wR6VxZRmEk83twNCmmKJe/HbOuRHF3
bFKP2kwlwLUzkiDWuNe+AiIe2WBylvciCIl/2EuLyGgxMgDBxCldlxhFpRL4pO577xUv4y5xjae8
AGLe7GvoFEyf6ZPxcltHth+c+m+hfBPI1E5NU0U4QJZhahlcnq/s0530k3FYJEcjcdUngUjmvv+6
GFciufgon7Re0liBC8f3BorW7kLP8mKHQazOH0VJum19ua6QO8Q2JwDMYze9BB7pSH4g0mEBEGH5
6/ayNg0ayNgGlRk9K98QQtEvnPcJ1DJsQt/SQ78O491tEVsZXE1dyWBLXd1aVhS2RcI6nVjRRzlZ
HsOfSWzATQgkbYawK0Hchd8NTTDlLHYpqs/pNKA590tRC6GiNk9mJYVz5HNR1kUj44I0sw/VOAMM
/iOurI9mpn8ytekjWSqHaspdnkayrUitMw1u1WSHlnZ2atBfZS26soUbzJmgVgVZltchOsBbdbLl
WXVIdaknDKklmApV9Oy0oHGE1tGrXoiubMGev/221eG2CIjNuMVzLsoreyFg280flkJ1BTq0aX3X
TedbR5SymOoccHZuJc2SQ6h81lvj3pjy06gsfjVNnt4lik2ntrLrrvJK1IhShv8mFYJ3ksBi3rzv
asFKHOhhM2LBvYwQT6nPKcleBavdfCVRC2MbMjgp8Mj802LiUZkTzGNBkc8KqCjyXWe3IKIAgqUQ
LJ3ZxF9ubSWKLXe1nNAy4iYn2Fij/dTI30AMm+WHQLVz4/H2orbN5rompkgrQW1LtK6QUVOx0vxb
XyV3ZlJ7AJiFwmgCP7CVLIfHucriPE5S1O2Y9OhoyrTwW0g1UAaSzMcL287odMkHXIXh/EFq29c4
zxzQmv/QQadqm/rsTOnUO/Mw2VNr3eu9/CgXnSBM2xpU/+PncX4KIIAFDSa00Y7gBdN94xP4fwEZ
X3xkSE+zb9rDY2wKOeiYX7p10pzfCkcLdWLGrrfMkz0/yX25WyTrGU/+O6MMvbQahaC6m8plaAre
q6AAR2LhzzNXwq5hORIUiXcNxnmUc/yofs4MWwesLUIst8I9jbGo0BXBDWxv8Uoyf31qOcA6WJYp
Q6tZBYZIdPaaLxWgAGY3BNwNG6CU/wfqgU0tX8nlLFcuF5QNGZftfGxeGAIaOcRnatfuABoAxAl7
05POItj8reYbDWCbpoV3u6lofAt439GhVdibjWUpKaLZlIB/eHKSJ9XGLIo7i5A2tjOVFuBsDSYU
Qe2fJzsUeVUC+xMF7HvWEAlUtGf60AJ79xcFt8Mb24IjuZYbtHYgO6X3Dl+C0gzVgPJkokrzp/TM
SkdSEjy1ZxUZivhi6Pe5bNkmFc1WbV+tV0l8m4OO4eLJ1JEVo3XsqOVTR5+s5hx1fjR9n9pzmLyM
g6A3YPsRvJLJ7W1adY2mxpDJHqaKW/jhsQBDYO3HvmjgZusyQ5mLajrUBrBWvFNGILNMGQy0VaRd
QTWPyKLK6ZZFrEVwvphG+qAGeNC5BkD7dfl7rpzqGG0/mKK+rRRbzgYMHLKhGOiUxivrT6VoxlaO
6wxv0zbZL90LTQw7qzBVlr6o4/fbojYNbi2LuzWJmo3VEkFWh8FsNkaMIdTgPLwp/gQw/VzEJbmp
iGuJ3EkhT6E3ulri+nwOdtreuhA0+MygxnxPZW0tiDsvmcS0Vhc8PAblIltPcnUwWkEWU7h93AWo
zaWmhAxJqcb7O9wXKBeSzxVIUnR0t4XPovIU2xv+5lsvibv5urgtl3DCyFLaPYX6RQoeUirIzG1W
wNYyOJdkylG4mARpC6YRko1nsK9fwiPAZ/zepZ9KFy2QL4OffhNoInMGN9bG91rEVMnMkTVz6Lbs
oKv6OQJEgLEbD3heidYoksU5pqWSwSaRIqxiDzntlO7OnZfsm13g/BCsaitWQU4e+KuAj0Y5gpfU
9bWigKEX/bITGMRA/ExQS3byn8W377OfngvAb84HVXLGzhZlajajx7VwLnaIkdfSLYZfLe96T/OH
M+NvLx1ysC7fWxeNR5jfSxl5oGjqTbRqzoOZvdLWkQmzkKfeNuNHLb0n2VMxnMvyRVYFd+hbUfkv
zVFki2iGhq5uvmjRkLAapxYB+UitzJ4S7dNifsuUb/oo2WoMxIk5n+02S++MwPQKHWQ8UvO1kQe7
VLq9pcoONUwAulj3SihhLMGqjkE2XLK6/gWutNROcmoPcTEIfvbm7YgE+39/Nl8/bIehbqsENdLs
bNnEaXfT3nJGdOAMwpHKzTTTWhanhrqslGryRpTg5F8Z9zUKop/pSwO6Wc0pjiH6fJ5ua/7mhbxa
Had7ejQ2XcsgvPN4BKjyN/ldeaz1mjglW+Ip73SFzeUAlC3fs4eH5RX7zrOO3c68iIhzt61ptSLu
qrTI3Bk1q8Kwxw7Oy9G/mQ/RvXIqPnZHY4dhCJuc8vvW9N8xSqjh7YGxDUM2UcrgbpmmlZGXSGDH
QQa4Xh1VObCUzEbg3j6yf9DIqxzuemkkXZcTikbftz7jnS15nXfGiO9ONDK4fcmsVsRdMjIFcF8Y
Qfflx6R3rHu2nfCKzvwQ/Uo+BpE9eIwvZJJsyb+9yM3gCoGVolN0NVO+LIiarlRUwJJyw+SQqZ5a
f1mKh5bs+y60b0tSNwPGlSguAAEqgDWjFYFNWmk+QKv2OchQSsagvRsQDqMNJ7FNd/T7Q/pSuvJp
8hi1W3I3n0RkrtvGeF00p0ALRh0rkwFzpuSxrV80Ud+U6Puc4qRZB2TLBX1mykSfTX18IqQQPCY2
Q5/VZnIaYyrgOnt79Odx9RiSaC/R6I6kqaC4JRDD1+1yElpTFowoGvZHoDzU0a7tBRMmgs3SOF8M
rQdWRIHDqMN7Wfs4II0gUDyGcPT3hfj7uDXO90Z1FapWwR5DXuIwJh5mXpFLHc1PQW4WvirH6cMI
2G96it1FxA+yqfaqouoK1TEpxJePjZDgGFnCPyE/FAp+cf0uqn4kheglsXlUKzlsn1d5OCsM0tZo
ZlTdo4+Fqtl4xNBxcG/vpWgx7EeshKSYJJw1C4dFO93rk9CL4uGFAKc1jwbBY2KzYI1i4e+N4/yF
GWl1QGMcW/iBIOw4B48qCGTYANL8eUE1Cp25v6QUrlHBlEnoxh9vL3Uz1bSWz3mJEP05ufyG43fP
ym2Fq7eO6UYAYXhRdiOyTbmL8S6jskEaf1v0Zry4WjnnP6x0ygOCqpRrJK/q+Ngni53qT5r+0DX7
zhI10WzfcyoBczhFX7/Gg3Ohv0WfJoaFR3bSp9wLDjFSTOYn1Y5d/T3GvhLFmSIytk2vtgMeoWpj
JwZ4yRJToKKb/mQlgouDFIOgv40RZMwNRvzNwdMbbX/7fLZN7bphnKkVSqMsuYUNi+PxGYVzX0JV
Qtfpy20xopVwxgaupkEz2GhyUn7WghK0919vC9is8aJX4vfJcyYmNYqRxi2KBCxmDE+pF34ZTuSg
e43Xo1mi7OzirhbUWbZdyFUmZ1a0q9FQTKACahx4OXlupHOtKk49i3oatk8JzyqU5eFj+YYXJSJo
jR8QVJnpsU4vk3oMO8Fatk/otwj+etTnZgTrI/Zv7vyh+mBagu9vpmORAf7vGvjLETPhfTikjL4G
fTPjI0scyp6+18GXl7gNBhNgRUfzQvaxG3ii9Mr2M2klnbNW9LWoes6QUoO7CsMy/rKXP2foN2js
xtGOihcd30F8q63Xyxlv12vZXJZ4u2Iqf181pTOq7eFdSn/dU856aZx2JfqdYVYAQQRulT1Ikx9n
uErw+jxmYVXbQ5Zfwrl22z4EEkpxAunwoWk0u6HTj6gcvdu/SKCoGmfnFVWVZJTQDGo2wblV1e9J
tXit2Ql8LzOsv8Kg1Wlyxh4siQRu1xG5TUnyFesFvTL2kh4G61MFaL3bS9rsVcEjDd0qOsOm55uw
jGzKkctl3SPoeFYAMWU+EMDloQcHV7UIkkIojbswgVvZ9jFFZwzr+1kgjTGTtZCW++O+FBnl5nmt
1sbF3pKSqEMzYyyGPWSGF+ALOdFH447BPwET0dF/hO67Xiy/RSo8g7hFgxmMLjKu6Lw65JXl6k3o
3j6yTb+8EsHF4XkQJ2bVsvhRm196FXUtVb1LBmVXWJZ/W9T2vbOSxTkWdFD0JKR4Vkzf+w8yOI0j
V2aj0PU5QcKC+IxIWRjPsY/+pf8acrXIO+K1yzeghaiwoZjWMMyu5tDvBkyxpAdrx8auQ7cS7Obm
zbASxjmZTkZlJGeQGCSWnNkC5GE6CNK2m1HiSgTnNpYm7DE3BREsp1d8rhPcEsMzmHPtzoILew92
F2rG1/3j/EcMvKt4UNBXqVXZj4KCBFbKfvbWt9u6sW1cVylceDDV8ywpNR4v1nJRxg8Tunrn77dF
iM6G8xY0IlVfJBAhZ4Xf5uW9ZM2Cbtt/8EjXZXA+YiimYqyMGrgdHss1p4iqlacJ8HqlH7rkX0rj
KQVAo53kUoUwAbPpBzNqPhmT9DUF8aWUIwtnTKcwUb0uTD7ovYn8b+EHbefd3tRt9/F7wXxLwDxI
yESMcIr5fC+R+9IExWdrN5HomSvQep5wAGR+bajW8ITjXOyLkThypeyyZLpkfbKLx8TF0IUgCWJs
3pxXzSdcVCLP5aAA3ACNlwvx1aH6oRPrRZoGR67pYdbT04SXDCEociWST+fCjc3sZBrZcRqKgwZq
IN2aHuuSXCy5v0TaclbL6KJPstvkkVuMxr4p+ouZ0n3WRfeYS38opsSPR/M+Tkt/mTAVXWieZS4g
i858vZNPRdo7daOd5xxYO1aI9hLSHotO/4b+YwNJ/uyLReXD0uJiwi9JWnKogtZpLALKZeNZltND
IfdO2VX3rVq6cVkegi51kibbDU0Ftr+peS2S/KiU0S5V0kc8HAGQBYBTAIujCYym+B/1vpSrU2iU
bqX1zwZQPceoOyRpkPpVmp1I2bhL9n3uww+39Ww7LbA6DM6ztlLfD7ISAf7ke35B1ugOJPW74GV+
YF2+Pbp8w4MMEMvKSV7b0JZFb3OBf3pDVF1lQEqJhnETI+2t0B96XjsdOKLkVtRhI7ImztfSLh2T
SpaAkVOh6tec0mxntJldRYI0okgO522VKgq6KUSEP6tftGay4/E4YBCtC0X0N9vZFKKYmD2xLF3l
+6TRt5yBtDBm5QJzpyLjOxzqXe4QN93133uXVd6yV1Fv/nZBeiWVCzRmEpvDnOKlPvjVIXKK58SN
XyswjqKstJMAMmDf1k7m1v+KMVbyOE8RUwvtxEBQQHsSQ20mh9lnHVHvac7UVmI4G4gSkCTRuoUN
NI8qNZ12zLy0ewf+vraWwgUYDenHwlQRMJWg99UXG+RLkynasW17Xq2FU/UMgSDQWtFZmn3qveZQ
Pkau6cZHzKW4kRu+DsfoqX3u97nfg8BZxGK2qf8r4Zz+o3m5nvIZHXu69n2+KOhfaz831dNtpdh0
GSshXLwRUXAJDVOIrog+e0riwaaD4i4kF1xTQhPjYo4YuYJumXA1zkcTAENsJ7v9/DAAza6xuzvQ
YB/+B2JLwer4RuGsUusgYJCu+j1rkMjc+rXbs6kEfRft/zMh3Pi3N3TzPiY6kpVoodV0fjQBuCdl
MEgozEn1Jy12iyl1aXvUR68GjPRtUdsK8lsUP5AgdUTGPAIcSEoDRyONTcEArxnV2SgsQTwvEsU9
wDD2lYRDgo1M08NInoe0dvTpIIOQ7PaStvO91+3jEcw7wOHI4CNDIgAs6QwsMthbYCtg/Zqizodt
5UDblkWIoaD37c96QZlNPcai0O/Rl6OfSPM9HYqTjO5uwZK29+4qhzMxuelL0NNpKH4jN3UGk4Wj
nPIddVWwIMYPmpN4414IrvUPG3mVyhmcpGeSrIy4PdMq2xdaerYa+U6uyfNkKYYtj8kD5r4flAmp
pTFp3UoB9/C/Wzgf+aOupcF3Qj+RzCk/xHvrFHuoUwOfAdnBo7bTnBrkWKJRpG0D/L1wPtgfaRKg
gRSZ6RYnOt6VUWpnwYO8+OW8OLdXuCkKjUKGTlRF1vhBlkVNLCMhuOrS5Uuf/ADVO0Bu7CnE+Ld6
uC1qO9+5ksW0bB3blaaSVTmWZe2B0OYXPsWTYte6DG8r2meexEhEbsvcNBCUBoAWYoHalJ8ICOm8
xLPEbDHI7Dr8qU9fIlGaXySDixZaqo/ga8IN20vPuIHS1rX6z7eXsWl/q2Wwn7DaOaXQIivMgTFQ
S14xRPY8nCKYRP8uf7KSw53QpEUzmoTwEjPr89RQYKeeEW79yzPhnFYR6CaZGeamZewHpbOH1idm
8S7L1S2ZQQ0AWpm3obyvh6yrM4TeAHgDug9aIKiT+FNuK4/JhcHPSp/R/rC7fVD/oONXseqfJ0UB
TFVodceGCCe3vvQ7A237od3ZYAc8Q2qKtvJiFBjxtgZehXJhsUxjpQgVlnLHQKYU2axLafgpWBn7
yF+x92pDeTUf8PgE8jtr0S/3jcuIWgCChXH6R9WvjpWwa2czE7GSx+l8HnXRqAbwTIbys9despm1
89HRS+TFJiK6t+2E0koap/m0Go1WYkRV0XnxdUxFhnfhYXGQQ0A/vqghSXRenAUAEYsSuYBukjyx
LYzyhJ27dKXABNiB/HVgVCVIxWImncjc9RlXydxZQwnXPrt9D36PDwKN2FzGVQAfms5hYSBr8abr
+n843muCLi42eU5A43HRvNQdT6Jpxe3s9kosF8hNcdnoRQZnyOZ0l3N6KneSA9T59pAfFo+d1/Ke
0s5KImfUaaFVaRJgJ6vkSyTdt8m3PEQM+WsKBUa2eRuvBHGGXIVR1JYGnjK5FDpFiwHJX2Vq2q3q
SKYIoYkd/w31ePNkqzulGwsraAfYV2k+02JnzImNHkp7jl9HDEJ2ql30ggBAoJBvB7uSmFSG3C0j
nFNMyktemPdDLBo8EYngzLhUprzBi4K93D/iIk7Tx9s6L/o+Z7lq26r9krBxAvOOdP5UxgKjFdkU
F2lToiVLI8EPteoRpDb2gjEs0RyBSAbnGPQczZxKtyDHW0vHDPzrzZI/KbkqSH4JFOwtM7E67ron
ao/WAYZI8F0bHixVsxXcf/V87Om+S0+LRLzbp8NO94ZK8+3vlqbNSynhihoi45FY+q6R4s80mvzQ
CAWitlNfV1NVOZ9A497Mu4XJ8jXfOCV+iLwe450cXcYLX702hkDk9rHpmBvTgDJjvKXRV/s5Rbre
RT1ujSBSHmhOL+kyHQc9FhybSAyngeY0lFnMMolNMh6k/Etrao/6qL8nZKHXxXA6qMkdlUsVhgp4
vTABIrrkVdKv2+qwHYxdhZisc3G1Yx169bsow7wbvasOyifDz55N7J5t3ZUHHY/W5KfwctpWQUvT
gQAjA9qN7e5KpL5IQyW1FvigPymWTb+ET+y1nO+KU/5JDV3ZL136DbBuArexHb/Qq1zO8Rmx1MlD
gFMbnQm9v5FT3wXnBYNVzXEWgle8tS3/bWhXaZwbNDU6N+oMVWy9+EkGQxPmuFrcwrETolrPAEuj
i+y2/z80GoT2+JgdEif2RQ+W7Tb51bo5bU2lYDRN5i8VlHAwV7DDVBnwsYPPoHY+Fyd9NxwZ6g5j
6hC90rfvgusmcCq8NFFKGhCXuVlwZ5XHPtjdVl+BKvEzlCqVitGiMBFtPOnka9V/KKK7oc8FlihS
HR4nWptTuEpNgcr60YsOemjJC/b5QXMyL/JMkTQWnd1QHR4wGmU1uiglbtDQdJoDY7OQn+Xvs1u6
iEHc2zso0g5+thHDIFlFKFLsyUF1SrsAJEBsaz5KWo7kaF+sXebF9/mzU3+8LXjbh/5WDZ6SOI8S
FP06pASsEmX8H0loK8IJNmZjtzaS8zThVMTaEJiKO/nNwbybveZzfETb9XmC8WM83Aar3o60GNkW
bevm6kBvZykq3in629W48nED+kuKij0sDHw+n+6ULLCnVFB037SulRD295WQSOtqpWigJ3JA92NV
u2ilFDjNTQNbieB2UFfbBfDoOkRMkzNrj9X4yyRgstIEmWfRUjjfPHZgpRlrkL9Xso/6sB6KeuC3
SxOrlXD+mJSy3k0VYnkVebURPlDBpKv6UHwI9hi58nK/AOOh0woihW3zWonlnC+tjDmvwFjEOpu/
97scSvg26/WQ/Jq8pLUZYsC4nzTooMjxi/aUc75RFhgE9WFgJ2f7fnic6tfbFvwWK/5lXte18dHr
WBZtPirY0hZVsxQ1cAAm7QoQFz1WJwZZjTFGD1Xjo7ovZUC6hW74Hh8CMkUVOKkGWA+4Z26kSzFA
6yo838fGaYf4EEZf5jnb317n9j5epXBh7BTkLQiIscypORhRZUfxr9sCtq+X1Tq4N+3SU0uKu5xF
JgwAKnKie9MltuyDRkKYHBAth/195TX6WeuGxsRyguwkBZda8W6vZttlXLeLcxloEAGJfYrAp5ou
UnJGNRDQKL4S/MtT4TxG17dlhgYnANmYORLy6PmodZHxbl7Eq3PhfIYcxbEqMWAu3Z4xAV2D/aJj
174nBpjaTtmsZHGOAglfbW4z3MNhZs+ZrWJAKH4cEoCdsRRb7i8ekHOeRclYdhh/m/D1sDgfUS5W
oMtosnbTHsxj6mzLSWYbiYiIbrvEbliUYpyFQc5ycuRY1krgGyluf6Q7DId600fjkrmlk4IRsTwg
xvBNr3JUtHWLS4DbD9GrdD5MDIZJylDAUd7GrnU/80EsekEU4KA8DJQDYTMws9e/d/X3avlwMZ2q
QU56wtJvip8i2q5aR7t03uzmrtzZgXgUdltTrxI5H5WMaCjUA/amQkGVgcOE6CtNAIAjhnXaVpmr
KM5ZtVkUkRBtWG5eXuryNW8PuggoYttFXUVwLqqI02aSWduHET6p2deUHG67qM24cKUPnItSO9LF
hAVOQzo4Bgq2+oiWM3QtDD/lQjBEJtouzk8pidKlMnO3E15/ylezeSyQs7q9HtF+cX5qMfsxRTMu
9qv5JKmZHVmC7O4/3FDXE+G80yRpfWkEeEMub5No6F3+xuo1+QMDDhMtRyiN8xa6mfdV1WsKgGL7
XyyoAOPXQXsMH9DfKOxkYj/9hrFSLgNiLWWdxBWMdUqIHS2zPRXHLrzL4h9mi4SLKKe8RRAL4s/f
W8nPus0zMQarRlimlTrGf7uHbjI9wNzsmwh8MJ08+XOEom+TeWWEPEx2CRb6oIzNRa8BNqXWoa1l
qh2aQEyIl53cdT5dqFs3AAuXe3O0ay0U9QJu6RdRCJC2LB2TFBpnj7IWdPEQwl40IO0b+3z4cFt/
t2wE81FEN5HhtADu9GdIonbhZHUtbiEleE17xIrzKdZFAOFbcQlhaLzAvQP2Bw8wK/XgFx5YRckc
Q9cMPzWx5Vjg+GhCQWQiEsRZfN41Sdsw7z8m+wj8Y1RCAevJyJ5ub5roVvuLNybGcRMT+az5OHvg
RnAYz7DxBKbXl/r+f8ifCW41niemp2qQNiE8mfmq2xSkeKEHxI5PeBf+T7kjkRfguV8GEFynJZJo
yEw0Z4LnRerEZ+3YOambOaKs5Nahra2SuxLMcQzHlBU3SRu4pPKlJHVqCoMTAW0Lj41TjyJY+tFk
rFPBXXNgmc/Qq04AVLsA1wHBj3BWaDM0MDXZAoAb61vgjWte6qoCkK5bY2wOUHn5DvPtU/NG+ifv
e1G72pav0FbiuJvCinopniqEB4V0bNPFbtG+IFD8TY8NeDZNV3RLs3hosXEkgJbspv/gfvQXTNCn
duCidkLd3pVmO3erO8udHionc8Jvt4VvuSoGDfdf2dzpRUs0ZMM846ptE2+x+qcRxcemiwWdlNu7
eBXDHZoMSEs1YqgHaf2aNx4ImW4vY9u4TAtAlgrGHYEt/6fLRY99ltQN1sGS4bLHpkMK0IMxCs/+
o2gUadO4cG0AQE02ACLPv9PJQBM5x2qK7Eto7hJ6J8uXSBI4xM2jWUlR/1xSREHoVi9oZCLZ0Uwz
W6F+LBrc2W64Wwnh9o0ksRbqDBLAvCsOxAuPRAKO/OSp5/nURoJTEu0bd+/2JElTc0mJi6n7oLnM
+VOePJmyQKU3dW21JM71YQokt0iOi3GgT4vyooeCZzSL1v4KsFbfZ6tcJRzCqJzVqUVXKVowvBBU
Trkk27IaO1W/uEUdHpREfwQ49ONtFd9WB4p3s2zKwJXnlA6tg5li1NDwWnvskWDuzz3awm7L2PRE
wKj8rwxO5RKjHJNOgTaAuAE9MFLxc8qpv+SlS2rpvtCt8zjKgk5T0bo4DbSkQiJVjUkrhIwagB+i
0kvKr7fXxdzL30d2XReneG2gd1ZgQEantOjNUmx1pC7L5IRK7cbz4t0Wt+mNiKwZii6rJuOG+FNF
qhhsSFaCADAEtgUaghMXA0WhTQE3BxeI1MBteVsauRbHaWSiB2bRsZbHhep7LasB8Rmflbh+Wer5
/0i7ria5eST5ixhBgv6Vtu04jcbohSEzoveev/4Sows1B6Iad/peNnZDG10DsJAolMk8dwkG5CS8
m0WemN3m1b+2y6J6QYKuBRy/v9K7TyDIOit3820H0afykwYOyx/X18k1yFzGXakWyzShKVnYVYg1
MggmQknTrSzRES2BOyO85Zrr9THvttloRyWnjN2FIVsqoenYYPinNV0eIyypQjjE0UBShIUVeYua
V7nY9e2TAnWz6pGUB0ksrKm/K8U7UcoQfPwDVq5fQsxjsV9mtQ0bGB+Ln830xeAyflHEYE/e2gCD
WqTOFBDaYOyqPfTgrwQllWOcRmT/INLEbbLbPneXvWR5iYa6LfuwgbXu++BAUNMDWyY46Ig3+Pxi
MNcag1ytkQ5atSASpXxti4OZ608p8ps0zY21cYpjW9UJDDxK752thoHQ4yOmSGOY9IQW/7ITTapT
OjPxHN3S/xYesmdKcirZxlH2B6g1VxDBFm3O6dv4lvgLVFBn4OWMtiRmvUQe4qyLZwnrpQwErW0+
6FgvncDV71TnurUNyP5gjIHsMFNiKae3uCEesvxLFRTQFv4itvu642kK8kwxaG2qSh7MOiaI5uwN
nUMzMex6iezOPCkar4mI/tnMefiwLAaql0YLhNZQ8ZxIT+Xk/4sg54ffZyBZq+uwSsBC45hmZy2N
XyqRSzQ/l2Tr+vfZihw/WGKwOKrkUNCjXkIlED4ILM7tEAralLmbp+22xeb3wRYDxIlMqmJe4Ay/
ont5V51kr/9Cr1X9S/dEBf/AQ5/5/5L5Xhtmh0HidCnFSUSk3x+UA3rxaeYOY1godSKzzxcW3LjI
P5hjzjjegIMRKfBE8QAddr8DdUO0S9x/yEd/MEMP+iqCletanuYWTtIgPVjONySXOFixcXN+sMBA
hSnUet+C5d6Zi3yPwSk71cndRErvuhPS03LlNCkMSAiKFGiTjs8zStVj3Wb3CPN6JyhyO47yn9dt
8ZbEoESoqj3JtBrNFzFYUFT5rgxBV2wEnM4BDhgpDEDo0DGcxEiUnADcefNgycJgoQ3QinMPjCy8
Q8yzxsDFAN23Gnp/gKPYEt3CQc0bBJKjPz3Tgi2kQuymttpPxZnHOMqDD4WBD2MRh5xIcHWd2NrB
PNL2nGy2Td/YRS6vLLh1VX/wRwZA+rokYHNFiqXFMI1FZVdNm9wCrShDIbdTgeMqbH0uI2Dam0bs
qhA/VOZ9Re6VkeON75ftFddna3JILydVM2H/6GVM6Rd7Fx/Qy980Z0aFIbehKnxUz+B+wf+m43qF
3e4M06bk19E95eUNkFgad9zBwY035Hqr2W4vQ21JWKSIU8RDvEsewUVjzbUV7BdfPpiQS3XEU4bZ
wSGxQk/a/8sZRVoQmSANUhoMfip93syZCNtReNMYoVuXL3Fi8g4NBa8/t/5ihYHPhCjQvM5x8w3e
gnJo7WeYfadNwC7Z4U7wB95dux00XAwyaNoHTR1GMTLVarsz49tB/XR9295rNNdWxOBo0xgkkxVE
dnKMabN+ds15tgaJ7MZgsEy9cFUVQ6ZdvdMiWbPIlPiVJNtN9L1r630/GNYyK+feFB38zGvQKDPy
zGJmiULgxs3X3BhdMpE7NDLbKZle+9ky08TuO9UGQ5cwWsmYWEvY3KJoYlo9pmMmvT1rydeoAEfv
/DY06WsWgry2Cux2Dk9tZ2h21qM3pwOFZDzZejQ5piw8qpl0n8+CE5HpMRdSR9UzdKt1zdPYQhSC
DI6QTo9hB+HR0PRRVHGub+M2mF4+E3NDzGZI5CYNkRacE08WxkPTCD9SLfVjRbHlDCwQ1+3x3IK5
KjpRGGcS4xoHc2hsvrUTt8mMZ4G5HjQ9N1IBgyHvIKOj652+NeSH7+W+dLra+qdiPMDjsoXMrVDk
dd7JIXJrWg9m5jGyomy2BN745lYe4YMZ5jrQUI3LUxngGT7RV2nrg6HTL3blCWQ0x8znFWO2IfH3
qtipqaUdEkxYoq23145m60jlTgu8UoN+FMYEwQ5z3S22b5+LNQYE41CIh8bE4qrl1IIEjGT3Usub
NOMZYTBQjpQA/OgxOBGSXYXmnrKwSm46cjscvqyEwT0SJV2uZnDwRCzsoMntuvA6CKyiIDKexwaq
kE/Xt47nGOyEVNTmTZIRJAohv3yuZZAzq6E9x9oOgGgrGH2sxuqcDcaxTgYf0jo3Oul9o+NNd3LO
HTs2pentFISUKDeMu53QZp4emDvOUjlo9d5gunoEdGEQSvmMZrDiOzno6AEfqOKgHYNgJdoFHiV0
AYGMbXIqQdwtZjBlSoOgLlodmILWKUQHOHsm7T6nZ283WtymaZrCunK3vXe0rtapZmEPZIQTiYfg
gFXuOks6UAoZjZOh+UtIe3FXBlWWWJrjlHK/dogLRDfztNHWTi0G3Yt7iTdNw/l8bLOqaE5kySgF
d9lBiq5yhQdTOgTIkqhBwwEUzjFky119PQ9jNABQfrH2dzsZvIz8xhWeGQZSxDwtQy1AI0nyzvST
+umeKpTykuUc5HrvZ1n5g1IlQSdV8L8UNQDQ9e7bsb0NDIGzaZwj/K4psjJTTBgajMUJQWJW7YJi
3KcxL0X2l1fNb4djywxm2MXNgD4G9OU1J9pnmzgo9j/S21k88tybt29MtBEQrTY0iheyOdqm1u1q
HVSnUsg7RTw3YPChjiPRGAne2a0reeDO9E0MnXfHEDihObKPxwwyTGFnRa7pDK/XQZH30ZjwQwhL
yB/laNTqNHQr3WlcHnLeJtLFr7xiGRJo/w0lZHKm2wDb17aW2DxfX8RWj/46umE5lA0QZYJ4DueV
clCXByCRg7H9h8CpkAmvvcalVOuNDfanwuaY5qASy64cRWqUDuC1pJ1urgqSxui2OkafdJeqAcEr
8eYjR9PhSqdsfjhNMk20SoiYlWT2NYm0OVE0vLilW80ndoXrLDx/16zo4V0ni1tp2FznxR5LYtSB
Y2TR2gHZ6Sh3lKI8xnl7iwPvB+FilREvAbp5JlbmmJCuV2cxSAV80bn+lpL7NIIa9vRN7jw9jay6
2gkxj26Yt0AGjLUhGeQ4BGNHDd07Z8watIyrZNdqkaObiJlL/YHjOrw1MsGe2SWRlNeIKMn98mL+
iE6aj6gEc5SxazjLTfvSv0Kq0S/c6AuP/G07v7zaX+peq2OZZUQOZ1Cx4sRQhUbiJh4yy3bgpPZ8
254w6+SLO91peOdlEw5Wdum/r+wqcj8tst4hEat+hn1I7nwXzdDh7Cz9Vn9EQCsrDHILU59FTQPk
Hjw8xIEGmmzpNhgbPAjvPPCoUzlHkZ1ZbuReH0Khg7Ws9JRE3ktyzIldedvGwLQUS7I44O2L7HJp
Z+S7ID6GOW9IkmeEgZRyMPUBfGmIG7URBN+NrYAHwohSTu6Fs13swPI4NlGrY7TYiRdig/V7r+cS
p2FlO064OAA7V4Q5hTpfCnyS+T6+MQ49Cgvm5wnsGSrmcwP3urvxFsQgBwhc+iAxAcVJuwvKz6l5
f/33tx8Qq9UwQJGPbVFHMw7r9CJ5iivtQMp3KJ4mtwPvdH/8j9hr0PWuzqhpyMGQ09QxlfIrPGRz
9oJPuAPW1GevHFK2CdBoDZSZaM44U74T1VkiT66exPG+Cr0i5j1zOb5tMIhgzkUwG2CEcMgX1RrB
pgwtHQ9Mv3j2vciYWokdM7F4MhU8o/TKWW0kYK40hBxv69wIbfP/mtvhuR+DDTLYVGS9RkycGLNV
S28dj29k+5m38j8GGIq+jpegQoxDp9uQ+rDiQ7X7VfjkRfjbRf+LLVbCLw6grz1ONAOCaWbBKgr0
18ZfOjAPYyJG9PK9cKCMVuY+8vVX6S6+5Q5vcwIBtu1sjk0tNmaE40jw6jbNFMSH1FfuhBvjZKWY
OUJzxU3HnWLgfEaTQREDXWg6JpxQmCJP0fwwmByU4qEIKyI192COm5f3itDsTvvMy+3smapeL0/J
IXCDt+uoxVsPiyJaABHmCZWJsTzW42GaORjP+0z08K0OF7qKS10I8JkqjN5+RnXEUZfXNgY0yrz6
B28pDHj0eSKnSzEi9be4QvTY8ybpedcVOz6RRmGYDgHy6CIiQRqP4eVyDFG284BM/zLariirI8YA
BiQRoXC/4ALuy2NrnLLymKqcman3BO8VcDdZyAikwhCISSFjcOLjsmt2KnIoyaHlNFNe/zaEVbVI
Oz2Zwxp3Y1OfS/KsKJyV8H6feYikRaaOpoRjKRmYWgB1MaR6dtdPCnWfv+8Vcq0fPXke60zoRgB4
EE2WItdWPoC1GHPKCuEsRuWZYiIJ9HYU2lSg+61vUIAKxKNevHSgco+16b5tkm8FukOTBNqupMSH
E/UdEfODYNYeMm+JFZTjTS5qJ7PufdOMvoxhn1hZmpe2ES1et8x210PdVc9b0w668rYIhBvS65PV
GarVEbDJS+WDUfWNbQ7xTlnqgzQXn9tZ32vFz7zrP2ez8a1XRCtXsh9RCDGUtIGibP3YLAg/+vQp
maZnotcnTdHuosi0pXF+jLNo18sktZs4AqmnT+RToTjXv9D1i5yI1ElWWJMECpSNael+rJ5G8wmU
4FZVfP1vNhg8U7p+0PsC8ytpdcyCY1fdDPnDdRO8r8/gWCMjAIomQGadHZbyYMiJJRnuOKXWdTtb
o9ArhCEiE/g0Q9amZMAlHu3zG+F52WXPzU/pRgdDcOlFB83NXiTOgCPvEzGgtiymDjUYrC2DlHwj
OC0Wp/L4OrgLY2CNaJEZB3JBC+HtVxpCotpU7chts5MOVNGqOKt3NU+4hxN/gcL2o/tpcW7kooRH
M2WEzzzhZsH8j738LNBVEPOonTlO8v7HrHy91aNaGHHgHNHonaxe7gtj9NSmf+67fxCOXbvJ+7W4
NlUlg1FHCSZrcaD6+g3yFNaSv83NayjNHJ/k+Md7dLSyVbe9WncLTTxEXwX9Xqeai9xkJ3WyP5Fc
xTABuKolVWb8vsqVoES/Ni4LtbAXTbvTusCO0vRpEDSIbfSHseSpL2yv62KS8XuzhIZyP9OXbvrc
NZ/6Gq3h6QvnPNNr4dq6GLdXWqPRpBHrCp/Q3E+VT2/FVzBSlyeamhYe5cfrBrfYBuAZv1fFdiEa
qT50tYG2Zho+CBbIfnwhtB6knWDXjoQJSc0Td5AW1H/Ens2rl2xHlhfjzJWfmFVYCxFWm0qPuvht
MHaBNNujcUg1nqQF5+uxSjS1XqtxKyKrGovncPYTNKWlNSffsn2gL8th7vwSJHTVAgVZp0oHK8ye
Egzw6PFBCFKb89Xoxlxxkz+aE4VAquYMG0fZNlRPfwFRzluzI/v4JO47d3ETtIkrN6JFmcpAEfz9
uv3tUO2yULrZqyM+FAG4/jVaQzaUYzCPj1MkcaJNBHacNTJ3aNrXqpgaPbZQfavi2IboQ79g7C7E
8GL/Ncow6jeVCIFeG1WyzBqJVcnA2385GYZuN6H6JCmSLUJzKO6eJjW1yHCbqqYlmoa/6C0Gp6XJ
MlJiodhpkwWUubXojvETKkRWZKQuaYyHWC7srr01Z4zvl9hsqfEmMdv3mD8ZW3WXG6hnjwQE2kXj
C2rsQtTBHcPaDYCykho+CW1k6Uboo9ncUcbKXYzMrk2M3MmzOxTqQUIHSlIG+yY7CUG+LyD7U3Xx
eQ4WKEbqTq+mt2p032ZIFFaCC7JQT5AFbyl6W8M5QTOLYw44n7kEaU7TIkbuaJVkyRhC0kXTEpQv
6Ay6k6R9JauYfXrtBzh98WLOgpUTmt2Xc7uF/MMU3Zdak1sR0vFR8gQuz32LRohuKGzZEOxeruwZ
s/aBfFu1tZW096kZ+vJ4zjP8/8E5PKCrKxP7fwoFDUPTwL+PiVzGyXRNFea0QWgzCGct+qHLvaub
k3fdk//iZRcrjJcFEIsic4p0VQf632m/HE0wDosoBCLf4XJsbWPQxRZzaYHhUEadE1ibzuY3SmDj
qXn02QwlP+kbF5zvXhPEhUVmHZ4qPKSBmuNjlucwr3a5NN6hU50DJH95D1/+JOZS04q+mUtK29NA
+ZHC//I8WA0kdwo3/MQLr3jrZy43o8lBApcAtZLmPg869OQexO7t+iZvXym/F8T2LjRhaSolzQTW
bWfJ4mzF5kMSfir1BJQPvJnGv2R6LtaYC4zmAwtTUCEQ01uUTCYsbQTF8pdfQkJ4w5on3jP8L5Hx
xSbziG1rY5THAudCtRa0zSnuYkFk+468BBbNrkJGDuWk65vK+XBsX0MDYZW2Dugyjd2QnsPCE0b/
v5mgV87qStFIWnWNgQi1MPZJjqHnt04MOd7O8w26zJWNvgXBoWEigmvyNrGMSnWXILDjMbATZTjn
UN37b2tisAXzTMMo5ngpjVptKcjMxT+l/v66Dd6a6L+v1pQsXSgNCryh6o9Vct8rnyrzmMx2qY0c
qORZYqAizSCvLhW0hwa9R0IpnItURuZEW7ysMV/CXPh6fWU8bGKnFzW11he5DEWnBM0XWGEbwc7R
9FTVaC8nlihafc55utAP8mdY9ftosd0Ng0jCuB6FxSHiWU9fKsPtDb/lqQNsRk+g4cP8LngmCKsi
0oGENYB+ICahw2xH0thXK16H0Oa3WplgTlMOLs9wjmCiGZfbacTTGZJxLWncKF/sCWKB1z/V5opW
jwjGCaHlm6VhicM7CqPTmjHk72T/uoltCLqEnIz3NYU6Ac1zUGmhJRwdkpZcW2hd4JzYbQe4WGFu
KHUMUbxSkX9Oq2QPGhxfTwpLV4YeczLV7vqK/hJ6/Db2xyhH2FVIpOChTDkhCyfyEJcJX+iI5byr
eD19nJWxMx1TixtwQczriApGPPXFMtDnlEGze5kHDsxyPhU7pdEKqpmhdR4VwGX4VNSJbS7SbWsu
Dmf/eHbkj9BXTnWdChqgL9lnd8ZT+zlykufoBgMpVhxZSIG7o8XrVNviRsV7+TdEsApHtTI1eBW0
NF4cXc0GoQp4+YLEojzV7X44Z76850s4bUnLfzBLP+8K5usp7SsjwlWi+IFfP9H2pwCiu1b6mdyN
nuINGKdKHXNPdiZa9jkf9C89LJdFM+d7zLtyMlp4qqLbULQG58BwzJwELSyKlT8S8C0T9MxBTJvz
ibed9mKXOfT5NFVaQpAh07I7WVCsMP5sRK9mzRs/5tlhjr2RBROardH00cvLjWaotjDJZ2PswSQi
cPZy22l/L4nNMKrVLFAZQ3QYiJ/09GdF/JLwZnp4TspmFs2ordI+gZPSrhzJid30jHY5T7xb0J2M
TqvjjC4D3vOGtzImLg1SUMo0QYWpO/Euw7wIiSBizJsq5BlhzjzKkHpaRjHoz5Z8R5TxYcLcV2Ua
vNhjs7P7cszZZv1qjoNwMPGZ9AbMIY9NVVkV6axmyK0Y7Mf1aOVUu/nxOqRtrm51bdN/X5/yuO17
lU7dQDLBk9LFQyZzFy28m4e68x9hzsoMAyaioZm5jNjEiafwUKOem+S6P42Vowo1ikWaLZYLlJl5
eypxzDIoooMvFXRQaG5QKnC1y+itQQtcZk/ga+CXXjdDktUaGejIkIJuctrqW8mnjHwtui/XP9X2
7b0ywGBGHy+/qHRAKRfucnBCvZNjo/c1drhPPs7OsY1cClFmsFbilV6caM0696EX5Px67vH6FTku
yPZz9U2ZaFqDFna5uh+aTyk5qQmngLT9ar5sncEgxRSUgin0qO0IUO7TveVo7NUbCGnQRpcIw6T/
1gu5MsigxjwUVQLhZJQkpLuhuyPm58x44vgD/Y0rh4rt5SoUpOKkDotq3cmhmDsdC+Rfrd6hvZBK
Aj3X/2iRQQvcyUrWdxJNBIyu+DXxHtUbyjAonaFhzEnHciCD7erqEhKDLgwRvkCU1A416bz04V5I
Tb8ZTddIjH1lBj4oezgvMs4xNhjMgPqOMaKQji8XjrfVUOykduGYoD9x7cMxSBGW8dQsPSoDTWSc
5ZJ4sWRYUHCzyqzz4jridAZst9CvnJEBDi2qaikuEIkrX3p3cRS0yBVOsJdE0DubfulhxvRMO8v5
FBCcs812fKkpklWjjvxHRE6GdBREHxV9jlPybFAoW11hsYYphFl8PwaBT0lyyJ3ySpCUSnESKqv0
oMuBTAhnUzcDuMuesi1dc6rLXZDggM+oEEjB16AHs0H1SdR/XF/ee6brirOwrV2RmcVFZ2LcMpRS
+SaS82PQZ7aYRnekKSOrn4U3UazvS6NyI8g02FUYON1s3ve98iNAXWJKxcqWkvC5DvQzOl68staQ
vzOcsLzNlVsz+n79D+acH5P+++pzZCoBHXFBe+17zTcW5Gpk3nNvO0+z2nwGh/S+UaCMhE+ePkke
cqD3KQTIrXxP9RriWyzv+pJ435qJXpp4HHqlRpUNbCZuOiV21chWrmOW15g4prZ3T9VlxOuqBlqi
j7snTeDIFWlLUjQRF1JtjaU0Am89W7pS0Fu+WGG+URJMRT51iPo6R/vFd1PgORnbwj0kDz3DLnxe
In4b8i4WmS+Wa0HWaOoCCBKehe7rHHpdi4qYbJkDr4qz3Z+2Wh3zuVShkKq6QNSX7KmQCLoGrRnz
n/zhO97HYq4KTN6h2z1A65CExwdGazXx83XH434o5qZA5zmGrOh4qeKDgYC46LbpLHHfHKOf6KBy
o0OAhl0ezRlvWcx1UdZSNdVUj17NpmNZd1/qQeOgJ8cd2ESUlMlhlZaoS0WRYEkjBqG1u1R7CMra
FpOX65vIWQ6bh4K2QIT7FkgtDVATKJXTkM+8O4h+hz9B+rd7swkosIsJFdQaaE9DQSwqvyq48cls
rQpUZlQior2tkKYJUovPl/gXNLwYZzCjSrSo0zL4++RJVBrKjxPQ3YwOzeqVz8uP69v5l2fIxRzd
7xXAt8Y8KAIlDMn2kofuDVC3kb2KQFrkjhHw3IRBjTIOxKatUJA3ldpWhB8q6DW01i+X0zK09vV1
bYM8Cr/Qm30nUv+4LH2ex9kIgIm6sZ/JiFTvvhpuB/PtP5lhszFJmeel0aCRYZjMw5Q1u1FTYTL+
JLbazFnSduHOIJoElhgZvPYMQIHQryRdgydpEkNZDoBLefZypNCKp26GX77Tdz7wcmjbALwyy6BW
KQ5h3Je4xLJ9B05rwcWItd1YSANxzh39/n8cu5UhBqmQM1m6NKSk51gg6BLB0ZJhZLz2rn+z7QD6
Yod9DdehPCOOxWt4tA3MzUi7+Fze6w/5Z91dDgFkorRv0du8y/z823XLm9i1MszEtnlXkziiuTtS
3hD5Zpg4G7iJW6vfJx+dfpSFsjVozkKoVasPTnOGbBMCG6N40bUdKfbXl7MNVQZEUzXd0HHUGIeU
hqFRcg1pXdGnhEo1muEVRzjLNiXQ5MUc27fnyhrjh0alLzhh72GO5L2Lp++aY3GcvfdExqf8mTdd
te2Pl+Ux/mhGozmatNc/F2t31sAkGem7np9t3cTFy8LY69OAtsSg9SiM9mihG78We9QPkRc/dzud
clKhE/dTcKM9j0felm77I0QaCJqtEIeyV82id3OXIYwbMwHsR8NDUujP131k2yUvJpjrZVQyAQ97
mDCnyq26c6h/NszdgqA+nWqr1++vm9u+zqjuxP8uibljNEikYWjxXd5rcBRbs8tz4Ol+6cS3vKaG
v+DxxRYTmZKmbZOOdh8OHuQOf6SHtH6PEDpXtzWLUoZEUBt5/Y8rZA5dkinqggeHBPLRKLKDubqR
B+PUNvG3FsR/syF8z8fiJHWV6HSTvJvqf3oSrraYOYel3CehVGLZcdlaGN605NngvJu2T95lZ5mT
JzV6UColgpKw+mH26MBr/ST4eX0jOTbYRh+9BjH1jP49J0/3gu4l2a7gSST/BSB/r4NlJ4l6rYwr
AeVgxR9OtOyFJ/8TJWOr/N7iteL+5V67WGPgv5CzTKw0VLugPDtBowS5631/Q6fHUlv7VOM+dXSf
lvkoEdz1zaQf5M+r+2KaQRI9rHUjCeETgeYlza5Ub0oRAinpYe5uktLtIsIJhjbju4sTshQmCUiI
9WpGm9ag70nqD9ODKe5FjQMnHIBkSUwQ2vXpCOR0wskh+Vch/n5923g+yCBIrLVS3pvw8xiBvuF2
4n2c/sclMHChoiEhm8DY70TFa4Suc4XHmbT56U1NVhUdhR+DlZtri1RIdCFF3hqX1aHY02dtDMKm
ZSfe5S+LLWFmFz3EvujQadB/2L+LbfbmFCTo05cLHmqZ8Bp1P5Pqqxn8uG5i+1RBvMMUNZDlk/fa
9uqBFElLE8f0kjQG2uEJJpvaTj+Xh+Gb4qSP6r3oNXgGVgfB4Q0lb5fNV6YZpDWWXjVaFfFV7WI0
7yG9iXfLLjxTPkfobezpSzRxQ67dTa9fmWXQt9Ga2RRrjJ9KbQyS5vFBFCqOV24e34sJFnzlqpUV
zKehG0c9hqIdlL0VBrdNyWvI2jxgKzvSx4hYE/pUDAhy5VLkxvmDXttJzKlG8UwwqGt0nR7LTSE6
WrSLxPsq2oncYcAtdF2tgkFXuYwSlZSAIUFxBeWMuq4s7Dluvn2Mf7v5H4BaxiSXFwSh+qf6SR6s
3iV27ws3+WHayeggprPU90X93hbD51bcjttWS6S7vDplUlGkYqRgiZ2jQ5AzgiBngBFysMX73GPF
8W/CoG5GyKQLNU606E8eZZdLfXH0waLxLuR4jCF5NfDaLHlewsBwaoRB3Oe4IOv6JsruR+NbPXEu
k+1oY7WHDFzkM+mNIWqBhqfyK3ExiGN3h/IkOsWBzyO8XYRdWWNQoidVJqUBjtaAJmLE2SDuWHzD
yZCIoMmjZvyXmPBij+2tJERACzHBV1OW/QipwDY9ZfLz9VOw+VpZ2WDgoisjc5pi2NANMPHVbi76
JKocMhb2kB0X6LVet7f9pl0ZZMAjbGuI9cw6dfvgXvViV9AtobWWA9V5q96it/bIG2TifThWKiEs
27GUC2RQKYnZr14s5QcI+e33Sa1vhEeattkKs1ojPY6ro2000NqNSlpvOWkH4Xk6DvbsFQ/KTudg
2Na5VkUZ+g8otshgav1oKCqg/a1B+MapjM+1eQh55AJbELn+fQY3QkPVQWWAZB8lAZR3qS/79JHH
C2q2nHBthoEKLU7mXMZinIaAofdGC0q7T56q8dTNZ13P3OsuuAVMa2sMaLRQUKzbCoX5TM3PU4tp
2bn1SFlwqOO3Lvy1GQYtSnFsmglJJCcSDnN6V7b7oN/3c8I5UJxPxFaox3aRwJGHiIn4aIn1cl/y
a/Q08j7R9qZpmgZ/EiWTVXST0aLc5RPi9qEHhy30OMz+duRJYr9LfbKPKlW8WGEOTqcl4ILORqR1
o+iuI4XbZuWuFPpDI4x2FkRvfTZ+KfXxZu5QPBKVyIIQ8ssw9a01hoWdNb2t54mXTtohSNTIImr1
YCbtbSxBQF6ZjlUoeikpS3/SJxQ6ptzC2OR9oaruJFaP0WKekgITXnVlWnMV+KNIOE0hmzfWeoXM
iRWGXNRDAbdisqd9hvSpqt6o97ThxXS4QEQPzrX9ZM7vpJqNUFJm5eKldZWfiDHcyCmeB3SiPlOB
GlpvNu86FP8qjltu4vx6ocyZbocYjAE1EgGUxI1SuCmUVdwawHQGrnK7eJNfubyD9O64tlzmZM/1
XDbouqG4WwCwINlxVF3hC2b9wKvFGxDfPt8XX2XON6WPCYIIB28Q7gsBjY5GYUnLaze//gtc/baj
0ctmdZnkBahYlQbfsAluF/Fxiu2ZR/KxfY1cTDBBQJUZFSSDYSInr3nwRee1r22ChwRtX5ryxXXF
/H6YBKGZV2gByfHZjdeoeNPTb9d3afOOV1c2qG+stqmLzWgwG0CHds5QNkfVxjZOVIYJ8vYQeePh
4ebXX5ljHihCmNRZ0gHdB+N2Dp9TTB8kymuDkXrOujZ9emWIgcRYFSetaQEY9BwVDlKunwNPe5fS
nL/x6KC3P5QG1k4IS+E/mEM7V9A1SGkltsJkbvfaFE5XcbpAeSaYM0qUcFRB8oOUXQwq1HI8zngN
d7Hgc/Zt0w6RDXR6mia0d5kPhEkHfSmj99oJVeTA1IGv3cXIUlO6uNDRHdNJ/ulbrWwy32oMBJBm
Nujnjk6LN+zjA7lrveiG5oECmyu9u+kZK2t0B1Yen7STIS4LrLXvYm6Fp4dWfKI0zbkXejon68Xb
T+YqCc1ISBQZ7DxGicZ4dDwkpN7Jg7i7/t14ZhgP1ItsroiEFx2RX2ejQZdSbOlmaF23svn4VolO
wO+rA4/eJThWe6cpQqE3VHOpdfunCj133QEUULgPI1d7uG5rE1xXpuhnXJlScj0PQdqNG3+ZDnVu
7NKq4jn7titclsM4u5bkQyBJhC6n2kONw8lE3LS/+mhNZ+HFnNtRzGpNjKMLuqzHKr2T6INKwbtb
VO0WEzUSkhfJuecdrG2nuCyP8XToSiGhVQED40F0Ij121TF2JSJymnoIdS4mfiCaDiFroomSDI6P
j59KXnQJJxh3SIOsZ3Ao0GdtPpjesqOjZqDGdwa7c2ntNTl8Tm4aizbrLa/Jof/GWzHvL2FOmzzW
CkJgkGEYwUk3MDya7zppJwmY4OMNoWydhQ+rZo5crC6iVkjvfCYUKQsnPBCwGYJk5/gvDdgfbDHo
r+dzlw8axoaIPzgIS51pB6W4owYq4c4373j17K188gd7TJBWJJmeC5Q/QNhBszl7jHA2gjs6hIWR
yBdlL/vRrgFZo/D/R8u1XZaRegyjOtU6FKak4MtI/DYWLY0r2rVxLD4YYcOqahDVBeQeuG4mb0Lt
V7KC19BvvQ7Fh180Jrx1bYDZB5MMmMnL2EFTBw0CPXpFyKko/v9g+eH3GSCT6qClQ6uyA5EW39Qk
1xwq7zoeb4HXBxsMeCVKrVZTBp3c0VYOzZ5O5TUQ6qzRfdtwZSg24sQPxhhIadReD5cADeRLEX9O
BR3D+sspVTCxYUTO9YXxTDGYMS2FCvoTyPE24zHSb6fua1Ifp5iT3OI5HYMWQjYP5gK5SUfOWygW
IosnTlYj/0Pu88O+MUBBBE1XgwlAkaWzXY8vRQNhG85jnAOyOgMOWZ/ogRgO0C/WZqtKHwwjgwT1
TSl4GU+lfNuUoRNFVUxR+qORzRijWqQYi0l2cGzcgcPJVtVj2dxHSOxe94PtL3SxxWydFKB5zZAl
2Znqc63ezdOnkNd0wjPB7FwhZKNWBljObAZ2Mz4R+AApXv7TOtimNZkEw9yYuI3z0i3jozA5LS/h
tNXQAjf7vVfs7JYiVFrQT7HsjPfT9/iGvhPCg+GQT+W+RxMNZKB9XhMNxxXYUa62SZHuFHA1ZBp4
gIqDqT9Uyv+QdmVLcura8ouIAAQIXplq6Kqe2237hfDIPM98/U15n+OiZVw6t7dfHVGrJZZSS2vI
XGw6wPlmS/QkYYD5Z0hzWSAHqFInT1Sr0WGYnAZXdcYzktF27+vo+suOoVBrcRuDLuY4bNW7ubQS
FkFFOrnrg/m2KfHiMks3SOLDdfcQfjsOWmUrxgiSgYYIFoQOz6lHE4ecJ5TfQ6fbFS/GrXhGUmiU
A9k2iBNIzMNofzSOmNz4LDnac3DP0lqaD4WmHai6RbmNzUvXxCtF1lUI2GvcQosBWn9Thuq03h6t
erKl6Mf1rdx0SQjXQKXRYtxRnJNEoN2IJSUBpgfNY5NDAipA04xSDnbXzV8Dmjxdt7eVrFEN00Iq
CC0UusofOwC7NqgF+qLjD8NJ9lJM/umP1U/25VJ3/iqqfzLE++MQrMxxUUuegcS4S7CBWnFT01sF
rQvR81DdVlFo57VgcZvYuDLGbWaPLGSnajgCsvlEtTsjegwU71/uH3fMJCUohnj41c/LSM8jp4rs
wKVO8oXlVmN/edd1vFoU54JGKymtMQK0agJOgfqFVN8MEd5vu/nFKbij1UBKnBYsZs4W1APD85KI
pvxFn4adg9VT3IjKmE5yDm5Uo3aU4FXKEtuKBVGFyNm46xddmiSnCr4NWvpsS3N69Sdd3NhI7S7b
R+/RF3xzlLirmAxR2oBKBo+AGpI3D7r6YHQ/Be4m2De+xpSqNQjzVMx7shwkSi0voad+qjzTjvbZ
PnVDX95pgocA+7OvHFme6H6gpVYrKRBCPrJpFDD+YFwo9UUN+AKf46cg0T4+NYmEd3aYj7sI1BXT
KDqsvzp7ri2FA4RamWhOU0TMyzfFT2/ShwlawOlp9nXw27NsQnVOzpUTuqYzO6JoY/u1czm5/Dij
LvWRMTbMHd3Zweyss+zJI4tsmPqTKJcg2k4OJpIsLfI5w1ejnXaKMKIhVen+ujMKjpfFoURK9Ukn
MR4G0ZjcyiA8C8zAllvU1rveb5PmVlJFE7rsJ699QA42BqOW2s7CEQMPlZ3jBMfqB83yi04kcrPV
ebc+zBaHHUaWJm1FcdC0XXZgM/GDL4OslE1jyU+LM8NpGMDLN6JyhujDcSjSKebYURleYpjukHys
Ucu6/tm2Q4z/gjvhqfClzJSsxCoQaFu6Y4znRsIoj3aYyzsqSv1fRytUq9+ivB5Nk2HN+FxmKR2D
LPSaYPhsQiLv+ooEQQy4yd7aUdomIh1ryKVPC1O+uQGrESozLIjR9rGwuiBaFgcjrQZitKWA41Nz
L5E7uTkvIg524ZKYm6wvSCVbTCNEv0fnKj451U7oxTsNaU/9qO2TH6J04PWzTHhmKFmZTNXUsINd
pu5oEe/6mdq6FL7kXeqAYvmkB70icESRTQ4/+tbstAzcbq7VKTb4Bp0gvzMSP7FAZDDbs5B2exuA
Ld2Swbptqnj7v91TGuUBS5dDOxEtrYyUb9lr9xiC9dEzdiPSNt5O5q6scQgSJ8s4FCqWN6av0RLb
JsT+xhtQitmZmdtycKi6W6vw0jwSPcc2UXJlmYOQoIvLjhRo4mFBQp7Z/0zOSR+C72EJIoMAxMqg
A5pGuxVQ6QkM8521VlW3SrggbuzCx0L5mo4VRoofgneM4arGZX18ETtRSLPEM85GJU+7YakeoYUs
2EO2RX9cNCsTHKJYJqgHwGrM4J91L6Q7xlMm7iHfBPuVGQ5JDDOPlqRBolDry11jBJBWLvzr4LgJ
VisTHJDMER0Nk6JaqMbHpPvRBjszfNebZGWDCzbaXulIGGsEXQvHxept1fjezo//bh0cWujQXIzq
DgiVzLpbx9MBr2JI0FWCD//Lea59eQ4kGlLmfRjDuVpvBES0mGSpd+WRyQMmvuGq39J7NsaCkwyO
vswpX68vcxMUV1vJoUbSSJnVT1jmqMug4T417X21fJYLP5MdlMQEECzyPw4pFPB/KCnjQh86BV2m
yq7STcGGCvyPb52leEaitbsnbp/IT0baHxKD3GrdO5TBVSqrFG86Qzcp3xUnT8VQ5VaJfRshFXPf
iAQUtiaR3xjgztHYQ9BDjpG+K05sbBd1arvzNF+7ET2ENitl66Vwp2mqYhJR1g2v7ZhMbeKa9/IT
m281EXQmiGdyP3Yn3RE1bW2h99oud8LiKCrNdsK1YWp+NCA38yRNh0ITjCxsRjZrM9wBK0kUZ3PT
Qc4DvdvDXX+OXMthsosggjwTjEU710/U5rW/NsgdqcgaOnAmw6B+N6PDIDjg7nP0n8gOuqHbC07U
lruvjXEnqkIpflZDwG0doqgFjbFguS+yr/9uSXwnGq17Gbl0OCNjz4LUHpjPUzAwyX7pzq+ip6Rg
SXyHBuTbjb5lKpmk3ZfhXgapgYhVWOB6hvo2MuuNQqagM8Cjp2xcc9yXluU0ymEUVUu2eiHXp9jg
Ltw21+Ih13C2Mg2xkQZeSfRnFBAeMp4KqPWFfnUWDd4zf+YvFCgWGCCDUDCoZnIeYZWkS2VwgbkJ
pgXDJ6t/JulzjDbFbHq47hZbaE4h8YpOKxNTuHzPGI30wFAi7GKafmvRfUL967+/uZLV73MHKW+G
oE/DBBXUqbEX+VWNT6XhFWrslqUiOLWbHrGyxe0aNJpG1YI8lBsEt8v4IUsOU3TQRWC06dqKoUNN
Dbecys9Y5njj67TCt6mi1tF0Vy+hViPCVZERDleHqB50mW1baN125YHO+2ISXLKbxRC6WggHqpEy
6yRagN1MCYJJ75R42mP0NrOLL0gw7ZUKOSZRa8y2v112j/MHRSmllJY4TODM8PRAvzGb9Nt1lxPt
HecG9ZwshaXCpWezP0xp8NBCwk1bBsH+bXvb75XwQUqWS0pkjcBTubjpzIca19AQ/Cynx+ur2T5A
FzNcPiRXGmmmJZA0s+7G8Uz7H1FxT+l9iq7565YEn4ZwgEoh4rlkSQbKw/BzrE+3+SgJ1iL4Mvwk
T0OplUkRLAQaNGdSTOPPLIUvmlISLYT9/yoPkoRpEFcUjp0k1X5Rhr0uibo1tiOSy+EhbKkrG5Ke
WGqcwslGZ/TMY4FAnz5SdO5gAvAsHUSNxKKd4/BgMsw2mMHv6lIMNqZfrclNRLNkol3j4KA1p7g1
Cswma1CBW86yKbhptkia1RXeEO7oh8oSyT07MA3wRs3s+CZ/KJ0Ao1zgR/sgPTBCMamy39Hp/8Ys
BwdR2eZ90iO6Ssi3cSR22U5+bB3G/sP147MdJyiWpRsq0WWd71kuiiKoqIkNVHeKz6bKq5tpTz3p
Q36ofekgPZuiE7sNQReLnKNPS1CU+GZYmgqBpjCy5fiz0ZzL5ev1pW27xsUO5+ympStxlMD7guxe
ke9K07/++9veffl9zrvLgVakJBWixXraZX24DwP5rOuiDtHNZaiEWCpoDE30n709s0nVKrFZl0g5
DOiqPY+igdbNz7H6fQ5ANVnPUmJiUKLSHq35lOUHGfOsiwBEN8sMYJ/8vQwuHi3rOR57JLTBbyV7
c2bnt6yGnLBZpBIM060/+8jc7I0K7S+64CXGDssfgenKNudxXZRHQWHgMMkggcY0A3Jc0f5d82ro
T74skXM4yWxlVe5Rieqi25meZhmt5JNIt3GL2/SNFc7t8qVIOzUy2Vy1eWwdSLajCB/b2g4q7pjt
kjwJgml3jA+i2emHILRBvSkU5xbtKAe7RjDFUsKkRDD65KqVfIzm5QZCWCC/wETPGDxbapG5QzuJ
GOdEhjk47iVaF6QxUNM5BkhWBWiZiu+zo6g2tZnTXn9LDn8zlDAriP/ihYE2vQMEqA/KY+smt7gH
dqJn5/a7/eI4lBu3MrJonA0F/jnvmtNwUG4MNz8tzgLKdTG9sNAaByi0qA2CYWjFJXcBiEwz9EOH
5xFkn+3d+ygH1u5KOXiZpCpurRbMKP99wE/QP2SFiHkvujO3w5vVPnIYE0dah5gTjxxtVz0zNdou
ASUP3f1Sov0ROK1opkOAnZQDFqrFZZoV8MYqG/whRF4nSj4hP+zRcBD0wIrOPeXQhZhxrA0tBspB
2xc/Yo7J6e3qI1Z6QEuYRx9TR9n1LvkQuOSx+GntMk9+FRXPBKePcthTk34kcYINHuXwQTJiJ6fD
3kRjS5JJHiZhv0xG4BeasO2OueQVAOdbWcMxSFE+aIFvp+ag74ODZqcH1c/d2RZRqItOPuUQJm/U
LAA/ItrBkTcpj6GnN2jdZ1ww8j5L3OsxhGhDOZiRzHyMshBXBulRxVVP2nQ75pPT0adpSJxATuyE
itQEBQEF3+NqjERZJAlooxR3URrai4irRXQO+Va7MGi7MokQGTG12uaAN/pkp8lOsyMMsKD3ZHLG
yL++kaJFcTDT59LcqAE8s0mbva7OxyUl36+b2Iz3LuhicugCQrZsHk28A2nklcFPDcnp8NO/M8FW
uXqf6UFG2mRkz+Z+R/vbvDsmhiAWEm0UByNNTImmJkg3FUpqWxigeodu+xrweQ2CwbTGgMp4UBQZ
xsGUvTmWbki86xu1mV9YfQsu/siHYU4zNSOu2lMnI50douXCxAhCZY/glb5ubPuNhCYZNI0yIThe
4i4sAoPUjCJg8KGI8nE5hMdqr+zCe7SO+nglYbJTYHF7fb8t8mmaKjVls8kQLTdoimAyFfk5xHQx
Cvq74ER2rIOrCR3LFdK2bzv5xTAXHBSDNpcxMxw2ySlBcSmv9ROadAT1c5EZ7ri2ix60FsGOqslB
kx4D9UMnygz8BYUuS+HO6zKVxEKYg/KLnlV2NI9neRhPSYVyJqH7puxfNAkVhYAeKDjl7TqiD5Py
eTSih+sfU7RW7lAPaaHpUoBegbTL0Jf+bFmvVfrhuo3ttOjFRfnMTmqA81zpJLzizF1yr6NqV7y2
7uzqZ+0wOclj6TYvwvoduwr/vJYvO8yFA2MSanKQwFlab/YsnzVV57vsJkexQTu0roT5uhkvlF21
E5a62E9fM80BQBIRTa/IyG7p2auPsSePjt3sofS877DQ1G58MXe96EtyoYFW5VHVxqwpvjqXljel
iLlG0QtnG6Avm8qFBE2llUvISAWWNLhpwuVxKIzDdW8RrINXk9eyyQr7XEOcTD7lCODoS5eJ0pki
GxyQ1N04lz3TBdeKp9G807p7afH+3TI4EImQIYvVBu63jDdm+SjpN7rotmSbfcXNeGmJNJ1yfVDZ
KkBh3YIrWIE0m1i35y9vst8fnVeKX4ocBIQhPEvGMx6xva9Qm6JVl7Xi9K/voFzAFX2xxr7dKsxQ
TNIaCbKK+P7GqZ5kvJOST4FeCZ4sgktM4+Ah6iujAME/MIncSxDJ1sxzoT7Ey6krZ8GFKfI2Dg5y
Ix0jVUXgFFlfqH6ntnfJ8P8nkXizadzhD4a4aRINMB7rxoF0xl0o6/s2zgXxmdAVuPNP6iKaQgMT
ggzZ2CMWKnbs/cFezNTtPl0/QwII57k9u2zszDyHK9TZwZJfmuI5qV5pdaRZa5elKfAIUSTF60ok
qR4VMUa5frHcl5ND96HHkn9Z7pJj4UmHKfHe00+18nZeZyIZ0RxeD1hiLkMxYImeJh3lCD12ru/k
doYTGUxDU3RQo/3RSK3HcrhkiDeQmNthQxGpjXiZ/6NmYfrRQ+Y0/oRoUZg/YpHMHyi1ssy5zDTm
TRZPEXHnh841j2RfOij2m88QEt5j2O8eefbra928o34bpHxndUgNc5hVRBvT9GQVKJFLIgvbx2Bl
grs/QARfD4WEuRkyGg6qBTelTnNbLZXSbvL4jAf6nRoqhyofEPjXsRODqMcGr0Ak+KybB2T1d3CX
TA9h04CV1N25IN609PtJr+5pPXuzIu9nLXgap2kW2Nw+Jiuj7IOvAFqCzHpllBNOvyw/VnJyY2iR
n/QoAbWLBwJq3yjK0ygZjlombrlMn9s5wzak91atCPkM2Ar/7l3oyH/7x9RTW2eWObPXPGO4qp7M
Q4YMs7QDCYWQLH8zrlutnLuaolghuRaFyO+aT/nwWPatI8dfmr78lx7M3U0jzYdlHLEoPfdpcUzq
l+snZLu3bbUQ7kZqa3POkzxlMM6IOxPfRDdW5Ou3GgqH/UEGls8P2Vn4cmS54mtfi7um5MUazb7H
XCWLWIo748CmA0zkroRt35t37mqFHOoUY1ISrQCWM4EPVszJCht0zb03YTAVvAZONNmL7gjl3wV2
eTUY2tXxaGqIXqF37NR02seK7g6W5V//ggKM+5UnXJ1BvANnsG7jA9Z1aIOv1A6NRXDONwOkyw7+
wsCViYSoNAklHQEs2CdC6XM7PVjJOY2/WKOog0UEKb9eyytb2qiTRmY5jNGBhOEJvb6sc+YAbVff
8IcXcX/g5gwaXa2Oww0JqfHAqGSA2Kn/ELx0Lug8UW2I3Aqv02+aLX9kgtTT8ZeEg+D4CWDk13N5
tdoxlSzwMGFnpQpqhuUXSm4a+WFIBPGMyAyHIotFozlNgFZW0twHVPlQkeGjjC73jkxfr7ujyOs5
PCmUUq7GAWEhNEYOhNYnJFD8fBCNVGy7JMGVjpY0Db2VHNiH+iRHbOKgCRaweHux9F1uajuEaHok
zKtt3ywXYzxWQeFCGgqE1OpuctmrB6Rb8qfGaw9gpvwkUoX8CyRfzHGA1SRyLQdkAffGvmdynn7p
xOcYmsAq6gn1IfeLF4rqs6iWuA0kv83y1b0xTy0aFIwbIyn9pE2P0FNzrzvHX073xQYXLaEwFGOq
FE9hRhM9PIGO9ByeIes9eIY/77Xb8GkSPBy261HQx/qPp/CFPdNKaK2nKm7qxmYjRjjZd4vdPZN9
8CndVR67d8r70V1+ad5nL8ajuu/3/3LdXKCky2aytOhpwy3LyIgydJBDYweMe54KzuDirByuGxQc
D77gp0yhnpYy7EVZCZ37vazux8Vuk8TJRPp42wf+sr/s/1cQZhIplC1Waxuqc9UhyZ3bxvDz+nL+
EmVfjPAApmjyGLE2I3WHASrI4BV71BAd1jGeCfvT1e1Y+mKNA5eqntPFglIAvlaCJ5i3gEvXp97g
lCcKiTWwgOExqIGXq0Tff8IULUAXoh/QIeT+L0K7ooPJwY+mSLRLofTjRsvPvDXv+mj6eH1/Rd+Q
Q5wiznOkkLBgw5h3epEjqs1doxY9AAUL4St6Q9eFpJuQ/bA67XGZx2Mpiyq/gpXwJT0Tk/GLMcIb
Sevq8bO6nFoRo6DIBLstVg4vD3RU9QhXzyCfyFjYcnpndvG74v7fLsgX8YKx1dXOwg2tGa/ldNMl
365/cYV90j/j74sB9q1Wq8imeJRMiY1e/jTRyNT5ySG9TVGyHj+Nfn8CX6blaXZ7wpH7KkzIbwf/
F+McZkhTpc8JwYXK6uQEKq6WM/rt/0DN/asAdW2ZHHBMJTWJjkYkhJNIWIJqlNgzAssFYSWmDRyy
v5uelj1UpVnmymH6LexFENxOH5harvDVw8xd+3M4ZMn7NNbSGQs3PxtHcioUGyT/zvJQn1iMmT81
t6AoEWqTCW4DkwOQLjXkJh0QUPQgSezzD2Pm9wMCpQYyK4LrVnTEOSSJFCoNdEH4bkyVQ/TnQBOk
N7fLZZf7nCfcyFo9HgxkdbCFi89GQdkY1nQEt5Gn7QHD7vWDIlgQT7ZhJmBb69lNupSVndRfIQV8
3YAo3ON5NoJ21FurxEs4RoCCJ4/ls8cHffzWusUt2S0eu+VGtMcJ7G4fQoynIBIHEzDfLy71oNTK
M0DlfAyO6bHbp4cZ8oL/wwucRTd/ev3FEoc1ch6USluDumGAiG37CMoGx4S6uc9EJlBzexTFfNun
7GKPgxdtaAjSjHjRSfLrKIEsMf400fJ+skTdHNuBwsUQhy5zZtYYJunwrgJWfFfSlza5Hcqjkr9G
s6ASvd3gDb2K/34uDjqSFrxosYqTNR+1I2PH1zo3PXcYH9d846ZyAm/4xLI1171k+5q4WOWgQy8S
iBqU6DJSgvq7Pn8IR80nFYbapPrYZI0f6oGdS/nhutXt5qbVYjkYGaRKStICd+zoTC6FEkoOqgUK
HeJiFwm0KLbnSC+2+CpjnDXT0DcNHsPd+FVeZq+fjUdLD/2apk+ltbhyTH9oufZTk5udYJ0CT9W4
91AGIYBgNHELyw9MKy32uqfEHV4NN/zFMlsiU3VGIl509AUHUuNCmATNBEbAWsJZ75j8UjtIdtxE
H2Y323e7wBMSPWyHTL+9iC9PGsOStUoGe2N4ztK7GcmOUBdcDNuX3MUGBzKVYqh9b6po18csXJN9
ljXF1gzNyc2jlorEX/7yILlY4yBGanrLDA04jYbW1NZGpvu+TOz4MHmFh/EHWfTFtlMQF3sc0tR5
mepZjSGBwTeOsAj2keB767MniJgTbnt1mibLpqwrlmJwx6/LqlBSFvJPw0R6w1JwqUM/gx7+pnDy
1+uHYPMMXIzxeYe6nc2cVsjPkmpwYjW7W5rQq8fJrlVRpXfTD1emuONGm8rKMXMIUzmecuXiV4l+
VCNDgNWboKlRDZZUHZPvHFQXSVlOcYkshwquin+kgRQPPPfe9Y3bRsmVHQ6cW0WjRBmwnM6vDqyS
hz5MJoGsIY0eivo9tlt3VtY4p+inIkPlH1jFKJUL9O7kL7iCDHf0VX/Y5ZFNMG52eNf49sUqj86z
GoGEtMaxDpInM9prWmJTUXp02y1+fy8eha0YJOq9jGs8qpJzqxuuogUOZo0EWVh18xAj10Mt/APr
DQcakzF1ZqxihEX+XIOMng07Nzfz99GvnXxXQQmLyTs3jnXf26WHIpovuuu2c92rv4CDEUKR24hq
E/2IyKPoe/PAMuyxl5g2uDptlTjpM6vf1ze4AjL0Q4lcdjOaXtnnTgYxO7PuB/bqrF9A+Cy/q4a+
+n3uRAy0K6WW4PcV5YdigkL2Q1kLIqLtc7CywZ0DVStqq83wIuhc2ckfkY1yJKfYx4f6AGpVR3oW
kblswomuEQXiH2h65TvqaTaGSTIC+xOItyh79A3vkPfeiQplm8HsygznG8ViKCSsMO82DJNfWidN
eSLg5O5vZbV2ZiJqvNqE/ZU5zhXaRFcWNQM/iNy7qXIsqxeaPcXmswAjN8/2ygznEdLQTFle/UoA
oJ50SNzuK9O0gDJ9BXYGxqkaPGadwEdERjkXgWBbHOgTwtee7DLjWKiHaNhfX9hfjvJvr+CTaUYk
Zb1e43N1volMRn4M7tG7lKFYYLitqzjVY+OMe7ZApgmbfbxuXvD1+DzbGORG1jd4Ys3ajRGelfhT
GD72+st1K4J95PmgZbPtK5N9PAVoFZfojLnNLJHm3fYD/OIifK5tRvhfommePTZMnCptRz8yWd+u
s7VnxjKFEMGFmrGQxmM7zFoZZmi5ysFVeVz2eQ3DnR/eMulR9GoeWV47xzcTDTkLjjevhxjLSjqG
GVCEmPss/NTmN+F0yNBepMyyPYJ+7PqnE/onBydyPJtlrIf/vDEq13isPWpPrsH4eHOnuUmoPfrS
Loe0AOzvyXsIbelqczl8gdcAYAhgutat/dJZh9rovLbSdtfXKfyIHMB0WUMnuiTsXc7aqRJfcubv
6YGpukM59tO/tMYhSxZAWKvuMRbRV5hZmT02U9XclBY488BcJ0xYsk36I3Nz2UQ+2UaDsR8MRuJE
QkzFTEiiQjmwX75K89lcfMHaNhNSK2NcdK7paRKAgZg13QXHf/gV9Z0J5nDh7NR2IPYbO/9IuYVN
HBYSsDMiTsUGte6zzq7dyQPE3ItJ5bZTDKuVsff4+qBP4IimBmajjdJCd92c+JWG5HMCWRIpuw8L
TGrEyDenQ2jrJBPorYi+IYcyOpQjB4XWcE1MvtlhSR01KE+d3HrGEn6rVCoged7O0K5Wy1B9tdpA
juK8hWgesguKP36uER6Fp+JLYIOdFfJiophvu6i8sschTVypRaqGQLb5OHq6n/mRG6HH7hftfLMr
dqVQgugvMeDFgThwkXIFYpUES9TCyGm06hB1xFGV8taskhtZtRZ7bOcUJ8X6kYbFF00aD0Ve1bbU
15/TLveyNhoEgCu4K/m2ziGclEKtQABhKaehc2rllBDBCWUbeQ0NOPChEQg7SwnXcR991LvbqLht
jUMeCvUxN9NTvz/oH4S4hjYv+WIC5JjSPetKi48oEXmtXx7AMCicFt2uha3sccBT11WzWEz1Fj1w
HxmlMBMCjTCirntsOiRB6w9Tyewd/SBSqrv+1dCF9PasGFpDrbFgw3oBsaW6RGto4kVh868CUiJz
AKTMeUTSUMOzYQKVXFx5oQEC9koWmBHuJIc1aWXIpsqIW3RIxoPDAIohGvplpv1gz99ZCxUaZlib
r2rHLrm/fn+w3/67d/7BmGuMfTlC0hUHADcIOViJ4PcFuEZkDmcqSsJWq2Cg9aJ7loEnwe9YW9sH
j42w8Uh0EDiYqYxumLoW3hHnHitajufIT53kJ/yE3VVoPtj9uz3kgxlZaYnE0oxhRp2yO1iFJIAp
QbxEZA5E1HkGaRABTrHU/q+x/q8Wcg/1YdhJroi8U+ATfA9mpc2ZGuU42eAo0oJvGjD5+oaxv/aK
0/Hdl2UqG6nO1H4YZQejpSU7JqIprJiL7PA40ZVNU5TwvcEvnhn16bCnL2gn2pmHxps8yMODOwNv
6b3kWs/Xl3gd9UGZ9xai2lZu1DLAXRf2n/PCKX4qhatI368bEX0o9v+rmGG2GrkMO7wWEgx7G5/n
4HD990WHl++0XGSQvgWM6WtAAMaIMtxWsjto4LLNm/8HlpW/hCWUIoOuYa6Dzyq2gZq1bY76qvI0
+SraiNpd5H5bHnKUWXM38kTdNdvf6WKPcxFCwywmGlxEWWqblK+LKduZhXBdVLXavrMuhjiHKOS2
k0t2PZey7IKKp8igW01EUeS2R1yscB6RlF0TxQRQNDrxLWu67L4Ge/YcR/+jUyOOFGWahR+Mi1sj
udSk3sC6WEs6uFZv50/9N+PT4MwYairOheaOuQA+RIvkrhRzjuMmluEjlgHac6n3wygVeP6mCUNR
kHVWFSaW/PZkdSTv+6rD8Y0bpzZOyfh8/WRtItPl93mItYg2V6CGBDHX4s1IZ+duHO1b+iKn0Ht6
nVCFu25vu+qxMshFa1mghLpSoPQ21ahETOmBJmDFzQenbbsv3TiepKbdj1mx63TVr+faF9jfTKSs
7HPnLDLidAlYuijrHcWvkLbB3fIUP+ROeO59do8lP9DF42Y7kYeKtpo7eAGET7UlwjOyA9N2CT31
9BgldwjuPHUKbVo+B4FgszeP+mqt3CHsp8haqhhHQiE/1OqlNVM7lr9e31CBg/LIPLUkG+dBJ26R
nrT4JjUF1TjR73NnLC2WOtAy+IuVs3m65SBrRNRDsBmorfaJC9TiLGpZ2ISawMfeAzPSPj5PD/J9
eGI9C9WuSrzre7bdDbIyyAVqqpIpU9yzijr62uYPGvKVyV1wYs3MjEVo8lRb3r8rwl4Z5aBk0BJQ
vS+gERqsfZUcI/mjYFWCo/Urp7iKAmITkpMYUcBLnjrUXlxwbUNKBiK4eoj0TOuOv5rkWD+U5YqU
5LYD08vqVA5XEOcMygSpaDc6FGBlKncVCi3gJ0NPbyxuwWAo8UfguLLGoUhD0N6Swvdx2SiQ8Ubj
5TfjydpNO2Sab0RdPNvvspU1DjkUtZcmXG/QP4UuJXrMKr+D4iFrRA/ccBc/z7Gd/DTsBbGQdBC1
mwhAROVBpOwmaWZEir0ROEHaO2k5OEQROA87Ytc2lLu9iV4YfcOYgxPjkfY/B4I3BdmHxk2nCeq4
27Hkajc5RFm6Js4mAq4wDdR2zROol24DNH/780m2JTc61+8KE1YGOXhJOiZqV/V4xjTuqL4a76Kg
XP0+hyZWo5Juodi7cHowIffeP1w/2KJvwwFHDc0/ackBwUR1JLmxpfFUKSyhjLqYwBTb+ytuwDPS
DHVJUzPFt6nML03zYMaDXVT3bSm4VAQ+TTiwUMq20YMBgF9On6v+Nsbs2CgINEQmOISISaLmsYF7
MShuRhNkBLd9JtgskQkOFtogBccGGxpuzC99fZuDCSkQMmpuI50G3lbT0izCk6JZajiMSooYgl1V
jAkb0xPnCmS+mSfdi4rY25f9xRjnyWDFb5chxyNojM8K4waoXq+78vaWXQxwrpzkvdmYrIxmxWh7
0V+idPRniDJet7L9FjF+m+Gru0jl/qe/bDKncxP2sp1W/b5I5oeYlqfKam+W6mfQdF4/NCdVbxo7
aDUcrLz2SNj9uP7XbB/fyx/DOXuaQgg6rXBXtWAGquvPvewV0R3F+3IZ35f8Xa2cc/slQdkwYAdY
25UeG8YsfPT8sD5XDAi4qS9KeW0DxmVx3BlAZSSczRSLazAdrN+GREEfzIdxEskNi+xwt2BQaG0J
lml0xuf6DZmoTwO8EWrztYhK5/r3EvgoX+qFFZJCEw0YGGYu1Tp/Uv0u+H7diOCk8fxpRmtJS5mB
53GxdqF2a8qP139/+7Fz+S7cnUdnYyq0BrDBul5YZi0+RHsEnbvrZv4S9l3scIixzJ2pgjYfRfj/
EPVPN/FuYsodmEgkh+vWfiV9/ryeLtY4+JgiDXpcM7zNDJdvkP/NbaVKnLKW3TxLfnZF/IwK0l0K
yntj6PalablaKaEdLK2cvE0f+1K5HcNUsUtTupM1DAvog58qxLHG3FNo9dWqI7vSVI/0+d0w0ddB
0p5LfdxNYLeDrpA9SuUtlON8qanujDY7ZW3op0HkqsRykklzO5BiLi11J4CcCNMYTPBrN8HdrULa
WIYYBrfTcxAiDjCx9vkoI/asUdbp9tI52rMZAME+C0xx2zwHWmG0FQKOAIKD41GpXq7//hYimjpB
E5+qaIbFy06bQ94aaiChLwRPO0kBHy16VoN0Pk5jhWYVXVDC3cAONH7JuD9NC4JK/LSzrDQQVMuB
iQZYCkLZMSvdprnbvqeZ4Y0h7hOhq9lIFYb0jEMDJQ53elUeO0/aaTehK4vIU0TL4r5SFyqpZrBM
StSh74XqyIL9LNTUD4hITmLrlK8XxjcZx/2cjgoFG7Vx7r14X++QrdmVmLpiktCiVputRs831rgL
U06tpDZ15NyiU8eIRXdpbaNLYxeeyxfGOAfGZLS+JMfAA8/UHfkkCbt9BFvLTz0H0dgqHUPPplXs
FNyPxbdavrdEXWgbN82bhXKXZ0T0zJgDPO1oo9thkdnp+DQvgvBj46Z5Y4S7OaMY5XOZ1d2IUoE9
BqToquxfP89bScU3NthCV5mHbFxIYZWo4wRn1s/POt61g74z/EjI2b2BHW9MsU+3MoVu+/90Adfx
oaR+q55C3bLL+mjIIsjd3jmMdqHnWDFA6PDWlKwUaENQWOgdnrvhQ53evWvbLga4T5MjrpeTBMW8
AaN4FHxOOFYH025saNcKrs7tbbuY4r+QTCLNqLAWWu/VyZ66W7p8qtLbUBMk87Z9+mKI+z5BIHXJ
/5H2XT1y60q3v0iAcnhV7DjTkzwevwiOyjnr13+Ls891yzRP89zZBraxAQOqJlmJxaq1FuKVevGu
1c5y97nnvXb9F3d0lUEWu9EBYx07OZdhN6RFxtgRcPz4laD9Z772xgMDYEtTJHAqmRLwROhxjlKb
0qIlfEfZJ9nREXjnow6Unwr5dPqFl08zt+8qjPa0tRyOlUD6eg1jNwtHoX+ceORkPBGUey3zIqxH
snuWthfqb2GNKWkeKTPTdBRVV/BuokiSQp1Qp4rDWnTYs6hPMN8tZzYIjb/eNh/2Oq4yqGir5GWv
RiqKuBLKbpVtaheFx0PFE0GFWKVU/2M1mXDXEMYF6UlTBO/2Ojh7Rc9oTEMear2Mq01tPazCJa1e
bn+fVb5U1Oth0E+pSW+EmSAhepMcHTH8QICqDJDAGB7YbTwMyTrvZPFO6Ky8PlJmJN3Ipu6jQz7m
SiTKgOVbGy9twCEogseikP3EjDhRiHNY9JhcDvrltFZQhstLR5cbu24dJeY15vIOi3LZ45rUs9JA
sXX9OBmf5vTT7cPiLYL8+8a1qV0UZl2CzvDVfBH7+1A+Fcb/f/HtD3WgPHQyrfBxGtShTr+Ugpss
6EPzbq+Ct0uU+U9GI8od4T9ERcVuwntZ/LfnQBm/GI8x+h0gQVv9QvIzHhEDO6XZKC5l+r2shJLe
Ipfv3clLjsrO8iZ00EWOvOMR13B2i0bnjAZ9bTB1jYE35Tkp3lb19fZpcHSKhuNEK/k46BHyaXO9
X+LvTXsW0m+3RbCK+lAqUzRUXLAsXFP/1Nu1MZpaJvxFee4QSNPOFhs7dDEEoO8sDNwsu5zXC8V2
LVeRlB5bU5zJwoBXmXy9y8dLOn2Z88sic5I0oqrUtRsg0/COpq7LMu6Pfy7MrPTWqpMS0/DZF0Xd
mUsNqsjnWXgto9bnbCJxhrdkUUqdLEOeNi1q1gS9jSTS3c/C6W3yCtq+8DJCdljYrIzS8HhAx3SD
GUh0G5oBWK7Dh/fy8hfT7Q+qbdoKJgviO8kbzyUiA2epTJ3UNFlD/MZkFF0CCAczHtVpRbfIA9p/
kVS980QhkRtAEQVIqbeE243P1JeNSEpfZqEZ56owkM7rn+f60Mv3enRUCk7thNWtjuVcV0YpzCC2
1lJaAALT7NGNjgQagqSmxT0PFoucz9/achVEaUs3CKbcYQoMBSGgVgf9UQsIyB4vI+WJodRkHjSM
SlUDam7reIgb0Y7ieC/leFoehc+6EJ2tHDA+5iB8JL277iPtFWdLI9DSFrwW3iI1tM7NaoUhWcO+
rYkcRaSdo1gnsdKnQKBdMR0FNN/1klqf/p0IYvabmF4ZeSzpKPa6ZVLvmtnyqir/buoZr+GVqeC6
LMlgDIcrpqfKsiyPJnnCQLPRaXZW7MDS5kRz7M0iD3WFuWm6aVmo4kmq+T4TtlmRkIKgdRkBujLl
wP1XJG/SS78UR/8DG7cRQ2l4Iq4A/J6henV4ELO7ITyYC6c2SD7xlxFtRFDarS5ancsWxjtiw3ic
2+wtV8JH0Cx4Yok6lyEdlLXlPYCTC9ZfMg1gxqiIk4pEPzAUfQlodnAs4foaBiVaJZTBB13458oV
9lrJ2UPWsIWCDsrf0ojWbM7KTIa8xAMNalnI/sVP2rF4Icymnd0fFh/wI27+Ikn+ymv3ZirjRizl
BlMjropQRkJA7ugFcPsEm7jC1suP1hkdj5jUFi4dF5aHt7eUyky6JpaCCKfYu6vf7xtn3WXBeoh3
+QM3gDLzts0SKd1pjSIbBTLSP/qTt+7R1/utANKD9GDaANIMpteVZ+FMu7tKpAfKyihbMDgKiUb5
lofPRnip+qfbNsfMdzYiyAZv1GXoSx1cJqhJVfKDtk52qZyKJnQK+WcUv90Wxa6sbGRRjjHRliIp
MjhG8rbdX1LCURcYQbpL7TrQOYGZrZCaCWhrw5I0jarmgadIk3MDQxz4nzuprnetNmhgK8A8ZT//
ur0y9jldZVG3xDzVe9kSZVJtO+TJ/az48/h8W8R/2TwLgxSqJlt4SfnzoEBjX1Z1RGrUIA9SToQj
MnPkp38mARTOUTFVHaxIQLp6Z5SgVH1e4kJJSrKgvn6qE+3BymROSsjcM1PHMwKQU3SdZnsv0nlI
qh4XrrLdC+3rZP3IpfFfyqC8g6qUhViNgBYRm081WJVy5SCYLSejYFrQZiHUXpmWMNXrClh3cGJ5
Rdw6/SpAlDx4+Vjaxip/gOpNUa8CdTIZujHZta6WfC5xbWhWb8i+ScJHtJlw0qqKgZBFs8obhWAJ
VYi8ou32XX9vaT63KYx9+FcRxHg3S2j1SkQbFfRLrdADnfnLeGhL3nwV+2CuQqiQ1LaykSUdPADo
Q7TEN6Nx14y/4sgHsg1H0dj3YRinJuJoQBZLeRtDh2MTCAXG/Hl2yf0m8gQPhMtnHYxFw453n2La
50Yc5XBwyzLrXIEzWMQdgDsLHjAhO4vYCCAHuDmgZWi1FVVjWM5Ds9iTJ9jtk+DVHhJaF2wMZK7A
uDQ7jo8ju/RXprSRSqlFI+tDhHd1IlV4Qq7kj7updFpPAvJ89SS4AicbZG+jDmNSZBkzxZRPtdZo
rfNJJwPbYlBPqC4NvMo4qzdJUa2rDCro9eYYmRXBJp39ApMZQA/zy924qz3TjpzyQXB5CFHv9vn3
Ll4lUroY14up15MJ5QisJ0IX0O8Sp/fQsgDSudwlcALm83wI78mNP7kPnT61KzCYSLzuJBaqwR9r
p9S07YRpKFKUbEjAF+zSrV0zGEG0lzmDL17iO7IHha8BdiMPZM7LFPG7t7aBUuF27rM1MgH1n+41
wIKPwJyJdy2XNJkFiIFFIiKjXKSLEs0jKOFdYpgSbHfvo6MBBXfQNRu2crTu0O6lPRB8CpRDk95G
/96HlvhbNN2+megjeqItJN2rsQZWNdmtMgTrGPtyqz8v7Xxoi/UQrur+tp2yzEYDirxFgDB1U6d2
NlmnpFVFQCyr2U4q91PN+T7rkrb9PuUG2gIzKXWOAIQCmS1Wu2y5N5u7xowwEW7YccQRx1sOFSfM
cV4AqIZdHKKzvHw2Ms7diBXswFMjY15ZMtDPQ9ljkw6yVZO0N8a7iI4Hi7mK/Fmqed6TeBJa4bdy
KGtTa6NetQzZjnk2Hwgluukq5+qk+j26NnidYMxN2yyK0gE1Ls2xCRHw4NwiO9SEV3lWnNt6xizK
b1dEKUJZN3MDdHbS9h/thpfI60F8/okM8y67hBdTmTFvK43Sgy4TgbTcQpqpu9ndFIxHcBd4QAf6
NT/OjowWt+HIa3Fj5ShbmVSGqvVNrwk6nFS7HuV0tbPuy9w+9gl6OEPVu72dvCMjDnMT07N4KCzQ
FuDdIfLH7i6aft7+PjMJ0gC5quuAQVTgC/8UkGaA7e/I7NAIEmsAts09sGtA6jyitpxiziZ3ePd/
9pKuEqngOutDCazSd2ClxTMW+Zjp9Y/bq+KJoKx3qMSkGwgItbD4lnKv8MgImRc7TcKvlCUd0690
v4GxzKlZF4gfJEi+B+iAIJrKqO1G/oe6GzQZdShTUiz0uFBKLphJlg1tAd/9MHmyJ+3EC0HSE90M
NsWbpCH2+ZdH2gijtDsdq0rRiSMPs1d9PpvhDkOOcsHFFyU3nltyKM0Wph4ja3mqgsLT8sdihneV
74cQiNdojsatLz30S/pLziQPCM6cGMz07tc10s/5nQ7UpLCHd1/jIJVfmukJ4L88R0iU7MYC6Sd9
axAtFbDQ/zhC41tyKMBDR/BTeyd9sN6kt9s6z3a8m0VRdjVY8qKYBZT+Py9T6IEJ/dFTwOX3oUCC
hlkDLdYyqjVUIMnTRVxxk0FUjCcvq2QPT5cuZznk/P/evqsMKo60YauNBcFK0uzVV7+Up/w526HZ
G4HrpJy1h24v2vV5cUmg5NkA8wKgoZSCaWJTN0SDciAAoraETsV1PR0c5bOMKbLqp/W4PqISJfrN
RT3mP43n2wtmrhdtbKou6qKm0urSDkmuNQMygbh6i14tNbbL8tLpO3Fo7Am0GyNv/JyZemwEUvoy
1uo0xnqI+zxg5pNdfl+/lilc/wqceXEXWrwDZWaI6As0Zdy38fZBGfwgS8nSLzEpxSqoNqOkDnwP
DMoQJbUOph3aOErX2OcpF+CBeanRrrLpEe5JkEM9HN7vFf2peJR8GZe6eReesgPQqG3VjQogta+Y
Ka0DuXK5l2TmXsNY0FCN5Wv0U2q2qhIwO+FUK4yxBASeUbkL97VXPFfASeCVUdmuYCOOsp3Fkutl
IHRmhIxHd4AXJYK59J+DlXjtQ8xguxFGRadoXKoYBMzwc+mhyC+m+um2YTADkqpqeMrS8Nd7BrNJ
gRJrbCaAUcFZT8bXtq/AQym8pFIaKGPO0VFmXFBNlM8stBGglxA+aSNKUrq2koYeYOXFQWiPXRw0
w0cuFhpa6iVEck1XKStoraEStHpGiRsg2sXXtsTN4uUDG3YVQb/KtmKPDVtwIMUATi05OSlSAuIi
KZjNj5QdtY0oasOSuqjbTkQupxWiJy2rl2BuX7Ji7/aKmH0QWzmUr+rKUGoyQonRfs/3wJF0wCUB
WpHQD5+Lzz0IjUFuAs95yEdvOlacSxpTwTeLpIOBFWpqNYDcQQ9fheFHYz1wVsf0jBsB5Ads1E4Q
rKoxDbyhAvpmj8kzdzyW3wzDToLeDu/791IakE5ewFq2BLdlvz9B/BVmN7KpUK5FmTZkEvJ/4ipi
J92Taoi0e2eRBARPl9rFKb8L7cbPngZMJ6mPt38A0+Q28ilXJYqxJmA6iaQSlV2kOQgeX/KQF9CZ
PkQjsyWmYagi/Rg+TbmMsQ/oz6C+VYSNrfphTr/ikLMYtqZcxVC5sxUBZXVZoSlZfsi7o9pw2gKZ
OcJmGZTzEJN1lKIYtc9/2knMvYJ2kj7gvpoyU9erHBqloGzwbNr1qH/Wn8t9fiHvVqGLrqoIoRIA
Z+GdyHtvZ6vB752jX8r6KVxFucCcLgHEIy3cUebOxzWykXEtPkHsHkG+HTofqSYjqiiKYmoS5ncp
9Y+0qNETHa+10fA4IjibMa+gyj6zqwRKwRM81izmirT8vR4SoDoOHihwyX/ISV3FUFF4LqOuagln
F6aczWGXx0+37ZSt2tfvU6o9TrIlj9AJt9EHAFpbn+YZiAD/Tgal3n05KovaLPCD/eyvlhTo7eDe
FsGud1wPnH6en5opx6UTB64CH769X3fms/78T26UHrLO4cEfMvcNL6ZgIZc1EVQJf/p2vWwWcRrR
mxjF051haV8jPscK03g2Mshv2MQPy1itNErRaKsGih8GePe5jzx933zXDgR6eHhNnnhwbbxlUXaz
1J05qyscqqjfrev9kHBaOtk3sM2aKLMxpakw2xITEJNTn1ZEpkW1BS9xNNBFyTYGszGR6NzWDWaQ
2IikTKgr1nycTfQZJRaaiOXFF8PUM4TWL8vBvy2KndBsZFHmZOS52kopMnTpe4uulNQPkafjrecR
3ZyPSmDa5A42p4C4idzk9bZw3tlRZqbXTQg+S1Re1vq5xdxeygMqYbo8nVSsDAsJO+3MNbAbN3oL
XyRWmKuMs0tTAr65nrxKt5xRVJwwHDwpFDguin1+V7FUkmhkqTJVA14E1TJ/BtyYJ6Wxq+XGc7Hy
yHnZBUA8o6iSYaBOYFJ7mIDxS51AG+0OBaiiq7Cykevjuh45U5UHat1+Wo3saGWYb7DGSySWtqTy
mtTY5/j7N9CuTBnrMdMi/AalNQBckJyihscNx/YsVxFUft/qmDE25QG3lUq1K706AEnWK7PBu62R
7JO7iqFObh4mdc4Kkt7HAwYsU8eQHiojWCYe2td/cStXSZQ7HsU81Vo8CLrFr/4EViNXJ8gL1rl8
L3fXznLkEYKwjeEqkXLOaRhmlYTcA5jf5H0nCUincRto+9tbyBRjyKKB/Ba9pXRrTh+no6CtuInl
eDklYAL/iPmQ39+IofxWr3RpYZD9a8OzMiTQao5zIk72r/vIRgBlWKM0SuB9IMNIBjhw9RyNl3gS
1QxMg2cgfwAqESfpYJvyVSLdmlMKRhd2EYqZpAtSd5RjeJH3Orhv+8CabB5UFFccZVKDPoa1MKHs
RoZW9K8gfgN2eLVHXo2yMA/IiRzHjd3UKcPqW/zpSE9YGkrfZaGL7UlRXzoC4S1adpiFJ2HMdv9K
E3XKxEw5HtS8hjGns9jacai+JuXiLc3omdKMMGB5hfRD0OMft8UyXdXmGCk7q1t9ELq8h/fHUJk4
ik5kGXstsThPB2wPspFDZT6zOo95MmF5ySeC8ZC70+DWr8rZfIp343mxBZDmPP67pRH3ucnvqhlD
NA3YmtypPpXpTjftmDcSwfTAm1XRuY+p1WmIBwS3ae6UHKMecTBoaDHRTff2Wsgx3NJIyoGE6HJp
1xh53RyDOOZhFn7e/j5PDSj/MQlRu8gG8u2iemqko1CAXPgDHUjada/o+d9SSxqzAnsxOkdHW0RH
/dRNvOI88QI3tsmgvIRYyOGsK2Sb/OqrimJ55nS+chju+UAK7CvRZj2UkyhlNMBXoUU8UvdpBrQj
6MFqJNqKRxqN4j3PKfFcIP26MkcmGLoy3CWXQw2g4nEX+pNb2yi+OwLYxm8rBFvhUDxUsEQV3Hd/
Gk9Zr5KCeQzYqznZ6L3xhsbinBZb564iKPsMLSFfuwycY7MCbJr5Uo+rrXa8ntX/4nmuYigbTaIs
NRtydSWPzqqTeamf/cwc8AKjVb95Qo/k8+2tY6J8gN7v995RxirFaiarBepNZFwwdqqHBOiowWrL
XuoKYItv9rmHZjAXkIABZqPPwys3XLLzmutPoOxZVtJcXFCWeB/V6u5y3wQwfeq232qPgJsAZt8f
dij9gpOSR0XD0Ry6U6sUBDTMkC7ABYyp6l2+fqSad91dGmEvlZd1WQBpgGt7vwf6MypDhESRNxzG
du2/d1ChzHtZxTo2REwLjGYwNS+9+aosQR9y/C5PChX167Fv6ogMyGrgX8hMAw0rj5H+opUc58ux
NYUc2iYWqmXbxPqC/DBMnjJhJ0uX8WMh5LphlMdYhVov+xQeQwcnwXwYxb1aB7cti7cKymMYfRZL
VogkQo5md55CICyprmRyQXTJ2f4dRq5LoVxGNqlGXiZI1+N9GKAGddDfyh3hU0Yr8Buvlvpf/PpV
GuUu9KlNw0SAg+o89UAcFFhGviV7UGD50T0vivAUjnIMQzQsQ6OhAxDhxG4z+HYVuKvmWYt4Ez3v
F+kbu0i3iyiDJI86SdnVFkC2SrzXldBf1S5YBf2Qtu0+Ka3Cjqf81InxYZkxSJ3P9lKDvaKrnCZf
/VhSH+V8fJ1a8ZRpyX0vyM6qjl5Vmhd0IPjxLL5K67hbluqxiZvnIZztuI9PrWA9A9X0NBqDIw+4
g6+r5UTqECjz/EXMe9/qy896qjwlo+V2nQnWk9EdU+triFRb040vhhq5VR/egZVJs/sl2w9Jt0+b
wrXaYdek5bdJTf1KiU7ZYDyRTo4xku6TKnnpYtkZTOkVWJOncJmOVt26mTWAdQfKpGt2BSRNQSy+
rEJ1EubQB/faEaRIP4emfa1wK8SYSNCWIWCZymNSRTtJKM6G1PhtvgSahJtjN1X3wlr7QIFEgUay
u8R8sUKMZE3pbH/A2kxS3dd19B3olLVVFqD82lCUXAWUo7lnlRcp4lx6mAZtaib6wVTJUuiGYoIU
KCh9jQf+7hSDcGv+okSccMERQYcjvdTkRJ+ACTFlT116AXW3+aHM9roKOiIpoyzMgpbALYVPmfRJ
0DiP38Td/GVIpgXKYF3CfxbljiLBXMvUwi6J48uo3+N2ZlvWXdO9GjGPtoTtjDayKGckiZnRtDNk
zZ/JtT7x5l0PPr7imTDzpJxbIdMZbYRRzmhSl0LKW9w6ykZ+GsrMr0spMIzFx5sWJ59lDq9rmJCR
LU1XVCAs/RkB6yUvo3oiIzIxsBXD0p6aXS7theS+M+9N+KBYQjcsJ2Cxt3MjlYq7lrC0BZrkoBrB
CFIbUrI27tDAHtQHUBvubxssczs3wqgI3OZViM5kPEqH1fdmRm3TtM1ydNJe5HgG7rIo1yAZZbnE
Jp5OJpANEmyFGeyzOYo/pTftBP/2stg3rc26KP1PhzGXQZJGED+VxCZ81pYzgZWPYHGie2EBfSTn
HYXpNDYSKSvotCJcZQNQX8pymSavzjrM6T/eXhbTqjcyKOUX11KrtQSVFyAQ2NI4+JngS8JFqB4F
QXFvy2Lm5FdZdCjOqzXThRxpJp5o1sprP5Tzb75P3btH8OdIU4+1WCBKrQ/zyrEjznmoJGHbpK8z
oMMwCAivJGu+MlxScddOD7e3SCJnSntZQOGJIsrK+EM3JxdzJqKdCgm/Zid3gp8naOwuvOKlPWbn
KGi9ydVwZVz2fAQ71ulsJNOVkazN4q4g867ZigKCUO27KeLk/2wRlgmeaMzu/sUw3vYF8KpIch53
6Md5FIvPnN0jJ/DX7kkAFLRURdZlujjR17WqzCXuvFV4J8zI1I6pFLQV0GprW8CLXAsY2vlcWoCi
VkuOdrAdxPVKSDeBigCtbVcBV06CNoiJ/KPgiPvBB2MuODbSM09VmH52I47SRkUq1Gg2YU3Jeo6U
Qyj8UsF/Moefbu8pU+k3YqiI1SrTYGXkBiovgr1qX6YY2DVTYt+Wwt08ojob2zLMwRqUDr688yZv
QqlgljwDQ3SK816l8MuK58+Znm+zMCpOpUVpTBFGGFwA3d2lceZLa+qJa3eCjR/lagiSfvFWS7Hl
CArbZ8dMHI5xGB2iTPhea4ZTYO5Li6zd7Z1gHyvBogdwL3oZqf0eWvD3CBGcWCRqXlNjmiNJfGsA
LaqkfyS+GFdR1J4LUh2itRWN0mGteKpyAGS6b6acfWbqzyZ/p5xyiOcZMVERNhc5CIV91O1iHtwx
u7i2kUGZgt6ua9+X2DNQHz7PbmLYqVs5Pd6dAhAvEfY5q3R4dEdcqdRJGbXxH8sgPfvFHUlTi6A+
EspoUtuKD9YH3CduKb+vQtR5RW2XSpNF8h3loMTP3fjrtuqxE6qNAMokYvTSFxHKhm56Ii+RpV8g
bbOFLypmqnPH+MERRzbolrem1jPLmVrMDbqrgGpLmroD0BI9SkBL1P06MH7wMjhmaN0EB2p1RVz3
YCfoAO6hRD+zYvXmWHOTXD0IGci++/mr0agct0ZWcGuFxNi3Xg3kaa2lYoWj/GhMJ6BmcASwrAvw
Xr8DHnFyGwG4d8fJ2q8Yc6zzOwM1BLTpP4lhwcnpmS0vWzlkbzdyVnDi1FKBeZgU/ZfItdFs6nfo
TQ8viTMuTv9rRi25dkKMCzrJL53TYcjbRipJneOlHpMWMUiKgiG5yCYv62LFAjCAoKdH0eDyaBA6
S6/Qe0oauwmCZ7RT0ERb+7mbnS1Ht9XPwgGdtH4ExfnI8W3kUtuqD1bbNj3uSlkJbm3QHFX9ZOs6
j6CHqSUbMdT+VbNQ1mqFUDdOlj0mb7g3gfyZ25/Bmgrb7CLNCrIsjR62IlCr1GA+kQHwHLQY/0uP
K3M9AH2QMeaD1hy61T/sJqVsTJKIZ4mdicI+US5lK3PcLdmVv4x3I4WKKmVZoSsjhLtN9/8P/+1/
mmdnbttGDhVHInXSrGaGDefAI557p03v0/hRzNxVy90+Ps/5T9GIvNvOl2lSG6GU722aJdIjglcd
zd4q32MmkqPaTG+7EUDOcOMxxKJSc2lCegq8KMmOTM2WDSBMSKttxaYvKdMpzHvOopgBTN8Ipf2t
sphWREiWp0MYkPf9eZeA5K4H3kHEBbHnaSHle8W+qCWhhLByCtbq0C1PSv92+5R4Iij/UNVSqVkD
KO0GmNHg6dW5WDlazlMEyjdEVpS3Rigid+r8MO7tefoA9buyORS61S1pQXCooTwNDpHdrOxb8cyd
muHsk0UnmXNbpgDbhINL5b0QRc4QmfvRWpzbx8G8pWyXQrmEImmFQYug1OHLAp7e0o9d3TVeZmf1
QBfl8kppHA9E3wXgtxerA9IWPNB6Sg5RQN714wNvwIKjAhblC9Y874CcSPJK0Rv7u3Di9YZz942c
38YZGNViNArpPAOFvR875f0Ittx/2CD7szIhaeAcFHtJBiK6rIKWhJ7Umvt4HOYcUzmtG1/Ia1Y4
2dodgG1+yZiLn3bSG69XnDm3pyu/RdKTW+UYt0osICiRYZzhITqUOwztOfM58RtOzwJ7P1UV0BaS
ZUjoGPxzP9UiM4XyPyxUd6ScWzhaZncuSZ2XXXf8kB9CQUrEsA/gluimYNloMTJPcE9U806uHDwF
WbzeIqauo+fYMETEdXQf/7kktGGU0zQhw1zCSyR/ng08smFuSfu+pM+G9rikvNSZHSwMk4wLKsBB
pVFVpkJM46IBbQ1pkCCMmupe3HeExdMFOl7HiYcsjTQwHQw8ZVSmZHqC1lSAImaUaHDOwaO85O1Z
TmL3ttZzRNCDstpSg47NhBfUzdyN5B9N+HJbAHPLNot4t4GNHcdtmo9y9a7jC6ATiN4tFyUgzFeh
85Hy91YY5WzHYWkkwYAwRToZbSBZF1PgGBIrbmxFUKmXPuhdow2gIlvmnZY+5MCSC3mXavINOo3c
yiCnttmzSKqEymohI30fD8yfBHSDtSBv1X35aOyTb//yjCjfkMZqLSw55Mnn3jUPHbjklTslQEnC
/R+G7Vk3p+3qqIwrF4D4kIAsxNWeVGDgiO+ATBjv9OYHPKC5w2dC2srnMCKf/WtTJdBfoDfbMJR3
B7nd1M6IC5TPIWC5z8hMoP4cxsGEIbDbu8nKYsFN81sOfXiWMVlqjndba0y9sZ6cfCzssrCn4qiJ
993Iy5qZJryRRx3evBZVqoPxA/PSdzkCyFRxFsTUeBVvCKIKXEuTnn3QBIDGgCoEafnwktSnIj2l
uXd7z5hrAEiAoeMvlDApT64nZidPOB0QgB2S8mvJLXowH0mMjQQqLS5lsNGBYEFyx+8zau1d8F53
C9ZAvtSeem+gnw3YKs+JaFectbG377o2KltugMIzpREkW8ZuTd7C5S4FdNBH9g9KLatobdTppsfG
WqVOaTG3kY6yrzT1V0Fdv9wWwUxWQCXwWwZltksfKZNuQcZYPZRith+l2VdHNOw3uZNUkqNpEZpf
1Nzp5/KFk5yx9/Aqm9IPtSjTZAAmgdu0F7XB6zDCSB1zhLCV8CqEUpEM72jxFOPSEWMUpd0lKad2
zkpXthtIKQIKb6G1NPB7o9/uswMZ2SDTtbz+PxaTOkBBf6+DbhwR6rmIejQmuNYToSyYzkJkK3fA
08wxNR8B5BklN9zdjT1vqvc9p/vLxWLqEfmeqYsWffmIdSUWowo7aL4Y9+sP9YAnb9AlGE56J78N
fv1K6LRqDxx19vwzfaleb6soU0tQjDNVRYNwGioSYQxgHBbEz/WzZj6PynNh+h8QYcBk0VmMSTca
PqtrgPErplDEut/N/aVJPCvhNM0wwQoBh2yZIvI+SaXTvjouktlIFkTjB3l0S+AfpGgWbVJ7eZsf
OxcjdjhHjEgfa54bYUbmq2Q6G1T1pgpr8hq+dsBoUkAzqaUnKTP93hLv4zbff2AzN+LoK7iytGkf
z6A/SveW8TCoPybj7bYIJmDcZjPf09NN1AebW9VmJJVCiTlIdsqr5en3qhueCNC6hmeePFgeOTJl
VqaxWReVIjaYEwA9iSG52a/5vgTIWuSZe3jJBfaOZ93gtjim1m+kUfkG+FFzWQb+iCtY2V7sVFtJ
1J2haxwx73ebv4zbgnnpoqrhzkWUZ7OTU5OCrS6GWzHn6lMuqP6QtkGZoCmjKfdauu60oRdsAFEX
dhZmxxBI2GD2lD3QtwHvC9i+IAzGb+sbtxwGfwR9qyVhYkeNXmpF2Vtm6iYtAqORZMc2MoKEDHQa
kj9IxqVfqpeqb2Rbk7snbcg/r3P80KmVq1nIVIXovgg1t4/afV9KTjIogOnLXTUeD8BF0ey5sXYd
sBrsaTAd0MyeBvCrxWPllfiZaqQdBVDW2OAq3ZWh+KhJ60nWo8wu4+5QhNPiVFX/IkZ652Ftz7O6
xHaUxl5jhUCWV/vd7dNk3pdM7DFICJBqWXRdasnCEg4OlRX1bAaqlz59R+PlAzTViVzeeyQrIm1l
EUXeHKlajLIy45cgIs2nAUOEUtDs+zNviJD57LmVQxmEYXXjkKR4E5cfqp32jjsYAc5F+Nq4op+D
LZdXnuLuImUUYi7liqUCJ1INuq//tCZnjjjYpDc5BgsSJ3Vg2eB2geTfNxuZD3VaFwM82VQeS+2c
9qdy5rSDMvsAtzKo/EsYu9wcJuBppTMYD1tQKHfGTk9HdxZ7rxTFQ1SGiTNp6GfLCp5w1uVpK5wy
/gjdjpKewqXp58UhcF5xaUfBfCSs930gADS4eeK/l7Mysq1UKiMbIkMLYzS0uXX2dUS0W/Nvt62N
mbGAQlLVDVOXTTQu/HlwQ9Or4Tpi1E67bzzxLt5b9uyiod2B7wLwnHnpAUciPxG0svA1803vtnxm
rN/Kp/QUIKLa1BPiN8JMVF8wFXLE7VuxlbNyACz5g+VWx9Qrg4/0vW3lUgpbtGufhR0sX5hjd5gz
JxO/314ad2spfc3GwlRrwAW45ak/mQ6Z/cr37V7ZCYiHGG/L8U5KHseaE97undLhVTzZynM9Wkpl
qw6mUEYyCjXSoczPpuDeXiDb5q/fp5QzTvsIXOMh4mFzGUPBNpofYEfiOBZm2XZ7UNSlwVz0LB8F
RN3lwQxWQIPH94Zn3hO0dQCDu7z5KyYw+UYePR09pKMuJEBKc42weE2y5L4dcIEw9NO4NG4c6kG8
lJ8HTXquDbsHPFRhfp9lmIsmXHKt3KnF4JZrti9a/cEYhmM7as40yo4QVw4oTFwZ9D3R0kmcsyB7
TecmJjJyUTEBNGto1FnUCvKRqMAuSaJu19Jlar6E81MoA4HlTlY49ziiOLeEUUeypJkqZDHw1qR2
ssVs/anE88WoZiecZ6cU5t1tPWPe5zaLo4+k7NQOVKEpHg0ToPxjOPQsozXRUd3yVQom1/TLs/Fs
Poo8MnOmgl83lb5OqTEYfTXA8mAM+VJgPGTqgkrikUYyIzVwcH6nldTR5fU0F/2C9FU9dx4pzIRu
eVwPi1u4QIfk6AkzE9lKo86uRlvIEEe4W00HM4iOeO21MyfcrYcJwKIE4Z7XQcT2QmjK00BwI6Fb
5M8AU+ARs11V0HDLWnpIlRSdNtEnjoKw7humdJVBbWGE9qxOjzHGQbBzQLx5xNzXiTwkTeBj4KU6
zAPbSqO2EHlrFAn5CNicT6MLbL5AcPoD6WAjz5ncVznO2mhoMqHHnH/S4o1HPMhOZ1uSE7rQfNOZ
vRJxMZI4EZlzXvSzVYKXmLU1BRQ7oyWyAY38Tfo/0q6jSW6cWf4iRtCbK12z3XgnXRiSVqL3Hr/+
JUbfqrkQ1dg3e9i9KKJrCiwUCoWszJzXEaQr9FsCuXyv9zHcVbVI6lRszRYrmMXTW1ykgZpBnVMi
rjE8NpPlx6HlLGbBebjgWWVKnShqa6LMlLdTKQ4KZhBnUwf7nvWajeIxBOWslcu2oNScviHPLF3w
lbN1rApGKcFZyodW+tlu8AWUjDw+lE3K11VYsi3QUQ/nTE9QgtNKatxTfKDmJwfBqfFqbOzC/72f
5PfxeQp4lJHb5fGvHSgztQ5eCqelNXFqym1vK7XsD/VzmYMZovpgQXAxxSQUE29PxjgTCforPXBn
JWWScsOA4gkKt9zxtvv2fvh1HWWfjaMG3ICTiEOgaF5m+bbiYUm2w+Py+8zKqUUuj3EK4gMaHlTR
d0CTRA54V9DNM/tyqzbZVYuURh3wVuzWaDmY92aLkYj0ICu93UqTzcnH29Fw8YnJx5oyTBYG3yiS
AEQoN+glgOsLA/SJQ1W9y4MKzn1AA3m1G88sXerVTiNSVk9DrYAFvz2o2NqDbo/ic2S27nX/OJ+M
BefEJOuLYsKdKZsWP8pMNwVRYxrG94UZHRsNL4ik/jqEvNfwzXLkclVjy5GysBKD9Djlhuou1m8X
/eukc3LVpolLxcPmkFRKYnR80DVo9Les9sP2Lc04WZhngol3Ie2tKOqBS63kfWO8gOZY4c5Cbgb7
yg0m2KU5BAF2iz3bmxOeZvRA0zSfVA3mlye70AfOHYVnjgn3LgENRtqOoJFN/Tg6tLFXADtfJ4+z
/gHg2aoSZqdum2VRyZQhzQ6leRimzlGHIrge3Jzvwz6egNFtmfQaaxeC1GOJDWeM3lSNE2ebSfXy
gdi521hKrbLvaNeBakaCS44nb8u7M7AkEHq4RCSTYAE3UvM85TaddaycMZjx9oPxQ/k2vbEOfGXi
zVfC1Sdip1UhXJFqWYddShWdtCAG23oGRoAMxTyv8b1ZzK9tMaVFmvapohCg87XH3k1wdQBHiQ3F
ZVe3cRgiw/J0ELje0ehZpdgmC7XZylDNU36F2i92JYoLyZHtzOXpRvFihEkUWkkMwZBgyqyOUveg
q7vrgb7deloFIZMlStHqVShjoAV07H40sVPv0Vp0x6/6X5jWGsAeLyZQ/mqdxf5QZ2ZlmUkYapsr
eUQ7QyKBCOPU7Qu15qRZ+hO/ldgrE8xZaILXNxeQBV1TBPgifeq1N8P61AuPeg9OtGHipEBO1mDH
VA2pA5UoFUHKlMQncu2TQnUMreSMnfPMMA9mZZibYRIC3lSrD5Mq2Xl1zHm8atsdp8vSsSOroTmg
gTOiVAo/l/skkI66Ox5QQh/e9YG5VQsnzlXmWpJVaYmmEz2sVOsQ6+YBnRVeQbZ5iVy5xCSKeOnz
FKgJuHSW/Nqfg2/R3tppTuzlzoeqsJUtJkWk/ZBGpYk2vaJEdtsEqqDbPXTF05TzTswLBjZBYN2G
BCJPbirciuJkK/NeFN6uJwmeDSZHJJGgNhY0o12xA/5+b8g7g8cFyvv+TDIwu1HqMgHoomYU37qi
2YG/0L/uxeYo0uqgYKG9phqpeDHEUs2gS6bYV/WF3pvCp+HT7NDbqOgWvlnY5I7/FMVZQhbjGy2N
iXSHkzglrV1EsV2lnxeM7XBc5IS4xqQGSD9k/ZDARVX8TKKHTD9E/UmX/X65rUGZJX03RdfQ3mYu
VpFnmP776kiMsq7Sa9olVM8/b/h9ID9RKTYM4X5I0W71IdnnGmHoVKtJUWoaohsWp0r8yllGmm2u
nBsakynmgdTgwMWMS/2NijPUPu5tjogTsQBjJ4Jj/x/tMdmi17uliSUcHLFsS/700KBIIw86DmAH
ipt+/iF+8vUKMlkjW0IylBp2tBbtMvW1U79c94iznVkkXyamRmPpOHg78VawoCbPab7zjieW4jQx
Fn2cCI4nSt8aY4A2dvPXb4NLqdSGgHCSLK/iY9lNlwq+hISCVd8VdmNn/qq63an0Ep8njcF1jQk+
UFzlWdQiVfzcSDMqWvNOOcM3VJjtc8KlluHsXRbOXtaVqc30CMlP5mF6psW6cQaAEBR/ifuf3WNC
LzLSOksmIBv0xpcPhl/toue22AOlgY8nBjpQan9dD0ZOFagzx9dQ5KoOyWd0Kub7pF1svf80NpjO
N76NC6TZ29fr5rZb45ezX2fOMgHIODDl4/Izvg2e5ktBavoJKMR2783xfRNzDja6YleyFcv8UcUF
Zr9TXICsWqhtAh4Am85GZ3WzK8WEc/nmXRhYtg+AHKpQzREtGC1yVY/yGaNTsjNdDOhR6Hb5INqx
RyabfERTY5W0WHZUqOWKplmDo2MWMFtufKvkExHeJujo1l66PBfNRxjE1gaZQ42QshwT0H65evbd
qnVb7nZjP7nXw4UTnSzziCoVnWTNWE8B1Kh1t+/1wQ7TU1EUdpedkvbxujleKjOY9KI3qiHJDaIT
fWngQqFx95ycrF2Fi7LwxLG12SO87ASDOdcg/KZVcYxzVD2H9z0gjDnultrNfK9BphUYrb1p07Ej
ktrDkTdWxam4DCbPpLO5TEsPrAoZp1fQ+PmGOt3nwoe0fNdBwmQXA4KIQ9bBDpXhKN3mHLrfljcK
6bVc3jnE84nJLIaOJrxAhwrQAPWrwnCaYT5nFeGEJP2Tf0soeEGnAxIAt7IA3hY0N1GmIkQUDJUL
2X0mRfaiPVgTFOw5pdY2PmRliwnH1EybrozxkGGe49Poih5QBF77St6FMUy3c6M73DuC0RNdinTg
EQRst8hW9pkQhWReLmctwK75KUoc1ctj23SLt/irAs0+TPzV5+4o/VXveAIB23l0ZZiJTyOqMejc
AA03+jV2hvV1xrNHG7zLybotKJFDT7SXQOGVMpun/couG68dAPwJwS1Ye6z3gt05xXPitF61N4/8
Z2L69a5FEhuwqSTHtQ4sdgiSMHEUPCKNHzn9Vv4wPR5LSdMCPIwoNbXCacWHxHzpss+TxKMW3Nx7
v+zIoghXVzecusXke0vFxLIZmXnEtzG+lqlhX0+ZPCvMBS6sU9yze8wJS+HkNEDHasnNIi4cK5t5
eeULjZGVL/oyRCSnRLS0xPyJ+Oz2csB7jeU5wzR1hJlofTigUWUp3xrRMbXYbRLeNOamLyoUWxUo
0oLrk1kxw5iqJmvBwFHkN2QB/CgIdQj4iIHYTY4SYRCUg4LcfmNeWWRWr5UHsYhLtExp7SPYkp0E
7W21M7z2GJ20XRoou5/C562vP3CroM1FxWgD9KcNMD2xrx+qQLpx0bGoQ37Quu898eL06weC8GKC
ff2oFimukhnMqWr3NZvuk2JEj/H5v9lgPpuiZHk9TJBdgnCEL+loO4uVR8Kc87E2E5CqQ0NU16C0
ynKPim1B+lCiZBL5QepuKp5Iw2btvfp9JsEtoVkYxrDg7hTVjlX5eYl+rPhcTzyE1PZnvzjCpLl6
wpjIQCFLRnKaLT/tHzresX/dBJgE/5kV0kpsmigGwkyRplfVgGg1HnFsyco/lEp/LRrG9/9pSLAW
S5hKvH5m6pNR7M3psePywl3/8IrIbNIIhJHjKGLioxVue9Uv5/31+N0+v1dOMMlNq4elsui5M7+F
Owgbf7dulIfm2+K3NiQNnkNHf458/tysvNmbWtllCiYSJ4q1pPhK0m14Tu86u8F7ngo2pXAfnavd
eAQTB1Ag8y7x43Pjx57CZyy4HvUKqwRuqCQucoMCXTApTDUCblMAa8I73W09kJr6P4RPPMzedpr/
O/4VkSmXzKoRSKagzE716NhOAu7t1lmf1DPy/35uK8y6jHYrmLzPzFtuplyKomQQFAP7DsxmT3jR
CQoMYac3EsjhKDUMD+m2WXqvvi6TT+psTBa1AJl6ZqTOhJ1n1Dd95aNxbeu8yom335mU0tXdZOh0
TH6YPTH61vVHdX7g7BK6zX4rAC/+sLNkEGZZ+q7GVYISCNd/ZYfomcouJp/wVHrg9lFphrpmjUks
zTRA8TPOARPMyesA6I2UQQK71xxBmzxNDCE1a9ynSrObhcrleLqZcDRRsSRKH6qzXbRKALt7OSMf
vN8D/fKxfg39bC95EIV1rFN5/tAT08ogsyMw4VjLWoJJ3FAIRPMs9xhRChLxy3W/NoNkZYWJf9k0
ZytskW4a0401MKDUt3LRONeNbM7nmSsrTNibPelKksBK5/UnTOl5imHXHjouYEim26yG2AiPI2fb
M8XE5BkIZEQWo6ApnVTkLUoDYt0ucgMiv8DsOPxzf3DsYoTJ1kWkVRBOw0eiVCEClOfeGfAgsSzu
q/2wb53s0Xq6vpibKUS7mKR+r4p70KtXAuj1oZyuSg4AwbYJtbty/jST8xzzZkU3T4KVMSYI0yIJ
uxQiuyjxPZL6wmw5RuS3ccKJEJ5TTBh2GNTDczSa4l0Sv0lyamMOqbJVPbaHmPgm+ev6Gm5v5ssa
MvFozCOZ02LGSFx/WMK/1PjT9d/f7hGv1o3JvctQToXR4v2id6sXeLWj1YO47704EIOFB9/clPQx
L+ZYZILULbKqlTGG2veLIzuGr31FoyP3x2P9VX2iWuPiqT6AhvGhOU7HLrDumuC6x9Sh31Lz6i9g
UnOWtJUkiDhsTLX3ewBi+7r40qcVqBFFZ1CTu8aACnobcsxyPiQLY5ikpBpHCuTuyKGSTlaW29f9
4mQRFrgAhba0ohOUbtmd5+RWBqCAvF03sT3zt1o76uRqR8+KJZRygkOUgpqjo3SkfF4QYzzzsFQ8
Z5jU0RsthiVzqj9WyvssLIIyK32h0TibmZM0VCZp5BCirTIVr2lCmjpzv58SKKrpoMbnDdFvBx3A
+gr0rEQowP9z4TQSgeoqRHaafUrEmOx6jzZmebDibX8uZpi7RmaYeVxGyLhmLn6vrRZQ2PQ0jUMg
pd399VjY/kIXU7RcXYUCmKYnI8EQo9uEo5PJOTQfoqOwGJxr83aPA3J3f68cE3ImOgCqGKMtShUS
MHLhNE74qfDwMP1dAkLigQoyU2ydtrdAjn5Go+q6n9v79mKficRWMnMASlW0heuXwnjmgkF468iE
4GCQWTIm1NkkPYnRK4mBlK55g9XbzeXVKjKnVt3OVSXVyPIk84vcln9YPp14Vh+lh/rHuNiSEweU
5IhXGvJWjzm+qoIoeo2pR7ebK7uN8Eb2/frn+UNdc/k+zPmVNlWfxxnmOVpX8sd9B2R79hz6Bt6R
wDACvCCUAPbXbXKcYq8S4LRLGqWHU1r6PCf7VP9vIff+cLbaWk0tG4NR4/KA3tQpzdrHXBK96y5w
8tF7VbAykZPR6KwG5IIAsftk9CuaKk71ElSyX0gNhhFyTqrlLRqTL4i4RFm7IAKjeU/S+yb92JjD
Jcbf4bkrn8w6ldrEwJkh7/QDjQOwFfj9KwZD9UdKNIPa8xnTAMrT9aXkbOD3AF2ZVZRatyIVqV0z
McDhDppnji/XTfyhSPsV5O/be2UjU9RpDDUUDw2euRdPByqncvQnY9egsfNfw5vJFTFIEuN+wY6q
SOFZ4AlpKg5ulHNMvZNjrdyJzZgkVj1DJFXzI+1GN14ixWuGH9dXjfdhmMxQNcXQSjT3WPMRRTQm
awL+l+EYeT++Vq7kqM3JIqM+p5SZZ93ZE5tANUM7g3QbBzwIt/+67hVn57IDgVEyp3lJu330xaQA
a5Oyw+2NW0ls+qWLuoVRWBM8aMzimfNSTuoIZNsQ+XXypNQ3VvjtuifbUX2xwQI4xDHDECAd3FEe
6dFe+g06MhhyzJ1iDz6hIB8/UoOvDDJVmDJiUrpdcNFul2NJgrr2r3u0+W1Wv8+UX8VS5kWVA1FE
FTUTaK0v74qaPNg/59uwQI0uH0iuloD0lqocFHoVzKNiCy3vrra5S1fe0Iy+Cm0SirkgU86SLAYT
utofIiux4w7w67nlwON5HtF/X5mq476ASiCKvDnqvgC9Dg2zcqcZCuf78zyi/74yQ9RJSZQcMBpR
Cx+MMvXkKQUBWCftNLFP3OvBsD0Oslo/Jo/OpWIStUI05BiC1p3iPna1yO4wblr5OGX9fBd9vW6S
t4xMtVX0kmoSSEi5AqjYZXAQzRm6m0PBCXP6h/92g145xuSGXCYogVKwGxiCuhuawq4yDLBLAyQi
ms/qwtN42S7xoGtIKW5ByKAwCxmScmq7Bq80reLQCdP+6/CJ3DTuT5Bl6JG7f8FaR6P7dycvRpm1
BGe5QdQMdf+IG1vmFWdoscz31b7FbI3wKXXEex4HynZ0Xiwyyyo1XRd2C94yaqJRzbldFJJdOMl2
LvEQ6NuB8ssU24WR07RuwTiNAQRtcpteCZLOdARJ4dR8vC/H6klZSwcWzZFCPNAvsCpIzqEzB4wH
ebA+gxAAKEvhLy5t/3Z4XpxjsnAomlkuU6nAtlacPr83oSCaPFvFYeI1brevVZfIZHsuojpms0z7
BxAkfaGjHPGt+UTuO8VuvRmssbUDFKnwVPCgBn/ILRcfmdxshno+6imwBlSoK/5Ggkqw+9ihyM7a
mV5TR7MXi5PQODtCZZJ0QqTIGAc4m4iDo+uypxUd57a/jQlcLSiToXOaoaWKBibYxmpAciE3i/40
HY3hAa547jBZBbpjTVU1aIgPw7A3DbylScn+ej7musMkESG1IHwroYrCZ3ow/Ogg7kE9af8rZgpO
+mCHSjRZNTqtwoBe7UY34U53ul3sFjvlRnyjeG0Ax5zyzHsl3K54fsUhO03SSLGWtBochKIkxJbG
gLIp/IsxTno7vJKN2XGSvl3yBUTyEjQev2hK0JiP8XirD89FTexYOxrhjQyYal/njly7ndTyEhmt
DK/ZZ3JKZqak0rDX0YUCVvVEgmzXA0eNNvY97335D2XxZU3pWqyqlGICUIRE/4P4i14JBZA2UKEJ
WvnWHc8aJ1myAyZKaFb6IlGmIo2AqVd+7YrQ66wJvCby4GuN5V3fEpxdpzFJRKlBfilTe10RKHpp
JyXvCW8byHnJIRqTQwZpWVKLKguYyCHlKb7L7ySoqVkefdWojxoYP7Sd5KVeDmzEB1teK/NMXtGS
piW1FQLWHGrBok6OPoqc+zPn+GbppWJZLFpIe6MdUHQ20Q2ni45T1tjXP9W2FUMzJAj5adAz+Gcc
toouTsKIDm9dCa5FJmdShjsoUnCS5HZEXMwwnytTQpJZ5kSrO0xcFMeJd136w4a6WGC+CPiuky4i
aGjABa976EAsObyZtghwa+kIf11fte0XLnB+/b1sTM4P00gVccvA0fyNEg6nGOxTgjkwHHUfeclZ
8wZ3Qemq+gXeTbRPgJx/CJy9+guYQhIg5iXqdDT3VOFO7D8J5a4wON1/3pqyPdBcsmorBwsX1pSC
92m7LXQ72nYFbznvyY4TiWxDdJ7HAazvONrmcJdXhzo/6Nnb9c+2fXr++mrv/q6SrhSFliWOOnhl
MCdTQlv1oABxNu+uW+E5wqR2pbD0edAQG1N87pa3LD/1PDVkznZiu6B6XNRqmKMhNVU3snxTZhwX
eAvFZIWcdJ2G0hMShOHntriHZKW9hF9MlYc/5kYYkxcwEmDOEAGgd4fJoxGGPeSBFxeorsTnVvK8
ZWNyRN0LQl2UeNlUd9mD7mT3ljf5yo20G1zwXh6yV4uTJ3jryKQJ0sd9LVJYYJ9ARuw10+8y9Zua
8kaV/nBTuAQ2kwwiIyZdnGDvdF67b28p1aX4WEPX7p2zG6j+nofEoH/577XSL4tsS7QoazQIBERI
auzT6nOTvmTCTjeeJf0mHUzOIfWHK+bFGtPTm+skiUgMaxQDTYteKg9P5RSUe7FCjq98wZ0ijlUa
DddcZMpB3UwEs6lhVKiTg7zEgVYOjqRlniCfo4XwbkX0566ZY9KG2i5RHUboZKcnyiImBZlTQn1F
cVLvX3AS8pyjW2WVCsepaCt5oQUMVrR/S26IK9nkVXCsZx2T1MlTf9Ni8njiSTxu3yUuX5LJLINk
gbxywpECZZTZVqLOVY3cK8bag1biwxjVh4lYftXxmEc2d6IhAbasGiDsZNupvVbNppnhAccQnk20
oo3eT4GvJFy55s3svzLELKyeLoYJwhbwjBzISQnGY3cWHEDzIO9HWyGUrfyD0z0ro8yq1so0q0TB
u5u6a+nrqN+dK2dCt8CmrDQt5njjZ9EWXOPp+lFHnfktZld2mfQdQfUrNgzknTY89+2Dxuvlb2NR
VgaYjJ0qeaJjCIOuZhKQIHQpNbLuxwde/ciLDyZTh1qv4TaBFRTrY7w8hNEuSk6i+KEHUkNVVQX/
gSGfSWRD3dfAU6NXNofn3PhklA/XP8j2OPfKAJO0QC4nKFWD8CO36TtdEJ2vDkG9RGdE6JQXx972
ul0cYrLWkja6WkSwJ8Q28eHXNwUdMv0Ot3PVjm9ofyx77PkcBpvZcuUns81kMpX5NKDv3nnhDkwG
fgwxGC/Zy37jT4GguBw/N3sDK3vMDiuiURjSHrOldA4ZKHjQPv3sDdTcV7nN1LwyxWyqsG6jSuvQ
hhBJCR2Bg0B6O20NO5pf0rFzrju2na4u34/ZYBoo8hdLNIGtT/aLFChyZYczZ4h7G96z8ojZXBVI
6rM+wmWdwnvqu8xLb9FF9fXTHIT+6BGv9oiTPiBA90kFElT7uo/bVebKPlMeLeK8AFkMvK+6o1Um
5DAhCJcjN7Y3hc+FhXNCk22XQdehb/L4f+yxsdPMTvw3eyy9Nwk8Mpvt6u/iHts3mytBN+QUT6yT
056Im9i3xbN2o9r5jWin9vTKraO3PYTUtAXdG1Fn74UapmlCmQ6RY4o1MI4kEJwZz7mUWF3Y87qP
2/1VXAT+tsbkTNlooOoxYOvRWygd/yDHOmhO9PGYdwf9Q6RcbFHPV2WR3MamCXJOWkhLvoUB8tjX
bgbfgoKDcKc/XI/L7dx5McbkTqvSm1KitOdieVyms27+CNsnpSrt62a2t/jFDJMqgXjN9QFzPK6i
jl4rP1R57yugRr9uZVPszFx9JiZDzmVfKDOm394ryhpxWLrEzp5119wnjmkv7nhP+3D5mYd74/nH
5EsjSeOmS1DahfIuhSYswatySTiL+IccdllFJlFmxVA2HT1wZIhRLN6wq76bLnmY/Oi+Pg5+Ay5q
0Z6+6l71Aowij72OG5hMCtVzrYCmJVANMio840g1rZLT5LZ2v5uOvC3HW1EmX05DMtdTAfS03vtq
9KL3R1HhdDf/kLR+rSd7gdTTtkk1SlEVnkHXcA53wy7yqEgxOSgHTN8feWjj7Vr1YpBJI53ZF2k6
yEAKZZ+NubRr5ZGzA7ZrhIsFJnlkoUpKw0LbWwjaUxI0O+XBvA3xEMRnSOYlxfe5vVWiGuSyxBs6
CknpdnYxwnIYA92lWp35gYc35i0ckz9mtc3GMULXLIEeqHob6rxQ2LwTXjIHy4DbikorA48OX75R
dqXczYIcitXKTXJu8P/eMyGaJQez6srcqNi0baHvbcmmIavsgxpooGUhxA0DpUF4aHb6vthjUNTn
reF2drTw3A5abgn1FJs+1LZOWhG4xeSFsvSgPf2dskgNn8DC4Am7Fm+flisH1l7jNoc2d/PKNJM6
TAsqGgoVHTcexYfFmd3sWJ372zmog2i0awLSryWIeBPE2xlrZZZJItlcYSuU+KrQWXuj/IfzvQ6O
C80pHvmDjJsxejHGZpMozVNVnlAjiKHimH3szcNHHrUsSk8iyQpQE7+RkmedWMVUfdzooAxePCod
t8215cXaBHOS4XI4R2TCSbbscirCi1cFeU+HbYlDcYbDUeLRc9ASg73Ary0yYVmXVVdKuJC+1zth
A+R96oKoFDo59PGihfDKjtcz2AyMtU0mHomey0lOqXKme32XBcm9epdjSHM6RSCf44od8TxkwjCW
G6VLJ8Cl6EjcOyU6ZCENZ3KHvRgoqc1DN3C+ocWMtUdR2QxSTrPloPiYu3qd9YVz0PBMMCdZE2b5
JKkQVRCje7k+z9P++kHG+332HCNm05gETZd0ASr9vuV9k62cuwqA3wh/BEyvpvR5mKJbu12PLqfk
ZT7vwN/Ke2sz1M3VEYk50lLXB8RZmpa2WJiOKThKxxMq3l4sTcEVSzQNjWWH1KWpF5oElOoauevM
U6veX/8YW5cES7z8PuNFZUijgFEELJY22Zby1kVQKfws6DwF6T9sy4shupyr5TKHJipKyKa7UW6L
n3++aiY7UM5Y96LbcxUkN/lR144xyU6pe6sH3AjA4FvKa4KKLH6UFVt9XO4IhFYUD6qVYDWYAMVL
XKV0ri/r5oG8Ns9kPmtWZmFS0IhOwTesHYuzAnKysrcjiHQWdzJI5VJgXCJfudOerpvmRQyT/8y5
qCJLxxdtskOrncPUv/7723F/+ZBMxhvNWhxKC57l/T4cgpJ4eco5NzgusOpQZBEqE/R/4DgknjQm
tijySDs2n3wgditjwl2D8C0rAI5RJkPLBYRHbdnlXvaG5/E1fp2RuMm96NPosGqbe//fXLuLVTZ7
4wVabyaVAu8h5SI7sVMcYpCxRqfBDdFLqW7BKP+hSFzZZNK50tbgWzDfT6jBs0o73Ys/omOG6jBz
CtBivsnffr4d5A4Pjbr5HVemmUxvtVra0EuRK/fdjYq+wISxoOvRuJ1X8A0NTQIviq4xG02twxH0
WAj3CaUnBgDcBv2wMBB9SmfKG2uhe+e3emZljNlb0WRiirAwwVKAhqlSnntltFVIN6mVnWe7quac
xFznmL1WQwKzHUfUnbRfhAsMtAd0N3+hpVPoSZxzeTs4f60ku+uUYVZMkVDkd1kehzA8ZkOzL+SO
Y+YPW+9ihwlIi7QR1Rb9eT5n3vzaBuZe36uPxk4B4W3kzqC44AwHbK+kLGt4njMMS2GLglrKMmsc
ECYV1WqF0JfXB2JtqzZl5Kt3vIbK5lquzNGdsTrtFKIBtk9pb+sUQ6Vm/kqmfpeMxdP16H+/ePwW
kCs79O9Y2cmqTsyMCuWgZmdf6j1EVHeyQ5FqoVtjDr5F4Ts6dQ7gH6WuxojHdfubvEHWyj5zyjbR
MIVtDPYw6dF4jB4oJ0TlCE7+o31Fs+Us7hfk0iVoU49jmAbJNceZbV9m8VIIVLRcJU5v/kDTxWyD
vnjrklNPbEP5LBVuB8kHjlmFY5ZJAEbXSObYUsGx3eI191RrTy4d+g5KKecy8K/z8hsvkpgUIBGS
GUr/zrkh+WSfeKFrOPLd5C/QS5eD0JH2H2rAX74qyOH+GVVia4HXmOCJaPZFE/wKlCdIqrzZaUab
KtRNPNLfTcDb2iKTExo91ydwGyDRtTaV4qVQS/1U7IebzBsDaae+vYPSIXKm2YOX/gtyx+111iwT
BFCSYbDMe3gGTnX0X/HogO5//BJNft9/+lD0XGww52Gsmu1gUllz8bC8GEEEaZfGrU6So0DnbLF5
7Jg0NH7fIxdzNJhXySGRem3SS5ijwOrCC/fSjgoDcF+keEvHJLsxF4yuiLAX5XODq/apfrQe1NpO
Xyjpzfs1/yx+5TnHM0r/feWcLuSYMLWwLzSp3EMu0hO67mYOFw7nzWYJA2W6v8OCSXCKlMumQKUA
MvIchWAZ0XgDLjxHmExmScAARTLlJBIdTfzSx8GQ3l8PPJ4TTNayyjbvTQ2NH1V7UxLwhce8vMiz
wGSp1BjauO4ILgXv79eJZ36KPMtT7gGRPaWHwW54de22RbwQWqKMBirLHFlIfRg3U624oX4c1Bth
5JDy0w/7++b59fssbWTZx6VUpYAOquRWUPZj+lrqJ0HnpHeOF6xqVl3qKqIKWaeoLUcT8psk/FgT
Tr54wmSdyFDUPqJV+OiDe3W6oeqmBrEnf/5BIUNiytWL2Q7pi0Um8UiiYKRRDvKBrn8AyYEdmjga
ORUdb+Xov6/2P4ZUShIDJuhaXVCMj2bESdZ02/32/RXZ1FTLstC4Z7alMtZWD1AGfaRS3UGQ/UUs
vkylZVumfr9MvGmsTXcUHXLPFmiqTZZwDdOJeBZb0E3SUlAofJ3Tl+spYHPMzFoZYBJZGxqaMOvo
l/e+9fg+AXmksHLp3nzK9sTD8+Jr6Ji8d83NSFhZZVfRgEJlWU9ofjSz3w7xoUpB9DqLO453NIZ/
/1qX5WMy3DyHuhRNgN7SR/wkyB9jQLmojBlljuw+Enorp5hk15iWrvYtQqPI72JpL/LqL86isTPt
tV4sg1LS0BPPggUN7mhXKDwOss3i4OIEqz8QghMXHNDQWSjjuyo7NNNTb92FxrMJSjxtsCseVT/P
KSYLLbo1GwVB/CXx3hgSW1/uFiN0r8cBzwiTeKK8l+pCU4BFaN3Cam1J2rXhzDvsOMHGig5kSp8Z
U44uTudRuDBaKb66r/HMlnvdV945t/mSvdq4rOxAG+fDaEz0pkPb2QBfSoF1E/qA/QTzuXZwq+Nk
Pk4qYrUGtKbvpN5E2VhJ42Nkdrd5zmOn2b6Or6KPyQtdpKldnWIcWwbLAR1toffx5XZwKWPcmHLC
4g/mLJCfWCoEIVh2xLCV8jipsKMoHJnKRo5HA9eZd6EIn6fVsN3gUC7W6AKvjiZVwE1nXtBrAGDk
SfboebvUtgTdZtXuTnT4Oz/HAi8qtz/bxSrdGyuriVlkqTzBauNRVjwdMkKmG36SbsoX7UCRYYvI
KV62d9vFInOkdIMxC2KM5N62WNFytsOsA2k9bwKWZ4aJlcXIq2msESvF+CyHhltC+jPReCfVH/bZ
xRvmCKmyGDNqOo6Q+pu6qyGTFbum5rQa1DepDpNyZ91xI4X3zZiTpFKHsFmgrQ04rfZGGzfJvekK
sy106EzRFma9ixreWUlv77+flb8cZQf3u6HJ8lFAoOSdZoulGxq7Wk2cTPGX+kkSHpJuD10cTqzw
tiALTZYEUy0TPPshabbgQogOmNTrD+P7Q4yU2jxleK495rxJDVCxz3S4bPTpNEcMsiMM0Z3popa7
jzX2L1ueHeIvu36IkhxrGu+JD9kPbPn0a+r2R/q4LjklAmju/2NWU5k8M02gvpFD3Bw1PHHJHsVJ
SrsKSDEquME7h7brhUvUMOmlk5W4lSKCiRzpRyMfwxpKqstNbNwX0AAkcWxbBQfXuwlCQqv276yt
Mvmlkq0qsXLsjsmR8FoCLZVDdPp3H5D+1LU9weYYOS3qqMXmD81HAkrRsPIUHRMrvK4FZ8OrbJJB
OyFsE0SlTvqveSH8lfQ84vtNjP562Zikknd6po9GiR5lZvduWTgqME/h3voyYLLd750itrn4o812
7OVTsaBkqcIdMzMR/xSCTVmBo4O8Vw7/Zq9xPhULR8b7phbreApyNTF24km2hUnzojpAP4B3pG4X
er8CUGNySKsNwPrMMDU5eCPEkQqiADfEC67uZ7c8PMEfbmgXa0zxWi9dJ8wzzcsnOnPQnA2v9/RP
dGDxJ8+J6ZVn7hgabzmZJAL9nFzMRWoVbMemChwtlfptvsvtsr9enP9+wsq6YeCxAM0aU9HxFPPP
CkUAxZk4hoTQS9pihzvKwwk259FpwSbpp6iLptf/NzcBY5PZcIUog3KkU4jbG8r32ZC8OU+PmVR6
cad8Szry6bqPv+3vd3OWAiSeIuEez/Sxi1KoGrmSMMNhirssnVwjKrzrJt6vF//IVdQGflsWATCQ
dBZTqNTmKFWRSKB9Ouz+j7TvWo4cV7b9IkbQE3ylKyNTkrplRi+MURsa0Hvy6++C+p4RheIuTPc8
7Igd0ROVSjAzkUizll3mXlRXXmyn1CHya76EezphNH9MT7YV+nlreFE0+U1uvy1Ne4plNegB1qP1
zfe5B9ZgQsZgzHPUoGmWB6XcVY7U1Xtb1STHKufrOtUdYAKDnAuUDLr1VBugqG+7m3TJTrmFdYAZ
S3xaSAcnp9XOBAVnb9BXU+39qoj3NOuetbh/SxP0tycMkE7TV7sD8EVP3xQ67LLO8EYi+WEH0gkF
lMJqh/+yLrqDknY3lKiO1VVons26o9Sd26uSS+fmCEi+xMEidOIkI3m1k+i51iK3bEB+LMWnZRxe
MzuZnbYgh8Js93hLA7un/Xb5Q2x+a7xhDBO7A1iz5czZGPIiarEY50VG4alxurOaWZCriURw1mtN
nT6pg7p4VLqz9RtQ9l1W4fyueLelDx24u6KIyzKzK7hH7U8BY3yL/KpzdG9xQ6e7H4Xco2e5/Gd5
7/3M1SOlaZOxihvIS5fnqgGeEwYAG9G75Dz346RwXmjaeb3U4PXAkzl5qILw0B0LbAgAvnH3B6xg
nDDukjDlzKiUAp4wSTc0X5ze/P01dk4EdzOAX8YmJTu18GbCdlgVOxhquw9BZV/tJCGcy/lWJCeO
uxLIVIfTVOL40kq7G6UqmDX5JW2Tg9RmD5FZu1kUv5pR5I35Elw2yLPb6F00Y4Iihko0fgo2bWcl
NxeCwxyOMTGuEvtk19e2HAmGwrft8EMO+ztWdjibYTtmKeI0nR8N/Sav/gqH75dVEYngw0M+TLNm
4LYb5Fsap45MX/vWFKUoogPjIkRcRuqgRIgQwB7YYaPckzX5IKkAC8xar6J4vYb9HVqrNwrRdmUP
uGvGw5Z19DjmyTO25lIfYGfCUeOzNyb3Hbm4UisgBATjAEyoBfOLZXjN5C8NaCnCq3p4tgpfCRun
0H93boxJ1TFBTYhqYiKI85OiH9u5rOEnjQ023BwMOvvL33TztFcCOM9YjMmQe+Ajekb0kBvP0Ry5
dvhFSiPvspxN21nJYf++Ms8SL+U51XDFY+DJLWPMaWcZZIoS3Pcm1lkqsZLDuYHaTXqf9TM+k6zc
9MNwkOL0jlrZcyKbhxZkFD5G0k91THPfWuwEBZHuyR6sh7kqBvAcjJlvqLmfJ8M+Ukx3TOygk+1d
OMd/qaV0imS06+dmLyl0Dw7hnRKZV0hr9mYn38yN4YXaPAj8gX2AM4VM2DgBuRIx+DGflCSDRRYo
1FbDMdcbX0tnAZIC89tLIjgbaBuQyakVTDuWTon+ZcRCXQzMa3S4RQ9g5ruXJHFWACT+uTdMWMEy
33b2q1mAOkb9K5/x8u6Oli7CWd9WTMOmp2kiMvITEEY321nLFEsltLqx1p02wTQ81jU9JPKf5E7m
hyzu0pyjqaSRieDYy3NQGuTQ5U3wBz60EsEFg2RkzEYKTo+Ut5F9nZmAtxL0iM+fbCzgrGRwtqC0
+hCRDEfGUKF0l+2YEa87/Rq/WlzsijxT6ooG3Dejw0oqZxddHKlx3EKzgtQ3ahp9Xah6LKZeBN4l
MgguOmiUFrU9QLu+fkqzr1mxT8K/1WqfiK7K7YRtpRF3V1ohjSclxy3GygfZ4DLIK9ufdGBBsVHc
TAijwezr3LUstl4MakiNnx6Y1C5bAIO9eLaCh6jpTmCM9ZRXVlxaokPk/TYww7uh/COPnyaYwD+M
LeoR8vSf6fBTWkSB738c4YcEPudVBry7E0S+zmPEwzU2bUCB5tk7sh8xNnXZt85Lc5w+nP+WOaAi
uwbnV0j5bVE2D13ZnOKUesMwOW2mv9RNpbpl3XhGZgSqIguC8KYLWNgNN00F/GR8d94o1KiKTMiP
iueuxCBzXTuD9nxZy00hNqIhAZ4GUIO5CKLluTbSoV68udhNPaBOjEAaRKnSZkqxEsKFEGOeaylJ
MiRwhurIVuXlWuUUc3KaZeVPIuJKFBc3UElVy3iCPvX4WMzYlVOPyyQLbuCtoEEULDtiLAebiHx1
wlZmJGEtxdtrmlzNzB1jerPaa9k+lEJazK0PtJLFVx2nsI16qU1h89HtGB31KnLbULSBIxLCORZW
9lQ6ShAyT3uUd5yKfss1wUWyeWiqislygLbYKl9KSCIaovOEQ8vHKJgwtjpEuVdptdNj+5r27u/b
NUje/5HGvRn6bFo01C7YzTg7OvXNibpLKrjhN49tJYR7AYQj7QjuJtj1+CWO/yLkNEg/LutxvuOD
KERUA8u1io3lKP61WA2TVORzjGwP4/Hz0XYwvRmQOzbdnbu2i2Wsma2w39DCiTxRurSt4Idw7nbM
CdUSmiWLl9HXZEItk16PmSLwpq3osNaQuxirssrayYCQxuxv6zD8aqjDTTVlQLlsRMj2m0F9LYyz
i0ZGYr0A682buhz1NnDiOMA3dqnUFU6jDa8ySXZab7waYYshm0i70rXo6fInFenLWc2cxrMRN3C2
CC/VHnTTdnsnW6Ubo4F+WdJm6Ytg3gpFWgsDnvxj0QRSUpk3iIbVtwpWc6zvwVnvZrMTAY3Qq783
O1HetpXPryVyoZ5Mjdpi6AahcXgso69pZboxmCGTr1Hi1dEUCBRkgYnPcdbimAGvHpG5lTRzyq6v
zmMzUSlqe9GuvmZNZdHEEvvLz0Rpqg7IWvxP4wlFlBJIZ9XYwnLagzVdT5bgYb9tmprByqy4WEx+
XQurWhNKKXgvzEi0m++UOtStvfzQ3qXINwTZzaZnY0UE4LSYYZT5laIoKTLbyGyU20LkNkczeSCj
oLe5fWAfIjhXqwCd33UKbv05B9d6Pwe0Jo+C7y+SwfmSJHVApBsJS6pp7YL3oDn0u9DrsfLYu42J
6mF5EofFzavs4/DOtogKrbelGVYHK3EBLzW3nhaf1PqGiN6Qgs/Ev1dTQtMQHgwHZk2k8fuYPGTj
H9QJyUobLs+dR9MMpwh5+5D3XqX/XRepV3Wzd/lTiTThEs0xZNMKNs6sLO8KoKFYh7oWJMznm0Ls
rlxpwqxlFQ1qrQSKX4fTinvDG+joK738fSmXw1i9lFK5m+PqGrQ2yD0lElgRGPKU6c2QrKtZ0p/k
ftr3KD9IUeMkVX6vNMaDoUpfLh/Ddkhe/Y3snFZ/oyUXpmQ18Ap7T+4bzIVJPrkO970Hej5vvhJN
bYiOnV1GK3Gg0oypkuBIwvCLKj0N5lUOwF6BTps32kon7gbX7Dq2qDb8ylGGE0PlUA8doJwZhHO2
z0/tPrsmgq2FzVYr0VW0W2UTwFY85kk8WMpo2e9SZz+XXTIfQw84ST02wTrXMLzYt1LhBbcZcVZS
uQPV4kILxwVSkzLyUwwxVXIimL3dvENXIrjjrCa9tasSImRL22HvM7Ay/dAO1jGq4n3bKj/6WVQl
3fyCK5FcrC5kLNJQApEGkvEpcoymc/IxsOKny6ayfXom9vxlHRtIfO3SVq05Smu8aQ3jZx8/JCIO
nM3IrH/8PhcBEtuqlRrIsp5hvZnmbRRl7rg85dohS17+myacHy8xSWwphCYV2J7C+HFEH+KyhP9h
4B/KcKZWtmmYNQNEsIFvGaht5SMbugKU4S1w4tzxTRLc2JvBAiD2OohXsW/C3zZNgv2ZQkWwwEKu
iw0aF/jomEgUGdv5JhyL04YmW7ZNbN3gK1PNEHW2NpX/p1j/BAZCVHIywF6mXlw4lp8fgDo/Ofo1
cHvvgP7kiiZRtu+Kj7+Br1b1KK5bYL9hMQv3BGCz4yB7PhR3IOd4q/z6kGBez4uCGFhrkVc+Cz7t
5kkbII0DGA6GdflViNiWFqMmBcrep85L74Dtg1H+g+FTwDWBQj0YSjf6ff50duymBuheW5Ft/J/P
dwHJdCAOADvYG9vrGUWRbvi7HluB1W564EoI54HVaJhD1uNNXLQHObnGioxDEtkx4uNo6d7lY9z+
iKhdqRohOkHi/Fmj2VQyKg04xvLn6Cd76neHjjjAdcMIuf1OIKBiqXI80SD+kQsRqTbj9Eo6lzgh
Gtt2OzPp6glkSj5Bnd+opttFz0+6MgRh0f1JqraSyH3B2I4GU9JzJDjKbWUiBEgng8zu5VPdtM2V
EO4LFmpH+3CEWmpxN413ifaj7gQ3nEgE+/dVVlJlc1L0LUSY6tEun6PCjRJBuYn9lWfPNQssaKz+
jR4IJ6KQFbgXQYzpE1AlSidFuG20+fZcSeDCcz53RjsyCW3uv89SB6Y3A3jKK1nmITD1zRNbCeNy
gkEbJCnRmTDlUBg3trwvRIgk54QwLD4QrEJraCsDCYzzJiUFtECH8og3H5sDxkpaxwqSIwVJ5+Qb
7hio35PD4jIogdCVbwEdKrCKzdCxks/5U0qqDGRTFiqERunE0pXcv2kzxYQWdZK0OFy28i3ntWUs
ItuGbckyX8Nt4ijVUI0EZnskYYDK9Ge59Tp08kmi7WrNPIYK/X5Z5NY3XInkS7l11bcKIF8Rf3Ms
Qme1g3ljZ64Er6DN0RZbNVTNwD2OCjVnKpOhDFNimqhK9voNGAivwZO9S+fsKjeBybOMO5NMnlTm
X4zU8i9ruNmhWcvm8sjGtJBGJviEIKOYHSOgWAjJSm9y01szqHaLcD58ywnXArkCgGaG2lSkEFj+
VNho19H8PrisxTULxyw3Px+4FXUUTRRgA3HuMcNIqMnMc1ksjzbqdd1SN2uHneAMWRDnIxcWJDXN
Rn5v6TKnkiql1dQlEsuORj88FkCboD90z9p1t51b7OjbZXmban2I45GIKSgTwioNUY5ciNdqyD2i
0c3LP8ktV1q9V79WIV+xolE2KbQKqenYseK09DFBV+uyMpvd6rUYLobUcVoqeCqhStc7sztcqzsl
0BkEUaAeDHALfZOAQxx5IpaSbaez0Ck3ZB3UDBbndBlRx6VsoV56GA7GM0tBGAym+ixKXLdeavZK
EOdhdZmpEWXWIfWFSwBl299RGc/dWBBGtu7PtRzOCsFgWAxawxSyd0vYO2ksyhQ3NcEQP7aPFRNg
FNyRyXFoNlWHCJwXd5gBxfr8k2ljedv4+7JNsL/0zJ9WcrgTi8e4KIwYb0Js5x4Y9562W3wxRIRI
DHdgIK34/09bRmoM6pGdsdMDeS/6/uebd7ilbZg4IOUxG23zDaHGlJDwLHgVTi/mUZ8O5AfYPvTU
+zYce7C3JzQo4p94MAk8i30N7hSRYOuqyUYWVcDi4t9X/tvJKh3AIIO8HixnzZje1iQ+VYb111gU
/kTN/eWPttX3+iSPc+RwKU0zHkfmUPJt3zjZy+yiaAakdPlO2ZFTdMB0KJDvwYf2JzWeT7JZhF7p
mqRdjRoPs8zpzdR/KqJMayPkfvp95nur38/KQU4XNraTD29Fdt9p9x39dvn8Ntz3kwj2J6xElEs2
RekEFSTyOJOneRR0Kzacl4B1SdF0vOTxhuecF2Pgykg6JBmZEruVMvhhm+1op36Z5EFQldhUZSWK
899QWpYpkTGq26WqrzYYZcFk5x+clqoTPI8JNjf4goRaUjWcwFCPUYujDQAiS/D7W3kRvBKhztR0
RcGr5PPn0GpbbghM6n0zsNJ8BiFVXDHehpwN//xBJv1JHGdgXZPmpCEobszxS6zv8x7p5k9MqJLu
5+WD24oKNlZBsG4sa6rFv7Jy0jUq6G5nr5ueaX01G0Cb7nRHl27aUnSGG6keWctiJrky6T4sAe5r
m5CFXp/ksP2rav/v9q/e7x4+2q1lcea9DDWJhgp6Td/sUwQs7XwX7awb47UB4pjix8fQjQ+asCu3
aScI7ujVoq6tIP/7rCNJG7VBhIeO2OjEjqVbVgGGtnaoCaHK4PeCKLvlWmtxnJ2kMFhlRivL07PD
rF4bqaBGz1zz/Bg/1OGiUKNXpFLUEBMKjdY7Zj6hKNIWh3wYU6eP6vuyzL/2ZXy4bJRbnVR0UZm/
qQbam/xDVurlnoYK1GKF0+W6xl5stWcbbZUQGGojlH8SxV1T0jgliaJH6HdXt2l4Reyd/geN508i
OJsoAW2k5WOMl2p2bdi3SvT7RvDp9zkjoDQJEyxLz55pprthzJ5MjEU4lz/JhqF9ksEZQlF2C0OL
nT00no9kwppFVr9eFiH6Elx4UPqsBlQOvoS2XE3drWJ5RBUhsovU4MICysWlaU34FFNxs/Sxo6Wq
e1kLVSSCu+3mqcU4J4EaVlrcz7r004yGQ0vJUU8ajPhY9vNsTZ7eT56VRAi71I3S4SWOrCAtyOM0
Ki9pYf2gVb3TFfMqVPM9KaZbjP75fV16gJT3dLUfBH+16I/mct9Gmys7LXEuUohXf2ofh7wSZAFb
3ZC1CfHVk9hUSjwfIYNtSjd3rTPqjgTCKoaAQ67wFBdD4m+9Jj/J5JLeBYVsI2OuN7rJLevAWACB
2LN9d/Q1ffU6w01geYZ32Qa2HpOfxHJBRQ3l2qoyZmaY2dHwlEgOgJhzE080BbL93UChDQBbJHJ8
qcGs5cUcRnsGhGfljPUpse4vq7KRH0CTfwTwxYVOS0hW1bgAZAVQJDNomDUpe24y+YsKOgynK+ov
lwVu3aCQaAF6FfNyeFRyLioXoyTPNlQagvpvIGNfZbhES9hI6hSv6KmI4EE3rrhP8jh/1XTgoM4J
NFTLnZbh3YUp3TapvEx+bGfrZiKiSvD2N/tQkPM1xIYh1gACiIeY0Thqph0Hs/j9PoMNikcdSF2o
naMt9DkN0cFKCNAOjOSBDLpQOk9ZUtf4g02mtRAeKNqYQYkyWyk6qHW+t8z0pKWi6YfNs/rQw+b8
t4ztqp0riJDa2mvS/s7oFEHRWiSC89U+zJcqsuGrvX27mEclF6S9Gw+tT6fE3f6a3GSkiPEp2jLH
IOveUg8kvO8qwe0pUoP9+zq5NtQF5X+oQY153+dd0A2KQBORCC4HQCkD650pNNHsnZW9pMmPy66/
mQAAKxEASJiWJ/yTNK36xhxmfGytbI7GiBq3BXjVvPIvi9lUYyWGc/i+7uylDNFF7XS/sY503P3J
76O+rKJLixFm7phAWT9mU4svEdZ35ohhWNFU6LYCHwK4RAmLCqOUgejdI+Owr216lZVodl9WYvtb
oNFM0FAyz3bUqrgd7LLDt8CL25k0fS8VqpM34f6/ieGsdkiWybQViFHHR9vu3cEIKiEE1OZ5GfgY
Jt7UytkeBlGmIu81CKHavQ7UgEj0XNl08ZUAzqKqPi3MeIAAaV9dg3x2Z+eO9ZCezO9joLgqpvEd
+3t0EnHnbY2isQriP4pxUb7vSNXS/F0u1vz2yt48hAHjkVF89V+gD7Of4x6DK3HouX0OMZmsyCiT
QxwDeWMF0hEvsj8q3n0Sw8X8NqlJmjObsOhpKHZa9/uN5U+/zwV8qpQSmBTx+0l9a7TX6hD8gU0D
rQDTWKjgyfxoSB9ZUZwuOYqD2YFKwHV4UJOvl0VsWjS8EjxrIAVDP+vzl4iHKbdjGSmEZGtOAZQj
dAoFAWAz8QMSnaJbqgXH4b9CHiuAikKQMcPKBUGqo0qHBc9KBctosyQChts0LQt1ExVQIUDL5WJm
k8hVpCu4WtIDq713+zFgTJqidHnzPWAaMmoKGhYFUCD6fHDhEM/aqANApoqJU9OdnJ+mxAf3hh82
qhO193PV+8tyM5unTDpG6Jo0ezt7GzrRBtJ5iQO77CsAJIPTuIoiiYTYuPPM0a/nt5zu++EkY1e7
iu6V5YXOL5TsDSpEkDv7rpxc7vLQJ7OdRh1sDfrN9FICyPzb7ANe7QAIvszJroyjfJBRq0Khxbts
s0KNucR+zHBxJTEDK95pgeLkWGXojuVh2IErUiTszEE4LbmIjJKIrtkNkGrbuHFyPXUWInrOsjDx
KRpyIrjgmxd12AwqULK0Uwb6HATf7yz0am51ZByfgsNjf/AFafzEuponDYkrhoDU4/VsutkprJzk
FcwegEGZ/D7oPdkz92zH29EFRcDze4apig18ZDTA8zH5WGBb5TCWDH7JOjE+mHaXfsEGMbD/AL7/
o3BFz+d3TLgzZVfyuAidTXrR2SAx8VJjLpy6i+80KT/QcbiWw/iq7W3qmFmCeioNtL6/0pTCDbsm
6Pv5aTaaoxliDUiW91Hf76uSXms02Sdq48xzkjtdo/mFbVZOB1RrJ5efy2H2OwzTtWa7Ix1IF2Vs
h1rYyM+NwesxSk/7V3uId3pb7Lq2uB7t6AcGXWrPxrPNsYxl1yrNVZQkvUvb5PdHs7mz5yJWKc/x
lEYA3+6+MYjAAmtjduTIsOiH4icjAdKfcRJXiahduGlwq2/APGz1nugmrC3W7JsP5V+DdRqz3JH1
7/oEwZKfJYJu1Ka/rqRx0VCK4liRJwAvNvWNLN0n+uGy/5xlaNwpclHP0hY7bRn0W1tFTp9YTj0Z
nhb+SMNEcG+eXzGcKC7M9VGTteEIwEPGyj7eRFeYpj+pdxijTO6QCrrSQX1If4g+13nZhBPLRbw+
WSREWJCcYBz2J2PDkNzGL56ACuqKw9HZ64ATxsW+soxMTerAvWEABMuYa6cbl78Tvdtf/mpnWcFn
MXzxaVj6KiwnHCXryP8iyWNMDaKsQGB8/GRLSuY4w6IkjI/sJ/pii7ZMRb/PhbNhzM3OMGB8S3ek
1WsyPl0+JsHX4HuTVgpad5JEaKQ3+8EOZvs0ibAIRCK4aKDMcr/MGo6osA7y5Cr5lUL9y1r8DwtG
VkswU24B3ONzxJnmZWlNAkD+sX9sm9TRTH+afizpIbQyp+yPkfwwjrsBxDnzi0D0dnj4RzQPZm7W
c1TMJcJP/rPejy7Z2QFw57/Hb/NpAm/3L75WEQzfZibG3ta/9LW4DHss9VnHMpHiSRgkQFHCncno
Ghk9Tk3s5CAaFii5bYYf8jgzxDZ8bEkWEMGl2PmVQkSP2Ovza6w/OIzsr38WzYyJvinfDg0HpbeL
AnbDGnksd8B6QKB7jHCp2omIz87XEt7jxYeGnJXGkibVdAA9bXqYrlsAijI+Q9yWDHLW2r0/jPEa
T19DlzoRaFbFALRChZkjra5NuaZqNBmMPG83Ac838SUU/Tyk1qPHcEYbEYfjdoj8UJm72PIB5SYp
BZg8o3BU9g14RP8VdzMzjvOU7EMOd6stIPhUSAtjnY9LYAQZWBnmu/JaD/LA9mxRbs2SmkvSuMss
JR1W3gpEzPRgYCjUeMtd01O//EJeH6+wjnDZN0SnyIUepbHMUWbhjZ0iu2g6Xw9U4egX+7MvqEW4
AkoUjs3M1knQrXml9SPmAB1Zek0yt6t0pxCm0QJpXHwpellSe0wbeiS+ZwlvSQrBsZ2vb3x2OMKF
lM5A/bCkMmN2GzzY39XwzKDkc3Tr62+dr8HbyEsO7lLbS0cQmV7+aiJnI1xuPBApVAcdT7DGdrpr
A8SDg1PaoNSY/AzOLYov55N7nLpcfFE7sNjNwGoFh5R1YmxV0RH0Qa/Sg+UybjV533aOKIRu37z/
OB4/LbiMpVkPGUwz0x/i5jjEqlPGf10+SJEMLoiUOmhqsgm0F8sYFOkRgKZZKfhWmyJQeNF0TGhh
u4jzMGKPQIdjdCHx+GXUAnOo3TwSFcY33fhDCA8ar/VmE6FJhEfyIdrTI91pmOBU9yJqlW2zX8nh
PMuU+kW2ctRQsmvzWATRPd7iy4N2Gx6wdQew+NSPPBNc9rGPbGJPRHO3mxf5SjzndYZVF9rCaHgU
rB8sSukYv90TY4a+ksA51oL2hWylkGBGkwMWDFcXfiuREpwvkSqfOk1qNM+ciZfgta7I+u929jgt
mE2u7mIAhKIQyNhjInlPC8BiG6MgAAqsWuccR22LLEsiGJzZP9jxVw18gIag6SYSwV28lR5lMalR
C6nNK5suAbbgl6H3LgeA7Ufr6oNzF26mGwaWVXG9s0frfBMBmgajeRZSlzkIncZNX/v9NDoiiC6R
EXBRQU20WdFHOFKjK+B2kPZ9bP638+OnTvJMkrNEmZEJAhFyOlb0ORNC/AjU4NHeS1JXIyCDfz35
c9DE0Bql1B6LoN2uvUp9YJv9N9PmQd/tkBZjmTJ8+cl+NLTxRRts0aNo833yYRM89kw0tVPXsZIj
eQWZSQXEtslLrhQUFgYHoOHZk+zlnn1Qr35/Qv6z4xpcbEgz3CKWiXs2+jm7qMujcwcGXusWCcwY
RN81nwbRSVTlFH1ELlr0kixRCuRxr66ubO2VAhXsspMJbieDCxZmSUgbtvBk7OntQyznUyp7KmgO
C9ISB2TfzwmYK6RR/+0JF+44uRBiypPRlyztbNQfRVkj28QGOlC1UArTQs2pehEaGdPkLM9dWQ4X
TYa+letmkUCGg5kaK1qCUou+NFl/jG0ROLjoULkIoki5PSd186tEpOxtfwz+TYlI2UzdDQzLAy0O
k1Z8g6rWa7lJFKRI7CGb7I0XwGjem974EhZO5xNHOlKvwFJl/Lh8uWw254sU75/vQzRnN5lWG4ZW
FSB4OGJu0O1/yn55H3uy5Gj39Uv+lZHORgE4F6p78QTd9qf8EM7ZjpSiWbaA/NObxsqPMs2xlOpt
ilBDj0WYtds3nWmjTa+AG4OvFVThPJCUkRlO3XQFuMGHttD9ZFEF7d/zOcT38/yQw0UXxZ61aDIR
rcdjBTJq4y32LJ/ETu+xdR/9IXwQYWptH+KHRC60ZDSaiWQiksYgfpZuyGAFjXrohXR5QtU4UzG7
saFWja/1i/QN+JrNM+h7NYdVsRjlTlE7ifq3wEC3I+eHepyNjEVd9IApRbb4qh91n8I4qVvs8+vR
A40F3n6iN9G2038I5OJLMqXNOLGq0nz8v26xzq7avUAxkRwuuKSt3ZVSjawoQRPxqfyJiSSnfZ32
0lPzk/GWKzvlyOY7mn8zurpZAzH+UZIvFhRJp5hDjAYxa4mjmFUATSy6Nr+xdGx8BqjFs0Bbgf/x
tCBh39iJYlWqV4DaBezWp+YqPJCv+pfsNnIpxpkdkGhYolLPdmD9UJN7zKSTCTYNCjXBWqoeddCL
AUlkrzUuADXCa1ZDICj5R55SOf+CzkakM/fQyRWploE2yq6PaF8+hTtWviCetpMPmDlly2npURPV
7P5Htv2hMxeBAOQqZ9YAqY23BPGhODBaC20P6q/bHnMPIOEDA7ZoVUSkKheESCzFxIoRXq3ODlpd
ucnk3MEkXCAwI1bEOrv8AcKI8RdbVs52N6pZ1aWkhXJJ9qWf/BoMl0343BV7Od7Z7eB06jHpBe3D
7Q41sJkxEGMC+YCfgx4AF64jAikYuJ59Y28EKLz64T78wpIBqRLOF2we5oc8vjMlLxTP1xG+kiat
W7T6dR4OnhFnf5Lmr8RwhYZxzK16oVArogcjOekibPDNyL36fc75psSKKCHo46VpIHd/qaZo3GS7
JL+SwDlYGZvtojNi0PE4eCRzCm+6YnQncRA9jgEDF6t24zd7F7myk3hairq8qDUq+lact4H4vRzz
Dn9CIv/V6PuGfLFLV2D0Ihmcc+mxQq1eR611dHt/3v1aVI492zWvJ7e9VvBiEb2SRCK5uz4z43ix
K4zTjOOjLn231PtZdLOLzIO72GVSj02qSezkbkADZ5cPl49NpAJ3j8fGVFo0RMdv0rSTHHenYWiv
MIvqXRYjig7vGfa6ENTJ1UApjiq9Nk4Mso/ukLazmRkTGV/oqoLp++3C9IfVvxcQVwIjAxv+iQqB
ceJkB/PY7yTf8kfbwd462vHxTqCg4EPxu93ECMFyOsPEaz+6BZaeH0Fcjj5G5TMwKil1RNa3/SBa
qciFDi2pQBIIqJL32jsGU/pd+YMCv69DHm3t2gMbddBcaOuJZrvOdztZAr8SzcWUWZ+aJaYUpUML
n64/FgfsTp0kgCknlr/cv5MvPrJXkXW4fM6befxKMBdJZBqWAP1CPriQg15gOND0ivowiBo3QvPh
oklXKnObNvic1hclsDHLoX81nV8JfHUjOs5tJwQegA6wEsAMc06uAKwwn3V8SL27HrRTKu8N0XSP
SATn51ouAwK7mTEqN98q0suUe/0kyCO3PeBDCy5VV6lZjamCC3nsLSehsjONgo+/3f0x/xHBJ+TW
GM5Fxmgxk5/6Mbky3fJH+sYeOf0hdh4jYJQJnWzb4D5Ecve/1I6tYbFvMwTWC8MND7FNFj3alav8
lD3WZlAfxr2w/cp89zyF+xDL+XaPgQst1nGY+o7eYijiPrmxXxWX3dHpvSLI3Zh9XRLGeTNaiGmx
6OiYDxJI3cbrPHoerb97dXLiXvD0FxgJ4fxXmypqq6yJrZUn0zzMjSAOC+yc79WZQ5NSEsHOKzI7
85C6VH4ef3ub+D36fXwc7t4vMsPMDBaE7OiKzLeyqLslOiQuHoyKigE20CZ4XfZYxw96L5gmFR0S
FwysMSdGTXFIku73MSid6/2Svl0O1CIZXDQw7cTSQQ+HDzHVXqfE99QCJGo+/DdV+AU4kkh9imFU
1DmjQKEvkxlk5OmyJtslnY+ow2/AJS0pIyMdVG+u3Ml7RTPLl5BVFo1THxr3i32QAoFEgffbnPcP
YxzNhQKHDB+XgAUddDPY9r3iF/cFkOMuixOYGz+Rn3S5SqYSd93UH5P0Ti9eLv/+9tj56gA5p0/b
UQ4t9lSTd+FOBwF1CMwJVtAQF0uZ6V4IZTYzy1XaR5q5CfseT19N/REqh8r+qoS+qX5RMBeQwkwu
a7Zp5KCXMWRLUcBUy0kr5AEEowZK0lP0liq+TEvMNNvOZSHbuTNAzAgAJRnQExeesbFt1kUzoiob
9E+M8ihMdj1gezRf3Sde0wlXmrfV+hDIfa8uSslisJvcDO8q+z7VB2cRdig2rQ5YX9g3wXvijALX
1POMxmz7gk6PZL5rqODhvq3Ex+9zPlR3oCvNG/R6FsO3myvT8ONBkI+IRHAfZrQzdUwM1HOyenbl
xSUGaJ9FiOybl/PqnLiPYVRpIWVsWwRIu86sXcXkfqpNJ1RutUHEDrWZ7KxkcfZcRtOoAe8ZCuH2
NMCMN1W+Znhp+HDZpEXfnrtAVd0okz5Dqw0UrEdAEuxjcBdeFrGdwa904S7RrAyTocwRCbqgfGKD
eagpvho7BaMh/V74/BOZAn+l5gCDxkrCr/5z7NYgULDd/IbBHLAydfdoe/T5soaij8XdsHkYhzPV
Q9T866A3gxxUx236WEk/L4sRfCv+hi2BkxdNrD5b2busucpUgZ9uX68fH4q/XvWIJKHR46XeH/X7
0Vddig43A+yxYzxfc+8PqHhZ/raSyIWGLtNSYvd4vUayhsWTcqcmscD8BPbw/0i7juXKkV35RYyg
N1vaY+Vtbxht6b3n178s9UwfqsRm3adZK+JAYAEoFEwmfaeCBkf0OdIG8utHbrRK/R7Qb6yLgfyf
Hy67hR7k6BaXXaSIrTLqyBOF685R3AZG55+SfbVvrWmnOtt2wNKI/H0hLAsaX46xmGTXIBDUeNuX
QcLHBAQmIfODSigeI33GsOcH0vJIqVSpL8gj8ra1SQ8ke6yPzYvoKmidDTsWcfZqcL2Io0dTpNlP
x4QPJbvTDEcpd4NwbOfaEsbZTMbv2x9w3dAXwuinZCU0nEwMvXHqE3ZTnfmo7qUzdv1cUqKpPdbj
ddV1FwIpOw8CIe6DEFMHWXGXTtiicrc1Yv0+df9VBZ9PAcDL7AkErWl/ylhTkSwBlIHPQFzJyQ6s
PSW7cLrTmU2LVQ9afCHKqDtBKcWUGDUBxAFOrFtgsib9RQBOjRtmWr8asRfSyN8XLqQOXTn1MyYl
tNBUzzVqZoIJJtD9yFv+Sb9vnwp7QvdbZU0rrpfrFoKpuzAcRD+RGtxOgBR2ABbiJk6PUeGYN5MT
eVXU3qSZvsPvwk+VYReSqXsRY91FVGR4WxDqtXlPMPt6U7wnJVHjldXkJzfeRvBQqBuxAie4EPW4
EQtFPfUD7xkK1pkn/aFrg/vCGFwewNFVGzNusNXIeNGRXgwNjBRAx3OObEYc95OkPpTR9AoKiKdt
b3vraH1UD1uzsspj9f/tlBfm03BDm8gydrHavDB5lbODPnOGYnCGKjCTnH9SlcIqap2g2twxZK87
ykU2dY5p0UUYnXo7x+arivwGkOYJ6veDTbDM9dralrcely/iqJNUWj+uuNJA9R6Lpnz/2g+dmea2
zB0VjfFZ10/vjyi6UQDqkCDPOFyifv5D4bDJ+iqJ7rY263Z5EUEF/kLTWr3mcXAl7kwxeW7q0J4r
JxqPangTh/djyNxZZZzXW1NwYStcJUmDAbwv9LeRUjmRg0nSyBot7SDuwOPA8IC37saGaYrUTdAI
DbYAWoiLfgEKQXkx3HQvFQT7fkemCepv5S4GiYUZz2b9FO7AGv3Z7Xbgj0q8ovNA2KWC+cDLRVnG
uC3IKsTb6s9B3P+GLGTuIRCFPip8kUWF8l7Jcl8s8fTLMGHzIGPRqUDzo8+v3uiaHNSEGnvbiMgv
bkmkYrih9uKsYVzX9tVun0m6LYbFKapFt29ZBaF1e70oRzl7hjRPjSLyIUPPn9ExDr1ArMysuG6i
Y5a7zNRovUe9ODrK37VqSsOgR3ghQyDwc6c5g4fQk23V7E6hWx97a7B1gj2J51y657/N/2+0HfIm
uPwH9DNnrGuujQXoLGmPSgOkrpeBhUrylwTwz3elXzpq3itz06KQo57lg+Fix5BzErSr3dkBl+Rz
jUfi+LptNevFo4VeJFAsAsFcV00chQhv3aE+Ke7b7HBgzh5pvCauciMyCrIM26EfPkXWcCo3oCSm
oCaSpU5vHKtw18bPEgaINbdVGb2L9VvRAP+PCloBFWAs7xWc5LIe9Qyjb/K8K4NDPt1P8UtV/FRk
TxkqR8ojsxAft7/qR4RJYi0LoVRiagx6CTxORHQJU2nJL99STDJ3F2Fof7oxHCw62PWufcOiiM3E
bU6Y/PN8Z/u/WI0Ii3+CindZoQg4WpgT598O/a1SfE+BQdPmDGVZYqhQJ/VhWjWkkKKIT71+O7Wv
cX4va6xNNoH8ux8C3EIdKsCpOdeDTxa5eFhgsq538z3wNs+Jlwxm9eK7+jVBOpJYC0ss7ahYV/sl
1wGkH/M30ncD+FrSZAH1RWNlGasvmYVyVIDjOx9wnj0SmrR71tL8oGUBwxEYn4/OQmfND/UkhUlG
2NYkuKrFVVyzIIkYatD8Hb7iDyO4NVAgLLHz1KW7tK4ZucR6t+DyqVQqYg2h0ZY1SV1aV/cku/LK
Z/GevFLCQ83aHlqvEi6EUdEDg/nlUFcwOm6XPWGS9Rh54rVqcp6CIRFWn58pjQobKHc0TaQ2aLS6
5B2WOD7ChHYmK7zg02D049cNAoPy4LFBEYieSKnUzu98AkdRATOqk68645pjMVysXy/ACvhXCHVY
QtdjsWeCXZP3nWwlIKFLrPLYvC3eBC73sB3ymPKo85JG4ETyAFv45yXbWD445izZJBGWNzkbgDIM
iatPkYWG1JlhX2LWOxUSSYmAJHoYsNkVXnldYCF6cMlMyJCb8ePElLwemi7flhzw4upOEk4ruwhJ
0WClmHDeoxx6HJ85q7Kjh8nOMLrXWvEt6xHNMhsq3Melr/thRDwC+FxCVNhpfYpHb/urrseRi2pU
rA9bX0+qGUK00Et9hBKfxWLDOjY6ro+pyEcqVjb6Biym7b4DCkDQ86CyTCwpC+xtfVhHRYV3rppj
jPWgRVzEgZOIgsn7hyS9VsNkvy2IoRZNuTj7o1YDoFNEwXK8zpXglHetx02FaZSjOzI7XOvnpAt4
TPEiVr4ovdqon7SQJ53AKXL6mfOCtHa2NfpLUPwjg868JTmQQy7ApIB8bm1k/y7n5MfaGZ3C/h9C
8PpJXaRRb3FdUCquJ83u7jDBoXO7srir1I5t5a5HsyawmvsAmFIM+yDW9jG3uUilwmSVzJNRTBhc
8jU8oDIT7SJTaEVL90drEEtLYdWk1u3kIpCKk1ouxUOWCqJtjEe/049qWruGkewMdbRE5l7desy4
SCNmtIhUYV0D6KBEL3fKA7dtEKgSUHLOjbVtKsTatr4iFRDlJJpzDJX8fiU23u/lcjYYEUsbKgLm
LZ8qnIKyObASzSC2OlE11ZJhEQzPMqgIOE9tI7VAdLVnWXCVwrAEnmd5FsvqqBjYpkbIzTXGSN5W
ir9UYPtIBavFKlL/FGOHxXhVHtq3MQxWP/St4LN1VHTgqDC4rEsweEI0IlqEVS7wUjvzQBJrS3fa
3fBKioflXQJoCuUBleefGmvoePscsQz53ip9OROVtoT6c3MejJ+pdKuwQSS344lCA/OFWdslU433
7nRo0L/ERXPOvPE2OYv75o2PPLpno5iwNKPCiW7U4P9NkEcqwRc98iIfaHxqx8h8tkOIwlMhJPDb
xO8NOHVvHFTxoS2fx/msqMdRZSSqjBsA7G/vD6oI/TZTCIYJ2OawXpnb/VFzgHWPFRzsbe+2g8hf
Cgb/BiuF3iMVU6Ma/HlGsJrPQ1Kb8vTQ+OA3LV5rsbe0cdfk1yHHkMr6mFRMqbomm5VegdA2MeXg
h6+BlHPYJe1h5lmk1yyTpEJLXnOC0PfkSVu/TOluxqB97D8DnpFhICw5VHjpBKDCSwMmbFT+tVLN
VIktS2kYA6MsIVQgmZuwUaMAF5lcnZTieeztTGatha/t94LmU8AgrwwSvQ+w5znA2jPZAPEsecWo
gIzy7crm7hJPRglnfiK0EQYoKrR7NifcmvG/k019RfSOsIvWI0qNbnaVu+MuOs2Wb8ZAA0s91iLO
ihm+E0Z9zR4rMqrWwfaliY/MSkHjgeP025YvviWSftKT8JHhbSuhaimRLktENccngYQeMdnaBnJq
8VRcla48mOVxzrAa0VqA5g5sVvBauV7fiaXSvCg3BilMcP9oZXnf5pIbJQPjBmedHF2okFuxAPQR
mWB7Ei2sTe6SMxDkUKiortkKMaVR4VhRJ0XveqTJ06E/lW6/603JMzwR5cXBZHUAmNKokBy3nFCE
sUBAzQhmXDVagQNq9dDGsq09HQMWIwDLTMjfFxlkL9dxoDVIy4PxiyoeI+FJGRi9aJYIKgQXbS4k
UUV2pJPnRH/ik5PS3zKsnZgVlfa8Mzsq9CogUteaHKnjgEnh5orkqMMLpgkATCDfbctiuLJKxY0g
rhJcY+R65g4alzghEIEzq58e/LBgWTrJlLbUosIGALc0AfCmWIKI7Ii7GydnGHrTKJyqsgPD1BsL
IMAMoQz9aEDINmnahicb5mJxE2gPYWrp/JFDsEhKxt3MMAwaBbKM+WmYWhyaLhdmArzvXNirqKBu
nxdLivjewueJL2aJTCb38mnozrK/r0J3WwRxyo1jouEbWqX3KzHFa11BIyK6avpf27+/Vn1bmrdG
RYXB4NQxjYl5AwcjRC0sAMKXf6+bZAE/t1h7KUx5VFSo1SJodQPVDt7Tvejp997gdF2nJql95R4L
43v9jJDE8zKeCx94Q4JaqKaSg08pyp2cvSYK8wJ+Gyf4eEYXEVQUqnK5jcocKoGW4MR7yWTFD8ku
dhNvuiZ772T7PDiL95rXPbAnwlgKUvFJKOI2HVpk2n3rhKNvdpxkoqbkbdvJuutedKRCU1bIWiJE
0DEWf0bDK7bOufbKF39IxshwqnWLv0iiApMaFtJcAdjOHgTFyeT+1ggGVkwnjrlxYnTJrSkGtY/I
O0gQTMy4YbEzsfj7zsXzxErYPQJyj2+JozIXLg55viLISzGWCWySWOTXvq0+SJ5k1Xf/w9gEwyYk
KjDFsZYbUotUqbbJqmNqJ4Ulg24eRINY4DRssAPY2fO2haztriKS/Dk4icpm9GaQmrqCUDKrAWIm
0EtmXvQl82qsbGGhD0nGThhMbj/dsXoIDJuRqCCWTIOSYI4CqUaVmLPojFgN2dZu/YvqBPFAROWU
7oHX/aAWqQSLUTlpxwE+Rx8qW+5l67+JoRSJOX0cC3JwsvjSll6XPmbC120Ra804nNNFFaLqIi8r
hqHjUGqAK++5l8aLzuNBdisXcEc2K/iSyPfR8C+iqMg4inmSDDwqKeF4n8wvGfg45O4Y6xnjul+b
hnynExUExyYrfL/BdyNlMQOsPdEh8qqX8JkMmWCLZxdbwj71WAnbX26zi4JUWFS4xGgG0qGd/xnX
JqhHgkeIED855f5OTSo2VtwUtCN5ean6/SQeg/lzPvyvPipdXwu6GfVLDgKA/ZoDtbcvTNFqrAxU
S05ywp79HQBcir1kFZjhZ71kGV8TM7rvLVOv+CiOJ7ixiqUBjJscY1e159vBlqzxcWJOipOv9Xfr
VHkqSs6+lA6yWv1GeW48THc4IYAzWCPbazNCi1MDiMt7tZo5F0pefitFTE5zh4lkD9wpKuJxfEfi
cYq24922k7NUo+IIP8xpmdXwB9HTD+TJ0rmcVzPRb5gnRsWSUDSm1A9xYgQaSwOAtTqY6TNBi1Ox
xxb/ZMEpredagqCDWtvQVIOeVuACVeVynbz4zqpnYBpx3gXAls7OiTV8l+6iPUGOEp/F37AnPGMS
al3fhXjKZNoaMGviiKOUvclRreSW9MYVp7HJeHkQmiymxtVrZyGPMh2/C8Ack8Mfs+kcoanA3WQz
c7B0NbdbCKGMZejDWWw03G2NIx/8Q+Tog8nfqPf5EcRUaJ8Vbv7YgqHk+hPgSRj+uRwmZT3xxHVG
laNh0ojCtRTZvd99S8vm/z9F804KdQkBMUSOggAmM4TneDyF6S7sGXWI9ftnoQl1/4Ror0t1i4pf
79b73E7v0ZXQrrirckdaIgNArNXYEq/SM+sGWnX0hWDqAhJULW+ATYeE4c3ROVw+4S5zWRgd68Wj
hRzq5ulSsap6AmPWOMCZrkx/759kc4pM3eXNYeezII4YetGlgg6zzlKtvPUFyQ5H4tUO58k7ll7i
aoZy0etDoQATd9Oc4Pv5Z8EddtJewb1HJpTUPaGXj93IAzsG5v5aJwIcuezKx9zKniOXVZ5jeLpG
RZY45uRZk5AqgVs2VL4Iklv3D9uXAvHjD/fdQlcqmIha3gLVE+WKUTqJ2V2TMn6f9S2pOOJzkx4Z
OQaHZOEQgs4erE55YGUZx0iS1y/UhSJU3JCCTm9qTEfZExAETYIcGh1+Glb3Ihx4u/VAQsGQyDoc
KoRkSZ5NlQRrbPyrOjk3s8uks2ddLTRijNbGXE7CCDxscsrXGOxx/H7GdL/kANvoZ8pQiRH0NSpw
6FXcdpgOAepO71XxN0wYooI1aleTzHLl9Yfh4rio2BFjMxNkixA13fZ4/aLdc6xtrEodCZTXqJjo
Ap2xiAoiD2ZjkHjNhsnT6DKtJGpiN6I4wt92DtkY7nfij/4wW2RSetDMbQdb/6aKhEliTVAkkVK0
4Thgug5kGUyIzC6NzVLQTC/rj3r2si1p3SD/SKILGFkaSLz+tuQo5Kbf5GY/zeZUs9qBLDFUQs4D
hiNvDBQHx2k0JdC4tTLA//tht63NX2z/og4V/AAQLYu6iLSqfukcsi0QOeIrYZZJ7xQUZFjzcEx5
VCRMhDbNyxIpweiGN7yDIYafwIcmVwx6V1aHqcMf2xqyPiQVGnNxTtKhR19VmVsnLXUnmRIrxtTQ
tpj1W/PyHcm/sXjaz3yTxy152pOdi9/TNOGO37G+H/lvP3rVRQwVDutBzSO+Q4lOA5MsBtTtVmcB
XrJEUAmVDl7Afm5GMvr8Y8g4c9QYWeH6ZXXRgYp/GvbuJt3AC2nKB08pxhdFxTXPK1auhffbp8I6
fCosiEOWt4mOyJ7WoqPjdKKY26sSi9eNZdUyNRwT8gC26jviRfaEx1iEsiaYixySteBxci/st9Vi
GJtMBQcj5xQpIyXh3v3NIwdaZqydsp7PDEuQqdigAX1FLMFkYBtZ6ApNgNmtivGsY8RtmQoHQjhG
eRZhIEEKSos3Xkr5WpCPLdbe0vjn9kf7S+7yx+7eWDoXLirlwlSLhNyiO2RPZDQy8WbNir/14Bsl
XFYzqvcM+/tL8n6RSYeFrg5lkPdi/N7WAPvfmGSpxXcJz2XusebEmBpS0cEYlCKbJiRLxg60OoTK
hSBXD99JwaPaKxa73s1wMJkKFmI4tGlPyoySfm4jp+6/yxNjoIllIlS4UFt+msIGN2ES7Uff4+Lb
JsAK+xfBYBgI+aGN2CpTwSKVWyzN9dg87sbO1Or23jfE76Wi37S+YM5pZ9bRD4ZJEg/aEEkjJhgD
F6ecj1AY7jEO74yIGZ3tYwielIQ/NcWB5OifHIlm9UiKnOPCFldvz9+F6X7+XE0BDN7Ae1akD7T0
chMNeNAB/VStgA/bgYk8AklcwYLV/0tSe5FDGUQQ+0NjjARw5CsIPK54Z/C059g17pQv8wGFUtTa
8qvc6Vrm4PF6QLxIpixkLoIyVIAgawc5/DmbrzMpYwTEv1wl/8r4QEovG0M1aQN8eLidLOLChcWh
Q5aCA6wAARMroWDKo+4SzkCPux3w9K2cySKVtUk2fbt0sn1/hYrsgQlisDr+IFwUpG6VKdXbWA6w
kURIUIHojwWQ6Y0cnbVWvH1aGl38BeRfJJDWkZ01P2T9a41c/VPue1GF/AeLG0Vs1VkbQGYGVQaH
M4vbwsI+hMd51XXE7OgwT4q6S7SgzpQxRZLBezyYHhqzsZLHfDdEJkmd0UJyttVbzzIu2lG3SRFP
GHwPg98pLcEYJsVl9vgtUy/qDumjUJp7MUDxZe97/Hne6T+M3G7swa5uQifHSP9uW7E1vHrUJS+a
URFkEOQ4B4YaIqHsZFedF9opmeMG8qmtnFWAGqegOCqZ/Assg6TCB150yNYLVHvFeHbiMjxgpM7b
Vm39Pv6jGY3jbvh1EFbkQhHjA2+cJu2xZ+0Ir6fvFxFUwBAxRZSlBnLqknOz6NZHBDa+DQqjrsv4
Vm+J1cK15KnVE0FHGCxEbxLva/5l+0OtZ2aiKBi8JIAFXqW8qS4ABZclEED6lnj2HjirPWR7Qpni
g/dmW9pqDrMQRrmSUHFYF+kBPJ7osVWHmp1IrcVzslmX34fh6b8Jo/ypFuOhASgsntgSZwXjrd+e
M+OrCsJhlqT1ntBCL8qRQOybY4WKnNJECCvNAFNFpLik7oFzsJPRw0AmcFJfyDphYH+qcLuQTvlT
Xrc6L/kqHg/A3um1ziqzxqzSihHmVw3+IoYuiAPruQN+YyfZc9Z4Q1l71eg/ymr2VAkRw+pZVkkX
xY1cLft0INxI1uD8Qx5ylG3DA+i5rTKscjVYiIoqqqIh8SgEvr++crExVD9CZl2Mdlw9D40dJbfb
tsgSQd2Q8lDmPIA4sanNX3VFbpbRYWARIP3FCi96UK6clGISGgoiUnhqMXXDe5MV7KpDheWYKTb5
+/y5BwNJ7UU6BusiQExv67gaqhafkXJuMW2Dusp7vIHQL9FvtYjB+PcXo7joRzm0MABeD1w2v8d7
9INKSKdt4Yq7zZ3yzFp0ZkqjfFrrFDAM8uglcLvZ7fcVuvMEHxXtBCDMslx4PTBeVKNcuIzVXMpa
QMa1aWw16ZXeXKcBWMOT7zULJnNtVUXmRdBxASRV1XV6xsHg8driEtSIScMux8x35zZ79CyYD611
o78IojLcUFKDZMwgKATHkK4/le23unzcNrpVGZIoG7ooAy+XJpfvE8XgQJmIQDHvS+GRSw6xxAgP
q3Z9EfEh7qk+L+YV2MeN+E4wjlz4c1sF1u9TiQSfpJmWxfh9LlEsPkzcKVUZ8AeroXuhAnUSqhiq
dTjM+EqRvBs0AfxAX4OeswuD1WphKUPF0joz+ETIgQxTJTdBedt+bjhzoQr5BxYJUSX0hVoQ6Jkg
vY+wEx2GLNCe9Yf1QgSxuYWIlBMbRTdAcxiFVmsb1zPowQoMgYKoSwXfe7wT76Ob38gArNrEGl6J
zC9k00F0aPwQH5CMxkU7wALsYzezwm+kEyE59Tn09DtWFZVlHFRYDTmf0zUf9hfVoOnRQjvqnET4
miiMpav1+2mhGxVRARfYdpHqkw5++hDtvmhvk12V5ak3rZntQSjlY+abvO0HTMttOxkjTmhUgBXq
QFGlAHd8iXlvlBNqd2IV6NZvjIt+dKuvV0FYGUXIbnu3x855BjhE/aECaAVIy19ZcznrjoYxUBkM
HyCKpE6tBi+GJg4QpsnRuYp8ywcax2e+GYjr8UYEMhG906gbVSpPEyYupvyHjKdBGtuc8Wtbxrrx
XWRQ9o6q98jlqQjsF+V7O/1S0flqgqOQaozz/4tjXQRR3ytBjjyCwpy8c0bMBguoQPs3nJVilrDA
5Klvhc4noJTgyxeRlL1nCWAUYxU81ShlmSoHJsoJRVUg/GfFfvsrrlv3RRJl3XM2q5pAViiqeMdj
pTDbVaq3LWK9qH7Rhn5S58XQDSHBMpsOaEuQ5h7ntAeuMccDNtnxXMRk9Sc4MZZf8G2QeBGJixlw
8sKAYB9O3U4Yg4PmM0n7yMF/qD0v9KLuxirR9ADAf4i4JGsGqyaW0tLr0RT3tTM7yYNk9V5tcbby
Y/uDMiz/rRy00C1BwsfzPByYwwxJNT5w+aFuJKwKMaH+yelvaUhdmUYf5rOIYQH7ab6esEKm7Pz9
4PAO1rvc1kzN1/jKN1PwzDJXX/5ylf4xzDevXCgZC8ogJ0mHvYPAUT3NJW+RHmyTV2FuqjeR12D1
L7DAlYzXKrsrw/rEVHCRNJGfqh7BRc+PTXXqIwUuKJpxsNs+StYHpmJLVE1xq5MtrH+b3r/Jij/V
h8QYAq8KyN1FehMLC9hFq3SwmBkjLOLeiJ621Vh/GSwEUIYS8qrPzRUCfroHqJ9ZeKotHIhrs6Zi
Vj/YQhCVYQGZJWtHDk/FeE8CSb+TMDPIbtyum5+sirgjJcBL0g1iXQ4n39CRTcHFjNSasV7W/My/
1U6HdWj1tbLJGE58UJ+DaxaT+2pIXoimwkpW1tIwS0BTyKPUxrqZI40iSl4sxI+/nNlFRSrh5sN0
qDsCpvN7p1bY1btkrwLUktVGWL8AFhpR1jFzQRlj7oKkb4Kb4NjG5/ZY7kaL8/DEczjF+lTStpBI
mUlRlEZTFJid0merMX6OiWdIjCEM8k9/iI0LEVSIKJtZmpQIraysmB05VPbGxDNuTpYIKjroTRxw
AyE+MVIgtA31zyphkeGsBrqFFlSmEZWdnuYTWvqN8Sz5r0ZomIXqjEzWGJYqVJ7RNkZm6A3kiM1p
wE7r7P9ihCCGBLoTPGryPKsxRjomMOwcShevLs4a8GB9bB3SddGvPplKX74e3RBOgeDQqzpex8nY
OHM6O1GYOtt6MaKBQkUDqYglbDojGozB0Q9PM+hSI8Ybf/35sVCDigTFzM/Ya8KEF5gA9okTHIYB
zRwS4XCz7plIciyVyEkurvZuGAx5jkrJ5lMBhF+NWfLGbjI6RuK+ahBo1gtI9SQwGVLeo/AlpkRD
eI+vXBX+ue5et09mfRltIYD2nbwVyjTA5U1IGUMrvtauWlNBSMvuWbPeq9feQhTlPnLeNFJKNoHT
k34QduBp+N+uPWJNdFBTMFeq6eB+FAWVCmpi7uOxI6Id4X/hLULhof8ondnq9niI2hXD7tbsYCmM
OqCUz4FS3+JhVU5ujHH8sIjMSGBtP5Jf2VKJOqWgL5O2GJExjK0VtB7/o9ed2zLyGMaw1pRfKkOd
kC5EZdOqKpRpUmfqgJiiPEmRYRmCZsqZlYwnofiuqea22DUbX0ilK4xTW6dZkBHlOq9qrhsWNR/r
96kKI3qYYdkV2JFKSvAXthWIt+z/pgEV3+q5DABcTmLPLN5JCr+Pusb9byKo8Fb6czGHuQY/Hdzc
uNJYmECr8XN5CuQrLgJamSZSCkh93NNRZ3JxbpV+YU3DdSnyugl8p1Mrj3u+53aRYuQm2H1u1IFF
fsIwc4042+J/GFolbLoEltDFhYXd1TPWosxK7O8KQXpspGy//U0ZvqtRgSKU/WDIDTyQOBHkIYE7
VYo1jAMjhLOk0BGiEbhw0nC/ZnpgTdhRC9PJHLQv27qsn5+EJoAMwCVe+TD73muc1DQyia6E44cM
kfUOQZEglICsQi35Mh/i0UUYPf6e8ElpjISlTa+eqvCXoHWmrg5WJBqskLT69RaSKOfNsrDQpQ5q
8Yf0hkD0GFZjh1eOhDXDybztdoWz/SFZAilfNrQ854EDg6w7A17U4CacV5aMtHtdhiwAlg3eo9NA
hVUzaoWfEjvnHB2bakXk5OBy2FZkdaJGkS5SqEtDrnmAzNT4dC34KuZTY0WHwhpuUEq3quvpyBrp
WldKIyxTgPYFA+F7503aNEu7dEC1qqpsvsi8Ko+eu7Fi9UHJiX+wPVkAlIgE7kZQWr2XM9RZOcuI
57aU4naXdr20b14Vr7ghcCkqEzp7NSbBpxQdtWasEVMGqCWt0I4KYnvvJncExyx/js4R2Erl+85O
70gr2cdu+6x8Jmws5FJ2mIbxJLeAt7HT/BoAo0p8TqPdtoWsXowLEdSXLMMG7dFMlewpRQvU72z0
RhlarBvhQgZ1rQAsMgozH0mfeo6eB6t54s/+XpnN7gUcXXZ2zaoSrcfBhUDaDDMtTXKNFIOxET3b
OcbwMys9Fsj+onsWBq24bowX66CuEE2YyrIykP51oaXf8kAWCa5G4C2mdujmR+VqDLDVIljDvgUi
eYWdJ5a+LPOkbxd0LuoYjFuoo45mzdlaQNqb54q35e5p21xWHXzxZal4wjel2hpkuaVWGlNtu/tg
firVT3CMyspCCpWDZmEfZ6mG2TWheC2F1Myafc393NZk9dWzEEJX81EWNcbZx7Hpcn9fccEzWWZU
83pfJMGPLEcdWn1q5/Jh0Eq7njN3W/y632lk6w6lTMxIv49gcxqH1aTDRIsOsIRc9ThH0v22iNUL
Wv4jgs6pZT2WghbjjbbInfhg75eYwvKfxugTPTJlIYYKjlVZdaMEujq7Vx8luFn2o2OW+FiqUIEw
kvHSFngQrcmescuuVC+/EXbYFsPM64sE5BSCqhAxC5h/CVyXL0gFR27I67AtYSLC9egqbo5GtPg6
3zW2cWiB3jMy++7rnnwRSEXKRmzLuhDw+Bqs2ZXcxhR2hos9aJDtml1kSs60407pqTuylmvXgIXh
chfJdMgUAlDZ8eB4IwV80A3cC4EZ3gce1kW8+lm4ahHBiHh9Nns3dIwboIXGZ9ag8Wp4UQRJItM5
PGod772Ca3CxCw1siTPOQmqYdZeaVcRip1i1JiirYt5NMgS6qzsHfpkNBcaMBzxoFRk5Q3MVZDmk
MYb4WILI3xdvmW40Ap9TagmI1yd/fG3k7w33YHSfecIs1KE/WsRP6exjc6pJf2UzZjufJcndDiXr
53L5YlTYb7LRFzDjiFDSfsPGqykrpzi/25axGhEXalARkdMFnWtSDGHIyos0huhRscY3V73rIoGO
+L2Qy4U2SsCaKRqQzvNWG2VWR4q4DZLiyWDkPeSjfEhSFV0kWaqmoQ71/vQNVQkkqeBhzMIPXcQD
rHiUfGfAvK8QHwbt9jOf7yKNCh2taJRNV6KIN0/3mvE8F4zlq3Vbvvw+FSCyutI5v8UOgISiasPd
CWiXatJxlhTWm2W1ArX4brTXhPMUlylIHyQjNWXpVcbkUSOakvCgNl7TP/P9d59nVdfWc8aFVMqL
fI3P+AyRCc190tsZd7KteL8XsHLMRmwf1ro0NDElXRQERafbcpUqF9MkQEfFnIDjHgKMLrMioNyi
13hkFV1XcZiVhTTq+lS4hkv65G0spwBnzaEHBbBkf4sc40o/ZafkxlRN0fWPbEpo4rQffGAhmfKB
VhDxtiVWE6Of+gbbis2R/6HNSX5nSw5l/epUDonBY6OtthugBuegDeRQxI5O4V0O6Abtx388P8ob
GnFucIWgntjjmsaKyrndjbe9Ayqts29FzwxpLO0oj+C4XjGMgmTdQP0PX5Vdf0xOGRDAaqs+B+5n
mo5Lc6FcIZ2UHgzEpFo1AE1dPvflTZ6wuhqrwXhhGdSVkrSzFsHPEe7na4wZm7NwK4XuoDpVwuKs
WQ1dC1HUzQIKmarMJuTaGneLV64kZni6HHzWMtHqBXYRQzfuEiwTZWKMV0uh25l0PzaM8h7r96lE
u5waUW3Jq8ifDkFyYvIFrP++wmsyoNpRlKI+kyzPSTJV6NBl7Z0x306skYfVJEL98/v09VsAHzAN
Nfx+yX2VjZ+8fCrih21PYahAT0vhGTIaYTtBBcwraa+DyCqosXSgIumcNCDlalH0TITDWB705sCm
s1w318t3omJmYYx6i9sBDeBidDAa+AhYRbNIWmwtND+DCFs0CZhuysoSBzBd64bZAs/C1wozTYVD
qWTnYO4et78r618i332RyIJoug8kAzMCet3eRpN+3clg2QQHJoj94tDaFrb+jUGtBuYAQ1Tofqec
Fo3UhWiAK1yxG8PcCX3hmGEzYFvMuk4XMVQAqjuDa7mWLEcV50E9gp3Gmv2rQGLM/LK0obwKoEVa
PPq4KTR5H4Esiw/NfgwYn2zd7v/oQs/dBtEwKiOGWMEY/8VX903kbH+r1T1JBaXWf85Ep2KP0VZ5
IYfILofD7KY3hNhJvskGMFWTqWwyaqOdgEDGUGs1g15IpbwN8GP/cDhU07U6p9YEvraxVM22/K5G
j3zL6OOuWoQmgAecvEANmRzlwsqnMmrFRIOSodg6PLZ3fQWYJwCmYb5AV41C0/GkAUKQhpnb95J4
TH6pgojF9bnxX5socLKquEZPjWHiq3fsQgz1/bpRaSIlJgOW45Wvmk0LIJ/kS2ycCiaAIUsjKmi1
RVRFXQBvSvhdPp2izlPnu20jZImggpBUTbyE+INcssYqQoGHyD7VWcjXqwnr4pNRNiAAK1dX/o+0
61iOW0m2X4QIeLOFbXQ3rUTxUhuELLz3+Pp3igrdBos1XTN8G2nBCCazkJmVleacAgH+7yBjHkpe
5vWH67owv4wJJHRV1EA7TyNMyPokd0qNghbG9kJBr06bGZ0lA6hYmR5EI49InImNqKFTgqqKDGTZ
15/vTHur9FTsc3yevrONMMd7AyywKCzdgwXWetJuDSw7j2FHilov1zVlfrWdZCrMmqVoVGOO9aTB
CkXxVMnHSnm+LoL9mtrJoGKslenNMgLkEvvwmy960gGEDaW9HQkUTuGk3znimNH2Iu51y2N3mKIe
40WVoxqiBtk9qgm+5Sg9pog3B4kHKCnaU8wRyZSIu1CXALiKByPlXdNaWjP2ilCrxtRhcl/NnOLB
a2f43ftpJ4DyrVgRlm0jSHRk87706oB01fQXUK8DEge6ucNz9pyHopthDb8/KT8HwBsNzvBUgE3n
v6ATZPqHhVeNYamWpb32XHZHrOdgfbQITKL8sAZ6oJzTV/yL3DGelAf9jrClFA+FM/LAu9imtBNM
hcy6AWf6MgOmZ9bsKBiD5RAHW2A8LEACqALN5ZgST0/qw65Z0URKqirACBYd85iA7QZdRZw3Wes0
njZH/YcAEiWSzxFMfvH7D345YOqDy2Uy5+XyasNDqDvbSXeNr+QBux4KRzh8CJBI250rFVeFNU1X
mWC3L5bd/BjOKmysOUmBdivktujjQ3/ntcXYHZ6dTHLf74zIqirDLDYYNUHgVx3saZzE0AgqjIDx
Gt/sVsFOFvnQO1mTHNXF2L/CO4Gh5pGgITeHeHSMIAYToPGS83Ij5jDy/kSpwDob6ywoHV61nVt+
iR6wKweGzxqY1nemjc7fIXbrD8XZnZJUnFX7fIbZwFrJQnB6aIPc2W61QHRz33J1j2OixNWumCg9
YDIqAIjRDFTP284ma7qxZ3jCU4chWALrztsm43m+QuVkWdRKwIcjKS4YtdB7QZvfDDWvDmEv9x/0
B4K5aaE6jPmPt/aCepxoJjM2oyZ/9RS3xoCi8Ghi4Sa7fe3yNGD/sa8fKPmV78/zX5E0IewkLnGv
EqTnPysHf2k+eW7HyqKB427qFoZadLzf3mqWJwoI+TTU8bXsyWg/xfVnXXW25EMF270cyv6nppLH
nKCBrccoaPwyqA5/CN5Eu+Lyy7CymL0w6nP1VacrfYVQMki/VvOsC19zgXcXEAOjv89OBk3plgta
OuPZS7qNf3BS0YJTAskrjqnLG1rg6ENDuC+Zmokq6eOv8nFQbxbBKyTOa+qV8OOaPtRVGtXTKCsj
KnxNVUi2WXeh3mkHNQci9xTf5nmFaFWGdRYd1KW9ndQMbbLhPt6+DXp6wLDruQQZVrxWhyQBMI/e
+3EN4vp0dKd2sUFWHm7NP5iWfyiMzmkjgMkK2BJuyjAzSl/oSjtRldFRhOJrEa05Jzixz09XRA09
ekyck5/vwn3WSnmjyWjU5k1m95YXy7E9bZwxJ+a6MJZ2/pVCXWBGj3rckr22gyusCS2u7KWe9ric
9FC1p1eOC4JSQ5L27oa37UIygPef7yKc8uNKtiSNdLDcSuzsTnzJkvB6PGIHCouUG1XMKtJ0LiYW
TzptRhs27UdnsBrfiHo/7eVAKXpOfstMBXTxIotKd+KklodUgb2TycjGj8I4JBx/3X8Brvdax3x/
cBdZlG1ogpK3CWiIMa44hODy8tJg9UfAz3/kEblXijIPNeq1ZpGwGzq0D8oEcGBtskdASs7ngbch
z7b3i06UMbRLBWa6BHfHhqDUzy/E3s3883WDYFaZ9gpRIV1tklHNVJyc/NCFk0syjOGUOpMnuoRE
XAPwiOXyrmLWtbgXSoV2bBCk7TIhMy1eN/GGwx9wM97HYq5fo7AEvnpTsrCMR+UX2FHLI9SdCLb4
4q7flEP6K75ZHslSTxfMz/Vg/xdsLsw7BesPkmJYsmXQE8EgNM4RhScy/2nY8YkgnRZfhCDHK1Xg
NIiZc3CYqLBkiQwgm/RQ5mRIVZV3SKDI1F0Xkvnj6mC6fRC5wjfhVvOMr8oRyVQYVW7+PXng/gGs
hHH/B9BOjumZXt9QahCPojc+Jb7hiP7iJL4MVAeP7Om1ZwmsOfMJuZVyP/lFwIP3Yn/l3SFQzm+a
iSFYhMej+zF64rcxQCkCs6G3wlfymfvn8nn4EDrvXm8qDgyT0iUCuYyEcf4ZC91dF0sOxzVZ78W9
DDoAFJoyTT2pjYb1aT2qx9LLXOtRT+z8s+QlR246zrx+dgdJxYJs7fR03tDRJVD8qqMcotmebBXo
I92tSjrVHrdIxnSWnUgqEsxrMopxjTLSH/K0BLzuzcHAHhR/lZQZTy+iaJjoBVRpikxyo8QIC8WT
tH9UHrsoTwQVb7peq7VMRCVT6Ga71EHI3dz05st1uyCf/d1dt9ODyvG6rJrLcsEVpOYxdiHv6ui4
TD/T9VPHY/rmqUNVSozWSvNchgFGAP8dTlN9a8ScfItZJd0ZOY0LPYp9ukg5nhQoUlSFox6B7wrO
6iQBcvIE8j4U+Hwy+NcePrJMsZdMhQ112RZhJZvF6gBMmMqVxm+REMYxp4XMC08qFSqqrlDawkKI
lCQ7/9KEjZ/44+xYTvd7vVOOxNTV240718iJzDQ4tIJxHrDXwEzGYxZ24Rhosd0CY1P21cPHaFz2
h0mFjjXKsgXUs4DzsZZQLoS73vpqlqX7/zN9KlpUjSwNSY+jLHF60xdD+jLHB6H8resfQZTSMaos
WpqoIX+gYu86140CVHTsfQnHBpOvGWeCl233OwHUgcVyki8YfkLRs7NBq4LxmeFMyCNjrDiMvlw4
xS1AArzxO7eIxbxWdpKpQ8zEzepyghux/BBf56AyN/61HA2QcpYuKFc4A5nMS+Uiju6TVps0qL2O
Zqyi/hQXwNCoH+j27j4V3dhTR0nderIpIijbnaF+q6fprAmyf9302E+MnR5U2DXSquvWCv0AOSDe
ROpGuBft/wKSlxl2d5KosFtnxqBpBSSRBSLtrPndpwX76INnHGdgNcN9XUwCX1ePnUnuhFKJnNhh
MAAoUmQMGkn5F0JYo4LnbTrgJXUXnRGPy5CEKv12a+zI45OTsGsXu7+Aise53li1GiOEZKXxYCny
Q7NFoZWNx9bQforzyxQlT0vVYr1cbW8AyneoxuWbEekuAHs8NTO8VDGfi2I7zH3iA9SmseXGckcp
caMCMdBMQfFdmfbYdV6XoO3Wya0/NaoTRblnNbUzLeLnIjdD0cCzoGg/XT9gphugwWwCN0tGU5/6
qEWmDFqdYth7ENxZP4vzz+u/n1lLBd4SMOIUQ8VTh4pYU2ymZZ0tZBGfkEimXt3aqSMBe7P0k9b+
yMCajocanjmyLCp0e6wzy9rSNnRTtbo7Vs0E0vbNawXeFAQJg++SnZ0YyiyLtizHXF3QZuwLW8nv
xCFzCk10KuGx0isnaZzrx0gu42vyKCNMgeYiGAQWsYksR0sBSyf9torjKPLYB5lOvlOMygrgaWZf
otbjKqXgZXntqmvlWVnrXdeHXc/C0AN5iKJwRnf1jB403eVCso87CVADU5gfO0zaogLkmZ97ZAPW
EwFD6gI1tstP3Bc4M1ndiaeipqkkojkIyEJqANyTYlp+NDMbzMhN+fqwqMBRWzkTnPpeazgxjdmu
waDHv7pTPqdnwMLJBBgPaS9YNljewVPQnSoD6GGEdWQ+lGpw/bzZVa+dTMpgc7VW0n4hazM3ExbS
cFG8qBj1Le/5FwUzpOxEUbY69EZjyQJGTZp+/lxW8rd5yd3r6vBEUFZajmqZxgQIvM9CFW2S5XD9
97Nv1Z0OVNQCRI00qqiouQMIJEnrVwoMLPrM3HjF/TBUwpUVRrqVhKZbvVGPaIU+iWH17c+aNq/F
zAwiO6WoDCvCt1j7HEaPxVYnV18KS3WVOsF6Py+KcCTR/TppVXplaXGrmFgBU5+7VHewY7F1vLDI
DMMXjehGnRQbJXp1M0xN7XGt+tNW2Nr8oAvYBh+cdl55rsuJGzSTezclZmeRJLUswKouO4oL3DhX
b+z1ngQtAHKH+i1ZAv5Ql2anKRUzrDgRVEWEptX2nKV3RgZ9t4HjVszgvxNC3G7XygCRr6WhcAS3
qoJh6u0EAFr5d45rkdD67irbCaHCgxItkrjFeN/OjuQDA9ydDs1Btwma+QjCz+vSOIFCoQKFmlp9
JVkwxG6ybKs0n7opfrwugn1oGsq1KH4YIt2+reVxlFINlepF/dE2Zz1W7ZY3zMz2p39l0P3aVamS
aZbQs1Bz7SRtaDBVW4DZ46dITR6uq8N+AZoXWVSxaJJW4EjDf13zxlwd5a5c7eLchAhN4JyZR7vs
QuHJCoZAcHn4Y1zZxHZ2BlhOhpnUJSJUh5mi9NA7tWOG0gGE3GHrmqBAGj9ZYXMjc169bCu5qEw5
l17XRdlJ2DXU588rqC/VDwA8YHb1r4lYlF+J5oQ0KEJSpYs38vIglIktTol9/cPxlKD8yorquJAJ
anpkfcrTs8V9aZJTeO+4Fy0oX0I9vc2yHrUH5c66E73eaZ2oQbYE3/2NtgUXpZhn9NQdHNfZZOWE
aQ6E0ad8Ko+zjgmMSMY0Vt/w8iOectQ1LE9anCglNhIWnwBfjTeEJE2+w9QVavX644c6TaYJynRZ
VTSVnoyIZSm2AEFOJhYGGPjfThNvAIM5iwRY+3/lUGqlmDhN0hrxj8AUlgcAVXjJs4Jlts7OP40H
Xs+DHQsv4qgMY23bXMsWnGKV9XegPnxKarQFElV4uW7r/yE/+1cQPSBhrCpeXwl6KyYm4vSvY31f
R7GddQArA9mX8FMfvki8Rj/7KXs5TLptB1j6FfkGImNxFu7+zDw1XvMFr5RX1A+Oipyz1KlYqM2L
mGUZ8FrEwAxkTzpFbhxYj6mDNtZhuCngcbw4yIQI3ZmLTgXCQceW9dgiAVADssuWHnGg2fcKnY/h
toGSo70GKRqvwukjCKF7yVSIHNuun1sL7xOhdCSUdAiGAKcryTtQKkCu4tIu2wibSbrPlhpq07e2
4Fye7JB1MUsqRGKv0hDTDYG+xTgS1vRrZ8yWX1UtgdN5da4bCE8dKjy2uamAr2jA0PEs3c6WEk7y
GNadxbkb2X0CwF4BREoC4zk939Ib5RQnhMZUBp+Z7GW+cKvcGo+GA4AYF/jBOd5EC/eNzNr8RXD8
Vyp1knMpLc04oVstm/VNPq+nbCpdcxEel6XxwGZ5tOT619rmo51UPSe6kCj17qLbyaZOVt+2vIw1
kJ2QqQ2CTLgdx5Df12Q+XixLBPoMVuEw0P022Yk1EWPNAi5sdQT4oW7+2kTLxsLWqS4iyxZloOS2
MScTYXv4TigVVYYhNuuJLLa0uBBIL1Wwyf9kynh71ILkNJ5jh0x2izEnPyGn9v5UL+pSsUUsFFOf
8DJDyewx6oFgYRoout+mOri8TB4LH/sTXoRR4USMt8psBuMvpvKf+5W/bMwSY4joVimSgsFNeqZC
6vQ8NWJFduNJdRv911Tdz1NgNd6EOaZNvBvTz/+70+8E0g/rtol1QRWgl4n9PvVbnzzO86/rIlgx
zMA2FYBoRIJxRZnllGhbKQwYIYjaHzPKYVFR2nEt2k0eu9clsSKYoREAbwMAYQCvf+sAedma/USq
OJPg62ASzP1IPVwXwfKxvQjK3M2+Syywt6J4336Oh9EWl89b/QxUP1tTZ7viAeAQs6JtfC+OsvFS
HdJKqHF/TspP3cTkd9V51xVifh2yKiQbqg5cJGKRuxeSapSmgP43Xmf997r+Po6VI01308yrozMt
G1i/SHeAWmHSZftx7cCnSg7ulZAzIDyP/w2bNNMEMHIlqzpge7Bs/FadaFakNEvw8qoKH0u0unVT
8cBEeCKom6SQk3itMWQBqI+7pQpT60azvlz/KDwR9IWhm2vXRIA2mDQvrs6Akol5hQxm4DZ2J0Vl
8mPcd3mSv26jKQSZ152D2MuDOFBuVIyASk5ki/bwC7MwvM4s06h3kimT67Ne6tHuwDcaPHP6bHbP
10+PadKX308XN8whBkvShuH+rbsptXst+VwpPjbFOPcP+yMhrIFbzrBAEvPW1PpRKKs8FwFuPovu
XJp32vBD7oVv15VhH9ZFCvn5zj/XRFylskJfI8O+QPZDl75f//3MEomBgGnp6Plgko8Kmuukd1Yr
IVHWUcjX/Bw2kH36A8ukojGPASzPctcAQ5kcweR83sW2nWAqlE5tXC5ji4Y5WAhB7BgWBALrPlvt
0SVv5Ohx4+QqzKM0JEw/6RLI4OjCWg9YtHjIoSnoAh+xu3NCJOcpRf7od0phClNUCXQkbvK3n2tW
VpQ0LNiedld+iw/A2PK2hwFwotmJv8rGtMCdMDoSKd3YKWRuSW5/ZvPPvP9c88g3mSJMiVwQiiGB
yOWtPpVZtl2FQOuKwm2tfBKN71mvcg6N+V12MmgTn4ZRVReQQ2t57eeZdFw3HvIvs0WGLiS2RrBn
ThYd3+ohRYWxxK0EK3+y7gx/fgJjims8FCcNWxCJl/3i3XfMSsleImXelTB1k6SiD6N8Gj3Cw9E9
p6EB5vXNK/2YW+pkf6iLgtSHqpNskMWxxGS45YwVWNHdbebMsLG/00UE9Z0WbBRu8oTOux4DjbKX
bIXHus5UwsLMPqb2TR2S3n6l0eySfB1QrpW6gw5Qy/o2kzmrI0wldiKoa28TjMhITdzepnjI+nPK
4ylj5jnYKsUmNMjKTBqmNukVK9Y1JNTiESwv4AtZkeeIBx6aHVuNixjK9dPcMoe0g19Go/6YS8kX
xeRNRbLeV4ZF0jUVeyIyPXM9drW5Th1OamwMO+mG4xZP9qRstyCQuNGnmJPzMOsCpigjNCvAhdVp
JFwkBFUNIHqCktWF8yOGxOzMj8h0/mr3fhuSotiSuR+4hfZSKTfN0zazRLL+TBY5u5ftIN6PoE3C
hJirYPZY8K/LY1m4KWoAH8EoiWXR2JxCp1TTNCLdzgbtthNGu5fy8zStHLVYz5SdGBqfE6ggZZ0T
SkpJ+l0lgW4sgQXKc/lJio58gDO2UhbSegWsCAoNrZiX1WqA2ghrDub3yvKL+ufK29+QWReriQ/x
VwbltzIAsWJVwHciM9vtsTyC4wE9HbI/Dhz5l8XJMEeI3YMnxTF99VQFvJ1RnpJU1to1ShqNM8bv
EitI458toHjNzx8wDsyfAUjB0ADSQ8XwtjUNdZCR9i+Kjnd/bpfWepYi3qwMU5OdGBJbdimlOgHJ
aBqQuM4d8G+V2RaWu1V5uq4L0wJ3QsgfsROSAQczrXJYYF4Iji5ij3fEvN3UujMS2SmPw6WUOPcT
s4iPPOLf86OCYpEO0txNiFjiMT1IJ9P9QUDvGi6UKDkgOsnby6GuqXZWl6UX8IDRo8kBkJkz8EB3
WLcIIDxQxgDAI5BcKGOzdDlWlRrVyr9QIf8d5xnTEkDMjVIJOs0Y/337keJ5MrrIgiK15QnrjQb6
5Z5T7mWelYKsC9gSJu4rKvEaMcHfrmoBnNJ0exC69LSIlnfd1JhaYNsZbMuAXYUab7XQAQq/LDH5
HL34j9VYp0heK9Q7Jc77gSeHCkFtkYmFTvqV/Xq3qOEKyFXj4boqrDvX3KlCffchrpZc13A9iGV7
yOfOmTOwfVj9c170n43O4I3DslXSCb0zsOcVulzSgfDXbPoI4yfG8N2cLa8z6oey5A2bsD0TWY8i
WXh7qfTTy2hQst4UzGhEN2TeNj3K98Q18zteXvT6wHrnmxdJ9ONfi+sUMMcwBsLTpNmCP4Lpqg+2
Z0Clp61dfLecNJzP8kH4eZJvLLdxNsBvCCFvNop5sru/g7L7vtVXdcWynrtVd8X4uxjO/cTJmEg4
u6YqlbqAwETudAMfLwI2tmycYrUK1tI3uLU7pg/vdKHupXQboyxPkGxmsz3oD1L647rVM0FEgbfw
1zzoeYaqLOO8HtBV/oMQDazGIHPzYDqaoRkOAL/R/fYudbWX8TBxF0iYPrcTTr7k7qYaGk0w6wXa
TT+Es4LZUdnrPk2DLT0aN2U4eLK/3KJTeeKVwZhvUrxy4HfIMBHoKcHbqLVdniOeqDmQWnVsBLWY
TxEc69viVLeKw381MI1yJ5G6IAWUq+ZFJxKH87I+AqlS5s1/80RQwXhKomoBbjsiCpAeu9mZinCy
fl23F54MKhAXraQWBQGYSbZ7Q70D9rXCw33iiaACcVlsQlqlmBXJJUAEz/dZUfiqbgQfUQRj7BYo
oEXQTb81PW3Ru1yacVjSfIpTVA8Pfc5ZS2HmYZgiA3EKQPYQfd+KqJOuX1QAS7oANVCXhy57yBMZ
zbizpa/OJj9fV4g5fWruxFExaUvqLlp7ESWpIQuabnKaBlP6sWhnaX7SZ9OOsvIg95UztupdnZmc
A2WOge/lUyeK9lNsaSlOdPKbcHNl4PnHhzkghCoDYA2yRySj59XfgLtmvXyo5oMcHXx6+Jwgh6Os
xpzjGMMOWCzNVzsLyQpcFCYgD3/d++6C+FPOOW/mFXARSLfv5sGIhJTsBLV17bQgVVskxxjOufTE
+a48QZQZGYvap9IE4EySWiuHbbCb79NzilfXip79+h15vq/cNzw4febNY5LjxGo7yhDETXexOcPC
5J9FOCWZAmOzDsbIMxm2yZIFD8vQZExPUSYTrZY4DQnKWlmo+GDgeQASWG5rAcHKaQT7+kEy48pO
GFF4p9AkKQOAbfDBamN2I1CIrvkcTkbBeQoZ+DXvUoOdGOrcjHzSejWHGxgdCMsVrDwogEmZckex
ftelyFGKWes0d+Koe6VBSxZcVK+Pc8kXb1pnOujn3hUCrB+Fqc/rXRE3eqedJamWpFsW+eftIc5r
lWZSC3EEbUjBsFsevm7AHz7wrS5i6CJKb2pmMiFzdavoaI5u3qpg0uJB0jMdayeEcqy87VMrJRAR
eC3bo+aMUmcLUWLzCUBI6L1yagYVmnWtWZGev64gNEBQyPxsAA177/ZnAgOX8Xjp2PW8nWaUX0lt
u4BdDZqRrRSCQ0/2zTyEjG+RPTj5nXrLJ45jutdOJuVeSyR2eTHAvRq9yW1Var5WSnFq4t8fsQzV
ktE4Uwx0Rt4aILBMrFkzMcIUa6ekcGpZcVYjda4LYcY+QBT+FUJlOfmYCFVfQQh2tqfqtuTNgLO9
6PL7KS/SrUXRUhGt8v+txsCccgQX0V89aDyCBlsh3SqgEWJ9mj2CzQeotZsZtwZByOGRzbCj+U4a
5U8d2A86M3rFdljc6S4+6mfTXl0sUrgt5/J9LSy896iLZpRHabE6Z5kGj5KD6azOrmBjr/mrHjZe
fCMFs4udCsXJ/SR2uBAWLGdGVdpACVmW1Hds9QYAcZtu/rNPdDb8+Ah4Hr8MAcIL+BVeXsPyqr0w
yqvmUpDrWcbrHTzCjqHNbqNJ9iQqHINnnudeDnVrdZukVz3qYa5ZgEWCoIAAUsYXHjvQw9qrv7rx
D8HtD+JBf7zuakx0oL1k6gJLikHPxAFzlniwuIoPfJlT/1j402m9xyr36oIiNME2cGnY1wWzfNwS
TbLPqoMtiK7zpbo0DuqAOl+xfto6HTNRPAmsTGAn4bUys0s4FLNcLDPFlJxebI41+1b6UParY+Wu
Mn6+rgzT0/eyKN8jubeQ6RNe0v/8QVgC3qjbfIls0k3h1ZQ4R/f6x+wUM1tsOnekwKIX0iGryvsh
3VyOQkzDBzebaIC0APvGVJwHt2acqCoqLK9IimfpMNmap94bnhKYNmnrbS8lF3yQqdhOKBX3WxA7
qcaMdvjit9/qRwKVIM+O7o5+9S1+qf3qV81zcCZFl7WTSd0F46ALY0yI1nJsoW0uoCNJbwVDQX+6
cASqwQLaqOqCMytcbhLPBEYXz/1JQkCH090fQSMopPI8SgUqMa8gT6KXAx5Fu23dxRGwHGSEPEwe
zselK9OJMDXCVmIibZaDNtHP+izb5lr5122IJ4W6I3ol0ds4A71BP2S2mXwpjcQuWh72Cmu6eX90
5Gh3ztAW699X/iTYw3KaYyeNMWC/bHY1++Kqe6n5WMU8W+WYqkl+vhO7DPOoCQQE3hzPev9SqDxa
LfbpaRp2WshQ5zvYfLCexHOp49k5PY3CYmv1qedNQPFkULFfkq20b1EUcZXksV6BMfQkqZwmCPOB
hKGDV8hpPIZef747KF1vQEdjYY6TgGqQmff8RroVQwKK3GC81+Zh6jFri3uB1JdZrWTpMROCmRpb
dMpboOPUTuIOmK1a3eVrDpwy3moQ86LZqUiOeadi3BnZII4WYPwAg1z6y/aYN18F+aaSOWkX+R7v
w8TlLKnvFUt6ulgp9hTMNrEHUw7NdD1FdRoYIDv4iPNeRFHxvxUw9leJPUYg5Jtx+0cAXOqSclIA
Zsa6/1RUvO/qGkhaC7qWctCE8y2W4Nz03IbjXQzm3+v6MN9ke1lUnDcrqR+AIgNs1qMZ9I+5NzyT
8jp5BmLNKTAfkwdeR4bpXqiroO1D5ovpMJvLmyWnMmJEXWX2NPumOdhtHV5X7LVI884odlKoMKt3
M26vCPWpNdV9wUp+4+mEdY7YzeMmAmJ/g4ynBu1knj1ZfXZTRaVnVsO9EQMkJZvceAYVR1z7Zdm6
aEQ8JdMCHgNw6dUToGlUIZDbNpCz4UYyGqexxkerVx0Lb+bFVI/Zoj0OQv3FSDbRMfSJc4OwfRmT
FRjBMYHKTTfppBZFvplgNHXAyQHWOK7l4ftkL46J50X9qQp4bErMdh2QZ/6VSLlYO6ipMkoIifrw
o6v+0axzlBqOIWBfdsITQzVBNdjZ2pR8ZOd0L5hyuMTaFMEkcbLZbhvx29I8XbcTZuzYKUb5GqY/
Y61K8KbOmod2PdZF5eqgVbMWjqMRP3pnjjs5lJ8VQt0v/YBX6GtD62h5KLMApZUXc9kZ90UO3e0E
yn4kFgT5g0wvka0bM5TRsiLVMMvlXiokf7+ilUXn96OYrQN5ySdmkNuF9iNLGnCogluwfhEnfwBA
n3Eejf8d9wp1WUlRNcnEtphI2YQ1YnnKBHG6W8d3c5zbSfIpSb9ctwtGkHojg7KLzOpjodeQC1oj
uiJpHsbr6lQpb/KGYX5vxFBmoWAYQpkUAx1bAahFm5k4rQxMGMAPBsXEpZYnMY/6XHtp9NOvK8Vq
NFQ8LsmjNkYN+JjfFKco9kCN7s8HLXWvHyIrbLwRSNmHWWh522QztpeG+Ws/mqfEGp/yrQkAf2mL
rQpAnFxw4k4+q53Fe8MwctE3wqkbwEqkQo8HbEAvmjcqn9T05bp2xMyunSaVYhdq0wyYuoTx52Yw
G/pLp65+nw0exjN8MU04kYp7mFQGl5lRrIKlgNB46gHGmQ4dZpXh2De8IMK2ffAzS2ALRy2C/HyX
uAkmZqa2GYLUrcLGM7ickkD9wGgbvs5FCHWjdIIlpoWCNYZUDhcwezW3w/T5+gdiG8BFBBUniknN
wZGIx7rajP4YmZ4kG/51EWz/vYigwkQjl+a6lOSbzLrdDX5tnPsO7YHEvS6H/J73tnaRQ8UJjK8A
5ErAaY1q78zD98EYbV08i2Zn64lpN9Hv6/I4JkB3OuY8rZVFJClonAWbGFjzXQmos+tCWOW9vQ0Y
VHgACZBqLD3GG2dHPv7BgDRDUrmcnBmrv6IPLHjHCgeO43LlUpFh7sF5qJOvRhbfi6DzO1DEpF7u
NF4ZTqfWJSPaXfCBxPeNulTA6LWiybQKYvvilyk9rMZi9+v/Ps3+RgYVJKq1TSwU3nH/94d1+Uct
/rn+zYihXTFEg4oNo57lsVzjk5FO2x9YCfDQ/r+PiooOQ93FIKDE3H+sGl4rj44gggKwVzkL+6xM
WsPgNTB1RFPR3k1fF12VpUaNqY7uHz1QHe2wAfax8WZf/4HIhK2MntOHZcaki0DasaIqHwhoN7iv
yioQO+WQt5J9/ROxlVLJYJ2oIKSJ1DfqZqHCkihqJB2K5hKKlFrmgKunAPWRhs1rM0I/IH6+LpQZ
CHcyqQ9mGEWn6x3sArhp9jxNttBiYCp3ZfHbdUHMyLQTRAX1bMzqahvxxSoLIelpjI4jj/uPVZzR
8D799wDpqJ6NY4SeEUb1Ps0OQWerne5gngmNQ+3H3O41a9rtjTwqug9ipg8zwZBKV1Tn7MWPb9Pf
ZOwMZaFA+io85cEABgQMqXQOKq2cMMw0yYu2dFaI7TjAhHZosqxdbwuqdMqNjONnHOt4rXjsMoo4
1dJFEBGV5KHrXUksvB4cHICGi26KaAuvWwgL0XV/nHQjwNiyqAff5R/0Q4Kiot+bn7cAXC7POpAf
Z3d5RTYxQpIGZ086j/uIpy0V5zNtyNSqRnesyn1V+FQMkb3lz1GdcN6UHFd4jQO7U82KCGslGlwB
qCM3bToXdt7X7thZnPuSJ4f8fCdHy8xEbnsUbCIpXOPMXrPKLlSLE7Z4ZkhFkAzY2WOVySjYxJ/6
8WDJvNEh3mehIsecyLmut3gP9NNdOz7IGBWUTlXELd/xjouKHnLXxEmc4bNsau/XQ3c7avrTIKSu
WZtnJIwPtYYVlSZ2p1l1yz4OhE3xsi05mJlw0wvr03V3YLUy37gDFV10sTXNMsFdGj392TuMW3xC
2zxvRx2EPhmIBhsn9uVHjlxi5u9ShUtceZ3M25lNN2NOBxSqiNS1XWH0rnzlyvyxdXZzC546nxfH
2OeOJSpDBHL5u2WZvImk2CwM9OaSb2Z8jOLKTrnotWwjugih8iugx5WSKmJlOKvHwpZM+LY+Gseq
0zpHiRfOgsF/+HYXcZTrzV0/xQWmdJAht18IiWqKnfzJBhnyH1BqI0yfU5/XeOOdJOWKmhFp89Di
JKWusdN5ciT9PhpijsOz6twwzItylEN2vZCUggRHGfXbVrs35M+LINiihqrAkjn5cK+u3jj+4qb/
vG9IOagBFEqjxP0P6NUG0PPtsahs/SeBmUMrxGns5NA5VRCJHwrXF3UpP1x7IarNHmmZhYmuCZbZ
65mdAAHxut+xtcP4MCh4MGWjUo8qSxFKRZkR5iLpc2FstgbimemoJD+uiyF/7XvvvoiR314Ki4Qs
VhnxIlWj+7U99dp3ucWbtDwP5XNSAbdJDq8LZBvlRSAJN7twMgyqUdctpsfyZnDVRPM6s/fUdnGv
i/kPydhFDuXhUWRNU5Jh+l8NkKEgRzADrB+jyIhVEQNY9ADgCNszhvHt6mlSOD7BU5Lyd2NdSwns
HOAMSE69tdiz9Ig5aY4QmSeF8u9tqA1Tr3AjtN7kdiFZmVwOzWlBc197Bljq9/GFrLya/hAUN9KL
5WJS+S665TafiI1csyEqABiaZGU1IXR5BWo9514ZKLd/UG6rXzxARBbtMMLN5cNSbr+BaHtLCC9I
0S6JXUZnEDmfpWF9iErxlCX3VteepGoWbWA56PYkYxd30KbRFkpMzBrr46zcaJGeOVqOB2K1/Bhy
3d1QTBXjySnafsZFIHsTSsTmbJ6H0ai80lTP44IVFT0rOV7OKvS/0YaKJpoeN/pq4HYl66+Jo5wy
F7MoN9oRILfPvCVlTkz5P9KuZEluHFl+Ec3AnbxyZ2Zl7YukC00lqbmB+86vf06NjTILxU7Y09ic
pnsmowAGAoEID3d1QxtcnL1BHVct0jCJHc2QuVorWxHBFTiLt5o+co75fpnz/JlUJn5VEQQQ+xqB
RVyjJ2NU76VxPCZR+w+h+aORzYG55oGekBtljLkQ1S2IXPFIlYlq6OyWFFPFUGUSrfVL5JfA6/dA
e9miLRwqp/TNn5xww7PIhLUpjc0y2sLN1svbJBeTp/q9Ry/PPCiB+rV4u25v9+ijQoTJDxA8fZoj
HSZoSE4U5hpiR8OzqVkk/3LdxB6RkCqdbbAPyh5VPWUs201bdAsp6ff2GZP7juHUrvg4OPOr+W0b
4FoCgydeswWMT5/vwjLjO5HaUZVuqfeYwFWOG1l3IcQQtcittTU4YZRnjPGVkiq0VDBU6izCbTnc
yvkXvbyPlco26eP1HeV8NBYsMqn63AP6i4KOBlr9iYZqFXtq0nrXzezHlIvtY64+NVsBGmqxoh5w
rxRcrpVile/VFyjkuPldxusz7IEPPjgKc9upZmFK2Tr856G+4pIF1AGQWVCnnUZ3m7ZIRVt55AUz
3m4yt5+gdfkabZwi5fRFHEq0Hv5ZwMl8fS95zrH9+4uICTLtTBpB3OckmuBFK/XNlJyAejgB/Gyl
eAFynHH7NNc8n7nc6qjWpW4rmOpt0A2nhkdzx/t95rppMOtRKwNqGtWQAXQVOdU0Bde3jOd+7IMx
rvs+Mrdev/xEwy32apOlhMbTVotNDlyJao4fsDxXkVLQSa+geJKkxKqa1xkzwmvCqff+y6JUnQAV
DmnMT4hRkgkr7dGsjl8Hd7hFyfwofgMCz8lcAY9wTlqwv6azNcYNpiJRYrq17ormJu2/ipqlxbwB
lX85tmcjjC8Y4iiPJDHAaOMv9m9BcRuVtTC1t+QjBUaJ/7bf38ZN4FvDOB3UgJlrcqGD1iUTSqRg
MsLkSOkg3Ql6YMA1rwDNNMcTd7fxwhoTCMc+NZdUQTWb3mwoCjnQ7DXQwYysWaJNnhM3fuJVL/Z3
9cLm9jddRIxGX+VxwWA+Vihi6mxFQl75gi2vgLqLNspigYjSMO/Bwd1YNhqqSR1DzQiITdDs4tQp
7nhsN4ka4iVH/ofcjSMauHzAh2RsolAfV1kBa1UlIrJmZXjMzTsac9LH3UwVfB+aAvY6EyPkH39f
zaJBmQYcN3WJ7jEt8TRHcjBl1Gm6knO0eabYs5as5jLPMDXrvRMZRbBQ6HOgljAk69frDrm7axer
Yk/cXKbjHCEtnWnqkwlgSkANrpvYdfmzCZbvXE2zto1+85hiRnfjDK5HzekGLmRoB5isyiLRQEZE
ANJhwQWjklADg2fbqB5kew9j8ANTCAe+RtBudenSEOvYQ9oaywDElfFtcREvPB34WiBR3eSB97Tc
2zsZhSpRg09vbB0fnW5cRsnsIVTsKMJNPj2AWIkYnM+z5wGQc1a3ghnGtlkurKnqoABJUXeM5eyw
6oZjdjzJo922+KUNJqHNUDX6jyRRTUE+oEIUA1p/gXwqj9KTYgFb6Na+8FMIeLNLewdJlghG3hHZ
AetmvBsAinSJe+QWWVlbGl7+5T10nYg0c3Kk3c8kKRj5VogMti0mNkxqPIDaBLOAk2D4tUatBISw
ZT+410/S7qe6MMPEBXkRBdRW4OGrYC9CanWdxlnIvm9fmGB2DJRhpSHglnRMrTgZ8ngbj4ZlLhHo
jSVPTkR/GAV7XISTqRQ3Y8KLFfsrRI2IYAJGNNkG8wTBQpMoyNvN2FeLe5MH3Nn/UOffZ46u0ipj
M/QbiBHaDlOiW9MSW3r0eP077d64gEr+WQbjD0TO9CqimE4C36ir30TbqEscKJASl36Oi11/x6V7
5A2Z7Dv72SjjHXqhxLIqoLYulA+9IVjggndGIrgt933Ks8Q4ST3UUtqsMwopqXhSGhpUaeXObXK/
lhWHU2L3yX+xleyTv5Q1uaJAIyCqR75+pF7qjxgvmIP8ML/V7vxP/nOrqRPF573mdutFl6aZjGIw
BCFTlm2+U3uLi8emPyjLQe9+tRDQSpVvimGPGHXnuM7mGuxz69Ko9DHiy2amT+k27/t7VNYW341t
rRDOABYL6qgoCgb6/XrfcNA9m3NcM8tcNMrcL1PaIuWQjNto+t6LL+D37CXZUpfBUiLF4Sxz+71r
9rZAcJGTRlpMmjSBPcXHnI0b+bVX+Mbz9GN2NyAE7yLYBV5cbusWGC7syc2So3AEN9oEYDcpz8Qz
7cjbNHIKz3R4/L+cOPO7+3ZhLp/NWl9GfMVxPuazL2B2myd3vGsCKBxTw8ASWPyYL9YBg6inCmLM
KuLBJ4luU4yWrsW8eaLfmP9Pn0o2RLwQQNH5aXBUmKN0Ipv2SL1mqHiR4lXvzZdl7R/SIfJGUzvo
9Xwrd6pVa5GzSlprNS15Uir1UcuHW1UagymOHKkyfZ0MPrKnoO+paBW6gad3E6hShhNm3LfpPNrS
IB5jSma7ILIr9MrNXAHLmxC0CfX6UNTFE5Bu1JpodqMV5WFOVTuuuldIzIVNt1iaWj7UKqZM2uq5
LHKnm8fYQb0SYiYivYuT8k4Rk8Csk0cpSf1qGV9otx6l/melLS9avh5mQu0JhItCbbpVbdrF0D7q
Yvy9qd4LAwKXatTZxZIc4wHC33NaWPWahyaZgsoQnEXqgQcuIVGvPUdNe+jj2kfLzBt6dMWFPvaJ
mbxCOsMql94R8T/uxum2qgpLpHqQ5KKrNRhcl4bCErBp69AcdDw4rBHSAklmyBapRsswGw+s87bY
pk6vFb7U125jiLHdz4pVm/NgqXPsD9Dyzeb5ZHZjYCZ4PevTW0lWNyGyv8RIvURi6VX+qNLSG2Mt
JMJ4EiYoYkmyqw+6JxYgiqo74waaMI7STY44Gw7RIlfH5MqSNw+50D7r2hIAgONVYwu5vTxc5tEp
NfOHLs7PmSgVVtlDPLGL1qApqZtK8SmWxd5KdfmuzlrPWOLXhjyZUXdX99JruU7euizfRVzQtkIh
x6xT2RrbCrKI8nAsRXJoqf6zaFB2WCpNB6SpAbA9SywM/TSWkRI/UXOKr6N8jUrtbl3l7xBQ/yYS
FXNiraX3EQUq0viGEvJTM0cPuh4dlzn/WRbzN6mQwjaLHiPaOSrN71Whfpb66skgYDNVkidO9NuN
tucjxV5qdUbLqR5LvLp+oDSPmgPmKTwjNE/xS3Qj+2gT+5gAP5I3Xv1hN2goYLzFHL+EPJVJTPQ2
kcVxxPDtQIJJEMHK5OGf8O6w3SzuwgqTiRQyTaZJULcxM/GH6nV+5NQBtUxXfVhuwEjt8cLtbkJy
YZBJSIZ8yYa4VXA5FqsNDrmjCf4eon7XO8rBm+1fJMpGMQPdB/nTmCj4JTKSTyiHDq01uYLV3s3v
G3Pw7GZHIM39v5H7VTGQ8scgk7JCOWFREqH5T0IQDRCWT9BJ3TAFAIgAo2/cCk7iQ8qoeL/upftf
8WyY8ZXJyKcaQjQoVYm5NfUumX/8jQFDAQsRdDo+TaquxhwbU4NGYzoSu1qehJw3G7XvF2cLTJaR
dIosTNAicKbkZMyIx6JFuidQofE8fksFP92RoBL/71KY9GLR827oSnwkXbL7G/O4QWkUyTb92c89
bndjN3m6sMa4xCSTapFGbJz8tBy21CkKlXCSrW0aq/DoiddK3I0aiBeSgWcZCizM8WollM/zcZuW
L2IL8mPifLc2nIPFscGOl83iMhQFwcsvgg15debiH5oE1x1uN+ye18EOlcUkzprEQMrU4yrPMBYl
G6PdLD/z8dTnh4iHbtz1Pt0E97YJz1B+gyUuksBsAtOXvuIzKZEr5s+xmdtN5LUil8xk1/suDDH+
UETrgO+GR/smeFPfxa6JcnIVYtLgJHA+0/57zNAA9MfwJEIu8yhCUlLMAI5tthRwzjwpB93LnMjZ
OE9Rz4mB0XZKoPCIZYbj1+vfb+9tBA5LIqoG+IohevExie+MHFNFBYrnLUyL5g9j+FqonTVl30vh
13VTe+6oiCBcgropOPbYQkQ9SIIWdzjQdf9lA51DxdZKUh5jym6NHFIooglOFqgIsUl8kcpZXY4w
s3Hd1XeFndvmaROPz7dHEOeNt+OPmrzNXRkqkQjopD5un5TIUS+SBbUH0bAkoNBKYX4wG3q7Ti3v
1bBzeXywxURevVQyTRsrXJMHHXqTG78NOMASb7lffkygu69PVPSuf7I91zRMUyEY/caAwidRujbq
mkEgsDl6sqciBk9fjXvjpvQEV82BexBtlGgPsYPMVBT868Z3/OWDbebZbg7VMCtqBwhQ6muaGgoR
XkEVr5XDs8J8QaUiszZVcBdhma1xuVmq2pq53dKdQjrK9WBBxOAKGFzZY9bGY0TmacKDLxIaa1ZV
oEKH56SaIVkPtiRx/dam8Y0iCraRd7yPuG0Uc5N+MM44jlFGeiXKWOIm8vf7oe7Qt8H7/UwPeaKh
O/v5wdj27y8i9CCh3pjUOBHj+tRBCDKLH+aVR7C+c+w+GNn+/YURiiWJU4EVpSCBjmtLEp/m+l4g
xL3ugju32wc7TL4W6RLGUincX0jxgKhaF6rAT+2ATFHP7Wyg9rBWPMDfzjH/YJPJ9KVmNNdOxI1K
pdYq1va2E1QeUpnnjkz2oWR0yFIReajizzedj4fxAWyPtuDw8irOYlj2OMwIFFlWoG3fF0JQiqJL
1cG5/o22v/WKd7MQ2tIkjdC0eH/RkN4PJyPMw+peCjpOpN/1a1HEFOwmDAU2zI8uV8tNKoOuBB2q
JZjjY5ONVkM4z4O9VgF4zM5GmJAnrtWk9ArCRCZox6LrbGAYrVUewqHsQqlACUTMgqHqXTSVjsvI
pQLd3csL+0wwjMZKobGBrAd1P7+kLxkF9lJ21+52EECegueZwutp7x7lC5NMcBqrOik6XSBOV26K
zW9lidrzDMbh4vt1P9l1xQtDTGBKC0Nc1A1Boo+HAXpoROQY2HvH4uuhl01kPC0hsv3RRSpz1SlJ
EC02lKfuIf0FnUP3W6i+Ah1M9XZ9Qf/iLX/sseOJml5Qk2ToZK4Ug2/QbnVJOHzpwgrDkDxC/H9Z
HDCIyFN1QDrYUNgpbdkY9QZ9XH5XeyVAi6CHteHvU0e44bVe9s/b2R4TBkmTZ3rRb0fBeO+GCZE+
sbuFl+Dse9/ZCvPJyCQIS60USL2LewMEfsuPYnggLe8xu23OpxgFbSQZNPHoC7OpbwziiHwu4BlR
KlkKeLaK4rGIDkLypar/onEKnZ2zLeZu7MveXFYZadM6+lVdWpVxUMuX6663e5agyAvOObSCUUr5
6OlSWY5DoVL0FOVHEfcvKGb+NwPMItLeXGNMHmLDum9z1FgpBhCvW9h7J4BzzSB4RoKa+hNIKUZR
NK3VDPfsTR8mP6CeaSsgUzIP7cNfaf19MMZGuUVdo6o2CMbMboz8fWifo4knhbB3YsCzYuIViTQT
gJqPHyVpGoTuAs9ItRkCtQX2PVqfhr8K2BdmWHh5S2c9qo0IopnlrWmCna5zxvy4VDw/3usVggsY
sB9RhkrnJ3WTtVgnpWsU4kQTSaxOKH2hUkK9ncM2Vh3UjTC6DHrFGA2DUf2LHukH44wDTilF16YH
BffvaQc0t+b3trM3hQfNScMkEF+AKyutBrLu1nXH3Dtbl8tmAm2bxGM+pkigSy3stePMa3Jx95WJ
rGI5b420DbNP+8SZmsmftcQZ69FGF/a1LWZrUVvL6PXDMkId6frq9gLu5eoYJ9Vo0WtNhT63Vt5O
YliNYS9VForNnF3cfoeNuBd22NpXkdKuFWJwYqQztROqPcvjaJc6uTU3vMw0OrVh3HeCxFne7hk8
+yxbDptJvy7zhrwtqqPc38oknMfg+g7umwDwW5eBwgF99cdjLpuFEM2JRhwQ7tpaAQ267CUS3etG
9i4sUTkbYeOVkoyqmOESydvKjus8GOfRjXIMuVNqG4POYcDkmdvWfPGeQ9c1WbIKSeBkPjXZbauF
phSq7X2s/Y+GmGM9SlkWFQ3wB6X0T6c8yULmmKVbSS+z8ev6Du4fY0OD9iLkD3BRflzS0MlabCho
8cbG4mcDiEpa3vQbzwTzWshFNGHXFK/gRfRRkccg5sg5RbsWVFzxJsC8n4WfimxUUtACEsdsw5J+
MZuXv9ik8++zp3SFEncGSRvizG1IsveIR5K+hbJPUeDi95mPINO8SboY1c1YwwR3W3RowBaYzl3J
z1bIUV4V57CJeExam7des8p8F0MotXw2EGDr8m5Bc7uavVKgzvWt2wNEmfjC//02rPoMqXBBDsBt
Ogv4eDYQcnPqA3KnPyRB7Ud2C8p0HkkXb2Gbu1wc04m2o1HF+FzacpeY21CZRwfepM6+z0GQG1wv
Im595v5bwP9fd5jVcdT1KKx36uxzNo5ngLn/9CaejBHTVo76tHrT6yaeLrjzg34anCwgR8rlx9m9
i9Tzipg7T6yqPGnwZgTeqg9FcNZMvxmLeLWW/a/zxwwLCs7WfhTUGW5XmGawjHKQTZqP/JdTh5aV
7Yb57N9nQ8ypIm2pZWaqE0cuhQc6ppHdpevJMPO3tB8KGy/FU5SRI0rh96NgPpcCuJOTovqClwlm
EJMAdC3OFI2FJZNXoC9trTMOio4nc7ZaOgGFS6M5MnBFuaE7lZrYJCJhTkAzhbNsJSNA1ZIe5DpG
fYXBHsHJUFSFP7fG7UBKUHz2NsHtW1ejC8nPe7OKgr4BRiLqtH/kCRiIVknfCkgZLl0bilkaZmp2
nGXxdmoq4lAaHek03g9L8jgR8O0JnW/q42s09F6UlUC/LIVdC6mXNJk9ZySQlvGpnFFHS0niRtlg
Q4cvt/L0IYvMY98haRWlAwHiK23aMKcDpmRy06aidte1g12Xq9foqUumAVSWC5ADoLhY9PYktcYd
JrZdaqZhqQ72BIiLqdZORqv7eapv85548VIGUOr0qWDeYzrLaxTBzWl7UDv883QNVrOz+4KExioE
JNeO8qp+Kdf0rm+VMI/Vwm0rCV3o2i176bnsBnDkC/mXogXoxyjy58wwXVNTApSt/brOn5I1uaVV
6SV6db8a2o0eN6aliPEt/j43FvPUwptmspq1a2zTnAV3iYDAgDaliTF7fIPyKU3MoGkk1wSZlrjI
kDCBuEMuedQUMIJe3BqE3hWT8i1pQKxMClfQi2/C2IW1Pj6LjfLcNNFLWeUvBs1ju+oTw11i4udJ
eayIdJtXyQn0jC7IZDxgDJ2olcNakD3TGL+pSuT1Zfc1jjFBrM1OMmpInArqgPX+tepRLmylNySN
xyrLD9VSQYcpSk9knnMrrbswlk0r7kY7niYnz4GtkoaXKK/vWiMOoUZ930/NTSKAkKoXw7JRocP5
fYSTR4YQUgLpMVBHrY15wMTqzVpDnigry8OKiSJNaVC1Nl1NFL5KwnwL/dxbKUmCPKrdXjVKMO4m
pzLuwOmuR9/bIgaJO8BRdV88l6lZYMJEsKR8+i7n0Fxe858LnDGuKbHqIQswkvtSleVdUWm2sLxN
o3RHKnpfLV0oJ7Er91nYVVR1BGWpwrbJcG4it9ft1npKm3BdyF089vYSqbaUNa+K3Nl6KYWrrD9W
83STL2NIJRzUJD2UWY4xQNIBf2T8k0wJtZTGOBbq4hoDAECmGEB+ogR2STmZIr2Zk6iwhzo7FjHU
ePsUXQ8sZMGstuhGHbY+yZ6AIjokJFd8SGjaLTpwzlhMt0NdthY1gHwz1uecRu7UZwGqHTWoKWV7
GsyjNNDbpJiQSqRWKaB5qxlhOg42FYSAokhcG+UpLSJ7Epvv7VRC4A7D2OPcWy1NnuYle16qxl2b
7FsrYL6R4G0pAhs7rUE+yzfpCqhXvr7pSfrSNbU/lvH9SGM3mtdDVkM1SQM8rjJO1ULxbcVWtHJ5
ADRN632xbHzaVFaiqC/C0n+ng/meAka1LGlI4xIq2cpduma3ZVIBWkXe5RZ8BqkZ1nPr6VrjausM
FFntZrVgqVn8WmR5eP1e3L0WNVS2dTy5CR7cHy/3pNSbqRfRWtfln3EEtjuDk3vv8aNA7ulsgUkf
1ELQMaq10bGE8RvF9wkB3z6KYF3ehrbNh43Gr3rXdIuXt+w+Ly4MbzfnRd7S9gpJcw3lt0W4MTOv
gMRmJhNb0+4GM/Wub+N+Xel822tM9pfF0hgt41a2yC0RtGA4s+1bFKx2ZI2PwlceemBPWht54Pk2
Zr/bqPUJbZAHYiZM8yWXOokDgBiymsKeH7dJ7tVfIZOa3kfHCQRCxVHneA4nv9GY70p6NUVpGJX1
uHmtBBBp4xIovAKIKuotLaT7Js4wFy/TYb7n2q8zAb0v5lurCBxshZ/0P2jVc77krteooI9HjRMv
YRZrsjaQ21I2yfA5vZH7oCffyXRaMZak89i0dovrQGD8McU8SzPaUDlR8JLb+P430Q7qVcAtQJ46
LN3U0zgp3F5bHz5ztsfk2JVOjb6GECeqW7/t2d2hDDf9o+xuuV8Py53ugyjcyxSLp/uy/+nOlpnk
OzPmimRKhOROl315HX+iCvErAU3gX71cz3aYnHvq0C8we3SyDHl5rtThoZ8n9/pJ3z7K5zT4jwlW
vVErab6WUItwOsHNjIdJjaxsOZCSVwjlbJnMpNtqlqjLmuPu6o0wMx8G+Zc4fL2+lH8JWue1MEHL
aNfalDZcVXYzOpt4Cw7v8ybdUoBqmkdQz9s4JmLFaG+buYx40c3fivihHDSLyrMNgrfrq7p+o33S
Z9XiUdMGikHMKj5N8dOUP17//f1j9OdeUU0m8MmonZI+QU9sm4Cg2DnzyxZ3QQB5EB/UbRZ44/hH
P/NXUznXbe86xYXp7d9fXGnKIuAKR9brICnwRV12i8QIRZo0nHO0+60u7DCRKamaQm07XJ2C8KAu
NwMA7T09SDJPynxP+vUiOQBG7OOCpkppK0HdnMKdHeMVsAS7QT8mgmpRE0I2yTZujcKK7drGfwW3
Cy8m8hbKBiaMPsyZioU26cNKXrr8pS5fch4zAycHUk0mLkkQFFLSot3aqNoDscdnkMr6bRCHikPu
endLgZTM5r3Zr58EjWx4kAtvmcaiHAUZmRfBYFl5k+Wv171xt872x0swMP7x97s8j+exRrO2J62r
mK6MeYtoem7oY9/9Snls5Nc/lUbYYBXHUSJV+FTtXOGV90K6xEnzEoOH79eXdf2QaYRxfjNu4jHd
sGE1hjYj0e7R5yoE+7oR3rdhHF+IwKFglii1D8pznGFk55/rv7+bxlx8G8axzbLtxGjAIiSI4Onp
16H4LqMHYoKLYeLJZe0nMpqKsWqUJj/rVU8RXrASiNxxiqGoqHoiQAk/0tbZhsIyN72rOCF+/wud
7TGuUKpj2+c1XIFgvknrTZQ0TLvjNov3/ftshrmx1K6ra9TvcZOo+itdprch6W1JhlxH2r4IzfSP
rNec1xJvZczdEtMmzuMh+i1SulRuadySzLvuGfvn6Lwq5g5pRrpki4aoEAHEDfY6Yi/KGqhx/1D0
Myfl5C2HOUpTOQ36iiFXZ47ek/RuTr40+sP15ewfpPNymIM0gOUEZX4ND9j1lwlfp8rbdQO8NTAn
KQaMXhbnBGsAz1H6NduKesuP6zb+5QSB9R14AeCJWRHy3hzqWo+AfEABo8cJAqmZgzkE8BA9b2pj
1OYhwH9jTz/lsdofi2weOwjFsGgpcAN6P3vTght+yIpjpqxeSjEJk6wHyAedFnH0+6x4lzDALi+6
J5AWqvDmoVwEu5Hm+ypLvaYEeL0RvhXSahkRakXD9C2Ztq6LuZ5ipTm2amoTIwm1ASJISQ6dB2jb
tYp2K+TrO5Wjl+ubuX9szytjriVJEqtYzxAd6nxwqLLYvaoH40ZOP5hgVm99WVn+ys/PJpmAtJhd
mZvVdtNW97XyvYWP6Plf8Edtutn/9REWTWzMaR6NKgam9OJOSgI55zg6zwllJvhUVQ+mx/h3Yjtv
g3QOZH9ve8xHSRiGiR55KPr9k3teDxOIOoW0ZrEChRVPxMvzAYMkGccV9s/u2QQTf4yM1Fk2YkVd
/FTXb3kdltn/+lmYAITZVsyzbrsmxr5JvtfJz+vuvBuvDU3Bw91UoQPHZHHNpNCFJIih2vxdGe7W
7qbonsnwz3Uruzt1YYU5NNCYS1aqgtiLSp1lat/GCdPq2f9fFQoLOC+FOSbFrJk48jAyKlJQKuhf
KCp4Olf/+lp2HEshYLAByzOa8DK7Y5mWj1kJ6RyHtCC5TdKbeug4OeLe0/mDDWa/UNHsJ2jHAQsX
LDaI0JzqJKOzbFfh6E/vvPrJHuPtB3Pszg26aUwSzCn+GBYP8bf4lLqGo3e/dVhA/ef1fukX78VR
/sp7uPO2k0mDWnEdBFGcZaeQ/DJ7iM3n659rr5b5YXHbH3DxTonBGzzWBnQAJ3v1IBbhV6fhl/4o
HlNf+LW9jno/dsCAjhYtRP2Cprdi3ufcDilzG374E5hYlEw0nfXtNpQexBDiTYfaSzz5kTqx20OV
owrnQxJkB/QRr69953B/sMsEqCgd1SmfUuytOlqt5NbQW2wSCItxkG17ggswpKkqiNd19dO0bbNI
JBZ7lJNScNzhAD5lXhvMVulVfnSzafmgkRK29nKMveyg3/Nq8Tvh5YN5Zp3dTGshWhHEoMUUmmjg
5lEUVPLC2c59Vz2vkonFcaoYQizg5NOxfF7M4YAhGPf6F9spe39YCZMOprK2NOuGt9xoVAa/8OMQ
IH1U2K+b2Q8wmqxgohd1aJBWfTwUPZjH0/U3FPHQ30juGhQ2edrE4kH07PEYWnb3TYeIHSA/mv5J
rXJQu3oVaiTRXXQzx2hDP11fzb77XRhgvj80fKqojPCUUjHrXT9rdopaI0ARL6k9uknQeLoN0sqN
V5q6ULn7aZTO9b9gJylEj0sXNRVjNpDcYIIYUKUqJmPRPOghxC1Xo5+0lVVPGLRINPOXQSUXXILB
dZu7QeXCJhPXBogWSek24S6umh0vSEJ+NjFKCmj0Ply3tAcL+rA8Jn4ZBPLjowYu042yLb9F/+kg
3m5E+WhDoQUlWanHowbf95nzjjKfFHBAwZALQN0wuraaIHng+Mz2//8Uki92jznLaSo12D3UcWt6
V8W9ZWIqpY9/9VppX9+8vSLkh81jjjTabH1vTNFWvthu8jWYMAuuB3OwOad+2CYdGnhmb+eOyUVX
7V/tF+tkaoNtR1I1JkiKpIfJJS5efr3Td3Z97N3FOUAMypys5NC85U5p89h8ON+QBQ+JQ2HEi4hj
SfK3Co3rrORdcDzPZMecAYICCj+DCckn9onegyYlGGMcdRGQg+bpAVOknMcYx3HYVqxCmrYC5RSa
QOPLKr33U2GN9JjwWNB3rzQDU506aDI3su6PAVpKFSit6bhRRSmxxvim0xu7rXjEC7tf6GyFxUoK
ca1PSY0bTRnv0sEXs9frzs9ZBQtdlqsl6VDaQh5rvOANAB16J14er9vYG1lCKv5nq0zp41bNKGp1
ZEVbDoQztmAlNr2rg42xGn7Nibm89TBx3iTbxF6Nlzg1gkjEXBmADZw5yt2r5GI1TFhP2hhadRuq
ZNAIKI48WQAa6HVMJ1+bPL3jvJl2L5ELa0xkFwbwbowANTldmtxn5Knt2hgK1sgTjV68qYv8f9xA
Jqy3tTAmTYvTo0cnuU+skgZN/XbdIXhrYkL7Cr5lKe2pDNlX+U6aGj9eVH+D0hgL5NS6nAMc2Gu/
fPA/JsAnXTvpk4ovBhjYqXyGgi+I70hm4fkUV2DRHcLCQS10sAxeF3c//F18PiZK6AR4PwO0pGAY
mX9oh8LNnPhl+tq+R574YD4YHnlLeTD+vVkPrFcHC4KBahcS/o/nbRjzQm437snRCAvIH4lLauUk
hlaGZ5TBoL0YqxenHEfdz1gvrDK7HAFfO0UJCqVbX1Sxcyy1D0R/E+SjJx6f635cPC+R2de1kaNM
qeGmXX6bGLfoyHKeEntt3stNZO9GdTULuSEA1sa30qOKqmwbmscNZuPnNjB6HWYge38buuQ+9rcY
9SnzOW8ke2UmvbZqoopkTvFlb7xvfAhXKfdlsHj9bXUnACHmXz+P+wHaJPiPjhrTJ4IVM6qyBbAM
EBV6GzwL5Lig4VVtYvHR5Lu384UpJr50SrRqg4AORz/4ef29K+6SBrD8hJPU7RUzlW1B/10ScwbA
bCFr9ca2bz5JtuQit3HaI4QvDWtTrE0dHv/z7sVzYY/x/qmNMjlFu9Axsg7oTL8TC4cOFccrd93+
wgrj9rhIoa8k4rrW0GcFei7l5E6cVbBdgbLuJJPW+H01+ibkz230RiT3urNxHIAFtpBZGVeph4nW
PK3TPRBLNlSZxVzgbNV+FDzvlcxkHVnf9sTYaisz5ArlWXmDk1saWg9AHRymtTrmYvkoaSmaHDrP
/Tbv+nSEL2yzaQgVFrHJEJ5EubU6+l7FIP8dQDo4+ikEv67v6OZan40pGMjF9DlwaIwxalQCRsIb
2VHrdLJSOF+v5g4FylZHeyYxCi/JKKcFy7PJJEFGl2hDgm6Ws5SVDZ64PjtQYqMXZ4MWUu3/qnxl
npfIZEHtYoh1X2Owb7JpiFsaLSvM2pODZCv2drRzW/6mUzScW6u6QdE3SHh/wQ55BuIJuFxEXZG1
T3RN3aL28jjjL8jC5EaCYfD/e5vOQeoKtuoCi2C3i9XcrG7m1r94OJX9c3m2zvhy20lQrm9RPyvG
77X4kpG7ljcUzzPBeNGq5QItMhl9zqkJi2Y5VIB2R1PLSRP2T8Z5JYzjNHNvau0KrEBZq1YjuP9H
2nUtyY0jwS9iBEjQvtJ29/R4J+mFoZG09N7z6y8xe6ehIF7jThsbsfswG6yGKxSqsjLDmII3+izX
L9n0cvlc7Md9mzXjdk2FODaNJZCqTKcFAMsS2dwSF/h4gDLdYs8eAsJD9UqfLpvdd3AfI+RuuLmH
NGLOioGV+diA4RjtvG37IOa82j+CH3a4G64zhxSS24hqaQPS0vQWufmKfu17f9EPOj1cHpRod7Af
s8nRS2o0lInCciTVX2F1tgzQwI+xwJHt0dv/csi46y2Mli4xmneGmneqqwNFD7bp9icQrQLOnKLH
DShu6yh6Ne7Hrh87hSfVkAulD1sLc9m+sxqzJAUyoUBC9tAhFsFXRPvS4HK7MtqLpsbCvmQJp+wK
beaosn5W71qPMZaFb8Nb/CzWsBYsocH5kCWuh1KO2J1kBqnyHA0neRB4yf8Sdf3ckzwzGik6XU+J
hTJD3x+AjXWMurzpaXMuiXLQQQXcSwa4KaZjYnV+nS6BUtWJrUXL98vbdT/hvFlQzs0QqW4H0DiB
kAoUZlPAnPSKDjykHvz5gIQlxM2Uq+pq9vHyO7G+ycv22ed/v5I/5oHzPOOkGn2vI/aQjTcyVfa8
iMrOotXkvMygAraohwMeltb1aD4VnZdngmBQeCo4D1OjLDBR7d90CDoDBDjmcQ2aY+5JYmIbdsFc
mjPOxYQZhYxg/28sKEo47mxr73o+KwqA8fOfcNtsnY3BOZu+LtVmSeHS6OPoKg7jeSieRzt+MU5o
pXK0z5e3hGg2+bI0DRspVFo4t/RYH2tsw/CgAyicwlYZ/AGfxHZwfPloydQqrkLc5uMS25SlQAci
8NaCHWhy/mSK9DYnNcuqrJ+nxImlyo4ywTn6Ly/TnwfJ5KKSuFq02JBwkBgjB+i07eo6v7IgESPd
CQmC9w4tQAMWi+5AEcPjWc0ok9N1Qhw9OdVLdCgRKOSgPFQfZZRQ6swuA9MR7AmRSW4O0Zc2R+uI
wlvrhoHuoFEYwax1s9x2FbRcoO10Q2vBsu3uw+0wuSldF2MwG4LHPgufAfaQkQxT3dIE83KFgEj6
A7EVJLg+ppVzxRpJxp4io+Gu66Naf1mIqOq7F1JuDXDOts2ykbYZLp3WgExIOjtZHqRybhvxfYFO
0MtLxrwC76W2xji/W7UlKKpYLhv13xN9b+tW/fwkrP/uecOtHc73LmqE/pUKvRlM6FGFdzInewT3
Znmj2JmfB6KqiXBb8O43Tkro4hioNCx/84o5lpO+VHjQFG7iCpNc7HOX5pHzvipTp1spyofDCZDD
Q3Nt3MhXded0qc0a5VMvcqWnNiivQXene5fXcM9zbeb2PXOwCWbXZshhGW85Qz2r/XVZXxnxy2UT
+wfbhNK9ZoINhGeFI2qH/nUNmJY0u52VU50IihBsm/0+fT+/zweshdGBxQRgUlfS3mQrWLNHikY/
Itjs+xP1YYULVNNMjpemxiYsk3PaARcw2YZop4tscC6QQEGgyUZUuCCKftcP2amf1G/Icj1cXpD/
sr8/xsK5PdAdL3KSIGAiwQCmvgLCJdH1ePo7mBH1Z+4GwrL8YY1zestaT8k4EQbYgoaa1z3HjyWu
eysAvgFyBKL0xO7LaWuPzfJmS+tZu7RjgllsP1WHEY8YEki3KkKa9dXy6sXuF9hm7l10a4qWj/OH
WkNJ1lGmOpqfNIglSdpN1zwK1m7fw3/MJucM0V0t9WYNp8ucIZ5NIOQqZSc37PAp9FkpuQRqZAJi
6zP9ftm04BwbnFesU2mpFoju4dF0HIbPSfnp8vdFI+PcYL6M0VxE2CehdWcUx6U/L+ndXN3R+utl
Q7JgJHz4KU0V1UCfwVAO5WhjEgPgBysP8sE22CdYSjx0rNERWGWn94Kf4uPQai4mSlO4WtbgxViI
Q5fe0ED128A4CpULRdY4X0IxPgqSB5y68rvZnLXqOckfqfpVVb4v5psp+1Vz3/WHaPxxeZiCQ8BH
qbOGf1JEle4kf8pD01VrHDwktv6ZFc6nxIpRE61EEjCa0JRc2eEK7moQFVy2InIlJudKYn0twC+K
SkaZ2M1BDVj5pPZZHqZdXHo/5ohMy6Cndi58tQhtc96koDKUwhIEIZZsg+78pj8O15KTOCEUdQBE
Tz4zoOKAGpgIoChy2CbnYlSzz/W6xRKSoDzGTv/IOuk1Tw6IX3oZmAgPl6dZdBw5x2KAQaKsFjw2
uuZFU6+gTHT5+8Kp5DzLklmgqa7eA9W/09TZj/hNmhFdMWUw605H6P9IbZADiDYQ++kXzjyPWQHn
HlU7isrpu1it0wXZs3Gz1LZxYwBQ9S6r/L0MqgNyiPR4edQCd8rDWVRrXRIFmEo36Qy7iJ/mLoeU
VQsUw8tkfr5sS3DoeVRLoeZtlbAnNukTpyffhklz/4ecKBXMJvv75mYH9H+1hhT1Mj2zmRONnfqx
COrDuKAvo3dQ4Akuj0sUKfENzu0w9mrUIeqTDvXR8KPTaA8+PbG6qfjgiWaR8zbLZNRxDhUWN2pv
0uRpHs6W9ePygEQmOKcyLNDSGjLkApMG0l+6XY7oFjQFEEzBeeY7mcloKHU94aJT5cpO69hZClFy
da8EtYnxLM5lTOssdRSYUrcrqu96PfiEpD/CZnGjAaerjCfQDeWTTZPuNCbJ/8/Ni1f8zxCMb2Fu
5ojWK6hiIKB7R/TnORU8aC6fXIiT/LrNKyszJElGeGJlBLpvg13JdaAD1tHW95mo5WB3RygYDXQZ
QAVMOWcfQf5EnSSQjZXDqVFfwelvp72oVs8c7G9ucGOEW65Q1yLUXd97NhgBXH/QAtbLJ3o/7da5
wTT5czCco4+VImrHcoQfQj4HvHaPSWAE5AwdP8GVws7J7wPSFB3wabT68nzWCbHaVRpwo+RGIIW+
lN2b4ddF1Oe9m/KToZH0HzPccc16qKrkWk3dMiaH2WhAN916Nfi1UjSgDGUZ5HXua03tTol0rCMR
j+O++9vY5zZHbibhFLfg/Gcw4MJL7kOXHKVrFrJKR/Jw2Tftxx0ba9wu0Wc9LZIeZJUGUKQ+MEY+
MEa+7s4xRK/+J3jRbpC8scjtly4HdHso4al6fwDgOPMiz3yqPQij+yzncnl8gj3Dp1p6ycxnOUEs
AHHuwZbU2qN195gbFH2uSeFdNiaazPettbkr4xB9SvMEJ6LZII5ndyVqFgqUbrUAJGONF3uiDO7+
If+5Wd8308ZiaHWpPjPsuCz5JPoU116MdvQiQB3TppltovVVMEbB8r3PwcZink+KgjZdVjycvOSA
6CqY7wdX9ZWDWH5VNDzuySGZNdomVrwFQN51YFXRwQcgHk+3y4MSmWH+ejOmAqR+ZClw5AiyJQOU
STq/OfZCM/tu/2OxOM/SIudvNQoeUEp9pw730erHpeA874YBH4frPSrfjCSPhzCKNRUAKhBzWeMP
PRO840UGOH8x52nRSCkSBq1cgmexua66SGBCeIzYcm0GAUGDZoB6AVQ1fRRdDqlb/YDwpKcFrP1u
eqveLq++YFne+zM25pRYCUeL5QiW9TovnXCG7oh72YTIqb/Xizc2LFrr1Gxxd2lQEO+PrL9ecooz
07GoHWH2T758U753PG6s5VlcV2uMxx2wo05nQyQZup2Lz9S6REpWosVSuPeB3pdKZ+FfKCHlRwZy
Ka4TxwS1HstsRr4miNME+09hf98MrVtpCgJHkL40muYpqRTksyUKdHefPB+HiOdgg8htjY4x7PH0
PLy7OGSqPBpMLnEzV0IrqGBziOxxfqE38pIkBSt9XP9NjNZAUOibFlRPLC0mgn+IZpCLL9IxlSIG
aHNj6Cu3enWVKpJgkYTbnfMSpQXVm7zCiFrotqgOPUDsKWDpZ/WQB6K0m+CO58kroAydr1oFd6Gj
eKOqnTtAIJjqvtmsweWVEtwTPDwVgsKk1CCv7YbpSeruk+nQp4+0Oij1Uxs9WW0huGzZNF2IeHms
6gIeTpD0YGRVhYyzcaLLTRWDzKL1Qunayr9dHp0o8uURqzXFrpdDPPCmeQnMDNyfUV7aKPNcJdJq
91Z5XiluxVa/bYvXLBm/X7Yv8MM8wcQKPtsQEi+IZQbZtua/4MOcRET6v5+H/jjcPMuEkmRpTTMc
7vwMyWYQV1bPkP09MX7skLUrXiedYBV3G/w2LwrKhxelqcYGE7hqv63+4lG3Pi8e8JsHsFQCGXEy
vMXX/f4Ha5aU3D/guVBlVVFVKCpCqIWXzUnSSauzPAbiMTurU22bkaikv3ssNhY4/yVTpcs7dgAb
6VVrTtr8EPWHpCjstDmT9mFs/3+Wol9GxHkwOkiV1REcwwaxlDwtdjZBRclsBH6Zfea30wfeC1OD
vjaov5nb3lw1o0rzqFB00Pem5AHS8iBEqhTFM9vhVMWKwLXsOrGNMea1N8YKq1/LtUdKYGpA4ae8
NiD7lR8mKnpe7rqUjR1uL8qrUqxGjblLwtd4eMzG3E2SB3m5nwEVTWL/8pHevWs21ridMdUk7ecO
mD+qnoHDsBfEV5ct7DqNjQVuL5RjONeDgb23TgoC3m+DeYpM4x8a4a6zLGy1Zi7xPjC0g9U+9Ksd
Gp8vj0M0U1zMa4Benaqlgf0cu8XwNIwvl7+/fyV/TBQf5eadkmnagGt/BHYd3s8viV1eveeErhsQ
dwjMscNx4fDwAa/eFEtkjFh5QGI8ya79/BZ9AZC6kh3zCpk1EVZQZI89Wzfnp1SkYVAbPHwUNC1V
J/T3X/VwrdV5OJIDJDOFjcWCA8vHvX1FEqlnWd1hmM7okb2u6/KqTKCaaITo8C/fRqN/hKrmq9YP
qzcTK0iW7y3t7sda86dO8So1EoEy94PxzSJzXiSKZLCC6wsSi59WH0/05yyIffVIg/igv4nrZfuH
D/rRMtVkWeerq12jjMZkYA5ybbEN+Y7mupOqIlbd/zKqDzPc2hJd6WuLQTTSs/ypP3ZB6Pa2fC+f
qFO48UmEDdr1+5oCmhKqgK+ElzQLicUCZAALEwldSCoI9sv2luQFmF/Ig4T4S3BUBPZ4bTNDVgsF
WRwQUb2svub3j9EpOksPqou2SS1gY0Sc+TkPROPcdTkf49TYK3JzZBKMUe2YuGhX31XWgzTdXx7Y
blgA9WYsnGWiyZRzzfVUJzKa11liOALZRsbwz4dWmIDeH8aHGc45931jlnGPt4Y+fJ1Bl22I2nfZ
9vrNlW3GwblmbaVZZvY/AYvN7OBMuVmMdp/SWw6RqH9291R92OM9tRl23Rx3CBfXtvF76o6leoTS
hXt5dQTTxjtomkom5MLR5akZkh8vxZVE8uCyCdFAuHNbN0ljWA2AkSHaxZPsxWrfll500ezvMgiE
gmYN5DE8XGCCuJZUGXD8k6NcQxHFBaO4HX1hBErKXXLWbhqXtVHE8ExCTyGyzYU3+gAdllxDdnn0
wdwBSLWMFFUfiGr1u1eN9jFE7iBNY2apkoUk75T8pUQHFQ3UUHtZo8b7k/X6sMOdpCGcZrUlM14K
agzNqmCElAuZBYW8fW++GQ13nEBfkEDJE958chKkp0oXSkhOeFbtBtxlZSB6/ggmj0cDFKve1wPB
aaqXGzNOQB8JaId511rCXvt9P/5z+vji/6DMg1GyZ154zS6p7HqN7AiNHzTQz9UxYvQtd1HoRAA6
XV63/aP8YZg7Z1m9jLiqMKN9fV9E36Ge8wff1ynRQQSlaxB5/fWigBRMYYYyEqRUOWvLQ0tFZ3h3
jXTLgmSdpcrmb1wm1ZiRXAMYV+nUt6Zpr1LIJXdx5rRmd70YtVNUaIhK68jWY2jwKMohLIprM6q+
q8bgqGPhFZNwn+7O6seP4jdOXpZLAY/DCh36qb9jrfdIEtwxWpzeKb9Yrvb0J9P8cxb4/aPOslJm
7FnbFr5svvbZ2+XvC2aZB4xovTLKjY5iCrJYbjbdxnVvdwmoBKgogb+bf95MHbdh1DUyJ0AAsJ4A
M6kggwLZ2vsBKB0R2mf3jtmYYqu4CWLSeUqybGbV2smv0soualcyRY2Bu1sBKQCDIsglUCX81UiT
KuacZtgKIF6upOtReby8MqLvc443BobVnBm+dFbPSvjNbES+adc1bQbA+VwtDhNNjmAAummntYod
tMDaWdz6YWXaZleKQqbdi/HDHk9eoYZpTGMmEs76GRd0vTbo3DJeK/DVjQ7xyVlB1xED9OTPIiKE
3V2+Mc1FtVmc0rxI0MbVdod5/Ksni7tqsj2Uoh773Z23McR5XYX0YdZYDGK/+GZ80qqbfBI4XtFY
uHNEVWNSVwPFjgIy9Vmy+Kr6kA9f8lUIutTYFvstyN2MhjtHRdPRMZaxQ2LoVGkgG5fl2unm5pzL
/ZfWtG4mRfe0NrtNzddpqK4juXPySkfSe3rK9eJA8+UGLEuQjKvdmZBz0jd+3cXOaM0PeRFfZRkq
UT2IF/UpUCwNamtyZtNSX21lpNelnvR2s+jEU41QsdupsYla++C9Osrt7KRLeh+P6k2TxY45g7U+
zDJ/WbQTJetgR6bpVFV3VcYQrWmtb0XZPxCzP0jQTNMgtjvK5LYzR0fKe5TGpdtiLnxFq33ogPqt
JZ0JOBXtZGy8tm5fOh281+tAT7TLT5luRNB5bnySjydSpM5Yl70dLyaeAObkKxNkndr8vh+rW3Aw
B+li2CoUvIxed5eU3CuV0t6irvOSRrMdz4NvDpaf5uZ9v652YurQ+spBibNK9lSEt+akgpBo+N7O
dUAS+rjW80MpkUc51m1gNJCMn+5Bc39ussZLFGQ9ZVk+xlH2shj5cYDY24CfM/XRYelzDzetnU9d
7mh5QZwiql6tNX1b9flqmCVXHss3mlnPXT3aUVL6Sg+0wgxZNas7KJnqS3p1s1BqI7a+i5faWZNh
sJUJfDCyXjmhooNAbSKHECpTxow/RdD91jvVj0P9S0xWT54LD8SShQv0Oord822n1D4U4l25MUrb
KsKzPhC/0aibadF5mqdgGk1XXxRbp9FTH7efZCsX+aTdS2mzw9l53twUVojmjtnE9QoO23PhzZC/
0NBpyTp9RN2P+zHuxhY72BtbayPNfVHD/5WT4g2NGSRddEyn3utVI8h6M5By2YNmmTfo1ZceSSNF
Ta/jqXq4fK8I3L7O3VsmsI1xwlquBw3kGPNfaXdT9m9UPvYiNrpdGkEovvznitS5K2wZza4pGFEc
Q/VY7hLEd7UPZI8LiZ2g+mEepR/tC8VzuXgTccmLvCR3uU10BDcxowyT89Q10oeknv3IeKBCqm3B
rcY3PTV5VuflhDBADTSfHixv8lWfCLlXBRcL356PkzUXUo9ncyQfUuvJTJ8Bh7Av7wxBxME34+d4
4S15ARuFclKTGzkWnDbRGLibawLBGkmgPOZ25DpWby3tqqWCoEm0GtyNNVhtKheI2AA7iN5hSKyt
A5qagjt4P3H+sbMNzm8krdq20wgwRXgt+zUIiy0HoeYRbZBgxBThuQQn1uAdxyyVjdpg3uTCachn
qUW/Q+lk4NzLSPYP9wDnHcqpX2OdFWf0+q7PHisRcfcu+dzGJ/DNS1nYVJGaIKZgPBO9G55ygEO0
mwENU5ETg1ibHETg8f0wBkG6JeMhqfPQjdGymkWSkA0agUxKXsL4OEk5JHmvw/zJ6kR7Y3+Xf1jj
Vms2x7nSJeS/kYM8VFaLll/1EEuxe/mw7hJ2yMaHHW6l1Lmt47ltWcoEutvgHMLtD7XFQLkbfKBS
ztmRcRSIUHFCs5xPn1O10ykeDvB3DH0X2c11e1UFkoMHVnGEM0dLeiI78+fLw933TR+j5fy5akTj
350jrX6Qx5tkFTgO+f358Xuw+9MCj+OIrXHRoD2HNp9uOlbrPSRcbB2hqDERzywzuw8HX8kgkqzq
xzBcvKSnnrYC2xxmCPxOUVR7TXNDyGRXFGLCbeRSgjz98iNSNKeZCxRBIMmcmadw7SZ76CNcuGBq
KgaAKdAIWQ3BTFd3aFAbC28iiuKM+kaGu8L6SvrBo2lyJw2fNCxyU0duMs+OXC1uVcxnKX6DJi+c
qqfkn+IMNL1Tfi5CgBb71lerzoty7WQQ9WCMd1QpXMide6FxjurIV83ZjxEtj7RyxugWXFL+IEX3
ZlPapIVaXDiciggtMijb57S0DUt3aFP5EIVBlH2etOmBCWF32o8lKpyymV1Aot8aA9Tj4eyM6oIq
efxg1ZUDhj+7Xz9XCrDmdH6iU38Ke+IyPVxdf00n1dF0VMlC6EioV01feq1Egz5OD+WYAgYvPRdW
8TU2RrvIwCBdnBrJuM417QTSANzw8SlbWtuyiItscosYtWrIVRhNxyhJXqz8DepC7oBKc5rrbqgD
BBQhuoaysobMsyZ9z6PVy8loZ1AJ7VY0mBWrG2nVlRoV9rRCgro1bAmetg4htbQY12WI92prelUz
gy8GLNCQqUbvuC2n6AbD7yMR6LaGr7rxpZAavDi0YwF/HbeIwCVyG/eRSLVzH0xiUhTbQPOqUZ27
WcNMCrt8BGC7gijxkaW7i3vJq68KSHWjp9jwOrdiZ/PQT450AJzRuXw6d2+ojX3u2pW0sJeUGR4W
CON2XuxIRo3KxMq0oKH9cdnW/t27McbdvQoqCCS0AC6UreitHbpHbZidtl6OTZ0EqQ4wxqg7XZig
FWW1aQsiiar1Lv+GPR8PDnxTJ5ZmGgrPyqH2SwyPBNqUJD1UEL/OrjP6D01wmYQ1o2s6S8CymLF2
Kgrzm7JYrqQngphsz69uR8LtnDlq2qHWcN+PQ7BKKlShZUFEsT9XqmLpqPlpGs86kHdwMvMIbHg4
PvTDdxkKwImoC3Vv/ynkpw0+CDfWCnAjcPUgV/wwFN9o9iUkiCbwogYPmeDi3Qsxt7a4XFJtGP8G
NimBeeoC/cgCfnEFcy9o2Zrh1h/AhUrtZmyxrE9cokZe0X+P5eG5zo1rWqiBpIdPf7KpgWpSILpN
kXf/9X0aGUukLy1u9jn6aqBo32TnEuf5/zeyiVp49CI1aZKqETyFMV0N9bPaQGeY5AJ3tP/4+7jK
ublLtBaj7PAmWzrrdq0z8Dh7gO7eKouoILC38bbD4Y6POYZSk2QIzTMjdbrqpOZA2CfF0YgSe50/
/cHcIdWsAleBc8Rzak7os7aMHMam6qWaDib9JvcCJsTdmduY4By5Wqhjsy7wrQlFCx80TyPoZ1eG
brdjFPyz0TC/sU2HIL1H0gIFpFEtXIjN2VTr/QKJostm9o4rBKp+ThoXjsdTWpcW6xtg3SLgF8Bx
/V8AB7sbYWOGOzzxtBpJw5hqiHZVW75uSm6UPhfVtdSILtv9EX1c9pwDkkjU6OMMl53Lw92SxMFq
RQi+LHtco/M8FaeZRF5edoKJ3AfJbu5d7lQZBeIh1QIarfOov1z/LQgIDDB7blTQMEER0/p+efF2
c2YKNFL+45O410bVKPqYp3jPy4+9y94blSM51vPssHpb4gsbF/b2/9Ye98yQepKg6R5zW7s6MGOZ
B/Fdv7pWobXEOtRNhDfozRCaZW6Cf3tszKpco2mttE1hTAvrlzDs5iY7FSD0hvq5m4JXSTr+SX1s
a47bQZU6jrVaA+Rjlo9LaB7kuHJwqwkuSuYrLg2K2y+jDJSnHGFQy4zydhb6gyJCKwmWS+Xcb9a1
uTYbYLI3dQeaaiTN7Ga9mUS1y13mxu2EcW4xrLNpRnRJ3cpTTtlfNdhzqiB9y/0iAEGfo93U3go+
tvkLQFlQqxeVr0QzybnKjOq6bDYYZhLiJdgZBzKKqnPsE5cWi3OTVWdJWiR3CKqVFzV6LJcvcvN8
+TCLRsG5yHyWrKyPENHWI2oZL+H04/L3RUPgfIXerLUWMWkjUt5kGe5hdFB3maAPaNeIYlIVXPiA
JfDAeakkedMxglu5xjvwuJgZlJRElbfdmdIVA/okJmgG+YQVyWeQBLO+9l7zevqllb5fnqm9GwQY
9Z/f5xc7Z7dihqI/cuIHJvudHVkIqx0vm9mdq40ZbsGtUC10EmEYS/qqKbkdxqWdQabgspXd96CC
E6CCPx98NnxYtNI2l+JhYRlFCMVADqEI5AfGk1v46Q+RxxFaY2u3CVsSqNBKhoTnDAnMwPDXg3yj
2xNuIyZMIOoC25/Bj6Gxv2+MWXpRlWoCFCi1jtqQ2NXqr7FIVWIvdFEMSmQd7JxAzHF33qKGVJqY
zmAa106tFzZBI7SluXn6mCH/dXm1drf2hzE+y7amLVkLCSMq+jMxXqiIsmF/faA8aZrgUbB0nZuy
sMro3zQK6ZHRcuV+1NjyA6rk2ODNm4i0YX84H9a4kzRYiTWiDABMgyLfWFb4gyJldnnGdg/rZkDc
KSL5ELUVU/Ukp+SQgHW6ODLKBhGRwq62CHR8f04c5z4HucrzoiZ/t+DrJ8Onr/pdctKBaFV8Bsuw
oL4Rn/QHUXpeNIfc/mt0qQcIYEWDfOEP5Xkp/uDZtBkYnxyY4sQEhTcGNncnQz1MfZCKQK27XXJb
G1xEhSAqruWYvZu0wZvjPLBKgD/nzrWW6sZaIEOgLI0N4bGTHiZOIy+Cd9uuo/hYPL50F0amblUs
yTKH12sKMGN+UKLPlzfibrC1scEFW1FUFFWkjUDu1pOfIcGbtTQIR92DntDhsinRcDgnW5h1NmrV
hCoUvaqKB7U+mCK9J5EJzk+0eTh0ITtWQCHIhNpxdFSjSeDtREY49zCV8RpLJYwslBHwnIDqd+oo
FVgR+TyDcxEN0dtIo+DEJkwk8IoxIgCrghspZjgG55+tDecnFinqzVTHrU6SI4VEpXk7iIqEomnj
PMIy5109G1j+KPRo5sh6aWuSCL+3awQENYpKKTEJ31kaL9NkQg0Fd2vf2lo123p/yFEXvDxb+2uz
McNt5QRK9agxYguwnifG6J26oRv6jC4aMvWCc7N7RDfG2Jg38YI2gDq8aNDHCmdkS4s/hrVr9Q85
IM7/cFjczs5AS5cZOi4+7VE9aT5kU4P0ZXVYY0rii96ru3RCCLp/rhW3waNWBj90hAcrKzp21wxk
wcrF5CCawP1NoRs6oURFPMT7caojG86UQFrjuddRxfk+yQ+Cqdt97JsfNpRfFymVFCuZcwxmRN8v
U53V56A89F75oF4l7ty7hgBdv3vBbgxyjnuwQtoXEWA4uZoexnY+z6QVobV/t2HhgazL8rtcr86j
YamsxWObZMRtVY/8xXj5Y4g5L99ze/4ruYNnujIF3X37Fi1NNVmUBwAuN43TEFfSkhDXLAJCH1tL
MGs7JxdDgjK88o4bwNh+NaBOuFUrVcOQQPG6gu+aKfSZZyNATt4XvZV2R7Mxxm0KeTCABjMwmgWU
RMpIDmU0CQgYft/bv46H2wZyVptmO5rE7dWHBMq/FjTL8/vLm/v3YPVXG2yYGweEdscsSSMUYuEe
bJPcFtatCc9doOKt9kdTflJ7wTb43eUxi5YJigXTJNh+v1q0jCoxjAgbrylvpPxcpqFNErcWSV7u
rg9rWlNM5FqQ5vzVTNloYyOPKcg+1mfUtyNoNF6euZ1UJwayscDdq+jzpZrELDBVgdVlqUcTAk6z
o/pMa16UWhUNiJu3sQ7zhoJ9yC2aGzr4ailIlFz+Plomf50wwKutdUpz4o7FfTQGWS74/g4QZTtf
Gu+qdRL20dpiqw2tTSno4bsgdpfPoLTzrGtzeFeYhuJYIEKiCBYKnufXkclGaCUq2+PyYLdg7Yl9
7O7eHlwTVBHKFbQQj5e3hso8za/JOTZU3VDeH7Um/6ZFU7HSL8wTJTG6r+o8+jyO8jfam5/WvEVC
MPOmeDh2nWTnpuUVY22nimGjA+JWGvLDvKaHqZudLs8f5qq8m6fpZWzyp2SKG5sqK8C7U/EcEeVW
N35EBLphVve6TLU3yJNTGBB7jtDGNsqta83yJ6uOMzteDRvki944TxHDevhR3T5GHbAzRP98efC7
Xmszdi7QSOmISkgZI4SeAULRvy6kdCZL4LZ2ncjGCHe6iwHCPLScMMFpcbXG9QTV1cKXgLByaqsS
NffupJN/XU/uqKMRIjJK5rPUoITuPKTivP64XIPd97n73JzpOxKutRUbsKP4Ry2U+Ng7mzK0RHQV
mDhN4UNfKVylTO5j4qIv3FOsyqdhLcha7PQOWJB5/bDBfsPmJpDAuaP2zL9A9BWYpXh4oRCDt/Mw
u9VIcacRvTxVqvFlnJfB1ii5tsLpTs0GJ4/XYGlTwHCoBF4N42s91D9Gml0nvXkoV2mFrhj+jyG9
luvFjQEhskHJ8SWSgUmC7l88LaNN6iRz0zW6ojn9gV6Ju9YE6I8JD1rpo1Xpsb2Q/KgXwMckOvQJ
F7nF+ywCzqdc8D83yosUkztTX30ao5E9qh+qJj1jzUDeV1bnRNNi22y+ss7+KjYe19FM7ARwK9vM
5XMkgVDl8iHYjUVkBFgm67fTVL7QoVC57SsaEryI6tbWpfhhDXUQCnfOpCFXk+PhLyEJKc3BQifH
kMerejYFOYa9Q7L9DdyKym0pZ4aq45Cskdvkh74sHbrobq39wZUu60DVYGeamsnHkqncV+aYyAS6
bqEdZ09Uf0rp56Ir3MuzunsMdMymSWVGwMxFkKGs5lU3rIgg16dheaUi3r091yVvvs+5rjbUs7Ae
MA4t9RN6UxA/0wWOayfxxI4Z1Qn2BsV/2NWxOWaWVrfrWGFRcqPVbM3SbkZzBblWqxwlFQi+Uv8i
dwlKltXyGBeDgwvz4Q9mUaYWxJ0JyhWEGyVoUKrcGhG5dmjFLLVgXL/+MwOcc+4TokVtWa5uuB6y
9EarBYH+7jJtBsB547mboWAb4oYhkOLVFOD85M+18Xp5ECyc4q9weWOED7daHe2CegSiccAQGPVZ
dvxfYAj7juLDDs9tWph50sYaokg1qJ+g7O0rx/yK3k+u7i8HbIjLo9rffoBzo/RiYO15bb1iUMtq
NWCOYQKYfMmCBqFH7VSBnsIsBed1f6E+jHEOKF76JgXlB3H19FXtiR3mfi8qjYlssL9vztMqVWEJ
4j2ChtEC/Kkq+toiR5uyPzk0G3/OHdtJlapqLqXV1c3XOXmjg4jSade3bQxwQSoxh3YsWoSM8wCa
g/vx/6dchN8BG4qmw0lbIML6dZ7yUY6VCFprrhR/ndeHf5F2nb2V29r2FwlQodpXtdPdPZ6ZL8JU
9Ur1X/8WHdxYppXDlwkSXOAigPchtRt3Wavunq9rFjO6D/ay+vvc7x9opBSjaSyIcRi9LmN/Jg0w
xiVfWuRdClSA/E+Czkog9zqWiyyMQ2DAeTZiO1hPdmH/KJrc2Xw6rG+N02Dgd1T5hGTHs742hsNo
gqUH252ObYKUrwauo6hythWzVcWwLdAe2zai8/vPVNVaXaJnLXuxijVru/bS6tQOt7Ih0reNXS9b
VYH0bqBhDX5sHnLDkBOixQphnkB2A3Y0VtwCas0FPKJO/Q1LUViO2Y/OKFpb2jJZVWMlOxOAHxh/
5s7YJ70xodnt2U14sjLlOAJeuZlFNORbFqUSxFrbxIsD8EbvxQx9ntJxgqtbppeq/RzW/nWN3/77
hEAHFdkweGgB0lZ5NNmw2J4cpfLUS4IS3ZZFqQR6gHV1vBX5rCqp+6YfmKteiv6oyqmrLpZrxIsz
6eOuXtCaz0XsAJvatxLJRdYoUvECIPgyU3jssJEip541YWlZPAMgOhwXXrsiw5YBc0ed156xRbGj
u+lUegkGqRLsGjKQ29Iv75Nb0TzA9lf7+1b5pXZlVIquixEv8nS+6SxjF6uiOarNILv6cnwhUrWk
ZuiTRfbK8+RRBwMObgvgfrYqJVpeYrkU73bXoji3G83FFMlaj1dbOPhE/d4Q3e0krOKW6U1j1oIa
zqbl6kCTsg0ZqSt/sKpF/y1UI4YEaLj4t5M+T4rI6aqbuoEKMbwSViMsvnQHMorUbkp8ovEI5hXV
TU7zsfnEGISab+no0Et4MLwWWPNA8HCG/XQExFa+b27DH9g6V0/5ReSUN8OAalgMZov9y9dzBtOq
8j5lv8gdPDNxeoylkkfWPcEc5cX2RPOFmwWHtUAuDJgzuhGEaWkPgf23BuvoQbNLZSfaEWfwWXe/
dm1MGxqO4vZ34PgUOLdNvVqdmMvhUbvtZzmSYJ8dntz6FwUslRj7VYfjoAj83KZFrkRxTmeIx1an
LYob1pK446C+lFMjbH8xZ//BTlZCOH+TzHKMsgaEsC9IwHCx7MsTdprR5/j3xJAIrCar/AGtFS89
TtSSzEsSsW8n5bchAQ/bY138QTa6EsFPSCAZJaSwcJqEkr2F9TfE9z95KaxlcOGzx3oIkbpZxsbs
AiemOAx+vPONIAtEO4qbGvB2Yx+GIcaymDWVaUBzF6eHKhI8GDcmofFJLHwVQOiq1geqFiIPmZpQ
CGDUf8VDAbYKcoiDcA92jKB+jm5FHmPTUa4EcjpN8xqRdIajnAGim/aYMR0rT2mJ6CNtukqkb2iJ
m7IOEpr3OU5WGsqC/5E9VQLjKl0WgANbv+ocTMqV/NhFlWdK8X0S5rdyNAQ0Ud1JGZwRWDEYw1Wd
fqaP7Ty7U6g5s0EP1xMkpugfbG7149hnXz3NsAuTNQ3wjF+bwBq4a9gkv3jTfusONBmlduA46dYH
aORFMWYqd4i2hu1GA/ij0VmY7qcWVCjx8xSKxhA2ONFsdS2P8811iLysm/DwYCwAcoOwlAAZ1JHv
kgMjlkt9/ai7RHaakxRcv9Ct9GwtmXPKUj/bpNJQ9bbbxmlk7HxWpTNbWHhcvOuSNgPQWhSnwJU0
VBMAGZi/HH36EJ/De0YLkN8CSPM743GQf9j3swfkzvuFrdCLkoDNusj6B3BeVKorqwdyiezJ90sw
HLJj/YLB2t+Tz1g6M+GW01a8AzaapuIfvBdeM4CVrmY6ifN8wHlR/nO1TvdqNaZO2CSfQy3+0RTS
L6suQCkx7KtadWZ9dju1PlumhOGx9NyVFQBbAIykjD5wmdODWafY5G0fYwn0ito0nkgiP2ejfBpb
8Mba4SPAVU6Vof1sAJtSKZWvk3FnNQDKkRtfk/U7bRxOqq1daG48jnr+oy2Mr500204Ux3uACDno
pntWC24fVEGlxvjU1cTt9BCNiSH7NOjybdVh31nW+6e5Kj6nTUOgJWWQJsmxyWNBtrBl6bg4XQah
E3tMcm5oHKVKnkdUR17HPUAmoyHZFa/Ybeo/KJ1Y7ZLlYZwYIBBJUmbjeZLHz3KbOHMFoK3OSebf
17V/28Sx7W3i2QWfwkPZ2bHRGgOFoBG80phTRqMSa8NscyBxGfCB6uRHNlkpAlzePOCbXP5JWcxJ
XnUT3HlfnOYKq/qZ36vnzPgpOB/r5fKeWUOtXsHrGFuY/NOyXDSLTBXKGjnRvmKl9DLPKZCNyV4x
E+gr/k9XSjvUiAEYpYmG5bdio0ZkMCzYaI982Iob9CmuCUCOPYlK/lhh/FKb92lDRUF/K+Vby+HD
TxMpapqhBaP+hSeKlM/2E8ziqifRK4z9qQ/3uToSO/LKeyRSlhFsuGMYRAsG7bbCTPb1L7Z5Z3gR
QfFtvL34J9GMTXZrYe2kOI8DHZOpeTn4eiXMJzbvTDeBuYFnPhvgen+QoijDZQkRTlK8XAkjvtq1
gBcHzNGp318/0uadrURxn6dR1S4D4NDi1fIno7pN6Mv1v7+ZFhiYLwEaFKac+EaLjBKDTDqUZ8Ly
RrceWvRV5stk3+TJ3ga813VhrxfzQQMMJGConhD7w9L0oKRhDToW9oHmuyyF4YSNG801lppr7XOR
FzdZnbotgoRjlM2ZyEBLzQCtZc6LU+Xt16V4KrD5DpjM46BiiGTANGja34Bi8KL35Z50dUBSik0c
u9srEoC6pcmqgFOWf2rb6EHX9IAM4EK2+rOcK4/XD7f5/EVjD/7d0Ewb9cL3WmHnmTTRBLFY+TF4
y7lhDXCXwE9gfiLzxMhbm6qxksfF/q5Ic1pMFC8o0oAwmxzHSb2/fqZNEXgUoImISSSdj/dJq2Bm
OZpQolHjw0wlT42VPyhQaysRvIIX44CCCRRQqyhQOAA6AgfRKp9n0YrTa9/zg/KtJHHuJ6+0TllG
E1Z76A55MGClRnrUAsNFKwS52t5w9CP1Fh9ERODn0551VroO4osoP91Mola/g4W3lRtcEhBYIw3A
M0v1JOmg072hjOjQHWX1+frn2zTulSQuEy7SNp0mE4Ak1ZwESY9CkVXtmlQ6VVJ8npUlGCtd4II3
Y/NKJGcETUS0rKaImbr1XaOTp6pnah1lQNdeP9pm+Ut7cyX84z6sOqlrBxujA98sn4GUzc9odRqg
q8/cyMf4kmeDRQ0DVK5yVNzxEVPJB53hEh9ML7r9o9C2+jVcGUAP2xRsnXjEFQAbHdrvhYjLZzO0
AQgFzUgDXQ8excCg8lCMEnKerlQuOVGPkdwcNCpMBzZVxgSMkGESFTjInJHENAH+R8jkeCy0AVnx
MTtGfrdvkNDN3rCrgb0kg/5QVEnZdDUrwZxVWEQ245wVUhoSngel3Ce6qNWxMW+NN+lKBmcPUZfm
YGWBzszH2acODnZhUbu9iIhiN61gJYizgiltxrSPLDg1ZBAYRyI+EuVP3TSfpK4WQWaJbo6LA0ae
TGCmw83Fk45X1K0ZUYFRb4e2t/Pw7fdlnqxuDqHenYeVn9Lvd+FhqpHkh44FWj9ZcUU3uO2tVyI5
iyqsqlYoSxbjg3wkx/KO7SZr53DHhrDZqgFx0of82+ypWAeJL9Fd5BZB4tE/KLuuVOb1Ab5y1qEl
94suITxJGRCIbNPXZxHz2aZpr07KZZOhVmBYh7lM1YKUS0oDs/l63Vtui0Cyin0p9pbhLrMdgbO3
YNjGy4bvDCpuPpnL5+siNh+3oLj4nwj1fVST5KEZx4Zd1IAxw+h3JOXOor2U4WMqn+T2MIg0ZNtT
vQnkrq1ubGVYJLTSLXKftTulvZ/1x3i+NdonmYjYZrYN+k0Yl6VYYTzERo40fIzKx8j4Iikhdcxw
cGLbFiREmxPA2uomORdsAgS3QJ6JlDxzyFH2m2OzszziRE8qlN5yMGzjl+6/38llvvHthJz/VSiJ
ZACgsWHc5UgLzN0uittNg+B0m8mPBXBlYhjYM5c5Z2VPMmkKNgRnttrvkAx+HyoXNHf3KNvexXUv
0MoNCDEc600e77kia7LyJgwXr5viAsjHo+qaPXDQcvnRUJpdBLghvZ59ZElBnCkY/BtGt1zw2p7N
FFPE9pnk094GrK9dGzd5l3yhdDjoGfGuW88rTemH5HT1OzkLzVu7AzsPnPjoxk9KADDpYPD0IA9y
BW8I6WvkD05yBkDIudu1xGOj86Jq/AaG5fu74kzYBF4HWor4NgP254FjfjF+Js9h0J0GV0OxNgts
3ZVlQSL3D1Lfnk1cUFb6dM7ZzpL3aXa1wLScvHcYK7cBAi3Nb7UgCe4/Xb/t7bLpKkvltVCJ27ap
keWwpQTi0h1q0065lwPWUY8F7eBNR/UmjOe4UYesCYsEj6he7jJHyjVPRTqs5dTFrPSdpvS/OrkV
bb9veny8sPFu021i8XRVKV6o7UjxGC3MkzSe22yvD0+CW9xMPFYyOH3pzIpmujmw2ZjJM4EqE3vG
T2U3ofEKzPtd6P979GMo6Eog5/J7O2tLLNMhjIWfdQyx9/Q+zX4U44/rB9t09isxnLNXUUEqGhN9
MCofmrR1I/tTqGZuGYusfjuvWkniXD3+amtrBZoyTA9BMI6SQeFO9+kNo8cc96KZ1k3nuxLH+Xii
JhUgQDpoolUAIv42kfZxeUy7h0YRLe9uO15U4tBpQg1VJZyJLUuDRZYWrYLy/FczEWtmgfpFBqKr
BjJQ023Oszd9ZfnbvNdFVIn/YOF/i+eJxuRZ0UhYIOPJq1cWarrr9ubXxZ18LLMHonGZ7Zj9dlqe
X6xP5dEMmROjvvK5xyr85ACqJQaXMgBN3Slx1b0VDM/23Z91gFaSOSMstEXDUxD3zOgnAF7lTafo
MgDVoArKX6JH2razXknjLDDtRzMdCK6V8f7k3rBXXvSbAtMmXnMofekA8O7xNIvquhsgDszw374m
Z5HmhAGedER0pMcY+BfDGQizfnwL1LM7BlDUAWFZQ7sByFmi6MQO9CEuryRzFjpHujQRNuDcecrn
9CfFtmT0zLgddaS3FzG/0bbffjspZ6Jq1luyJMGnZvoTkVInzm9q0Wtg0zgIVkvxvJfx8Hht7Kwe
NXXRpp3cQFt1B8vbn/SXbCfbyCyZ14k8WdQ23NQapHoQSbDXqvGNr8xa1BTssngb7DFG6YMY4jYH
5Fm2K0/VoQnir+K6uVAmpzIUqyVlmOFVNR9HH/stgeS3BzClgYCrBapV/2R0jmhCY8u/rs/JKcvS
Gb1lTFBT0/6mlPe5/GS1B1Xfp/Xz9Qi1OTu3lsSpSTP3YM0L8TrOD8n+KQGlc3Fo8f0AoCJ4AG8p
5FoSl56Bo1pNeglnmuv8MsehpwO4tapt0WLVhp2txbAkaqWSmUWtrEefysMMmROpkRu1X8xQ8gT3
tvVKXYvholIpS6VkxijMdF53RiXhL35Yr3JVkF2pwXhAoT4AKQvMQJReb2UVK9H8SGVrhZo8GjAC
YDYc9CU5Wm13yGzjqBLRJA/Tbd5prUVxj4khqfpZZ+WndtZLp5/Mn5ibd65fpUAvDC7uzJYhDQP2
AbGn3t2RhpzUJvUWWbSuvmlSCnpsIM/Erv+H8WRaKQq+F9SvB7mLZrfeFEcBkDHvDHk5NEr/5fqx
NoegyEogdy5Fqsaoj18fYvZt/AVABkfrLncAJWY79ADFCFrpT65yJZILquwtkqcJNMM20j0AT2In
N4vzaC9P18+2qRYrOey/r2wMa/9NpxI8REj4SLPvXSwa+tnUiZUA9t9XAkZDp1NiQ+/oBNxTtMDC
xY2KRnBdW++p9RfifF8Vj3onY0fTIzF4vFs78VX1bohZ2WzxihnUdZ1kCGS+Dk18MCls75mEBU70
l98fLbX7omoxMILZDZb4ILML8H77CjRyP9sRL/lFQBNgAIzL9CgQ2O96t3wWTZtuX+/fv4Gfe6iq
oQ9rauN9TjqX6o0TSd9CYHde15JNP/V2Up6ab6SxmTds76A2m59ZnFxqRX8sMdqDlcz766I2D4Ql
T2Kgaap8AATUTbJMJnuGo9riZdPT2OlOVv17pG4ba5BvUjh9sTtdmwaKTzd333u1dvL6ZzKpglvb
DCwrIVyYNKcBmIAyXnJKvYATQU0BGF9fMqV9SJQwdQj5Vi/9xdZT7/oVbr481qfjAqdlD6NO2UiW
cSnPyQ38PDmyvk14aCRUjLLKyW/IOYkdEbTHpp6sTsxZxJKp7WQsuNaim52hfhlMQKEfGXHA9RMK
lISH1ovULLcwyYsmZp06E+gNNAzf2JNoF1kkhouZY6MV49LhHnVwLvTFPpRjtxFhkW9Gs7c709T3
XiROSDhUaL55yxyD1KyQj3FtXIpU94x8SJzWbAXlVlUkkYstc0hTM4S39DRKej+3QXlRh/VhqtpP
Jrg3bb040T4+m2l0W47Tr7Gu74u0KF0lW05V1Zu+ViWfpYheeq37atEe64mldWsU5j0qT5kDcJdd
qte3sq7sNSk6dXP9u5/z5+sqsDlptlJyjYtcWhQ3asLaq9S3juoRCMbATE5vyxfqzV6DtG26tP+P
iujrut8Hr7/6XkxpVgFNScouMVjfS7YBhzsCicIu7dMQGYBgLdsTSesbQ6P7OauDNG4LkH5kft2W
iAdE/oqdk3KvadSTeuJaVDpkY4pSt+1PneVPU7kv4SXUUH4KAXsLxMXHHNM4foYaoTGE/tRnKG5F
T5alCwBzNqtOaO5iQ4UVyz4giyq5WmixiVPl52jf3zOWJ4rubuuARMUVzyNuy9MAmvA6ywa27/e3
qJkmcFmT18GL9LWNB7JbPMHYiz31R0dUEtnMD1biOCOztV4KsbOMzDRWH1BcC+wMj6OpulXzyq8L
/VtmJ4IS72aBgqxkcmaGcfoGaTZyEgoK0OaoFyhyZbvuyKoTip/f4Kx766HDRMmfNCjXkjnTyHvg
eqcLkjp7AFCrRfadJO8F5sdu7IMZrE7HmQG1gFQ2WrhRcl8eAA57Cs9jYDk90uEkEDWi/kFdNJQK
sIlgfABu7TqaWX2KXluZnhNySpO7frkl02UyA2XA41D35H7XDH4DHklLSGe46TC1v6Xz4UZqdPBz
VlBW/dbaZSaazdZdszP94gAaDuxSZVgBX4gj3mllH+rjJb8J5qykiTqaLGyJdkHjLcpad8mVQPAh
t6pZWIL439Xy8ScKKTbeJ8iID2Am6M7o42NGLUkc6TJ7mHfaiVJW0aF4uyBF2Og5ouosX2h2N3eC
DHIz7VodiNN+TetLTaf4+6N5ssipUyZHak7K8hAtL6P2QORZkI1svw9XEjlbyIHrYbTs9QFogM/K
WXFSrz0tDxj03zH8WrN2bJH5bc0hr78al8COwPQc6xki5eNwKI7GgQ2tkJN4onC7MLg6HJfFVtrc
SDN4ddCPGDzGZcz6EflJDl5RHQWVpc2e5/pcXOo606bG457lzIb9uw6xkaMuFINw040VtoaD9oGf
q+nNFJMGvF3mY0MWgFMlX7pJP6VK/3tqs+86VXbapLpF3O+J0bzEHfFp1d+NaiQc+xVZD5fxmss8
VJQ9V3KMofyFkp25+gV7uO50kf6sYMQ2O1nZVMcY+PuwGeV2smAIBp996vYFiG6rKpD7yaFzIyi+
/YPLfRPFfQlDqVR7Mns2BM76ofXttJfviKMGlVc/9yehk2VG8tHXvcnjbhJWm9c66zSHl+JG86Jj
XzvGTywhWQ5GibBQb95JZ8t2Be6PudB/FouA9v5GAbkydOBYRjJ8y47JbDd8YiDx+TEVZASvrvSa
LM6dF21nmIvVodI4ZJFjqIqfNeO3PNHdkIx+nimMbZkgx7ZSR4rmfZRhg1AvLuUS7iZSHJRyfrS0
SQOjm7ZfovZznqpfVGIdaF74S7nsksG8DYfmKMv6Ph+z71Wm186o6Z4ZwjOUtlNR4g95JMIl2Ozs
kb/1EttH729RQoVAsmZ8vKipPxFpCiYN7Zhu9q1wPqZSFNAhxEiYQ1N/SPe0m2/jMN9VRnoqy5u6
D3rbfqql6qHQ7AoskpF//Stvh5z/6RbWRN7/vKmOWgyH4iPn2ictuye6YGPi47v3r1Lk/7BUuZAz
ZdoEhFhAvQ8U62XJxRjBbd3vMkVwjg2jfC+IizQmkTAp3wygKT9H3xgiX+Rnblg6xRl5yM72iOCt
+NEo38vjwsww5IZBGaoznfYpuaSVr3Rfrn+bja4MZNh4c6CKhVkjfut3mG0A0YS4vL82J5STdUg9
YIWYX9MbzF5gocb1BCKZ73pviO9E8oPCQFTLQS6QqLhG6x4s6LeJjwWXe/VL4hoOgLgKVPsTz/Tm
UyUIcBvzpu9Fcz6gUWmX1HIPvO+2dCwl+dlrbYC+tNs0WBK01MuszbGTRKmX5NnP6+fe/JpvN81v
CxM9xrKnDUaPOi0dqgZmnHkdti2uS9k0hpUUztiw/V5IcQe85I4eQZfeSD+L+XHMPl+X8tGk398j
Z3JqbTfVMIJ7NjFOYfgwLIL4t+HS3gvgTC3qi5Z2xah6GoYF6E332LjY5kbpH+0uX7tvwIAMKAHY
3PScPouioeh0vN0pS1+NC+xc1xCVZuzNLcL36ccXnIVHIla6QbphosnEBdwuM4pe7St8JzbAC7ju
ZW94nVMdKq8UEqRsHWgljJ+5s4alDhdg6nh6WAB+sDvbsiwA7VO3FG8tgzOtWs7n0ip1qMRo/1Bk
tpxd+aC2vDORLPZARjCk1tUpQDWL2TOz6EednCRN3xfVsF8SBSiM3aMhpTsqdYlbdspXWR3d0AZN
RJXse2rfmLQG46kS2Ob0899r8/qnc/FzLHvTKhcw8k728zi+WM3u+t//+IJ9961f48qqaCXnSzbJ
OoC4sdr3tairB5VaYKlt3C5MD9gNFfj0LUfDFloVFf8AQZhLU2nY9TQOgSfZzE+J2TqSrrt9vATX
D7X5vVdSuAwVBfsSk5jAzi87CWRO9m7K86elCcJWEjibzetbSeJMpZ5G+DQd5phMXql9G+iNaexq
XXYxB364fqhNQ3kTZXH5KBDMjSYbDdUz6fhEah3lwDR+vi5jo0EAdVgJ4Swlq6dsNk2cR/1q3w5B
e1jQvwoxmYR+1bn3Ri/5kgWifZgN3Kz3Ujklp7VEM7MBda9xWQLjE3FL9Mwkt/4NRuY9DbA2u8t3
8854+X+8YlnQ4SP++sRcUFKGnthSx671kY1ENWDxLk/6veUwhHPbmwX2tpmoreWxz7wyuGJRO4n0
CRK1wxLIWI7A7tFDuZ9AMJP784shyNM2ShDv75aLVnHS5YohNWDn/M32rhM/vNMip/PBm33G2jtW
DaPv15WICIzC4mKUHOlWi8F+0PZm6mnKxs4BUN6T2aZftcjYx9Vwr5TW3lDTA+rgh2xpds2iHQut
21V9GIQUoABy9qKluZcqyU25qEfJGPZNS45wFX5iTb5llZd6RCKmLDcANUicWgcrIeke9WY65zam
gav4JcNoplM3WPnWnRDBpVAGd7b6gHaxL9PCnxf03ez4WNTpk5V+k6sa6+9J+3D9NjbKJO8/AOfy
pJFkS5mAY6P1EHiwJtVg7Uy/waKZL59EPEICz2dxni8e+zzrM0v10kLezTT3d8VwSuns/cdDcX6P
ahGWI3ukcppu206DQXlwoEeL/LkJY0/Ox4uWqA9JPYM7tQpmcDg7i1QIEjFBLOE73FnV0Tiz8Rum
qnaq9BM26WpD0P7YaOWzr0fwVgZKNCt2vTdXQ8F4QCQhM24/Dx4qR0cFU5Mp5sMiPAzsS+jlp96b
fIJSBKvoSWd9dGSBCm0f9O03cPbUUeB9G1OK39DIn5KueQQGwH2dqE/XP+p2gHkT80FRlWVqSIHn
VrO30/2SCu5SdAxON7EH3Q4AR2BZ03QxFdtpl3hXRo3gyb3tfd6OwakmmdV+yrHlAWwgRmf/uGCq
yQY7i665FmjZ/+TOsGUJpAIb1LZc9DAaU64JY6hO5vtOvS+U5+t/f/vO3v4+Fy0sQnNVMluAytsX
AwVM9ZiKsMK2XcabCPYTVgHJ7GLUV1QE3yID9i84fOEpl7JwqDydhgytzOsnYtf/Md6+ieOUWemw
TD/GINlkszEKEIx0lMLbncgRbivzmxhOmcdQo3atgvCsjyansSNU+gV6Jro3Tp1nI6ptmoAmdx5q
SHmUi9qhOgp19qfrN7bR0IYPegVckFnzjl/PiKNKpkNlgi/QQPjUTCeH07OJ6ldTt6u10Blz0PIm
kjuqLRg/02NYfe5I4sW6dSdJta8YAEvU9N31n7V5fnCAMpp0jOm+gt+v9GaJbZnSvNU8uSK/AM3g
a5LmdnZ0LIG7KTCz7SC6ugL1vZLSSg1rUwbhloUM8ZVx8sFA/ZdBQ5W7f98Tfn/fnFErlEZZhs60
R/LYQa+otE23VHeU3CThj7L8dv0eNzV1dTTOxKu2pyPJJWRL+THXDkQXvH63/z6aAgxd0gJ+3vur
a6KsJ13YI7ku7/r5s50J9EDw9/nlCb0bTQXwM0g5wEwtHaz4y/X72XSBrKnx1+/ntyUUZSxBfYWS
XDm+tL2jdM9h+x+PwGmXKfWVllIEWDs6yzJgP0Rl8I2WP1Opt0NwKgVm64k2QFVBryx9Gm/yoH0Z
a8cMplMLAEDGcQ2aC7pPPLUStoZEF8gpGAZl23bpoc5Z+Nh2N0r5K58Fz+B/cFGmzRCWAUPELwmo
jW2UYE9GFQc1MTTenMwPgUDbfc9c6Vmu8JiSDtj0MG6Uwx9oB0vQTNsgusJDLs9LNYfA4UNulH0d
l89tepBCgf9ljvxDxFqJYI5w5ejasoF6WMwdjChbfFeWu9pU3dgI4vy3ZYqofDe/1koaF7hSDVQ1
5YzaUg98mlEyLzkIfHsz+G/XxgUvo1GMps1Qh7HxkdInRT2GInLJbZ+9OgnneDpKUlgV7g1rTgHS
MScNsl10bg5Yvb/VBHqwHY3+1gP+MVCOoxnbAw6kG9RpaoTi8qHLd1YvUAbB5+EHXodSCqMBwKee
bh9j1dXJiar+9W/DvvAVfbM5b5TbJc1B1wgN6KudnJKXVNMuStUUTj9ql5AagneUSB7nm6R4LGqq
mJhY6b7H9d4GpFN9p1aHPNxfP9h27eNNI2zOE5GqwrykCmPFKPbkMdq/EGOn2MZHa0V1siBthIOn
ou/F/vvKeAkbbcvKCG1jUjmx/N3UK8eWBPGDafK1L8Z5iDScB90ekKUzrL4y6Pat//8hthA4Ir7H
b8Va0rQp8sDGyD1zuZnmc6QCCxtjJOGwm+cHwedixb5rx+KchGXNWrwQEEHKuxqTXBPgfasDg6cS
zzNt9vrAoPA/P25zzgJ0N5JOEF68/mjtVD97wMC8X0hoOiwtqMUZQmWzhwlcP+J17cCsynvtQDug
x7oeblRp5GOdpUDBtH9rxvifnMYH3DQzCeUlZ4ej1ktzY2GdbA6uH4Rp2D9/Krxr3h+krVHzSRZY
VjNVlza33EgmYECLQuBqToJ3/HV/ofI986W37Jba8OuJYTkon+6IDdRfLRhv875/vH4ugV6oMucy
porM+ahmyB/2/Su9SoWCKfnZYIW025WuhTVS0e7VZkL7tyqqPKpRZCWaNDMzy4sArSOnTv79lDqy
wdXTifO4tO4U0ALiNTOlz0XxTY12WfokuLjtU7w9z7iLs+3EkPIGZZDoG6a2sXOvB1hoDLQbajvS
brrE/r8f33t/Ks7VNmqp532BLLoyrcKJU0KcpogFcV50LM7VTiAww4wMrm6MHut8L4uA30R/nyn/
Kl7EbTxUdozuMV3S7x1w651CNsgfuZ23b8M5u6Ve2iqKJtUbsulX35kvtapjuCAXVY82Nj/ffRJ+
jVBXBn1YRgqss50KNvtlrzwUB6wLA/tIuPy8HQT/PhQ/uM06YQBQVxHc6wxwWYn8jRaGV7SyO9Xy
vlaln5mVn6RCfc7l4UcXTneLYr3QzmihK8WxVgu3b7OTvZgTyvLAuCARDQUX/w856duP5P2kWZtj
XLPi4G1yMxyWk/Wk3o4eQ8mxHnL3ug1uR5c3YZyZm6OZS1hVREG1lZ2h6V1pzB3g+vrXxYgunrP0
SpmwLb3A7uLlsavRU7V3M/rTRDou9TMdUmfJRAhHQsXibH3uxrGryCt/c3FTBwWm16sD26wXr8Ju
h5u3W+QsHmtSDdBZEW6WCQOGyexaSucq1HzoiuEo69p/vE3OAQzzIpFagrgSMNPV4mFQfsHkLlaJ
uvKuiy/98vP65xN4HIPLsmySylQfIdBOqFsSbBdTETzw9vP8LeDwk1QUbK2dTSAD+9Iy8A6lG/XA
mJwJmw7GLof1HYN4R/FUquBs/DiVXEWdlLPpBYt+jehtm4iQHQUmZnL9arKoFaV1iLpK/Rt8GmX9
qcSq4/UPpIpOwTkNu5KT0ZBQoSuxdXVgc875d8kxMZZGjoy5FKoI5tv4JLnyT1bMIfvWAHq7qA20
bXQETHOAzzaAzs+FjbiMqiSe8BXJTgtKePMlcgi8Fyz/WP77PWOEjjdh/IO6DpOpk0y0BUjxqHfU
sRcf+1qCq938fCsh3OdTEftmM8PNptOL3vhT8lJlgvLn5qNpJYL7eFisLENlqVCmDoGPFnf3ukS8
wo5OZWU6cZnsYykT+P3tKLOSyTl+QzVMCjRwJClA+gdiFMMZ3YV7TEgHkicaHNx0/ythTHtXGYvV
LApy5Ap3CKTa8jbZLUdGCSECptouYa7kcC6ftl23gEKWlTBl1/wM5qCd8SW9LVzlprdBoKP4MRY6
vfQYeaag1SI6IhcCiigkAEx9VXzMC/hAcglIUAQikMBNO1+dkHP99tBl6syKmM1w1rXbTM3+o7pz
rn4I8yw2S6i7rY/uHKdHalC825cv1x3WZsRcnYPzExH2ry29wHX16qGaAmJ5kXkYO7/tRc286/b7
YUZerVojzSpIKu3vSfZdxmRJBCrh/3IcjUcdN+wpHCXMdHnpYDvhfB8C841Yz/V8yfpf10WJzsM5
i6UdY6Nhg0hJemiGixVewPt1XcR2Eezvr/Nh5BwbymWe9iWS/6DGhKV1LIPQk+/sy+LnPkKwQN5m
ZWAljnMPQyGPYzzhQbMMsYfhrl1ZYvXP7B5CyXwWHE0ki13vyhW14ISmrcbqHFhs7J4S51C5dHQn
t/50wxbGsHNge81eIJV9lA+1j9UJOe8Q2X0YtjFyAIyhP2X75iK5QNQ52sciADzLw3VpIg3hfMSy
YLvKltHwV9g797xUuykRfDGRCM5LyEMaDjWFgtgwp0n6LOsPg6jpKAhRGj/jG8YjlrcWdNXk3KsP
jL0JW6iLQ5z/I+06liPHle0XMYIGdFvasir5NhtGmzv03vPr34HmThcFcQovdHsxG01UEkBmIpHm
HNGTT5hMc25vGyd2QQPce9WQo04ahAGeItkHhxqZX9PNTzTrmxz+V4V4+5aVGvaU3E9e0GjSuoFP
wzVS2JXbg/638pVv6ZfbS+Mo/dtOr6VFZdLkKm6Nqn5QxV9i9DooX02F08e3LQVhH6W41oEq8n7/
4o50YxVhTYaAgaCKPPdSDmiW/AgoUI7+/ctZXWUxBlXPeilPKRJgyR51Lls6xj4dIkwdAZMPtzdv
W9evohhzaiUwMiT0cSfMT0n2UCgPsvxyW8T2rX4VwZhTiIFPYxlhTqU2eGMU2E2j8FzQ5jJUZCcV
Q9RVNES8Px0pzwZhUhGDCUp5kULdqXIZ8z56e0Jz2bkcyosJslEtj7yhBNthWe6btP2RtK1bV+1d
aHacFC3vexinrwZZlEa05Dtq92bmLqObE87MGt22D153tWT6CSu1F4tKk1Ja3dOm74nwbYkDStcl
nmKv4sJtbHurlTBGI9MOrLqqil4bmsh8a2J15L3iEzQOmQ6PMYi3eYxOShqpq1lFoCsp/2liTx6O
i845n02dXK2H0UktTgoiJ+jiQduEOj9G4dNtnd8OMlYCmBDQzGujmBok4wZvBqBdfyaCNViTTWH7
yksYWQInRL+9IoA6vleHguSZEU3IdQVxdkybyMVwyfPtRd0+F2BRvBfRS5kxjAJyTuHsaJJqwREm
5sQJNjfHsJQ/Owf8pvdS0nnsgYWIhcxADhl9ZLawbS2KDTyyHt5yGJ8xqsVQdQt0IMQAipB+Dea7
oOEtZ/PaWK2GcQRFiN6Ias4VZwT1FWbb/Ajpkd64S2VeSnDzjbaSxPgDkLIEBVmgzwgCbVMDW2IT
ncAPuQ+EETDNavmSiOQ/RFJ46RnuiTHOoRmgGFmDE8N0/06KykOvVrtMNCtLEcydaaSHZAEj0DL6
RcNLKPP2l/EVRhkgpllw+cv9jHnE73XTeYnR7rJW4lTpOSZNRMZnxI2Qlelg0Pf3+NfsVh6aAwSL
OOUelXsrCrmsCjwFZXxIaqhDI+rIK+v6RTe9ID9JmXvbpHmLYsPCRJhLOYth08Q3DpS0QVQs+Zdk
g6jal+4XLoko5yYhbGxYhloY5R1eeOIDKMYt8RwezB/LX5S09v/xNOGoBxsbpqbZkBahr6NjWh1s
j9NziilB0H8vdx1AaBMreVgABsBrYNwe+rga49u2ry7nOJmUIRtFyLU6B1DRZyAM2996J0Fi6LfD
q3NwN5XxMq0eBWm9IN81gcwq3tWAT5YvNN6mkC+88ixHLd8qxqu1aUIcp4uBl0te3uvzryE2bcng
xaXcJTFORejMqVezGbHGq+ErjrLDmA6AiBDQnej8720z2M4wr86LcSNaMaqIhGEGygX03MDS8PBy
1hzhJdi1PzRMjACn0MYgx6thVY9k9yQoVnrhpY1uR3TkLQG42thYVfKh0vC0FcPaEsAKbpLv/fTU
A9Khm5yO96LZfmasFs34F6ILeqqqVGu8AC0fiWcC7xtgyZQOuS85W8zRGhZXH2xImBeirzQj0+2p
DVw4AksbeZlKqun/HhWjAPY+ekAyLI9LOk5Jmsaek2YvdbyJzX+570BxAa5HiQ7pvpeRhQOaBEsE
w+KB2lqA0dzZS3bV53ro1asgJhQK0zofDCFB6nxA7bJcdnLb+7c1f/tYriKYIAgDYgQMrHBUFXot
lp/C5ITG820R2y0kq2XQM1vptT5URdRNCLRobyqy8VbsCiH8Yf5V9ZNd4Rt3tYtRMI5UujkfNeG6
MrryldQUpCFJECMqUS7aId0tu8Gq3OACAimb7/B528h4K1XTUaTKoRJ5cSyW01yde43z3tuuIa62
kfFR4KICX1uCBUV7yRPPsduBsRiZeM0j6Fs2XMTLVnwJ7ngT77y1MXFPEKlpIBsIQ6Y8BgbDnP9S
R/1uiHWbc2L0ifLxxCjXrg4EHYwFvz+xoKmGKQSikZMJ0V4biN+UkSeqxiWWBW+osK1T8ELi8jRG
9cNt2dtr/COaxRGrRUGMlAIzglKS2JMgWEEHkr+JYwnbzukqhXEcDSEhWptgbEs4gtO4wJTXtL+9
kH9xTlcZrM9ox7SMatCWxOYdqHZBjiPnr6qQumnwK4ifk/p3X3/hyOSti3EiJSzNyKj2V8RN70D+
bKfn+TdQF2NLP3QYEeET0PEOjPEpkdmCeTrD+7pQmy+yhNzpJF0CKfJuL40nhv595UTKuVarokW0
qs3nAjCt40GVeR6YnvoNtVcY3xEWJSA8Reye1JaJ04+iF4EtsArKQ0WifSG8qH22D4n+LcjIg9oD
DcGoa0tahsclyo4RCtJWFAieAB22TD22gqRcbLFC5lXtfy9NjY5s816uQPKSm8exMx0wkWr2lCyx
W03662gmmlVn810koOo2dYkFvKd7ghhZU/IHgYgXIi3fxWiw+rnaLe3LPBBvChtk0+IvaMuw9DhK
rcKM/XEJHTkPLpkOPsBJ+3r7KLavEQ2M3GiFNsGFwGQ4FrKQWhNwFkY2+lKYuvNc7LRO/KsYS5eE
gZdV7bERBycQ0kM816ckAIYqqe+jRbA0M95xvmdT61ffw1hz0WsKMi74nuVCJ1OB+PNQ+/NooWHx
lTKFG6GVcyxtUx1XIhnjToC53wUl1fpstkul+TYFwXNr8hqa/iUyvDoR5qohWtuHTQ+VTEBYkB8i
55d2QUO1Xdi84jlV7lvKz1wuaV+UQUvLOUu9G4xdWBXWkO3KiZMd+5fnxHVFzN2iaIneZyGyI4Ck
RwxSeQMmY4hl+oWLZBzvPcHzwoTR1doAs3AT4q4m/uJE9nKsdroPdB8u4cOmEqp/1sVyBWaZbhhC
So0iPgfFqQE65G0131S5lQBG5dKlUUPFoOOiaecAMfc4Bj+7QHFuS/mXPMR1HcwVgijUVJQIG9Y4
QHHxQNJtAwfiDZWBthmXP2/L462KuT6UpNISQm+sRvAk2VXM+1HlxGsczWYH17OplKXFjBUnEjz0
XaZ1gdL8YzzxMmC8pTDXR5Wh/1CnqWwMYGl65BjF14Lc394unpYx/iBetP++TEnhxDL6fj+XvLwe
P+MGhEYd0ZKN0G8A5EnrD7sRoCN8cGPeOhgvkBTGrEo9TeEtjVcp1d1otLwAjO7FDY/GjmOOGMeM
KTb5W++R7GZe9EyLeOFB/CZeFjsPrMYCiOBea3jxMzXFW5KZC6kLZhNw33j7zmX6OkjTqUxiSBrH
xCoD3QqD/qGZq6+FMh8Dc37VxdqPi5JzLXLUUWX8hVQvwqDSbihTOsmLL3Q/MvUzpdirS1IZX4Fh
1HYeWoTRpIndWN4lKeCpy8jqBM5aOOqiMl5iFuo2SUJoZSkfiH4y/9dgXaWbuQovxaautXmCj6Av
Y3RO+GSf7xV33vGm8TeV8k/gANyn94IWMhthZCDVUxmzpTRf8vmun0+GcQl4CNeb57+SxFgyMeam
N1rUrrvKasa/8u6h43mjTc+6EsFYMdK5mZHQcXxBeZSqPWl3JHxtxofbPu+2FJWdshGrKG+DEc9e
QUYW1dZTJ7jrJG7xZFPH/ixGZedryBCTbKCDoP2BJkcKLz4IdnyiUOQN4N351LF0dz54iZVARueq
gBhlK0EV3toVMStHy7gwIv/29m1HXCs57L0EkLFAMxGZUHRiCmLXvgyWbtMwKHng0VvwdpHR70aT
Kl0HbKsjNLtkCC2z+sFZDnUqt7aN0WtKYlPLBtq4jHP+o7+jpDIAhcVFODq0Ch4+kcfbEm8bkso2
CCX6VHRNibtKrktbqUFCUGdgtQy822J45/QWyq580DiTQitNJGbnQ/ZM3GXXIU+mfQU7GYA2uUMq
nG1kyz/ZlAMgAXAn0ArJe2sk+BY8j160m/wYaF88CFOOXrwtfrW4sFSDSgoQ5+mGn2H0fuYVBTle
gi301OYgDTIFX6CtTrkbHIYLcCh/w1+gqf8S2sGxsjNb5uI/8RZG/75amA4mUlmkOdXua/kKjiMA
GaR29rr4i724uZO98EpaHHVkqz41oI+J3tC+O6H38qD09DTYV3nJudt562K8BunLSBeoNkaYGM4f
U/Ezgf/VK7E4CZopYLYsw90xoazaR1aZe0Lw+7ZJ8baKcRVTMHRCM1GlK0Rbldv7QZzdoeA2PfF0
j7kHu2nGgD9dS+2CBYdiDgt3pk2c0au+KH6AThNyRBKCh/iw/Va77iFbyqkKzBlWJmx48MS/QOK1
K54iZwZtkgWOB69SuS20vNQPW9UpiBhHxYK7pHXD3XgOXcFuPTmxpAeKiQpG2n2tA73jfzrGN0D8
lYlNQiFFnayjoULa95KnF8ewebotgqPtb+BnKxG1sQhJTBHUkoDYYtf9iBvyfFvEtjKC0FrRdDDy
KUywnKMZTErphLWu5o6hCk9mOlnqGHAcIU8MXelqJTlG4zO84KGLip+Nv4XS10OOWW1v1nUl9BNW
IoQgBYyKgbA/qs27IFEiS5ZHzoHwlsG4n3EQjWEoA/QEtaeiP5byf9KEMw+zDfEJppR/ToSJVcx0
AVyKAWUmvvALjKCPOkAvDSeZremgHAR0TZv72OPhUG47i6tUxinJaprp4kgjJOHQl2jH0X9qmr9I
vGEB3ikxTkk3lVQSB+SL+iq3dGkXxv/j/rG5NRXduZNk4IxoqogAETB5as8pGozrveGJlnCfHDK7
cm6b0XZK9HpqbKJtmRczysGL50RTbaWieFLm5pTmqS0mA3CT2+BrMolWOU+/y0zdB40e2pwv2Hze
r76AeVlrhhD2IrK/TuepmR3uWl9wjdMyg/ghByIEL4fJURjCOI6pFUkQ9cjIBe1wBOK5J9ali4k0
0BaEIW+Oher8x+j6j3YSqlUr224LTYmiEZVuU/sppiBSFkZLDn+Nyy+kN63bG8mxcTYx1y7hnAH/
DnBMtVd0f5m9I86fGjRanRXjRya9NPK4wCOrSB7J5I8dJR/gmdo2bO9KCuNJyqVVimBB1TKereZE
3Yj6qByzJ6D8+DPqwqmT+eIRxO2IrXldQP8SBVyPjHEoWgYumKZClKMBZBTKGNwjz6TJCEIntwTt
UqO7LeeS4fgWFkkNwOHiYhZ4K2cykveS7LWZ7t9Wjs0qO2JnelMaqqmy4D+dpPdhh019e6CANWjf
ut0JGC+O8S1F0DEA4M+nOMGfMbe1XMbc8joOjEXD2prBl7tL3+9Hdd8pX24vb2sH11IYO1PMHLRV
QAZHu+RLZXqTwPn9zSHFtQDmkpY7MUSrBwSEr/1fyT1lYI+cRbcofYN+ED3wq1X2rnrhpRu2jHot
lzG4MJbMv2d2xPYUdcdmAPkfMOFv797m1b2WwhicjiTaWMtoSpvQ1Y0S+2E4ZhgeW+5ap3wGo72j
78MLKqgcsVuefy2WMTWpnDCP8gaIcgrvgKS6E+z5XvVBmnLg+/1tFUH/tgnoYB2Yu+9dsbiEhdx1
mCHL4scg/iny4AQ3g3lTuQpgdLDQB1GWQyDKyH6Azr74Ab11Z+JQBN/Qzi/Ry+fG4E1AdyogEtQJ
2Gber2lUa1ACz3ilB/Fe7MFjI369fUT0BNj7ywQ8kqjI6GEj7HRQU+rCWKroujA1DXSnr2oPopLx
wWh9pfWKqeUp4lYSby2PUfde6c1lSDACR2eBaYUxcbTRBkU6JguRZJts6vTBKG4XZ2B6tZ9JBlA0
ZgXu34CSMDpCFGEUKhrCaupRB41Xda/GnJLT5v1ionFKR4eibGC4+P2Z5WPUAxCKdnYD/Ip2JveJ
hXm8YEeffAIYl2we3ha13g+HuJLIBFiKEZrAQQfclqq8poZbJqem3EX6sTQ+gzG4Xhuzf1MVKoqW
IpRLW8y5LuKubkxPkniPsk1TXi2IsbSqz5VggGNBzAoKbGO+CIRX5eQeE+PwQYMgxDPFKOveonFl
l3kAu921jumXzv+DyHjT0a/WxGh+ngzETDEf55QIS4Wm9TKAsll6oHDS/9u+fiWI8fVRMw9TEKLN
WbUoCYtmzzZt+p+QH1V89a/Eyr3sU8i3a8VgPD3CUnU0JexmG4SpVQsTKGcHzKESewhmtynyfWrE
zm3fxdtRxjlKCxCGhwWDZLnhRNIPQ7Z68v22CHooNyyLhSFRglkyyg51rkmNLUU9o/AUZidTfrot
ZnMlAOaQJAm0OSDhe+8yRDlsypEMyHUkp0Q7KJI/85Jub0xMH5ZylcF2CupdLeSdQtmN8uIJDCpe
kqiuliwpwN6y0G6F8SCHIHpQmv8YiuAqgU4sQdFkSwoHx0Aft54MthKabpqZmEpIR1vvVUutwTps
1oEvtWBynshLpY2HRDPuy8S4H/T8vhx+oXUg3MuJuI9FwQ509Vskpt/6oPeKqrU7o3tITOkvEutf
NGNBxRksL3bSfiuz+JTFla13g9tMIAfQxtHqW9GSKiV0xqZxSF/swONga/p4DPFTepAgbIuS52Tq
baWJaqsIe0C4D5ULZqd9VaTuVPaNrVTEFuR+X2lfSqN+MfLogEa8lzat3AyzsaneWV0wcMxyU5NM
EAITE7MjSDm/P+IorUH9PSMNHUoPCjrWO28Ejn20v61Imy8r4AH+EcPYoZQnQoE6OX1rG35kYzz7
WDjTUbfDF3mPdrl9f0GmwRFOwjceitu2RzWJqovohBVltvBjhrOoLGH/D3gJ+AN/DhaKMq+KDToN
n9spvWk1V3lsAaitA0EjFLpwyqAmsWo1U2+NVevd3tPtk/uzLLbyU6tlvZQ17vMxPYSpj4EAq9W+
xwlHQXirYS5xcObqC6JXADHGkT0v+a8Riq8NPPD5zat1tWnMDa6MYkwUvcVLYPoi1E/ghry9W5tl
OXMlgLm79SqMuq5EGB7tqz29dsITJcAL3yC+eGW57U0zRCBH45/KskIJfYMRsArxnAJwd+Gr3nra
/PP2gngiGItSEJ3XSVUpzoL6UZZUFumaR0WdOPu2qWWaohEdtkMQm773D0kzU+YrpB/TVLaW+lBP
td3rZzPm1Kk2l7OSwyzHAOZKR0rICafAiTIQ4faPA5f8hMa4Hy4bXVQlUzQRArPJ+0VY0LVBy5ed
J3kRovvFW5z0CK67By1BSBz72pPpV4dCdeKnxtfR7cOx2m1vtPoERg9DbZRCSUAasPraun/zWjZH
/WWyJ6ClxBdeo8qmXa3E0X1fJQIrLdCGmQLAGBJGSM9Bxzm3DRpjg5iGaMg65bUEx957AYY+GaDl
qWnXrnA5I5W7qx9FYuW28Xv0ZgepnV29j+1yHx1F+qBXrNt2sG3Yqw9gNCcSxHzMTBRkBq99pfX2
6UHD0xdt8ofC5mbpNvV0JY0JiYZBqwQQO6FXqrLp6Rn3k6Xhrf3tBKQHwGGFjvZ4e4GbFniVyKbn
43CUQWGHcDIt7oHeaVaNVVJYouUzDsUAKalBj5HojAfGXMh/oYObEQNSgumVYmqHhmzfXs62Aazk
MAYQqXpTdhgPfEsIEthgacd+5Em+4Ode8MgDT9k+sOuyGANoED4NXYbq9FLLrjkYrpipvprX7u1l
8cTQU1zbWYhXk6LilITsez+gt7/+NiKGvS1kO5m62jvG2ODxS2USkerJToYPJjuQ4pJ7YUE0s9jV
HaIZOzsv99mL6nAEbyvhdRcZI8vnFJBLFF1H7a0FRaLUjXfSLrVHCUBpoqOeo0eKaD3zejDpgj44
7NWCGXNrpzlJ6wZZ3LmLj6N5SujbNHvK5ckB1zJneznCWEJCbR4XwLSCWS4yU8sAHzfATywlOSbk
t6px7gGOvrAUOIs5mbqWI4MmxUthdRHyj412lsnwzDk5arYfdnAVedMrcaWYLfgplwgvGcz9dqcK
3XC5Pd5P6IbDle5U50+l3VfiZEZcrM/zVMG6y+xLLbwK+nMIiu+4HzluhB78rWUx3ooscx6aaFND
l1WzV3bdUfGjHb/rbvP6XC2HcVZGgyBOLiCmq3dScu5KHmD79vW1ksD4J70eS8zJodAfnGdAK8aH
7viLghN1588hz65fYYyTAiV6NVYdrfco5quoR7tFlwpLaEJbzpK7uq155rvlsDBYJBEiGwCJRPj9
Xh3mIVDH8M1+7eoU7uDsz4UXXQR7OiLTdAeQf6d0etESeba8YV/vBDNLjVsSjeU8otvUfFmIPyqv
GW80esMnQgQxMBGiaGAnZlQwHoPJTCh+5Cw/FPmz2US2guRErMYcXd9eiwEEd1Ceg3qeMeGOYIYr
DGBTleqCKhXcb5nweNtN8EQwZluFVVpPIeqrwNSbiWTlg90PLce/buk6KvqSrgL0iwBcivHm5aBP
ANXB9fV3lh08zF9o7PQ2NPTEi3w3j+cqjJ0bkKbZVFMZx1Mu+6LcF/3vJnwaeNh2Gw5ivSSWzElR
ZsWcFgPpq1B7CfVsl5aTc/tstsAvIANcQJquGiKAAd8b0WTEw1APyPa1LgHoeembbugvD38jlKr7
xuFxz2wv6iqQue37sVClMkTWVBK8rr+vph1nRdQ0GO/9bkWMIjSVkYvlNP6TkqExYOr/PT+GR5BH
OI+UrZhzLY/tsEPea6jLEFXUfxQvdSMnt2tgzRgYmOfFnFuPonfyGIsFUcHURDkaCZK9/t9O1hrd
rInX7Mb7BcUk8pVCBcZALkmQB098XsC2fYLwubKuACyEZZEqg2ZcCB2EEKJHo0vsuNN4xrzpMqCT
/4hgPOxY6IFZxHAZIh22kF9bK8GWUnAp+Wn+ugBdb/7CzeVtPOCxsVehjClUeRpMOXWFb0iIyOII
s5OeAPGIpsWo9DhqSr3eRzW9SmPsIDWNTkRtFUEGknh47AFv1A5LS0OHUOaGHs9jbd+Wq9UxZjHj
baZJxfC3WSAxAcoxNCF7FDmldWSv801wg0QH3qOWLuPGMllk7KCOMbpVoBUroSnp6IekfKdpHsN8
FCNXy77e3lWO3rCEU5k5FItRIAdjTNq+n3OvScY73BX+bTFvPawfViWD7cRA+gPZK+Z6BoHjBNRg
6CfxgQ3WuzTVg7ExgC0LL92RONKBstSRXYT5Mdkad+AVuP0FmxeQDJIfArQKCsDw3m33TVRGaHnF
1SDu8ZpOHAF0pN0nOvKR1DZMRUQMohhsKX7JarPPevTXLCGetfeZyqkbb3qS6++zypENYxzVMroD
a0yEBcWzmX5GgILmTU1Dl5CsMibdClMXo+iJclku+UM7Hihj7+2T2A48VjIYQw6WOFkEeEonA6S4
5AGbxwGxqWhaIAz3QFnz5ba8zT1DLR8dTzpypmw5v82CvmvFBohOcX5oIgicecHnphWtRNBPWD3r
knJQzDmh01SZp6EyNQu2LnADts17GoxiOlER56LH5L2UEEQby0izGiCEBQIySjY7+T62TT+0G3vc
8WYdN/eNmCrRCMgPRTbZLFdN1ZsTkmt1hrYSIC5yVG3TIle/z6iB1msCksx4FIQA9wRL3G4IkJEs
gt+1Gbu3VWDTp6JiagCbV5SJRs9vdT7lJKQT6j84n7m2B0Fz1DK1htIfzMIWMcNaPN6Wt9UFpIqq
BpQrQoClx6a2UQowQrE30Ch2J12qfYRGMW20fk028aLHxk49fjJ087hWIhkdbNJKH2QKIDH1vil8
XchnzGj1+8weymE1x3NAe+DVL2F/SOLX23u2kUN4t2VUXVZn1LYgjexiaDdlbm791P97co8397Ct
CqahEoTu5geytNDErZV3yJC3Ue4scX9v9Epgt0q0C8LcArjMa9QPE0f/tvVBU4DsAXxyHZAk7xc3
xYtMMh2tdcZL735fnMyBQnwzfqen9L59yvzO40W91FF/uHCvEj80Jcx9JuTqglLDOHtKjGnS3Epr
1QL5YvCZpjdVXAljPNMsZqEeaYiwiR8caD8JyrpApJL87E5BUoE2cHNzCtvPiJVQGi+uFAa4KHqu
UCqd1i1/4L9nw1HO+l24/xuKOzCd2wpKFfzWjjIhDBoupSSfEMKoyQmwa1W607jga5unhtoN5o8U
2tLHGFnQon8wNpHZ7TztIP0KkdYNHOkxPsmAwpLcxB2PeD5ceB1vm75jJZaxvUwSgXHf4NaPul2v
+3HOQYvYmi9AmuG6Lrru1VktYEKMkV+lsfTgCBYFDJD3oqeAX+9Tj62VKOZayWdAYooZjZ+L+kVp
F2vOR04ZdtucVzIYcxaHRQ30Hn0aaKFG/CLt6PMg8kK/+ctAADucFcHivQu2w6arULaTQdRSyZBo
qSY6aQ+B34OpEDO6lSt75BS5vJZjjkqwDQ3yXExySZnw5qixYu2nziP23jSn1XIY89Vyc5ICKVWc
unAlBJllZlhztnCMdvNWWUlhjHbWlxrIkwiYaaxJb5V0T7zkwNstnhi6myv9HuVBGrXo7XlDx1XR
AOLRuWmemM2QabUaxj1UwlDFI22gU1ErMD25BO1F5i+hznksbT/XVoIYh6BOgxnHBH6obpbOysFG
LTbiIS/7yySlD3LTnIsytDvJBELZcmpkJA9F3boo+l2VnPMp9/G/AAYxeijFyK+SFMOFonvbHb+l
iT7449U3Mj5lCqU4l98eyqeB2oQ/ZxatYOYvJgU0Peu28VT9UBFs1ZfizHOZ2+qLJnJkghXE5Ixi
hULy34kzxTx02QWzlNZc1/btNW6fty4qyNjrEpKN79WqbKOq0QRob5qHlmI+GtO3UHo1Ih4IIk8O
Y4tJUeK1UQfokFEyTyx1ezTby6IIRzNTfv9vS2L2TZx1aTBnOkHXnibpEZ14tolAnJgcFf4Xd3nd
O8Yk6xFXddfCXVLW5MzpATrrzvf6w+KKO8wNY9Lr9sI2FQIJYTwwNNHEe+n9WYEIN1qiBVjooO7u
VWcRf5jm620R9JM/aPxVBHsDANKmnsZFxzG1+yDYjQMvM7upB3haEmRqkNxiC0SNpDZGmsGNUSIE
AEd5hYNb7Rye1EOI9jw6uiAeeZEqTyj9+8p3JlVYRBIF6Q6Nr3HVW6lUeoFEbGLmPJdB9fjjBl7X
x7iMcWyWpBSQ6U724l0DZprKQ+5Bt5ZdsC8SpEsXPNAaf7Ri2h0DzHMQTvKWu11AMEUd8Lp4j6of
KlWdHGlZgMi8nu2st8kBXWM7/S7whHMRgctocZMDD0FkO2JZCWWsoUQ/n2Ti7ni7B4ESjlzbvfJo
YjJFR/ogdfqf6LzEmPltheWulRrN6mzbIqirngZjGhp0HJq1pchneYEZDpq1nX9+ouINMBEgIxNJ
1WTjQ3WuiEslmvDSV4qLJGB/F0srrIaX59s09pUYqmirdeVaKbdjjMewWXwL8h9zcG55FMubxr4S
wTjKuO8DzQiRSoRL7tOftfLj9tls358rAYxKRGoZJGOPLuDRFi6i2/oFuJNaPwf2roE6oOjloJsk
GLPEm+PwiYHtd+fEKAYYDIckj6g+4vXWvAwd5nvCn+C24dygvINinEvahWJc04HtOAm/GH0UWe2s
OlEqPd7eze3rBl0iKIiAQ05mq6m6NLVzQJEI+kPvdnsKUr/4GL7FlBIfkHlrfAPb90caW07NxiCt
DMolqITCbtG6p7CfrbY1aW/6JVPkYyQIr0us7QEB57ckd6ausLJBvkvVYicVgPQOeH7tbYr5g3Nd
fRMTrBjxXLXdiAx73eSjXYWDbxbiQRmbnwIpaisH65MViMNs53G8yyLpnDUgICsq8DPr90STvWZs
D+Ys7YuKOCmJXk09eQxjwwO93NeuMUs8Q4IvebE8LGn1DHqxsxahy3AI/SmAwKGtD6PRnKaOOFUi
3w9F8dSZ1cvYDlbRgd1d017iQvyZhTszBzlnKk+GPdW1K+nJZ7ROkuHaaYbJkFkwV5IveR7JFUBv
4+86AXA1eRVKDujn1rW5lsFsd4SuuWXIaI+udMmX3kkT0QqzS5zzmmS3TGgtiPF1wRhOS1g18OGm
rcOZJp035bwIdDObI4kSDTuQI9PYsrpiJoqY5ZDSupIH2lsv2Otu5eZ7CfFaZg/fOPa65V7X8pg0
wRxMxTJiWhjhYXmHAbwz2TduiiI04G1t2idbFBxXtOki1iKZCNFEBXMAkDodDTUvFFtf/tY6ADN2
yJE/6MqTxlbZk7mQ1LBFynG0e+DKtD7FlRm9EWGNfOQ9TDfji9Xa2PJaYqSKGWkIav7biasH9mDJ
v8GFi9hx3KcXLbfImedzNlXzqjQsiE1JFrwxaR6mUDUAOD+n9cMoRrwghio469jWa2Nu4gDdbcUc
o1BB/OwedBnojTB/KP7fde6KB+CwWXdei2PuZV1bxIGk0Mxsn90XDuIYcAxisskRKrt8boBclvjm
c8jNGHM1hrmTi7GZdbF8y2rNruzG6JBIbe2ZBgGNr/LMgWOAMnMzh+NcKQuSTE7e3EfdyZg5/nH7
94mKp4yu60j4vw/R6iXBDCpmph2Mih20QP9pZMvuthPhiWCWoGiYXxtEcP9Fg+4AsGqfiaJ3W8Rm
5hQv/z/LYJ4svTHkmPqgy9ind/luOc6KZX6nulf5OY/GZDPvs5bGeEVxiIIuG+A0Orx7kIMGvrNk
FZGVdVbyZTgazuKXJ8XtXgDR8rMD/U788/Z6ty36ulzGRxbzYnQFQXkmF91KPUytF3GbcOlvfLTn
PzLYIvpcx8tsyGjHoZmB5jLtkIO0cz/5GSDsnT0db13SWYGb2MHdxLl3OCrzod9CnoHaZ8C4wzk8
gDH5AKT/z/mr6/qoP1s9TkZdJ5kY49H1Dz/4BIrNAXVi8IPved1p/3JxX6Ux3rEwQJiUl2iTobTx
ObLgKDQtj52rHih2mXAqeOvb3kI0cRgYHdIUtpWkE+PUDGZYRC59NZOnIOGljt6AyT4oCPo7ZRP/
FJHt4sh0XQjLpP8bgwmvdA19fhTpQ30M3fhsAuxjclUgEcqW6i52Y8EQHIlTHd80hOs3sErakHgB
wB5SMUWl2IYx7vX5oSU9LybZFmPIGtAw0NLK9nskZdQloVHTsCu9I28eX3Xzc/KFUiWNe7D+vCzc
ISHqsz7srywhd4tuHBTlGdc8kaHIazCnOto5e6aDXwrGv+gG6+7gEsfA9sa/ogMvN7AdpPwJyyW2
E0TVk27OAzw60YI84zlkLU5rpylGhsAhrVnlYCnopPjkc+0aQmPV7y1yXsqUqLR2jsLRZJV1Lttq
E+7TeD7UBrC6g85r5sDtp+BpUb4tonhpQXUxDcKLqWNuS212vWy83va029f9ajeYU9Amc6oWoUV0
ceoxQBIfjGcCvFfVBrE1F2+LK425KzN9CdswKAB48UB7z2ldM9jRbGwO3l9ecp7+2EcF++f9JbGt
K1kWhU1R4P1lzIXTqI9jiA2PZSv7zCi1uj5Z5sJcwAySExPPlvkgN5bipcA3znBP1k68F1xgp02H
8J6izQaPy7dR5Jjv/5F2XTt249j2iwQoh1fFEytHvwgu262cs77+Lpanu1Qs9uGML9APDRiofSju
xB3WYlrv5gqpaClJRStYJfRqqsIXWRbspMK2Xyys/zvCweaUMo0WPQxqmrQW+sN99F2Uj3nyHMuB
bnJiI9st/H1rmEj/bCV9CE68riMvWlCtoMBxaBvB18beHZv01EwCD5afrSWYClNM+CEMTn2W12hy
nYom3mM1BuzN9lGaRTfKJFurgsumxr6mD0FUQB7wFJNUBYm1sfTH2MjtttHdNuZNmTADo/whhorE
U6eMSx1DF5PmpMi7SuF9sH8x4g8J1A1Za92PEmEdyytb8rHeeZT31p3lyC+mn11bPy9/NubgtrQ5
EOWhUsDw/N4WtKrwKOnpscqUvwahvmsl05dn1UclyRnKyJel7q3LkqcmVg7aIhxBT/08LOlNbwA9
UMZM3jj4iWbtBrO/WeR533UR5ynAzCk3P5Vyb1nXi3HSolNHOGWyQ7vTAsXLfN70EvsGAH6MjWkd
q74KpbMT9stRFsMdv89O7sLX9HnGOq/i1YFc2Dyu6veO0hdHuhFHaW63xNUAUh5CBoj2+TkGGSBZ
hyquuQUE5gdUMJWlYRkFg1LUOwepQtwUDdJImLs779d785Y07EN3qe2ytQeXRArdxoYSAESBP3VZ
1Zims5FOuXGrSXtRMRCdVMGTqtaWl4Uj4V9u7uOAlK8uUnWyqh5JpdbPZ0D8+10W3czJm2Cqh7SP
bXHOfaXZTYZ0M0qiG6qTf/mMTC+EmWS0nYA3BQSZz+5OT/PUbAUExaFTTuZc+Iok7nXB5IhhZ1kb
OZQpWLERitkCFSXPK4zp+0BBQ+mptw3tPb8i6ILaw//vbJT2dEKV1UpOZPbfq0qwZRBBxNCcy1KY
LRNpczRKTZTWGBuZiIlPcH9OkdnCneFJIN3NnNBN35L95C77+KC5kVs8p6l7WT77rQXzkFDQEEWR
HivVqzgfhwQRsncnrCdi6uINKbMj+iFmjsIr3gQwuakv1r8RR6xm85AEQ60uLBMCZKrrXty110BS
wpKxtlNH7cflozENcCOKUs5YB92ZIigopWSjX6lIRnXeQgdPBK2X7WqtWktmdJLJUVctiEWRE+iZ
TmxzCkoNYd/lsJBscPaJ6o//YZ/gRQGiZpfuhVJDU66sSSJtbOwT/8rEKEhW9RuYNnaJmGKbdLWl
RvuTTHNzMsp7pU2YIBzhsaAOaA9ahmvWppOGPEZCnobT+Aq6FM9VPWGSNLdsAoyXeO3zMNmkeiGe
8Dbby7yZB5IVff2YIOUE161iqiIVUbWmU2RzwKDbP42HB83L8foljYc04MHwMVt35KH9tzwqpIJk
XUtbAoDUeOFte0MWigwvOhmecCZ11tzR3OXIq9Kwdf9DKJUaFn1pDYIGjZGx3550JrAGuWVy8qEu
fUjKW/SZ3M1DRmQEpNE/77C/pNr6D8L4I5S8KMO7NsphVE0TmpZA+jfn5IkgbcZ+EuRH/Xr2eqcO
eLUDtiv8+ICU8whTYRRrwcDuRQ8qmyr3NSCa50vkDqgjXnaF7ExhoyGUF5myQi4EEalQfLLeR4AF
D9SULcBl84Pg6t5lceRDXbo2ypnUYyN2rYC3XZHtZuvWtK4z8e6yCKa/0mQd60QSNmdpVBqjxOtx
yKDy5gDDKgHkWfTOEj5k0sGU38aZF6dZOL2atBFInSnC5KpYE8LbxtMDgm6Y+ipowoCjjqWmyFav
UT+3QXmE/72LeMUHpq1puogcy9QU7DTgg2+ipgKMrrTIETXN5ZucBSoQFy5/TmaU2QigdDE32jqR
V4D0WZloG8W5MwFCgxdZMweW5krj41CNHCVhtyE2MimdBItlFKsGIlt4lvwaW8+gjj/1mAnj4yLw
jkddHjpQIKzvEacx3nroAWRgR/p6ytXZbsWqtuVSctom3ctSO3Esj2kKm0NSQW7pmyazYqBzLCZo
aqPUGxYjmLSJkyVwxNBjfADGa6xpRT+xajEKX6V2N9i53HEOw349f5yGnuBerEmVlBgesn8nBc3d
6ABcxsN8lLAb3O5ab/XmAHusKE5pNwBTd3TexhrbEoDki0EVC4vPVNTJI3FU5hVopkoLiXjQaNGy
u2wLbGepfcggv2Fjba2MPKhcZJJyhYHqlddo4uyVWyHoA9WwebbNjt66DLIP4JVhlYzKFow0NYQc
2dd7b0WwgVXmCaFjpM4aAffHtFV8T7Fz6spX/qQhsJFM5Q11gmRvHHFQq/ey7nopAGn5cPljMhVz
I4K6r9Fowbejoftn9ceiu1YbLx5eL4tgqsRGBHVd1SSmhRkiFESK34hHLfzr8t9nOg8d0HUWHLCJ
QVxKHYxJH5McsTNPPLX8IdanKjpr2W2RrvbUvqbCrz+RB8g1De0o3aKxBTNFKoqwB7wk2VrLDmS/
IMUWKy/jZ/tfQ4HCaZqqKfRkbmetCQB7EaUt/anQDX8WwRItItcx0r2URy/FatmrOpwxQ+PM9R/V
mTfSqYiT5YkRpaTqpMh2CV4plNwmhVNjZpvWRggdYpRhiQ0TqkE4CTAhhudT4hWO5a1AApz8bi/v
sFbDKzJyxVLhJgJCEt7V0Bijd+IbxQXBxOCqPwc3uVG82QMk5W18LrkJJTnNl7Rrc1pKUddBLWvg
EoMRIf3el7mDllAj3lbLUZQ5lDJMq/6QRM8Kmp2grdkE1VnB7bJE5m1RXJdCyXFPbEcMYGICaW4q
xvvLbuOIO6E3lqbGgYTj4MVkTsYJfy4/VgApLjteOs4+04cwyo3oWibNYMpBjpDtxnI/Vkch5EQW
9gV9iCA/YXMeAG8PnZkDS6ZUTh3G0rVudNvoXIirYyiLc9mN8M5DGdgArNRwapES1IKfgShQOhi8
vTieCMq8cq0cFR3ohS64rA5AS8ps0AfemBgO5aSn5Ld+1eyPD0cZVBWNUpeYcImDhsXaFK3yWD9G
XRdM0sS5I2Y0ASmWhDSbrCxQ0Rjl/HnqBgQsUzScxFpvtbTkBCxmQNmIoMLuootDnNQouQmp8YZe
w37pS7CEowaON23RKcCQ/qvirq0xL2sjlYrEWa8Nk1yg3FJPul0Dod807ywzdi9rHfvzoQOPqrSF
ujClEs3YJEOtwuPK8dlUbmLt+fLfZ5/i4+9TmiCopopRDfz9fggk+TrDdlbCWcXkiaDdaBxrySxg
fiFWovsaeKZz1Ik2KCw47o0jh56mLNY8lRsVCA9h0jvyOtl919udKQWXvxj75WqJZIFBhhOlp9ay
Hgt+fYksr/P0Q4FB8uSYeOMuS2xzn+wXspOCGoB8FNwl4tgtu3C/kU05od6c+8zsMJFHKmGqo+3m
nXb3e0JVe0eYGJyGc31M67IIModiGZpGz/IUoRVKYg89l8fielwWx8SohD1qzS80g4I2076XFtie
EvmW852JAX1xUhvBVACZkmFUIwLuQ54NBEuofOvwEHMJS0vmWjcxDyKR2NJXgQZ5OSA2glnkczhB
86dZVTJZN2edE67gGcPiw/w0qXctD9CL5YDRPZcIDJ4FIBrKrLtCSTW5AeCJnB9mIXR1owxqNF+y
ceVcH7NcuxVFWfg4Y0UYZk4aEvUJVT+3vI+8FkgDhVN6ZZCe15+XL455Ngkj4oaMCKPQIzxgxgtB
Wj4guESrW1fRcYy7Yx/haSvHnLyJ/Hb6xmCGwN6VVWAW0eMBVaTm80qqAZocgVPgm7K8TXowNbuo
8Lsm5mQALF+8lUbpx6SGCgAodJSsdHdd7jp+856lgVsJVEzBeK8ypAuertL9/CKA8uCavF8JTFij
2MMP4QkcgyfdrwPuSDNPMmVs69pZgw6WJ3fNKwx1lF5TDp5qDDc9hlknlUdzyUxFtyclznyTuuli
iNEOsvRNsNDIBGt6raNz/c7ZwqWeZNvARk8ot4kB4CWPVgt7VOA471H5Lhpb/2nuB18I2iA2PV7y
y3TU2/NRBh61oZYtMzRzBH8DloMBn6e6444wOMwOKh9n63XlpEFsu/swBsrQZSMv+6pBbDCkXwhQ
Nqhd3do6gbSRYwesQIvRQEDCkxNKNMtJLY1xo6gQFKXP0/oiZPfJwGv5cGTQLCeLukhJJDWKW/wF
v/VAaNyywMBYp+RgAM/7b0YAmSJlMG4AxxFbn/R4Q6F1lZQbGknoNLtPi5tJLp28rjk+i2lpGzHU
NcVJP+TqgNy7bMRDpeZ7fQ0PrSUdaxCdLFrMC6PEK33xkRt5VPrVImQrZQqvFT7WezTEgdoPNHQy
RiifqmteFeTyRwTc62e7LqRmVsoO0SYq75tetJf11PCA15llU6AI/uemsM73WYikxsNsiBEaSmHr
hitCWhWWdtWHO2vUD3Ka7iOleiyk+Q3UqF4uDm6XiC64DIJRJFTV2DMHtnmT6ldDhprqCnS7uPXK
rvSzZlA41sKsC21/LRU21hwLc4sIoAYpK+1yVQA9hp2NaT1bq7gfoj5owDjuiu3UONGYeZ0EGsvL
EZkZuDbfiworXb9q/dRiJszUfK27GnKOjl1WadBefL6PaikXcHLDvZoVQOK6wZOElyZ8TNtHM+P1
wtiedXMYooGbyFGaYTMOOmrmcjCB7l7ZCag+kQm3xPm9Gq4bNg8PlelaNzKp+GE1hlysCVG4h35o
3oZK2KdZfVKKyL18U4xpLksEd9T72DWh36GvKpxrK50y5BjDaRieIvlaS1/06BjKsa0nfiXvLgv8
qhqf5VFXl8wYekpWXXRL4TCrZynjpZ9fHQIEmMBDlACypn2BWyynutGatSbV1xHIu4a9eATG+L0W
Dwx+W3xYUJT3Lp+KI5SezJesJu4I4Yub5+HrApipNNfv2pzz4GSszpOzoXWigKmA9E4/q6Jg6CB6
mfHinJzZ7R9A+AVc3tCdhvc8Zjm2v3gzeF8t7bNEShEby5pkTcF1JVnvJoZdyjreYmbiSHWzS4qK
R4vMyJw+C6TymMXKzDSc8CXlgBCOjntpZ7qZZRd73W8flZvk+fLNfbW0z/Ko6FhNqOP32OB2e9Cr
N+tLX+dOvwRx8f2yHO7BqLA4N1ENIAJ8yQ44jYpLtkbMhwG7l+9bW88rT1dI4Pschj8djE5omlKT
tQgYc+6MHnBYqbd6uzplPH+LTP0oYPkZwJhePUiHbO05Ns78pphDxaKMgqlU+kEWTtOc6uSoRqPZ
ZnNjjJHb5jtV5nxTptVt5FC+JJfjSgRaFPbpcz9dTqV8GGbOxqDM9FcbGZTJLcOAqkyNs7QYr+tv
yEZKF+iTrYLu8VlwOpdsR3Tu7+GB7rk7aNfDkTeQxPsRlBUaidQaK+ifXE0AEW5lXE+L8nhZP3l3
RtndpIMFN8oiuE1LtIfhNlR0uwWZgqBxviijuQLFBCsstrSw1f0FsrQBZN5kCKqIsejeH110da4B
9aqii/+w+PjO78s24q7iLTISS/5iEBu5VFo0TblSaTq0pcsP1RDayuJ3wPq0+sese8EIJycHYivn
xzGpwDr15rLkDeIQCtVXo74cdKVxaokHecV42H7+nJQRTG1mLcQOUW6RMFab+qBuAIYCchPZFXcd
F76FfCb6M2LWHLAVMnZoUbz6HINaE1UJEeVI5MD25FWrreyyQERbzOn2mW+aPo+qjRn1NhJpT2aF
ajNFOUYGeleNwf1bYFOocFR7bjGRJ7rrOfF5z2lW2NuKpBL+SJMz4DGSQKsvxyRGx3GanMJSHdHq
nQl52WXjY+nKVhylmouQdKMk4w7z2q4kzY5SX0v+RCGxpgPMRWwHoQtOWbigqYs5RCgBhnrozLHh
Jn3qqSnvLAwmSQscjh9yqIgatUA2zWX0rVYjkA+6c04wC41lGiCki/f97kf6XXI8dcdHu/0XRfmQ
TKlmDDcObBO8dN/x7p3ObgL91XK0AJAD+xItx4IHwMiY/iaHBW+KAmBs9QuK8GzMTQaGdHTBr0cX
9KCEl9oEw7fgRKfJTXcG7NC0sfXq9vBrM6+CzAAG+CyfigyR3BaNWUE+elJevKhe0fWHKYtf8qkB
sPXqN1277+b+nBpmIMpjgMabV3ePU54+FaPgDJlxa2Wj+gfOb/tZKF1r1EowMgvRZKlvSq2wu/FQ
rXeXjYbp+bZCKEUDVocyzgpaSQSuI36JANUBqhKM+VT34RUPjITozle393HRlG61TS/LDblossHQ
AcmHoDmSYeDLh2I7nn/E0BC92qw1UmxE0CeMVSTZkxHpXlefyyl367jn3BKjUgDtIYVzC7kaOvRU
jNLnUernKiWrPM3VACTMzm/I3hBUlevFWQnGVhYVp2a5SYeKJFLlKb+JHe04v5n7+Y4UJ5d97US+
so+//e9gIOSAiokJU6wyf0F2Tosl6YoFBwTMG3x4CnJpoJyJXNo3pgPfyKEceD/HSjvM6AgXamnr
/eSAl/lnNa/AxrNSV1UxQKIrB5AsX5Wov6QhSrNR4lZV8qwUgG/ossNlNeL9HupiU0nUm6WGtgrW
wcC+VPca87C/2d52c2bqQpeknvp4wLclwIDrqXRBe3Ol7ken2Tc+LvS+ev7/HYocelOI6cQU2ydk
gteK70ZLsGvjOEk8m2Cr6YfGUA61mox8FtBIc8XV2lutfCvWK8gnFhSCNYHnvskn+uJUNp+QcpNl
amCDscQ1NaEYmNYQpNz1E+41UV4SZb4RxYgYTcbIVQ+qF3mjjbZmbudPi9ti4hnz6hy/wqiXfjY7
yllOE3agLQWYtPHJuCbw5qvbXieZjS5IvxsREhWncLuT5AGG3CEsO+kj9zeQFO3rtyW5jgRAgS/w
6pbYhEajhyJaMOU+uRK9zJuC1QYLw9nci/fvyBcuWcqaz6XDmwll298/wmk3nrW1mtUrVDWawGyS
r3ZSfLNiHmgCTwqVpbZYe7V0AtQwGntTQxc5tv9gmJFc5cdJKM8myfOI6U+oD4Fxl3Y9llhRiAl4
Zfx/UdMPOZTHwnSLXuQ19qFVbIqo4If3ATvoZM4sBga2S+ND88bF++KoiEF5sFxO27ZWMMI4gmwY
iJvH5TX9TtZmUaN/vOy72G7l43i079LlUhNyFJHRk4Y3edXCY5KeJEvimB5TJZAUARoYGEcWvVbR
SHKuaSlq/+hY+EJkXjVS78wG7xHPFoNWnAJgTbyZqeMYqVgvsQkDb6WbSrhrlqPa3l/+YsyCmYzh
1r9lUJ7YqJoYtOYoeoiBHvQP2g78PI7880f9vb9ddjwMYqYr3kijXHHdhVm35gn8ftg54PizFR64
ucwqQGwPRHnieVbithYQMMmmZvpKngoCHgyA8gyqRwtVakwLAysncRa/uBm/ZX4OxQcM61Hv7TL4
Ixe1OTDlozOgMvbyRKbWLetaDZNDFI6u1AzVH2nkP9dIbzZIfaUMRYLpjH54QbNsHN5EXpGO/Qr6
OMt7nrvJDJoIe+JCAkMWg9/U8e1x3unu5ANOJGjt1omuTSc8q9zxKOarYCOY8o6L2sytaKBOYNxj
Qz20AfPe2Lb2PNvwXM7kztj4T35qjrhDk4j3+OSo7LsBbU4tKCv2jjUBhbSxcedRvy7n/x2SFd5/
cz7KQ6r6NCaZArdlqLEdzZXdDqgtzY9FzisbcIzjvQu3OYxSpGaeZKTEKXe2Mt005l9qjM44RmwC
E6vwl50Lx3+91yg30mojL4rEhDQ017r5YRGfMCp4WQTPf9GTlHLZdkKq4nryPQEbb371O/V+Ba8v
UYdut/BmbHlnotxLGBqCHk4oOCrSX229U8qfYRtcPhNP4yifgU3zqZx0JBzG/Cya3wuN8/eJk/2S
s32oGz1RWRWqUOsjjtCqGKg89wDMAFxOmzh1xxmK4HwsGptywXqvIPXwGJZwzvNz1TyMyY/LH4ud
0mxOQzmHAmOonYRhYVf+JgfmYTrPR8FR76sfk6+DbyJyJ54KcO7nHcRso9ahEcdRsRC1Hq+F+Fyp
nPthl1xkTGVihtAEax6VpXVWUbaEe/Q/MHK5awE0F1UX1Fx8zNhyiwbsa/qQR/mfdCpzE5uNBEF5
cRav8KS35gAIykC+N1obbBNBVNoab1eU7dU/pJJftfmMZStjhcwEC+74n5X96X1si1frYX9NZFAW
JhiQ5dCLY31qKarRG/AQg0M4sgmtT38ghGD6kV/TZqagigpQd3DuoDlOGW8DnBEZCMnIsM3el0NQ
ZRpvcfE85A+X9Z759RTD1DHkbWH7iRj55ut1SrNqgkrytgPIAvwiWAPjIO86TqOfeRxsK4qyhR39
L7wERhxlVaFjhSWr/1rWF+yaOJ1wWOV6d/k4bD9OptxA4YilRTrM9hho7bsUJTnNXl/avQ6GSsET
b0gDsHLTzP4ztdgIpJQ+xvpYLa3AuxwUs7C10HzpLH03RBHe7Fmxt7r8ppBHx5ClY0rQjqTcs3gm
wHZemx9B2UBSCZKcxTg1Vrxsa4ic1QRQZKY9WVZ2XYvr0wJ2RVQoJS9pZS8S02NRRDeDPD4qWsjR
KKYX2PwW6iVQzpLU4hOIbjwFgrxbYm+sHy/fMk8EpbQVNtgUQ0C1QFYeivIukmY7LnjumRneNueg
IjRKsNVat7B3OQaSX3ytmo+z9ZRxeU2ZudRGDmXpc9MrS0cyD8EMGmWfWRg3Q0jYZ0OgrJxKI9sM
/7EOOmQXWJQDgzyUFcMgDjBhbMM4YPMmkBaOEhCt/5IbfByKjthK2K9xUeXY6tDM09wYDxa3Nf2O
L3xJBhWxdSuUy0FfZDc/za7ofXuZTzG2eWfbTgLwF+2x2OsZZwsIhb3TnpP73Gl2wt7idciZHnRz
VCrKZijKZzPR984DbzOeiMpzi1FlZz6Y1wRCNT4MTn7q/dxZjn/0LASNvaFaKJx9Icvo6jSMBkBN
uJI5OZY22EP72vM2Z9h3+SGE+s6FUsfRWKGoFIvS1Yp1JvCB3F02aKYI9DmBHg/EhS/cCwJAD+Oy
wJTBEJ8T8zHnemmm4n8IoFcohXbSJ1VDroqx+bWy+z0pUIT7HpOukhMvdu+1V3DMrzzYFp5cqug3
d40wTzmQHrAJcTCU2QNk0V4Ym8DKLefyN2QHgc0ZqXuq47QV4xidd9JQrRLn93JA+JMM82KCog2s
G96jln08JEQAyrBwfZQjzkYpW8sBIiPo/wT1T27KOXGTP+A1wtNW+xBEOeMOsyBVlCBN6V3RQf/Q
SQ61aI8GVvZHr7yr0DDOz+ZsJ7wOAzPUbART3rlbTLM0NPRGNTm167YBdMyAcboxuHx5DNxuckAT
mzYmsPO+gJ1HQy1HqYQsllxec6XCkYU33eN4kxNcHEc6zAArFnfa99rBRGR4xbtJ5mjp9geQq94k
gnEfKsn6ezJFdKQTvi+qMahocYECmXEVDKqgp0at+gt2sAy0YswuYSRFXEpbMtBuFm9qyU8w0ZfU
nHjHTgc3wqhTRWrXt4mIz0qQtAW7dNe3AjSjqp3elVjDw7rh5XtUWRaB3BME66ZiGhbNEyumXVUo
A+bpVz33IzkEPU5xg2EiDG4PL706BCCDO8uV4q9Tdsy15E6qBCcU8ge9MXfDOt/r6up1Yu8gh35T
TfE2mu+StfYA2vYXMtsgSjs8pczcEy3tbPbSaOfachTi4jCb3U0UI4foRGfGdIqI5d01WcAHX5V2
oer7XjT2gwVcu9UMynFwTbV4SCurt6Wxf9YsjI+t4cLhDWU59s3noFsrTd03erTIors0d7F8yMLX
y9+blTxhF0/F7LAkY9CWckDT0lZDTdAWm3QXx1dIf51yvrP6Oz19NQud42JZzmArjfJCgtom0VQ1
SAm7N1yKHRk/JB6LMss8FPTbNANz3opIP9oj4NoDbRaP6N40giHDdJig9jepirkUscztWSqf/vdP
qIq6DMRO9CBM+qVZC62YTysgiNe+tgdzcUT5fu5PWgIKYGE/JrvL4pjvaLxndeD1EiBL+sWZymLU
mTE+IllSjV/I+lp/0O3Qls7CXuBkZyz9wLOTPKI1TQfwxmevFhnY8k3XUnT1+Vtq3BX1o25eW9pB
1DBU88I5GUs93pc2MdkNPBv67bksujVKY0He0tUdIVCuQboKPoLQBlbVdX7WvdDjAbwyAwcyQFPG
Dr2sWHRzxxQjQ1PJ5GK870/o4GK2SXohizyRZzmEqy1tbeNsBA2GlxWnPxv7y6dm6etWPuVhLSUy
ljCF/LUNoupKQo9fHo+ldVoBanVZFDPD2cqirF3Up2wRF4tkAfWpfNBO1Vl3l5ewAQfeGJChlJbn
0NnqilU2MH9r+LxfzAPrD6uWmUhv3iOI4ko7fZ8ja9T9/wJElzwW6DeN+iGN7r8AskKUOg3+8jc+
KLhQGxuDPthqRrvidjryMIn+5XjENkRMiCq0NcbdOJl5it4g6ao2d6Vv7q3v7zuIgcanQGaFA9XC
V5Twn2bQ5jhZhaaMCd7UXdEHsZU6y8pDlGAFYJxFBYAQFB9G8dni5XYUYp3s+ffKk5U/9NZ9sx7V
ipdYsE6yFUP+fZMuRRKKKHWM1q14mGXQEOSg+AGZs3ZbPIhudZ8AjUviWBrzrjQMYwOWDijLlkY5
s0nvMgAvQzkIV66CRuS8SzuHTIHlXo2yLsd3stwZIPjwrAQJmqzTJBpYjrOw+IZHWVmBos4EjcFY
evWccVIExsoWTOtDDr2OM2ZGF40aYjgp4DaH5LZ9xlbx78GT1okzW0ntlovGxdSTjVTqZbaC/XFM
NRTHq+7JKl769NY0E7u0Zo7T4smhXmWoJidRmiMfayzM0/TdLsaEEhYNH4Q5u7vsH8lbhHYe2w9J
qb5pjG0DkHpUqPtdtr5V4jUwTO0oOVrLtd7fSryhMp48ygaUXC7rkFxcDuSAwhuPtZdfqbs/iTDb
Y1FqL5dVUlsRxOiV+GtKZ8XO+v5bFktXppT5spA/X/6MCtO2N6pBhTS5EWpNxcFA8dNn9tyVd1ao
DW4jRLoTS7FfdQvWRm8tDQwnZn/MhjEoDCt2hv7JaNRAHuZzEWd+ZZm/tE78ZYxq6dRpHSgNEHAj
0LUutYdRXifPp0Ax611rpJ6MYfk5k70wEm0rq75nWhLbZrbeLKoRc9JYZgd++0WpOCoYXZoNMV7T
hPFnCHSCgedYDl4BV50/et0eI0MoYWG8ndMGYGsMSqcqcKYkYDJ89po6pmo6EERhADq0WrsQ9SdN
jq9Wq9uFGfpDavWg6O0+DWf/8pWyXacCzD8k1IBionfxxFhZhjEmM/ugLpkCcl79vtmTaTZrz3tL
Mx0nAhDg69C60eili1TMc6z9QX9EDWR9qB7XOdpudcPxLKzcVvsQQ29a4J2QVW2NW+yk4mRMwmqr
FVhLhNW3JsNPu591A9SZyx+SaRobmZTXzEuxqsRoFdHrN50BYqYs44QdpsPciKAcZrYkQ9WiIuMa
VWUP064Y9ka12LPFA09iFge2H5DylyK2FyM9itHARrpltK7wXDnJufaUBemdgYDKpbVhVlk0lTDB
Y6MKa6+UASj1FE5rS97D3eBMiTPKO7VcbCN6batfBFEUA2eFUXJujfzVL4FhI5Vo0iZZ6XNUzzKy
8GqKgi1Kp77KHLl7WJOrRXr7EwX5OCDxABtRYSwvjbZAlFZ1bltlQbsO3mURbL3/WwSSyc8iBCNM
VB0Ar261gucexHYWPuL0Mi6pHapPiiC4l+UxFRIowHgkY+caRFuf5VmRMecxaGJdM7wPxRcDM2H1
fK6wxnhZDtO2NnLI79h8uqVQpmKNIKde1LMZls+FXu8vi2B6po0ISv1kIV5BKIpymCwfVPlKjoJ8
4KRzvK9F6RowNtPeUCBCAm9cFN2Ews+hecCCPOdWmLuewJsi0LTgeUPth/pcubpGCWbnkTYu3rrX
fGkH+qQ7kOd441sEM872kpPamR8/Au/yabzC/6lcPFn2pX38CvLvm0szAI0z1h1B/elzB7t/MaDL
Gh5CAzt8bc5KqSAw9dFDjvGowYpu9gQ2u2O4T1MH7p3k/tYrb6OOdypKFbtuNUxxJYOp46EwH0Ne
zs/7+5Qe5m2lNcVooEsf3SDoi/wdDxIlvri8zRej1LBR1S6eDESRvxGEpGfUmWwDI371I7e9xJZm
YG4SL2kTb9vPWtBbcVhJ/fK7SKA6mWcV9ojeUrMvMTlUcXzsv6jDhzjyczZKV6WrWpoGAhfZIu3s
6rBiq7O3q/3ysOx468xsg/4QRtlZK8prBNhnVLUGHCj2luE2SW0B0i/7JmYlS0NR4O+PSJlSZ6ij
gIYuKQwuXnvTBetJfLSuwkMJtPISQB7Wo3UrefIzuOBiwOj94g4w8a6RMjMxltexQ4np94jPO/2H
6LSe7AMB9RmkRfblEzPrWdsTU2ZmiGVd1yK6g3JAYK7AUXnunxOn9ySneq2d3OHiDDAT8M03pgwP
k6DTrIaiiCqheqj+0hSHrFpEvyxncEM7eshOxkG9lv3yUAY8GnK20X/cL2WSrdwnGhDSMHyAvt0c
gwqK1+7hqSqVfCQ1xtCNBBI6uUY1BrwBReNpc+WJTetx7o6o/VcH889p6EpdurTZFJXIhGcUzsg6
VfscnqSAIERgHf6Zh3zBXNTd6MqXqWk5LMxyhryn3o/39Q8MKQa/SU31U3yvXKkuqDdFUHZztxw5
X/XdG228zdRKkp5nkFzpRyU/j+khBbhO9nL5g3I0k67bRdiNnboatgCgAdCG9YC3V315N+wui+Ed
hnIyKjogpYrqpKsqmqP1hzA9thhZHcy7y3LYmdaHelCuZB6MPO1DJHNKr/ppUzvS2h2AqutcFsN+
UHwYND0b3aq5XgwdLkfOgV+fPETxWUbjL252Vo+SsV7ZavINbBYc18WxZbrxPwPGsUGdFQGvegqb
x0X7dflczL+vq7KJ0UMyW0P5KSFK8XYSkEUaWAPIzMdG+5NMeCOAckZKo7ZpBt48V6tvVYC+y79k
jZMJ885AeSNNwE4dFh2wZioBTLMIbXPN3MufiR1BgNgNCE/DRJuLUrNRUI1owFPJ1b8t71OppOuj
YIgTkBLA7Y58HgcX+9G8kUjFrCkG9UueVGSoWPLr1+5XEvQe1M/uA+L5ePiy7yNpX/wsYZ3RUUmR
oAqfc52kLzK1zwZUoV8kDHQqu+RRddVrrOwDWp7sbZBpZsJiYrj1mVdyZ17hRjj5943ry4BMhe0i
aEkUAQxdkR6EZf7xJ1e4kUFdYaLPcViTA5LFeMtP/f7YTLYUdCfhIKIGoe3bkuM1eMei7nAOJQWE
QZ3oFsNpMp/WjHMm8pMv3RllvVNSLHJiFdhihd0WTX2t9sJ10mevlz8dTwxlw92Crzppvehm82pn
JeadsPcSp7wRILbKb26IMuQiG8EKN+CGJsdEsRQTOW70aHiob1zJO/3K4BTA3n32hc9nUgUOIDEA
LE3FubBLd5BeDH89Cp2tg5xEQlJ4VbnTTr3qX4SHy5+TK5d6xYTDhGfMiHNq19VV5mEFuMaA3N56
vFkwUl+glGnvADbf8vjgOfdokrR8Y2WYlFElUwEaal18U4Fsm5znhAOwRTTu0ielvEisk2ZWg6P9
H2nXtSM3rkS/SIAClV4VO0xP8ngcXgTb61WWqBy+/h7Ovbsjs7VNXK+fDAygapLFqmKFcwbEStmB
KOe2e5yKO9sQPZ33k+vv2mJxNsOeEquqR6wmBoKLk1ndhcG3DHQ6yr1+WlLULyKNqI4F5FVNwSAw
CEDWtvrS0tFtU91CTy5qABhkf0gnUbfA/k6jdqgiBW5bVzMMmD/LC9ZnKSXRuYwUpzOap6kUzbXu
QlWw8u5fcrgTVbohAgbWyG6MjEkQ4ACdo2AJGDaxyJHvP4Y3srijXaVi6Gg1MYQqhvUh3eduBdpG
BYhKNLRWQeDzD/7ofWnc8TZkSUkOl+vhFY6ET/05pqtXxdKxKCtnrGZAM5IP6VzgiTNqfxqK9nWl
9lnJli/KmnxWh/LjkrUDQrXlR0KBNjEVrxaVRWS1ooNmf99cqZYMUU8pEkaK2Rz1hPqKkoVoLRKE
OCIxnCOZlGSckYxF7xBIP820CzKzdDFk5d+2TMyQX9/e9z3n/EkTxwYKHVBbzTw0+Wvxvf4Bymr5
fhARmP+DqX+XxLmUfkqSwi6QAWiDNWADMQmItqrD4KlBH9qeqB4m2j/Os/RaP2ktKJXQizc6uar6
1uoNqggFTCCFb3626kmdKPDdMKi3BgCl9PRodAtT9BbZjyr+3judcx+mCozXgnWQ5pWfZC9DLvBP
bDNuaIHOGZVZrswE5F1wEw2UTSGHfm68xOgPmt2Ckd0YHgtdDm1ZtC7R9nEGJm/NJaMM5LKcaIB5
mR+1htplAjDb21r+D8pnyWgBRgewyrca1XU2yGUN5WPNPxHIIyJP/TKewJbnVE8gBxYUY/fX9bc4
PoNhmnqb9gbeWNV6jw6IRu+cHoSKgkWxU7k+tXcpnFZg50ylqNFArcHb/Pnfge/1vox9ZLl89TBK
AoH/YKDfBbIftDF9Ta6V4B74n++ZToyDtr50eC6QxzXUvlYH1rwVu2WAAvtcuaIs1+6uYsLNIJqp
gbqBs1UZumtNA5wYHlquDpMhHSdJCqys+Xh7X3cDmo0YzlBJY91JOWB1vTxLXaM+W5h/kq1Din7q
ujUEe7q/JmBJyhhxJDbftrXQ8n9dtrSzjhlFjw6V/Xn9rUwzSIj/EsN5ExprOpKEeG2pS32Rae23
mn3Me8LAGEX9W6IlccdkxnYvE4ZrybpQV8wK1SEek0+zyxha6EeYel9UJXgb6L26Cpv1cWeWqd1U
dcyNTaf63nDnwxs7suLSc3/W/cFDQ7FbY0ypPoPIzG/O1vPv0OCi2WrzGziP05YG2N1jHc9pS3uY
BwZQWoTo/Ec50BLY63179i7ryu+MC1I7LOiOPi5IFgxhkqCZUff/S+5Y/BThh+06oI08ztQoI1HV
zsD+qpFfRC9lLYh29rMtGwGcaemmcWqpDQHZmPiaOvrLanipgmWpYxRUUn1Xk5d+aX6Ws3QBg6yf
ZuNDauoH2tbH2/d/Px+8+S2cV1p0QN0SOAyPAKnpz+rIXon9ob5Ennw0PtSfZzc5qOfYS8LiImpw
EW00+/vGxMYKLcaCwKZTRTnaErJblqjoLriffK9jlvR1Jk0VemiS2R8JZtcL1cnsxhVsIzuyG3dS
52yOVli62nfsTgKkW3XhJ8CxShw5qPw0ECWzdt8qwI2T4Z0UsN/w5FBKro9JseD2MQ+vAkSGNWin
dwzeKhZK2zslA7SWmMvCnb8Ci08NwK51aFMHLGp9n2XNw0BE3dF7p7QVwSnCokaAgmqRTa/m89p+
MKyPuvUqOKE9aOytDPYbNspWajltrahHUe44e52zntOQvSQXYZ1jd78AYIQxSoyoX2HRd03cyFUN
9zMrz0tzEc4H7G7W+/f5PlcTrbNIvCG8I5HlyEZ0VkkVTIbhCTaM3XxepdEOAS9qYyjmCjq20Ce7
XiuQBMxxYfkzBZLpmATKvDhaNZ2RbgDHWrnUbmvXL8o8I/dtOkPWB0svRDnZdQHb38K5PCpH0kJj
BGOjYj33yuxHFM1VbeVIgz+1f+bpgEezbaKdUnGlrvJiPb20o4iUbdfzbn8G5/UkfSplOcPWKw/p
vfotP/WH3hm84W6Fx8/98ifGCABu17r0oj+qYebbRxF+2a524URMJEUs6wq9czWlcqg7Bs2mpeik
Vu9mdf18++RFItjfNzclsceceXe886xLkV/aWJRVYMbwWrPe18BdRfBDZ0nGcNEqXfPyWvcX8AuU
en8calEz1F58a2y2i7PLitpaAPmC4mjDZyl7IkbmTHgv5CcioicRLYqLBJGtKFYJeKRek146+pEW
P8n8R2//eftsdlEWtwvibsJIC6VIKiyIhORPsBsHNvpCH5LA8syLHNj+6CoAWuzD1BtDdKj41UfR
O/YfLuP78XG3wOjiWJJMzCexmJcGepBjQn59Vh+kEMy8kyMC/RDoI+Hy2LnVGF06IrtRFq9FfR70
r7f3VPR9Lt7rDa1LpwiGLjb0wDIbbzFEMPT7HvtdDwkX8ik9gFNIDZVXnyY/PQCj+mheBkxSZUCo
/rcnRLigTusxylguwPFgedP+CLg5r0SlQTlpfhumQjqm3erxRikJZzHKrEBTu4LV1auWOoVpeFms
ndYieiB56wKwzLVMGoJR506XaSd4VYqOj7MmE6GpldsF/G10ostzHwtC5N3vA/YIlVH0CF5himIG
SVXsFP580DufkPnQjvnhNzQQDFOY9dUZPQJnO5TYKqUkRSEtNY2DpM9PuV4IROzf2o0MznDoGaqD
8QSrrjxUaF7vQutoAJt98FYfViI0BNxqu1EKSGIUZKAYzhF3KtLYZpMVo0VfwgCzQdGprKDIlWbB
7Z3bLZOA3/JvOZyBN/VCklZwXEHV2WQ2WH8OFWaojGMKSOLaS70ING7Amg1vy9219hux3InpaV4X
2YJlFdqdMQdz47fFKTUE6QXRJnJnluVTpihpiiFeI3UG7dOYfRp7Irg/+0JMRPhsbPcK3ouo0VQA
eAS+JL3L2z+SDg+kToSCsyvEwDg7BnXxjOArRiSX0zRBiO9V6NFEIWOoj3EmmmQQCeGMbKc0tJHA
FIBmmVNk2c5IE0fKRT0r+7Z8sxbOuqKnRJWpids6uSZG9hikZ41akRxouEeiRoldRdsI40zr2FVm
TthTz1Rfl3F0yvmsWK+5iBKM+eyrkAwmHMObBBU3Pmesjm2uIuZEsF/0x3HsvTrpn2H2gjRPzjJt
3HRav6iD9Pn2Ndq1rVA5A1y4NpKc3DXq0rhCVQnP5qh9nO172X75d9/nLlA/SUQq8R7zqvYYlc9E
lD7ZP53338+FQouZUUUv8X1T+lJn92Z1PxfhaueC9IJADF/Jl1Qat1YCI1cZbeIs0vC1bYZPeIEe
rVlURd93FO9nwnOpa8ZgGRED5WTsFhoQmUEqeozvDIfVrqSjqDdm/zoxzACgXGjkCtMNTFV63coI
7yaX0aZ2DjBDzgxH9a3MKyjg75aUjY00ttWbx01nrUpaURnggrrDiLXLsM1c/WKHQBX88Dujrwgc
VBC3GQwGmrMU89yBEDZHA0ur5W5U9gFNjsScgttKvptP3IrhbMRUakY59ljTGwXK6xD+lxVDDgyH
zeCJ8Xr+4czeF8Ys8WYXexDu2V1f44noMbAqgxGgABwvuy8O00EIjbVrJTbbyJ3ZPEpDb4Pj2isx
HepNr8RVHO275PexUyee4is/EyG3rkgmZ5lMpGeresWe2nXjJNqTUoj8yP5TDvAcwPtHq+gV6hYo
ohTkmgfZsz8M3xj3bOmODtoUnxkZcx4qT2pQB5YzfdEBoAPMnt77LfO4+QWcwyRR3VjzipiQqC/6
/BCJhmt2WOyBGboRwF0AY4yaKTFwt00FvFGgkv/EKEciD6wmDF6ToZotgeLTr3FAPcGtYN++cmkb
2dytSCM9AcgNZGep03ss4k28H+ZXVprpXTHS5q7CWGAkB0E4oBcI5wrMuZ4zqUN5t5EaDJB9t0ZB
nLZbkQTWyV8S+DqIjX8LAd3tG1X9EIIu5oz5TLz9qzOGgV010BHo2mihlM/VJREULQTL46vya0X0
Yhmwm6me+22XHclqHgQnthuEbBbIqWPZLFlfRshtpN/IKT/Y5xrwewDevI8Cxh5hfWC8EahlPU6f
VFGBeTd23MjmNNVEzisFqxPeK81FIpcpelhFI20s2LhSSHQioyUcWAjXKGd21fbWqirekg0PmDl6
KVbiait4up1koc9kGASPlP01vQvkop+kUspsnZBWb8aP6iS7pYoiYSSqfexqBohXFUzRoVrNk8mC
FqBb1YgtS39akF9b0x+39WJ3osfYSOBvMk3pYE0wlIgQ7ggoQjEj/7MM0cTjRo+YN/c1twJ2/ytF
9J340bOooCxaIeft7D620VHHSgfLz9I6yPL32wvcC+9QD7eAZAb0O0yH/upNpQWgjHTCg6LNZN+Y
3VJO3DL/mhPBBdtbx0YO36lRoUsDsRai1cy2AXiqfDL6WiBiT+W2Irhcmm02lqxlcJuR+dnWvvXl
J6V+vr1bolVwVmKtSRLpK9KPef2oGWFFf97+/m4AvF0DZwqMsrTb2dJWbyGBFZZ+nqPcDECP9nX4
MSHckA+rqJN6NyzdyuRUPB6LkVAmUw6r43pcz2uYv8CSo3FbVHUVyuLUuTUVaVWbHg9+AJ4miKVq
V79n8OTyWZQmEakDF7l1NBnGOIOobhzcuYg+ZCQLZ3MQtCDtLwlhvWwAIRWoNtwNioZl7fQYFoIR
yTBuSta4GWH7UhSuBerB9Is34wja/pLFu2Ga1IBJXpDKAJoNkt/1CbMS/vzUHOewuohKvbumYSOM
u0+dqg9JDopDT+me6vELiRIXTw2HqqJe2z3ntF0Vd6sUMI1Pq8JskITYjHyKqhdJ/5ErutO339ZI
pPC7l3izLu6OKV2tgLQR4QQlmd9lZjAYqXf7oK50T8WbS8NQmWUiGgP00K9Wdc0WO6tlvFFI80Ma
EQMCiGRWP/07Idw6pLnHDEQHYzQTw20Q5caj4uRZ5v87MZx5ADNpE5EUYob4oVaCuLyrYkGu8Tq8
5PaLMwsRUWsaE8hgTQV57FQvIGRYPtYuKCxQQKhDyZ0CfXHo6igAUxo8sWm6UkLuJ3DmAgoIN8iy
hHrxtY0Gp9E+6WWoqZ/X5mO8PN/e0ysV5IRxLzxJqvWCJhAWjc8FWMl6gWpcP5I5AWy1m0fyokPJ
tRIbCq681EkPERjGAxPMpEbQryFQQwUKv78ggmQhQPgBAMsZQW2JijVXUAjJaShJd80gyJ0Ivs83
HizrmBG1x4Zl+hB0au013SjQc7bnv9jWty37ewk2Z+6y0swZ8gfOJIpcasVBXT1QyXJU+6kmgrLf
vrK9y+Lsw6KjgQ0cyquXKy8qqZ1CelLmO7P+OVof5lhUpbp2UW9Ls2TAf5gqUCs5dQOCbAH6xxiF
kFz5qq3tF4Uan2wbEE4aOY298dDNQwoClPrDWgyfpkV1bqv7vjl8l89pYzTnNprOZuQQ7fYljm0n
6YznlHbubTFXbzhumZwSLgrVyFzoSItj/pbBAGohy0GJAosrv/irGIOrCRtIiJZxRFZPH2wHXPaS
fiJoIkiXP28vR3RsBqeRSTKoxmpDUHYcj9VD4vVA4lQD9g4VPbH3lf/vEzI4hVwlO1oVAy64qL7U
Q+7UOThw1ouG/6rC2Zr9y/wujHNcDbpIQXIBY5HGn9fynFsid8I+cH2V3wWwH7Cxfi0I5BKSQ9/e
uHNd9OoYpwlFx/QJ02Cpm72y7mnjE8AJdFf7OnjJoX6IfLUV6ON1NM9pCufWlkRZJqUzVjwerdCu
Hc2bD9LrjOhQdZSfqZC5fFczkcYGMhmYoQHG/eu6bSvJ67Fh90yKnEVXnMW61GbmZJWopiaSxP6+
2WEDOH2TKWPUw2i/l3Xn0HJxdcTZelkINnE/NkBYDdgiTKpqNrcouWybscpz5PE+RE/F4xAS1uLo
m2CuYeSvWgiGgkD6Ynv9xyIUPliY4l+p0kY6t9C8VjPQQEBXs2N6sIjDeqx7v3wxgvknYFEEj4nd
m7GRxhnqyEo1vSdo8jJn/TCuSiA3i3/bqrDturUgzhbX+rqiVwjb2abPpfSa6rHTSP9yGZwhLuu5
NYweSQsLNIIo20yChOCutQLDMhJagKoBru2v2tfMKpWtGhVwJOVT84OsNI6svubtaQJJwO3t2j2R
d1E8Ql1rGYVcsxdXZRwVcEjbr7e/f93Xx2yErqsq0LkUNENzR15ltKUL7LzXoKNJ9ZtLdIrv+2MD
+AiWi5dAMq6ELAVZHEjvZIfxshxE0dt1FYf7EZxSdGAOM9DGucJgaoF+zoLiu3I/g0ieNRRKXwpX
WJTfNSC6BQRttPUCZZC71caygGlTgUQ1vqTNx9UKpjV1hA9mkRju+oKFu1BRvmEWmCLjAE6CU3wh
foMHRe9IC7ZVdZbvmKG5far7WvO+Ou5QGzW3dYsilpy7p94KivTD7e/vXuLN7nHntVarqk4DIgO1
APIr7pinGYIR7v079r4E7o4lqqwaio60Rjz3H7u6f5K1mDp5uj4mavIgGZ1A3u6SYOFRvrBsHWXL
X+90WQFLSwLFpNdH35LyCWCXTmN/ub1tu2vayOC0wYrUIUpHecXL/ydq586Cgy8K0J0+A61DYDhE
6+FUoLM700JQtXpdbQUV5qjw37r6/wEg2c3dLInThIkqdk9Nlrx7sh9mT/MYizE59n8unoVRZZGl
2N1B5DRktNEo8MbcqvqpLYnJHkmKKbltvQLTsv2JHHVAImBANrP2fPvErqt4bH0bgdz6zLlX277H
+hi+1PjSHArA5OWnFIDik4cJ2of8hc3g4bUm8GG757cRzOn/bHTZnLPmMat5pAgf13tr+uP24gQi
+OZSo+6NVraA7E+Gb3PfOVbiq9r/yzv56/7xzU+mLGma0kCGLQ/3WrkGbaX4ZW88/c5SdAvdNCCA
QUPXr7e3aCuS9xVzIEqYDT8x5FKJWCV2bar5LoK7vEqbJ2bJXg1z/aXWGqeGv/idRaAPCdYHazC5
RSyZXGf5iNAoM54JBc+jGq7Vt9sy9t8EQCP/Swi3DDMraqoSlLulg/LD+pN1cKWX5VFtvPJoBe3H
LPNuS9y/su8CuSur5UY3NZ20eqXsy8qLPFZOYt/3NHIkEand/hG9i+Iua5mltZ6YCF/L4jQYj7QU
ZIGEm8ddyqKIMKs/44GzVNl3hQwfM60IlLg7xKZ8GRbbqbT+YOWZK2Psahg0Lxo6r9T077e3dD+9
9n6IfFOUVqkF/IgNZ+Wl9+0xP7WfpsAOES2hS0nEkHbd4szuMJwiGwhGwy/fqUYNqjTACcd7eXy2
sofGclW0Yq3at2j4bMp43slgbSxEg1H7pncjljvNkWhFqjfs6ZO+NVBEFiZM+zsCWo70Ut8lh8wf
zlK4pACpEPXd75pGTJAjlygrWDyX+sjRQi7XKcLuBpAYKRLo64OhCa7irrZuZKi/2qySVJWyzAii
5KVwUTp0tZkIMhEiEdqvIoaiG8paTlna8lscfTTMl99RxM0a2A/YvMMTe6Z9WeIdHr/+1WdivWjh
AiJwcZsJM03801GD08c8CbhqDb7SZbRRJ01v+ahC+6yMy1GRxlCS0wDQwkfBwgSy+EpX17QF7SKF
Be6Tr93Jrgo+mPEwIP/Fxpxqj7qSEPV877g2C+QbTRRDsuslhf2aylNqHSsRsceu/doK4FQuluwJ
FgkP486nRxRBAcM0Ov2pf8MJtD1Rf6NoPZz65URO2gQgwx6IRvx6HgMqSQfBQbGffEMpdE4DqZZJ
csPcMgNynZ5ZYoZ47L06f5S85tNtabuvZcYRhABUAWEWn8kGKnxW0PLtPZfea87g62gSTcPo0PvU
jw8GUHosT0dBtDwCJTfUNcf2ZMF4AXMyVysGMy/Dc8LABJ99MFcZRjpCca/Kg0VHVm82UHa7p8oT
RaNq37i5qBdfIJFPQkRFpRTRf5NQbL39YQqSg3yw/Nu7u+vWQNis63haKobMP8ptWg3dpGb/ba1c
fJAqnPpz6monjEkLEYf34hJgMdg2Rk90sERzyjnaVB2LAgG2XPceOCQ8eUyDMpufaT08j2YsyBnt
elG0NRIVuM+YX7wCOK6HPpMyPF3M9GOdxs6kfRjJZ2l8kUzqVNJrozxNooPbtWIM2RAwGhhE4btr
EpD3WfE0rd7aPWUkyFHRTi7L7zxrNQtBK/iIMPb7ZnU2TkCPJ7A0UBV1AhVsycc2PlDDN9PG1UEL
eltFdi3KRhR329taLYAjgwUNJRDJx3uK3O+/k8AF4dEQr8pijSwxRI/EqO+kpfBui9hXhc0quBjc
GptxyjpsGAE63RCOByWUQnKIPRE88l4Ysz0ZLvZWzdkqgJSGOl//LaWgpfs09AJPyaKwK2u0WQsX
pfV1RQY1w1pWM0xbVxv+6MtLunzWhoe6FPXb7RqijTD2942mobHQVkcbwqq7/qgc2vPyZohEFTbB
tr2VBDZi2sSKNSteoGXt6zR0h56i23ok4W012K0sbE7nrfdvI2bpNWIYM5SZ4R8TH7EGWFXGw/xJ
coGy/2Cfejd+0I6lh6ZWV1RZENwkvkVkSFuAX5h4MeepdbaSOKRDIVjgroV9P603Z7pZX1qgKt/o
uEq0CGqYgiaunAFwNMrLoIoQJvePTMecIrhBQLjFBey1FkdZQ+bVG7W7ND9T5TSW32+f1/6OvYtg
kchmOaQHM0dPsJyI5P6wzChr2YJoRrQKzidRO5HSpYFGyPlyaFbwGdm6WyqayBexn8pfWhTjCatn
ySDZ4e+RXJbNmOBdoLcHDH86RX6nGKZbFcg2fTCnOyMBBl+MuXQfnxAY2L01bmTzrRQgM9Fli8lu
VdWJyfKHSq3DNHV/3j6tXSML3koVBF2aBTRI9js2x1V0ikom9GN65gOotU7ppXBWdzgWJ5G12A0K
t5I4c96VUx7PrELYFSpgLyTHAsmiM1Q/cgCptdXgjVYcxivJnFKR3bUn3jxrblqlX8rC/F7Q5Vw3
6IGWyuO4tAEtqF9SxZHjGlh2rTNq7ZfbW7MXFYBkEwCbmoLnvM050aVCbhhcGHhmKBcN7TmWFjvm
dJyyp9tydk96I4c7gXxOqKQtkEPki5Y9mMZ5tgRZ++sZWOQmCN7oBI90AwUbbi12PkalWr9lQkCF
6hYBqIDBAcCIKgZvulMP7FUzHUQQZfvahaZlOBxQYlk2d4PsZLUXFMFhs0+yC7oKlHUmTHP8BnT8
2wL/EnRF1dO1OQXtNQxbB9iPqtSdNj1Oluq0+qfbp7VnrRGc/m9F4Fn59b5YTR5lVWOuXkvBbSTF
6s+yQhoNXTqztPhDJYlq+LvqsRHI2dMiswsqseB0jM/adGdJpyx6vr2m3RaW7aI4g5poRq+pCd5r
y0kLSn8GZkkPMgq0sLidwHbvuYetKE4TlRrs4x0aST1QYnlTbAZV2fm3l7MbMWxlcDeqk9JGQrsn
y0qMXoeWKZ/ejcD0mcL6YuKd1J9GXwq7x/ZpOrYX0ftMtELOzknrsAyVCem92TlAXnVGUWFdpBJM
Rzc2W+2zTDUm5sXNA5EORnswquPtPRQtgotX41opS22GiIR8j7KPze9k9cADhkesigz+FdVVr414
j48Iua3mjsB8F73Aeu/u0UYAdwoKiK8nasB/AtYpsGzMbjbtqw3S6dv7dM0pygwPXKetgGIadRXu
6vQ6tknvIYfV5OtTHZI/2tiJjzJuj+yYjwp1lidRfW/frm6kcrcIuWYwBWuwq0oznMD/EGilPLjr
aDza9fzZ0uYTXmfoB6jbH1My/U6jIGAnAQoJhEbLfqOm3+hfm8typafICVQLACczED8QNISLDN9u
u8NWDKfmxTyUrTWjKNb5xmkG4DrA0Ffwnuhujs7iAqP0RGAId13+ZmGc1pdJsig1o+WJmh8agu94
PhvRUzIKbCD7zFVcaViqjmEeG4A/nM7kSiTrRodknE7UwbVncmx09clI5+MUywcUNFGTET+ndz3X
Rmd4q0jauEF4BRfptwAFL4CEkaA2iwrt3eDdtd9AdORXrsgaMg9/tdaNVO4eAgNM7uwGmjpbs1/N
ttO0FBwVj0rkI+TpAAYzGf7tO7lru4CJqpoYOFOvOLKimU7yquFdmuTPUXq3yAItEX2f88ixFOVz
J8OFNfnjZB1oKqhpi77PqYdJFZKD5hUhhvyoWS/2Igg4Rd9nf99c355qdZYq+P5S3kdSMM8v/27/
OUVrdH1cmh6+Q5saZ9Rlp89EFUbWvHulVQSDtAjNbRkM3NwSZGPGODsLioL6Hj14B+LoSA6ph9/p
uCXvgkyui1iOCqOtFjjzTAf2Zv69rf5IpA+UsSQoIleyey4bWVxomZBmVSaKBhTjafE7B4mbT9mD
7ZoX+2k5JicgzIvqd7v2biOR0+Ro1uQxznFT1EoJ1RV8TzEK0LTxusT2bivFNYwoc5QbWZxWa2s3
NGuNGLPxo5AG8zm9N4P0BHoVUMiMfnLIg/iD4ucA5BElcUTL5BQeA0R9MrboOK/rJEypcl6mLMB7
1E/SVfDS2g07CEF4AdAnwNRxPksxR9pPPfoGyHKRyRMIbJw6E4Q2++H6RgjnptRo1LNuQX2dhN03
1q28Pk/B7Meoa4PB/Pa57S8IF03HbQO/D3eZCZFMNZkttNFL34w4dsbiU1uJgA52K24sj/aXFM5L
6NK6aNMowyM+ACQ5cnI/CRovfqlHZ/FqrwpFWSrRsrhz6qcZJZQCeCk5eamiFSBAp7UcBDd690KD
lpxtG/pGeUYhwwBBc8yKblZkH0heB8kyCa6VSASn2q2eruAOMpFXbu37WirvrU4EkLgfbOrgxzJl
laBxiLNLNu3zZtUQhzXydFdO06lM18ztbcU3m/x7TdS7wai/KuZyasdaYOl3z2kjm7NQJK77WFsw
8SAb2rFOTSfVh3CVZkFEJhLDGSei1GmXE2xjM1DP1IYDyuuXTG7C25dp1xABRIuoDHb/CncfhqEr
+w7WgSZhZ7/GVHfX4hx3s39bzr5W/C3n7UQ3Hj7JR8DI2fDwRpV7eWQHfWsIdkywlDcbtRHRJOlU
WT1uLKYckMlDr38mu3I7O0Un6I3bXQzoS9CIiRrdFc79qpiG1LOhF9B5HlSFhnncBLf3a3cxGxGc
QTW7hEbgL4EIkrvjMoNT+nVIvs5y+S8FcXELWddMkVKYHSkZw0w17xrDPCWRdhy6ov0dy/2+KL77
yehTzcpLeAl59kvpXmtypxPBt+zem40MzjTEEzXlpYSiFYafzD8qoIuKGgr3Rbw/NtnfN4qWN3M1
U/nN+nyl9GTqZxtE97fPf1cGQHYspCiBxMSXRcrWbNCSho7jZP0QSaGs3S0ijr79RMFGBmfJ8mpO
5DJC/BNpreWXhlm4ut2lTgwrg7MKbV0+gF7kXm3Il8JavGUBLqGZtQ5dlNdc1+4lKxVVcffXrSsq
ssKAdONbhVqj06O0YoVP83MpPa/0sbMEj41/WLeFZgV4DtaT9Ov5JbolxSYeZEDVZuN+JQaDFGc8
6xczZANW/aUKV1HQsmsyLARhUBu4LR79XM3L/zX2F3F8AWGFX+X09bbK7IsAUgs+j+QPj2kip/Xc
LzrLgfSAVNfNsDRa77aIXauE3jqM6xuoz/CFz8qUpgw4a5iAH0fXHqJDXk1eJFeeLgtr7czCXT2o
NrI47ZS1PpbkGQ4wu2PD3WAH/CC55luCQAmth+RAw8g37yRP1Db5VmC6JZlzvQlG4Urw9CLAdAAU
dt/ekUvySNDDaN0lXooRMgkpCuOH/GV0V1cBOm3ysQGEmOiNsB+Cokwhq4xN5RqUnS7ZAjfJWvTX
YPgGol0g5v8wdWf1GUmGKC+ye/XexfH1vWZe6NqYLBuTRD6QhY5lRg/9Whxv69DuuW7EcAa6UBR1
jmJ0QRntq2Q908wd5Ds9eYiTb608/k68uxHGKVGUKbNaLbjqkVo7rflFqn8nfgIKpGYhpEatkrMl
MlkjgLugMS9fUuqUdR/O6YIkVpLcyy0VlX+Z5l1p5kYaFxUo4I1fiwZXPAE3FzBDLOpkCcYKSTBe
YJu9DqOpt0/rmhiRPZI3Irn4gBH5WQ3BS5UxkyfU0Q6JJ39J/pyB2a0688/Itdz0QcQDuWvL8GI1
iWERjKlwLnasi4hWbCK7ty9ZfRwk0U7uWrKNAPb3jQ/Xe7ok44Dm9s4f0UuJXmgsxsu+DGEZJt8B
FRA9MJzr1BPhXDOFuD7C95VxCmPbSD8pMuKt1BqQ9RwCdLCdwY4bdsr4IjeR4LaJNpLTGOAOJYq8
IH+sFR+Jnjn/PxD5m368r4fTj9SI5VKdEG8lgDsAeqPs31bAfav09/f5Fka9NbvVRlO3l7QAwxuN
IJ6rs1QvAs+228IIxJW/NE7jzJJB0YaSTHgIpa8M0bMJwaU6u/WR2ffY0wTHsl9J2IjjDNMUp9pk
61iWCvJi/QfiHT+/1Docy+yjBOhWFxEgmEDj+bKQZg0zePBwpdYudhfQ46TnMWmdWRPNjQjXxnRy
c7eaHBy4Zs9K7OCVWUt3+IbkGgq45tcK3tMdEid+EF0rkZpwBqMFct1idnhaWPKlS07mejQMkc3Y
TfFuzoyzGXORtpYdw9Y32kuLMR9DPpbzPaWHwnYXCWzFWuUsme7cvgCCG3yVv+szkg4J2mFU+kce
nRpRbUKo+ZyJiDR9BkNHCof8ZIX5IT1Zd7MrB7FbAOZfWCdk9+iG/dM4e0GlWYsnC/ai9cAXCu7i
E3lkA8PV6mQnIa3vnsMEnoGhoCcZ3bs2+/tGFbuojcBpCaXHsDe6PToHg9H3o0PQUdTft6Eputbs
2vKr02WGZoM6gA2E91/lVWCWzkcb4yfwln+CluqQu/Fdc6e7skMvor3c0/mtMM6GmG0lKW2BZF5B
kJAE9NCiveqT0DLundhWDLeHpg4O37VDXLic3qDXgFSG0fITmxIVEtqKZHGmQx7aITGit/3TgiZ2
iiD+WbXoCKqe1UMjSn6JNpAzGorWVCRagN0J+hMi1Z6N8aSRCCIokRDOamRNqlcTwxyw7Poy2/QV
5EWnOBVSaO7ZCZRviaWCMco0+ekCksTNsIzQhtb82cifJwBr/P+GCA9ztN0jXwjARz5y6efIzgzk
3S3tKarv9OXL7e/vbhTrdQcWnmVeEUq09tolxoKN6uaHrHzqq0dlECTudusU8HJ/y+Bsnd3RcalY
yqPvMPUxYCJiBVyB2QKvoBdag/0FYUQG9BhoKeOT7YNRJXon40RABHUedQDJLIaraoNg33YPXseA
q8HmW64gmQeJ5ImUIZQFF0KhH+r+8+1zEX2fMzOz2mWkLRmSaTu4xbIe7HwSjLvt+iBwOfy9Bs7G
aAOKYXqB8nt2VALQEYXRIz0ToLfXgfxJhHAuWhD7+8YpWBjnx2grFG2V4nO2mn4e/bi9ZXtBvg6n
o6qqwsbeOCdnJbTJFgUuVW2j/5B2XVty6zr2i7SWApVeFSu3O3f7RavbQVmiEhW+frZ875wus+sU
Z+xHL9sFgQRBEMDeAJeJ8gUcVr5ppV6qyYWTaolg/ZCtv3TxfEjkYW8a5vj18zgjjuzyp3QmW0NF
mSoyDqOdy05sS4mjFXWwTtuOpuXYNtVdH2EOegnK+qpx5QbgblXBjMqZgnhgcZYG/B328H1mC3p2
Kk8x9Pvcjh4KBRCiOT7Mcf806JVXTvNetYc3aRqPqowi2Zh+lfvcb4z5jowB2BkDnOlnukSYtdZ6
adH4pZL7dpXsak3eTKXkKskUMIXukRF0JKP01aJ/jtX4eU70rz0GSWpm7iWA6CK/7xAT70479U1W
B0MV545Fo5OF1OgstwGLFH/oe6ewlO8L+jpyucPcgfKoMHpK+pg4WYZlmNUe0+AaE1RtehiNKkj1
yalMC09Wo5vGkHtggQHyMeejWb1GLH1JWfaeUNVhSnLS6nJHDS3QhtST8j6kdPETk22SYTnlIzkR
HBHSvlZd/YBG/Q0mJ28n1p4kKb+TQPVlT48amd1IR4iVo8yi4FDJBcqy7Eja7MBwhxMjcqLE8npF
CqM6P9Vy48fs+4KNUwCkTZoShY3c3MQrY3eTuGZWOVn5Wi8klMn4XBXVDYnGPdIEh6UyNkZh3+SV
4UrzY5/k30z6pdETP0YSKdW+l7a6N2fQSUnywcyyxzatMSN7fqjRCEmbems3VahgkUESvulkkFvP
oMFShug2J4YXdfSLZda3dn+P2bUbm8obVS4ehq4NhmZ0igl6WOXglH1bOuqobKj9JbJA1Jka3UmR
D6DyCtEx78Rj7kQmmpkj3avbxm0I/qBZ9SNpq22EXEqKsUxdVWzzyX5panNjTe0eObows4cwlx+Q
e0cVvfXi+GEyaGDV885SEpBK5Ziu96C1rduPOeYOTl6dGh6JxyAb5q2Ux25cjKljl60PkkAvTmwn
Vr7qMUEYQJypoRinrXmG1Xg4jU6aqruy7YN6zrZGO/i5Ynw1FRb0HdsNNfpg0SRe2/aGtfi3RY9X
6oM16rd6K7lAxHqaDnvBCMChM3c0qkBYUzebMmqdrgdIWul+xEnrKp3pNCAIrht841h9MSO6bXGI
4hHM4gvZ9Ua/Xbr0S4q+JdSmkKcjTl7A+NTkYFnV0W6HUMZvLPm3jIBrXSdbmc4HoiexQ3QWxAMN
cE3d037azP1yKBU9nCm4WWTqMClylbw+kq5xJHbIuvqLbSzf1VzdkjwKMfHUlWcdE5czr+t7hn/T
hBZiQhv1YyRS3isQlcZEd9TqVYurDXLEYdvQXbtIjhSRXZpiCm40H0YLsxfNwlMlmKR6ZKDsHGo9
MPVhsyT4ZDYBxZd8WWzLS6Q2jMynodBMR8d/kcY2HKOod2tbKR07u4+SIuykb8oceZXZYDuzwqlk
ilHl8T6J+xOzl/upJ5huYm5xLDDwOnEXdXbMxPxBgWu1yyKQrfh9mnQX3blIQ2Z+jH4APyfDKV/Y
A+ZMwiFUAfbqpus1V86yEIU/N+9AUaCPSIK/A0O1n21g6qM6KLTOsa06HCzNBwnKHiCa95K8j/h+
U59vE6MOVKI3jtYasgNuYaxd5FgEXCszpo8PqscI5rEojl5iD9We3WKEqSNnJirAAKzmilNauDwY
+2Hmmr+Y0QOVMde0b31W56qrKcfYsNyyyo90ADCt7Y6z1dylk+4RELoNM/pLVDVsmreS4GeT8k0f
Kn8ENdTcsGfDYr4e6bf5iIxAa5zI/INqxh6IyE2ZGftosJ97WztImHIP0wXV35iexsRCZZIEeml4
uW4FpKwCbXmxM+tIGKD+nfGCeN4x0FBIYdWM0sMoPywjGCyW4V7Xo+D6pXvxWj+7Arm3Fx2BzosW
PJR18s0wDswUNMFdzMef3eo6HwiBfAOYeQRaUreTqpcYlAameojkI+57r4n3ubZlxSaNKqfWwfIO
D3JdwYvxpAGYLSa0omzH160KkFQuWgsFk7bdSSkNmT16ea5urou5vI4fYrgYWa2tyIxTxGJU/lZk
Ry0VqCH6fS44Mtk8Y1An1DC6p6I/dPbt9e+/HOR/rBOPAuxaTBrWJgjo2gVs2ovmGNloO6aCmwnp
qEa1d91Q7UurdeVxPCjlKKpiXsyag+jgf7eKL5TF89QncopCmXav7lQfrBuSmyh+71gOCUo0lBXA
BUrAFb1f112wtjw4sEc8yiIC1cf6RLOHRsSQKVSMC9TlDqYJikywe8HZbiUHAIYfpt95M3qgO09x
107o2NO962qtJvcprXK2nKvaZxH7FGllapUwydyQdmrCduaouFaDRGIz+i0pjmCwFJz2yyE8OjwA
uELiiC/YsklnTEnx6mHp16XbLstBwVjZ5atsCN6kvzLYn5X7kMQlCOJKlmab4JkoGynq0BOIqjHU
Iwp0bc6cimBaUYIR40tiNq6qV7mTxTnuGjCU6jk8wELdvJFxIcvdFhEzyM8ia3TtkelOQdOThWSs
M8XtTVHLmTvOzaHrXjW9+6mR5KYzm2MSJZCiEm8247fru3bRGE08gGRFI8Dqc7bSpQ0qAzNsxSZZ
kANUo2a6wFdddIlnIjjDAGajbmYVBMXKjHA4eypQEbNJJzC/dQc+7dCZlPUrzs0PNMhWnq9FPnkz
0rCyU2+oX1u0nF1fMJE2nCWoE9iUTQXttqBB0qcn0r5ElghZftk7nimzGv6ZMqWd92MFcko8tSMM
ipg23a9BNYCjCFHsF8/QmSjuJslR1pL0FutmqMRhMhJ6mEoxnqr6JEeC4/rLo37eIzRsIgJA6wjv
cZVkJnrL4PnypyVAByooGzFiHmObir36Rb5RQoYqabXLbrs9WLpfRMXzy7b+IZ6LDWLZkGIrgnhT
+66oN2rqXzeNi+97IHr/Vz3uLBmRlM/jqt7KTKxt0vD/yOSx/s61ZeQOlJn2tU5syIkeZ1Rv1kkb
7D0HWW53mI6VK+q1uFgrwuzGf/TijtYcS1lpWfAR+n3xkp+IP+3tEx6Xm7pG9qfwJU9YExBtFXfK
NHOoCmvtrKT0ocpOQOONfekMxSaOd017azVfbeu+qYE6Zp4CAgE7+X59Ly8HkmdKc0dQaenKeQel
1TAKx1Pqo0YWML91UGx0xQ0tl93XxxpzxzC1y37G5HWssfZjkF/6ocDr3Ec+8rpaonXl4rpUqqJU
oxBTjjXAPAd9EAV2AuPka8GDnpWY/gbjXCmDkC2qghVmsbgUgEpn3ktbUYXlYtzxsVF8UXgsQAvf
rixZaVOHZTE5Y1N9j01jV7elm6mgkrLmPyAJOjsQGudIqIksfq5Ax2Ibb/Idai1bI2hDEej18lXz
j03w1eDU7hggr+jCiesvZnJgrHQWEepG4LM0zpdEU2UnXQkzZ4Gxw17tlbDZqhsRZOQilBzsDiCW
lVcEG0+KsAzaAB4TGN5cLjtjGIK0yP0JbbkYG3WQ0FKhS8nBJsltiyROp+c70y79waT3RH+rIvO9
V6dHXV5e/uA4WAp4LQGd0zCg9vd7dsmYViQMpccERALI0IeN1gjSvhfvV0zfRqMkYizo/ruIsmyN
ZB7WyLEv3Fy6i/X9ONx0470WL4LQ5LKjtixgB0DhCqw5dwGlqItbc7RiiNGMV7ymsEyGBgnLYW//
GfkkYsu6ePbOBHLWU9hTFKlrO1rP7mV050TJF9r1Tlc/drpf1I9/slsf6nFLSYfExqRp9Cxo0itR
TqniX//9i1sFwmi0gOqKYfPVuXlqEkOtUPamKlLQlrekkWOyn2TYjXUv2qs10/HpEv8QxvtJJHcK
Nps4ENlWdcGt4CWBAZbQldhM5EcuItv1M1nrt5yFk/Ng1pNm4mlmGJHbLeC/wZgOqrDtnK1px0L1
7IHtUzi0NsLgqcT0zJZ4jW4GsaoGFp12+tA7VM48s6CBVLONRmIqWpF1+66tCOdVW6rkaqLAeodd
+UaeMBnIzV3Su+VW2q39PcqXWIjxEsnkTsw0VGpXFNiFenokzAJr6o85E00+vni3ny0/d0po0bVj
MsCuNNQWs7HdZFRy80oCA4ktCLEvF+nOZHFnRKp6xaQxZBmFZ78kGP5qbdUH1AqQ0ggk6oieKhcD
ijN5XKBmgD+nJiZuXzKzr6zuN3LbPF0/lv+iE4qmIGUFNJcvancjQAjRyuil34w+bHKHdzfGsMW/
0hh/8r4zUBSEG0ArCubp/H5W+lnpMrgGJBDNH2Ma1t22YyIk/EVU47kQbtVIT1ID/DlrZyNQIwGS
6lvU17z81yxZyW1ekpOK5h72VRY391yyRgOgFwOXkYxxoVwIuKQYxBGvDIcdZhLYzIl2eIO52t0E
iotkYwG+vo4FEHZsX7oqzsTykFhtbHWqmng395joaWDu4XJraIfOeluWMBGOMLl0rs+lcR7PRtWt
0RvkHNSoRE1l3tUGZh5MTBBOX3wlnMvhfJaNAQQMRIfI5YHJtLlDsStkboahh2sGUfJEo8UupvbA
wwbqCFBU6oAH/m6dJZoYZCmGPA2IR8WrMifGwwTZ7Oim8imefnWQBuP+jw4FDsNKVWGaCJR+F9vY
WZZZCWymLwM637XKphsFENhLgahxJoI7EkOa1xIu+HUeUhQO4bTREIjWgaj765K/wuBoDBcB0yiG
OHOGQTP0EoAlc8Urg2/DftLm2hG4K5EIziamdgZWb4YI9q15Y9vmiPIcHkAKOChwz9wAFCC4OS/F
Lec6cZeYlGp2NKiIYgsjdcr2TZaCqLzVmz0qLQLlLupmKeBshhuG4XPOI51BBjEuDNfLUuL9WG+Z
ygSGcEkbTBeCY8LocuBkOG2UaenrVGuBqEAid6qdhaISqz0n1V44auaSNuei1r8/i4tGOslUXkUV
zU0fH4t4+wemADqJdQy7pttobvxdQG0qiZGmFB0fbbNZyjxsiu5FosOuZi9yvPhz9S1d1CAvMK2q
jJF/1QOpsWpnHnrBM+SiqrjVsGVgeAE09vcvoaSQkjyBjchgn5jh9x+uq3rpVjHPfp87voWVVcWy
vgTa7oGhDpoqX0j6Gue318WgnwQf+luUqAA3heDcXGdGmaAI+V2R1lB7u49qxRv1V0YaJ547v1Iy
JwdjRGamYRobYRqhe5qWXrXo9/HUoFqu9z4gUE+VrjrjSN1Fwewzmlg7jTFfLWfHSMovUpW5hvYS
Jc2ThHGoVcKccqx2gzJ7hcYOw3y0E8M3AIicqbY1JAvkQNFNTpk7Kj2utASUfonTo1d7fbvmcoP/
HjkNitCYbeCoVuyWeoXKchlYKnpJ8iEwZzTCFDdalrkqmlRkJb3RWe9mGahr0ukpAcEj2i2qkKb1
vjCHbWZrfoVyXNEz5DBnr0GlN8pqR45uFasJzcH2yxz9BtGyK7sSZR47mpwK3SVykf2cuwakHUdT
sZy6uq3RC5R3auYg1eyYjeRN5t2ymDuTomAcU1+Rqr1Rv3bSHDu6loMPq9w2mvHKltylfYLFe0uT
PABZkqNgBUqT/WDqkuDRV4Fwt6tcnIiwqoedSiVHbbsTlZJQb6g7mqA/tMnNHOkog6Ao0KPNoKuW
lxbU/o6t9r5RjL07dlrI2n4Khm5GjELqFKyQSWAVOoqDNPIiarq9Wnq1+aOQzTDL6sbJmXEjo5dE
xo5PNvlKmhIFobFw9IZpDobQnJK8wEekg1NPTezJFn0AfP8gWQPa/roDiHzCvLNAljbeyaTetUbv
JfWCpo+G6k6cGbWTdcPWNqct63tgMBl6Vax8J6tf81naF2REP8dwY87GaegkNDtQ/cG0Ii+es40t
PU5EeSlb3SEVaEG+Ldi7vK+duK1vFiN6iNMBRfH6Ti00j0ygf4ob1ESn4X7RQWgwjI5mq0E5ZEGp
yu8Rw7cQ9HvYsumrsbJnLHZ6tM8k5RCqaezNsuISwKsNzLM3Boy2Knp/TDENh5ZBZhRfU0tytRwY
PbRKDNV8iKzlUVPmPYlurUlxGVovpCT5ihDqZVJGy5lGbQcuE5e15k2VT7tZ71200PycSH8wlzej
tMLZ0ncGKRy7KxzAVO8pLFGSC7TXdH6dDhiwZWya7FUx833WZE5rp2Fe1cCYy+7QoGxGpZ+FVmwk
qTjmBfHZYt0rRe0Xpu3jhRqYEzredHW5b8r42DRLYGulO4M/1pLIFpSLzjABJqpFDo3yF9l4I0Tz
gfJyAA5H7yh14z5166L8Ii+VA/zxVtOrIEaXWlIke61THXN5blXsU2Ef6IQTj89cakxX7QGPiIdQ
mis48MobEvS1WKLaqcipcfdEipEnUlSnKmae3TfguNRRi4mwljr9et1/fsbV/u4++bE0VUS6yrA6
DM5G9F8CL2neFc/Wd+ZO/rydN/Odcad9vy5ToBxPBAEwoZYWCmZ2NOpuGgBixrunBZRgkGtBICSS
xEVeUsYwfopJikdK0zWa+TWLk+epM09wK4sgEvpco+NWkotT5hperS/Rm0iJGg408rVcvRvq3O9Z
FGCs8n6qlH2tsOMSaW6spX+pKxe7mM1UdllLVU/GFGr5m6bD3eubTkQz+vnxzanJBQ5GUea62mP3
lm8MT9UiiDy6KV8GJBRatPYJVnX9tSu3O88RF9WqCt6GQvFknTnZGJhF4kz6/XWD/BQLcSqtEehZ
2BdTo0lrzAfxJrql2VbMMyXSgotRdKpUgz4iRmm92SduFUj+mt8r9pMrhWVgYAa2eJjl+nK5tnSc
D8msntIpgVYFBmoQV9tE2xyDte1dexw21xdQZBR8J3M+zLPG1Gn1ItINsueYzDC/Fk69bQL6KASc
rMf2imafJnfEWcXkjGJW/Q1DyThBuqJ9t4/0hMYh7//deP67cfANZCXtl2hIsYyW5M/yPjME1DTC
teP8Rp42wEL1yLn2wYInfLnLPPsk34Dmzp+fDUGl6nOCglOHcxNTFU9owIA6QxuMsMUVXWXFGzSm
AsQopwBOihibP+coVpF4HK4URqDu4jNoy1S3jGKwMNJ10c7YrSpaWzAjntbeo9iNnpNd5Ct/csmc
CV2vhrMzrU9SOugR7jXd+NbNSJ3Rk0VuRvonruNMDOc62KiDEixuFC8GgWVhBLP6dv1oXXQdZwJ4
12F3sx71s+rlYJIp4iqw0XJbWMPLdTEXb8ozMZyzwJDrJsW0RBjh4HfFG0iZWmNvsdy7LuZzReqX
LYA2w5QBeiL84EfwV+socuDodqBvszF71PLk+zGwHCNYaSNNT0TgelmxD4GcHZgS6ICStFHBbPVS
2gdbqZ1a8/pUdIrXffjkk8wPOZwhaNNisczsFa+f0DfVV45pZHhSWsltPuVvlEh3IFL6pknRqcWj
sWoJWpfLENDUTa/RW3MBHyleVBLrHdZnun992S9ecGcfxxmRIc1mjg4KWCnZJfnGINvrv/8Lz/pJ
eyRnVt4LJJF5OmszzUazBp4XcykKB81D4RSjBRr25NqZcsx0aTtreqACI0ha9THK+l2s2h36N7TA
MEs3R8N8Plq7lLXHca5+0srwKpltxzl10Jz/Dey46PM3dEcekRrX2HGMUhRMkqCPH3PSeMNsOCRD
NaNGi2FlrQhpowBIgW1BPbu5rutlEz7TlQsqbbvPuzKCv+58LbD3BKW62De84Zsa9JjDFcWOqE/p
8hVxJpK7IupilCne0chxIKu8TpJqe8f2ex+cIuH4XgpqRp8SbusZPZPGXRFqxVKUvmUVGIGwMw6Z
JDkycioS6JUlEWXSRcs8k7W6vzM3PUfWPFYyIiOF7YoJTY2x6A1w0YGeSeAcQBzL/9j+tJ0U+74l
8jaTbMHFKhLDnf/YKtQ4Ru+kp+dYsQh0aaXTADV/3fhEy8Ud5IzNNTIGWK5afRntR2l+uf77Ii24
a4Bk8yilxaJ6TXU/IOkwtLfTErt/IsRYOZ9tfc3d/b7nZlkvqhHjcUvY25wAy9BvmCa4ly8r8o8M
vrqkmjRtdZIjalO2dHmPgA4jjSHYjcuPZ+tDClc8WAqqw1kjsgGaBPig0Y92NIh9/U6/xUTjyU3u
ahRfRP3iIt04B2Q0VSE34wBvMHX7ES26kp7uVVnkBj6PhPzlBz6047yOshTI5kTQrg/otvSX/Top
J0scJP2QAwyNoLzXXpHAc/Jn8/tfmYjJuSAmjTlmHWP7ejuUleeRgulO4OX+xal+qLcu85nrMY0+
omqKN0vvMW85AKG3wyhlRw40X34XBsHryfx8Q35I49zQiLCAjFKEk9uOqR+Txu+atHLyNn/o6nKL
WBUJ7AbZ4kJ18V4M61kJpHn+xhYNeLX8AYxzITX1LbOVn4OqBNfX+7LL//g6znst8TikSQ04k7HQ
58YqdgrSppNGnUWB2MwWsXKITJjzYxLalaiJsgDWHrApNP02YftueQaMyxm9tZCvv2bj3/kdk/M7
BiI0MkbIJWjjfaPqDvZhENUj1m28ss0Wd2YyOTMYIxmCg1S1XHtNYTedtqtqa8fsQWTC669dk8Yd
k04qWrsbEdetyTv5WHhG5mXPrZ91juokvqRh1J3A512+gf6xFB5i0YAixmi69TGnnIoWeJJUlMgS
2Mavgs/ZuRwbtDLnWq16FYa1AVdh0Vua/b/nIv3u2yzO4JveGs2R4iK1B/1kRNOmrLMvMukEgfHn
NkdODmfofS4bVaX/d4cSJGFwO5zsO+ugfy32qAHj/Zv4DYJ+EWDrX8LUj43irJ2AQgWgW0he3dva
V9/8MLbMLU4srNwB4++S8K98CE9FNwIgzWaqIIsWj3dSU2ynNr6pNdWf1BQlqWoUvIwvW6INsI8N
ugad59iRtAizHFdLzCd/mbfp+HRdn3+5ID4EcHun9BHp0XSBVMluCVRf2chfOs9y0BTnxoGoZn/Z
cXwI47aLJYkxWWxUPKnAkNge5QtiO6w8tUXsXdfr8vn6RxKf8Y/RGJC3FOumWl5r71Fti0QDfQVb
w2f4x3zokm6Ni6bikeXPySg6Vpcd34cOXAiUDEOWxnMOH6GgFKNqX40236zgdiOKH8qBHIdI9u3F
eEmTztUAYu3BiwiQkSmooovWknP3Vb+0SinjStGrV10vHbP8SaxK4HIv5+ysD23X5T7ziGScWyLZ
8friVDC6sA5RgcaoFE/1wPW0nUM5Fklc1+/zxfIhcdX7TKIqM7UCalX974Mz9YGDlsBZKIXAcytu
/f53JrkejjNxkm1WEoppqAiV92TaTfpenb5fFyEySc7h5ykdSLlmw+3llA1PpqhzXHB+CecsOivq
kthAK5tdtE8zMx5JpBB3QkkWT6qX67qIrI7zFSRhdZd1sLo29dXoe5ZuYlFj2fq5VwyAT+hXyhKv
YyRUrx6rTWdgwgoaKXbSBFxApzl08K5rtH7xNXHcQwpJIaPuKTRaajvIbTsYZylcSsOfFnU3t70r
jdp2npvn62IFC/kpt790rJDW25k1IBxJ8RL1qeglKrpGeESlkSU2rWMkb+zNFKTo6AR7ykkLNVC1
ScJLWKQR5ypsXfrvpYgGFyV9qLvQEjl3kYj1788Oq10sjR1LWLRoHBwJOZtFSz0Gjpi/2xvOJ1jt
LMtGj3Ciq34S9ZnYb1Ly7e9EcD5BS8dOb9ektzYrbm/aoc66E5FE+GvRgnGuwZJAy9LMiDXVZDMP
m7l0bfUvDZnzCHlW9Jgx2aFvX2n9PL6fZt1XakHAJXBxxkq1eLbxtT1K4H3Bxs/qLWWnLpqCWaqc
QhFBd0UXHt+UaZTmYJrxr6f56KM1049BtGmC2NMI0K+1IYLc3brPV7yPsd6GZ4pNVY1+oPU1KkWR
P4OTI/6eN5lPUYQr766bnOAaMriAITMqecxzJMore5tOuyEXANP/Jez/5+bmR3RaVW3n9lqJnYDf
wkx3dAODkaRHv6kGvF0bKq+2oD/zX944HyI5hzDLfRbRZi3H3jNgeNdXjiY79qnfTODaRmeX17vF
5NreIiq6rNfCtY3jfARTZTA5lyiOkTD7rnlZEDNkxcuHNTCSk+Dvto7zFhhSX86SiecAtVu/YQ26
M2vBNSgyRM5TtAudSWvgGkwtxVG7u3F4naTRyWacaxFH72fw9a+n6ce2cT4jBgMeIT3cUuevhWC0
aG6KoMewwVMFgGZ+jLfNAd0k+8Kt/SQHEsZhr9dXVOAYPyVpo7ktZBXqdr3ptnobGqQLasyA+Dsx
XHCRqOuMpRp+y8Q8dtL0QTrVXle2m+tiBEfb5LyIAUodMiaoC+k2qEPMvn7v00hgIJfPmq2BngE9
/7rN9/tPFZNQwseSFQcr1A6/MFFH9SEHtLwDGjnGGU92qezo368rd3GrzuRyJ60rrbyiDRKEsTn4
hREdq0FzpOGP3lNnYrgz1oGsbIjaFhaRlS9kaMJp6r8NdAn/ThvunDXL3FSVXMG6FRooaOisVnTf
pIo843ojfvJPZ+pwR8wmKYtqkApiHALd6htrGwXDoQ8lIWmDYHsU7moGbWHdJDNDalN614oXi762
mSgvd7nB7UObX39/dk2SokCJWsabgIT9dn5MvNxddvOhDYujkGJApBB3mOoxZl1jQNZaZC39tc8s
8XoHBAMrbm0lqxHPbhDJ5O5moxwKkqeQOWWPc5o66MB3bENx/sr2fl3gZ6sYlxg5XCywCUvdUa1w
5P42NQRpidWurtjdr7rVuYzc6qyUwbVnrbxTsvGpTeaTDpC12j5YHblpU+3B0lJRL+nF6/jMQDgn
UfVa2SQJclija4WT1znpTj/NAaDwR2E9RSSL8xQlMyj4y5BiYkEUmri56PNyO3hGkAdMVDi4HFSd
Kcb5iySdmwHNHeiOAYeB8iL7aBXetftiBjVUtyUb+4uoxifaQc5z0Gyso1bP8GYI15kR/ab1u20Z
iJDAlyuYH5rxtFuxjaK1HS3rMk5evPnPuJLmsUUEYIfJvkX/hlOLyhaCg8bTvuRqGeVERoy6Qrsq
T3uXZPBQmSEJZEzejIN6L3mm6Oa8eD2facp5lJ4B3JkXCPLlEHx5LWYIAT3wYG0pqJbcDsiyxFd0
9/pZvxjPncnkPEqMGWBGChwzWNnul/KlaV/Qe5SOP0HjdF2QaEVX5c8OvIorM9UxOMXTwWwnV3Xr
SGXvFUn2dF3O5ZfZmUbrh5wJsiI6pCnormAv+gsi7hvbB7bxYQCXmOqk93Ev8JaiXeNcSlF3iWIN
aKuo0P2umXsqImJef+CKq1Q5P9IXrAVBM/oENbs8NoCELGCjHAEAZzQXVD1Fm8R5kVEfNUPSoIsE
4ASoC1y1O6LvU2BzIimc57BZEpGKog9cIQewWTiRcrJFyc7LOa0PM+DJCrQlWZKxQguCdVxnzOrP
DKT5yq49YfjYVhQMCE4RT+jCrNhKDQnJjSQqj1UGfn4w4aSabjpJSZ/iBOig61YuWEKezqVkpZzG
aA7wSmCAUOopbyrRpCyRCN4zjJ2dVzraBQnK3JqNqmDTe5OdCzQR+XeezqUqNBoNC84rwYWMVjV0
nmfBmDmYZx2stH/Zcdx3wpHroh1btT/zEp1pDxVIf9a4Fz2/YYUxvc3R2loP0aZw+l/cI4bpdBsR
bEa0qpy3yAo0yWJuN27NFfyXP4CLwMmm2+vWIXBJfN2xTpcpJwsiD9rclOZGFb2BLv8+hrUZ6JpG
MMgtnlU07awauKhQXXpdlm6TKnFwXYXLLdn2hwxuofIh10D+DbMwbpVgOCkbyY3QbgIkxxyseSIM
rZe+j5v4XSD3ctT2IZfzth34NSWLIEK0jsYO4Phjv/uPwMQXJfUu28KHKM7bAu/YNmSCirIcKlnA
qv0iMjfRTnGuVm3R1isDNec1Bcza8krl7fp6Xb6c/tGBn70pDxHQwjmWa47KlRlbxps7/TH12ilr
u6frsv4lyP0Qtu7d2aE1mJm2soYn/gpSGU7oh/IjzcndtSMn2xjP4356FYhcY67Pl++HSC4mm+Qm
lc217NN7dAvUNTAxdJ9u10ZaCfQu16X9usqvSeN87jyQJio7eZVWbesTkqM7Myg8K3O6HxUQ7F4B
TcHhhQFixp3cO61L/cUFNZoXV0DeOaK81K9X+bUPWu3rbMXZMvU0Jnhwamgd1IIqiLbpVgrJRhTm
C84C37Qjd6zS7bVjMKlf02STYUr1tL2+uoKzwHft6DqG0sYaUippMzsD+JJMKsqmrCf22nLxzqNW
uxHd4mvCEsT67XYAjW2EpEDyZn+1nAj7le2QVQcnkKgVcj3I1yRzvkSnwKs2MkAE8m4t4KUh6Gb+
L0gZ0T5xDsVAV1Jhr12rLFDAh4lCf+zI99Er3WNyZ9gE83M1usLr+jMd1JoJ/rgN+M4dOOS0ixI8
bwFPuB+Wmbp0JN4QVcecYtgqcrJDHyj6tFWt1klIgymJ+d2CQUYOATp9ohXgNfF0FzX2N0yHPSld
66nGJDi+grWxOfcE/pqMxb86esevi9Z7Wae61SgicLkcufzjkWzOIzUjVQHbhBn3Vmj2eUhJ6krA
E9CkDlsmQjf+S3j2IY5zSXZBmEzitV0QnR2JOxyr7zpGNTGX4KzeZZtslx3VVhQUXk5Lfkjl/A7p
kVkzK7hdewoSM5yMdy1fgtoIs/8h7bqa48aZ7S9iFTPIV8YJGmkkWbK9Lyzbsplz5q+/B9pdiwvT
xHdlv7mmSk0Aje5Gh3PSxxKw9fO3fvy2bx54p0d/X5m6QA2VCqyAtO71Za5uigHMYeH3fRm/eZW8
rYuJalQzXYRZgsuf/eiD5kkH8lA7iz3f0GZIbkKB47xYFKpeDQr0fiPn2jiGvxwBHn8skKaZXEDu
PHJzJjxpjAkyUqSERDQFIyH0dzN2UjoUyc/wovtitHir450XY4miGUAceQuLp+XqD8wPOXIMTCbN
UK39M9uXA5InRi8SMW4EAYkLM34I28oe8tMg8dj4OIoB2MX/SskFUxmqHv5Pxisoslu/OXdudEi9
R96oDm89rP2Y877SAB+AfEVklTJKTR/LkOMI96NCRWSMBhhEjMEsaB6+/RIUoN4BGZb6AUQG+0fD
3TXGTMxlk1ZzCjNR/qAwa+0FU8uJTRORIOH7bL7si+PtHP19ZSFM9ExJZgvLa9SjX7eGnxH5ue2M
D/tieJvH2IjAHOJyoDF7m33V5ztB/avuQCD3rrmmny4VqEX/XU0shFUYxYg1U/UsF3cZr3RK9/73
EYkiMuYgEst0qFUE60niNeNNFfzY3ybe32fuP8lavQnp7EcM2BWQn6v+/t/f97MKW7BamhKQOgKt
JxbZue87X1v6Q5rroRUbw3McK7xZHZ5AxgSUcQVXvsAESBGAEMHPA3M2gthIGL8GMicby5PFGIEg
QSq2LmA8x2B4LADR0pnamWSiX5JMtYy+4BVe9h268pq1Xd2dTNGLcKbeVcqkj0YagUVeOlXF1zEV
b/WySBGeYSIAJHN6m3n7B8kJYRS2nhUEWo8ODASP+oWm83U8G/XRWm6BXoOYFWw1B+3IeznJHPV8
/ajVgsW0bhOBliKrb8URo7SA5B4+SMC+M+0gwggPxn1d4YKO1ddxHlAE4VGQ3PBelNsTUm+3/DXN
svoMKeqEHvBu9EUC6ETUKGkapbUTRz/GtRXbdEiqvgMfdWjVvF4Rjr187RRYyVYFvWolAYasjMFk
1lrNdEwFHnYdx1q+bsBKiNYCeHBR4ALE/EdXfKIAuFXhqoXECUl5i2HMTVe3Y9d0CANS0FotpTvV
Xqtw05LUMe4YTbbYVQOqDgjaaBcabdE2flRAIq8adEYFFloxP4M+zdm/G1urkkUgXMt4X8kAffuv
EzDF7h/gg2o+N0NkDSByk3gVks0LuJbCWBtN62QzmdHFOJnAJ2q7EiZGCm/R23OcA/S0SfmNKcxu
kDfHeZSscWnQygt+D5GcKYiXALSoP1s2E580qD9VkQTfEYxOGzwUqAQrHAv7yonDHuV60dRArBRT
mPUliWkJcT5R2KL+R3lbOMuZILudXuar5Av3BpAvy4+RlRyAAHZ+T0pl/QFMuKK0TSJlOYZYa9Uz
pLOmeqnG8ZG/OVlAbBqGTjG8mVsRh7lStDRLW3yabSSo7OSOknJXeGOMSNNKTwIX/3jrwgPv9V+R
rF+WprbJmhlnpygPknFf1dhD2Y1E3rjL9tV4k8NcjVluAMepRGjUQ7eUVSSdbmVBZQMV+eE9yvgm
iLkdBVnQ40bhiurkWGCMMrgLcl6gvGVX1pvGKPyoA45tSuimPfZgqG393NZuu9AiF+qJhGNX2H+2
KEb7KzGQtMREf8csnzpUc+oCsHicptjNGsF6VYyGE3laZjHEzhU34SECspwVOPNVrywKXjrflHeV
nTypeBR+2F/c5rtDFgnAYgxgLivsnGZe56WSUmcQHWnNanzCNP0rT1VwFg/vebCthLEpdvQ0xyUG
nREwBOZJmlUbWUavQdVlf1H0qv5qr36uyWD0nRQTSTLqrWX0ThVedxg92ZMP3LaYTVWURFgLILIS
wsJ6zuEwoLENcvSLeafhzZb6SJA+KyfJTVzTkTiqv5k6RP/kT3nUnqzssJqNsxLrMFGahSFqR7Lw
HDmH9/PVvNUu5Lb/ZPqYgLGyS4RJ32vA5WzbCrXX8unvK/ma0Qj6ICFbJkxqaQF5DXjjoZOOw00L
3E1VqA6ZnB6JrF27sD3I0fy1jIPbpApuhF68BhL51KeaTYCEyjnwTQMnEcUAPpkIbmzmwMWlGw1R
VWg+PDuMGZglEf+TKn1HVlReiWHM21SVwVxT2AkZXVaYFpcuHRc7e7MytBbC2Lc4Xcq6pU0Y2dG0
VPSUZ6mNQBtFEV96bmyKuRXziv68/WNMnJZ2GG0GwzG6aS8F/FxwBfPv/p3kiWAMXDf1gRIAktcZ
jeZIlpdgab0YvUH7UrY19E0RmBsy6OqQyzJaWkfJn6mvQ1ybyzdZdZNXk7Mvi7ci5jYoRrdMrYxQ
sOhNYIETNLEk31MC2r99OZtRAnB+wBuoqLLBUmW3cxFqyQjvHYDouNPii6wm4IMg4kEPkYzcF7bZ
c0RRhf6Rxs6iyeHSBALNRYgnyowRuyZca2OTe8mmjf6ozE288XDOAlmEuUSQy7KigDvC7LXjh8gc
bBlhM3nXC2G1NOb6RtpAJqKG2MjOOEfgZsWo84Xyaexv4aYOrsQwFzhowrgqTGRblnS5z0ThLIEd
EQjNVlKmDzUPeu03B0YBu3VKncKWG+UCGKsAhMXuHaJrfKh9/YriKrAC0LyLBiEn/rq/PGoLfnGu
AKHXZV02dYXtJwz1WokkDdPAgOiT5Y8Ft7BAjfWvAggYJXUMRegsWZFB5H5KaOWx89pn4i0HzZ1+
oIkQtAg8ZP3ttfwUxdbi5DQIJIUOWS3Zh1Rzw/TD/l5tG3MEVf+sha2j1dEkZqRFwJNX5DZoG99M
pmMejrdNiQo/8LUAKO0qMQBwJ9Fvs+ZUyZUjKosvp7xXHG+tjPY3TRolY4VbNokPen+qeYH55i1e
LZVR+z7s+ywh0AtNSu15SuwFQfkYfRVi1dnf1c3wDl6eiJomSSpL6pSYBPQtNE9Cmf7+Du8oHOr7
wruVHMaZIOsbjEqDoUgKBCYCRJRiRbaAz1Ps0ikuvKrTpj9ZiWP8idAGGckrOOEq7B3gTtlqmR+y
ltcmu20wVnKYbPYESDycCd4z013virDx0lm/apfeUezcmc+8x+f2aQETTAduMiiiGL3Iiy5NiYRS
g+ornoJ6K6Xn4J/WptXVaA+XaoKshp1iRAQYR3lNk1pNfDDGFDgj5NJ1CQjp6hMGrP19HdzU9pU4
5jYtatqU3QwdlJPuZq5Fz5wkq60Mu1cHjrpv6sVKFLOBybTkWTJBlGScdKkGTJgrvK9qB4KCn/tH
zccqtgd8pKyMJZK8g9cdM0f6KBf2K3EGWi8mlWt5efvHhINVrGDCjw7fgVDFntrHYTqO+Wcsbf+Y
trXC0CVVVXXATzN3qhmEWm0WquvGXSPe1qoGTPHPWU8sTKFyZG0v6U0Wc6+Wuk7yRoW5aOXeGpL7
UW8tXX7KBM4zcDtXoL0JojdudVThpI1iSNNG1TfNoryByV3/mTKIveJUhPZyiU5SZdXclO6mZ/4p
2GTrx4teCk3UQ3Dj0FGCxJMCu3aiW0qbVvCs/K80TWiUQYwhaqKKzIjMItmSVJnNlMJkkbETgN0V
NBbACixl7L6KXevWARC9RCMQ7UURzl1YH3JB+UuTGqDHa3ZRac5i9McOo/J5WPtDon9QU/1lX702
j3z1ifT31UkI2pijhQiXhrTysetVOw1FCymBwwAG6n1R24malSxGlUNBqYEaizhvtIfSog0XukMu
7Y0CwqjY40VG3N1ntLmVa0xY0iq+ccH4htMCLe1cO7Ut2HnigHTDkVzMj4Cnzq0mC0kAa3+5m0Zv
tVpGx6V+UcqiRr9HnD0K802uoqQ2fduXsemZ3mSwE7E4K8EsZiyRxhEgoTgqfnLgj/1wlkKY5EQo
oyEiAwa/IymtlQqomMmtJSbvGXVbXRd2InbCQyCcdfhZkgKgNY9TV2uih6EZfuzv2nb8sNo2xh81
pGoyifY3Uvjx8IBOysQRP8+fdM/untSHfWm8zWPckjajC2Yo8KAPhKsuxZaOGTDyYV/GppMAK4+h
Y/gEdKTsgsxgrJQIN4uErR1lT0bwfRbuE0pZob7rrbuSxaxnAYtq2wvAW1OL+blSzcISwALXUYaO
jnAc0vbeva2L/r6yTsuQZEU+w4AW0yMq/1YmXoqMd1HpB//yWsMjTZYV3QDzKaPdUo0i9dTFSFzn
8K1SdB6j+mn/fLbX8SaCibWSFpQgYQZbMIuHZU6soX9Q0ndlWVbrYJRAC9u6iQs0Bw5BfZ/Jy1kn
9TeV/MgG3qAyb8cYFah10RiBP4V5DZL6fYB+galx/mzHmJMnQ412eWWRnV6eWkynqaASzQAw27c8
r0S3Ze/4WQ84Y3yizXF3jL9muztSvB3VEa+9B4xoRPmk4viFzbloeXVOjBvsgDSL2wKDEOau4aso
QQLhZ3BeyQ98XmPeZs/BWhrjBUPw7g2GgeaS6Ei9YOQVd8DBtsYLJlI/9p7gZ256Lb2sB5sFZ6V0
5/Z2lvGAXR92bVVA6/vlGOfnGmjQLVgUhZc/UhW2BmkqKGzIKg7QFDxpRK4vfdSzmrMWjsqzw+xa
ozddSgEgDSU/ESP0deQh9tfxm/jop5V4/X1l7cogxUg0sPwcqVWccBm8uBg9YamstFxeRLN0ajqm
F4FppyYSOHgxkGqAhn3/K3gLZayIMQ6Dlo0NkvcJaJvC9Kaby+O+CI41ZFuAwmqYlLqhcWD1LKWf
IulYvC/z8XbJ2I6fVAAPgkSbHke7fKZ8Jig1OcZLhlpk/0F8Bz/5a6j/dnaMFQH4cWlkkoLX4H36
JfAnjEcj8nO7j7E9uNmD8Nfs0JFh3vXmnRZjSwiA3rU4xlYK6kMfvATZ/f5Rbaf/VvvImI/CzFMT
YHjonCprD8xq4JKoPTzBUytuetuYKsUy8VqIxsaX28GWlP6Y6/2hD/X7rp5sztdsx7tvu8xYlBpN
a6RX4arNR9r/js481JdqNFBNuSUtVufWrwTYgwYm0/nAe1Fw9JbtBzKUtJ00GWFjCvBukE8l5kcx
4bijzQMlsqIZigpQfRbsvGlJKaHHGXqknM3kEJof9reQ8/fZF0NryC2Fr0K+uPNT09UCXhvA5hG9
LYB9K4hCDlQiCRrZteVJDXVnzqprKLVHUW+duABdnFleZCn3pmB0pyz9Bkx0v0UZbVEAcdd1tyC0
uwkj4MRFUumGWf6OqWp59X3yf0PK1FQTI1GQ4wDijpeSFv0daD8kA+fibOrKSgxjRnuN1KRpELnm
yalED/5o2jloLf/sMOlhrxyG2KZho4ZQliG8MVpfRM/YvoDNd8VqFUwUNqdTgMA1gsYLt1XzCA5K
Sx0/CsGzDBCcPxPFGFAA55oyXjA0WLgrVJTggSWhfMqAqzKWubMvixqtXwKT1bIYqxkOoRTjHyJl
U7BF+VwHB7k5VN1fEcJzjRc68FSBMaHxIgyk6am07pPWh1YV3tfi1/0VbT9pV0tiLGOmkKkPxdcn
7d/wzWCGQVyOiY/Gau9Cj9fLyrEjbB+MXIQ5qSS0EPejdifLshuK7xmXXd1UtiVi1MIlngQBpNHx
k9Y9J7O/v2cc5TYYS5CDNLQvCKrf7fAlNm5aJGiyCQ9Av+Ly+NI/taNwLMx7GBNg+AiveZr5ub0P
rvM1jByKXI8hxO8Vr99rM/B+UwaDsQtjYraxhp5KR0YDwTgb1wZNnkGUhTZMBk+9t8PWlTTGSGRV
2xgCBf81LrSrGXgLGPrIj9r/RAPPlcbYiUoGLlFIUwK0KXdy0MV5iH3VIj6obf2a05rKlcZYiiCd
BKNpoObYzOJIvMTD5O94FS6qp3znV3M5ztNgTEWZhGVUqDDoivrDzC5997ledDuXRkTix2FunSUi
HBO/nYtfHR9jOdRW63Itg8xXtOjLbP9Nny5+/qZbgl/e0Cyp/rB/9bb7wN6EsmXrBZS5atgiSkiO
sk8NVuGQwGnOymVwA2v26Bwe2NEOw2hhnNoTOfJ/Yy41AlQ88MYSFpShk6VIVAdNhBZNDiWUAPDl
BVksUBAO/nyO3hV0vIljzlUZsy6NWzTAtPJ9O1yM5XYRDvtbum2Q30QwxyhmvSoqAprVg7o855MG
LjEeR8C2I/spgkWCj1sdxQzTxLttLixJfhL6L030Z8tge+ADo1Q62cAbuCo+tZ1bNo/728RbA7XU
q5Apa2NQlyiG6CgTXhGjbkUZQs7S4ITBnNNQmfBv1ORKJSrC7Lx6UKRj+x5wUUB9/Ku/KmPhAUHb
64FEUyuFb0Z3Ys/5ft42MTZ9EHStTGkucYzJD3ExnCRfRiuWVU7Ut4kqul4IY86LWcwq9IuKaAgV
bdqu9Td5Qn8xH+ZrdxYfsy86moCWz9oV+Ao2z8Dz1snY90ZsZ5L0NeqB1f0M+Fn1jPTKvsbxbA0L
9a4ErZjnFOgzy0ovn2pfSmdXk+PHKZFv5yb0DVW6bergVhsxEZVLtlQaB7k2eb6M6tyvQcibzjAW
ohjmGTQ66C9A+c0RvygHwYWZPUm2cModwZE5KvSad9uRx/bhdQayE1Ii0x5mTFt4OTqLgQ0CPEte
sodziGz3nRmVWm5oiK6S+GGSvgial/PMxnZE9XPvWOT3WJ3NVpuRRc3H3pZjYkn5YjfZtdV7nj/e
jgHeRDGmo9QWBfEisov0mCgRS3gfIcMRVehqzwugZmGI86QpwGYO3Fa0eJg721GxSZkZDRN92szN
nzpBqBPaSFtV9y2o643PSfKYzU4TJpyV8iQxV19Pu3jRYpjiORxBcO2ZfWxN0lGMMX/0g3MHNzfV
kHUdPX+KohJmU/sE49xK+5oOBOY0alfuclBuI8dwpvvFXtwRU3ehh5yDG97xcnQ82YytjuPCjAwd
ASSdd8zd6QCk5KN84JEqb7qc1RKZg9PgcJqxQKiaqd9bWLPR4+zh5nmhZwOUnQqRYJT+6zoVBWjT
02vk3Zp3AVBG0Ckfyng1xS3mY43EFYTYIZp61TvBDgvxBKZSawCBuZZ+N4hxmHKYHUV5T2i1+irG
oUtNYGhoLEDCTPLj5FnvDhmvCrltwVcyGO0p4ywQSRTSMjsKRJf8sgxO+22yKVJ5Zeu3meDv7/Xm
WZqySZADVA2N0KNYRSmG2mFkRxBQL2zz49DED4aRPf2ZCCYkNcIsncXZxO0DbO0yd8jnftyXsGmW
TYwxihI6bkx2tgRz81VgJCgUa5Pqhp16nqf6mGsmZ6RhO4RYyWHsSGt20gwwIYqCo3goqNmpS5Xx
lWfVtP+mTBeAmQTC4CdgbTg8NprNe7GSzxxWSsZlmWLM0EiK/CUvA29RQxcJGXsRMp+IPDDFbd14
21bm4HpAu6dhjQjZRG0GVqWLeVQaWwZLkQhoxFEMJxLLQDJ0aIIsY8RkaoqRHASBKJ1flKq/xVyP
RYbMmvX8tu/Iw/9fX9ZiGTu5iNFUjJICAC3t06ASS59vS3QX7AvZLGispTBmUm0HMmsKFhc8TdfG
6W5MYPOGT9m5mgFhW3uFz+uK3QRhX4tkFHSotSkeJ1XEQMKAxsTwRAe/iU0eVLx0Fzd3AB4W2I3H
g7TbzF6sBTOamUt9O9cd3F1cd58L0tsF5vr1Gj25cn8ywuogDvCGKN3US2HL4B8yBh4U1mYUuP4G
Rl1ljGIIi4ACEg1n0kN7qc7EB2jc5T0jc2tBVKtXNnPR80gO0OCBqaPhKJ2rAxVT+S0njN66fisx
OoNAo46EBEkF04xONq8ro5Mc1hxPyxPBONpA0LJh0umbyDz25gvIsjmXgCeA8ZmVVk9RqKHRSqxv
1d6tMp5J3npqrDeJcZhjIcC3LDgL7Q5YRzcAf0fTHSxxaPWJpfigBcMUWIhm7dCbRqt5Cl/QGYn/
FInDue5bxnn9JXQrVlohThm6dNFMgobPwTFOdBwI46GnHFAPs4cNOCAF61MMOI5cekbs42ctlzEz
ZWYIcyn+o/bqs/S1O2h+9iBb4qH+ui9ry8+uRTHmRdfrpgp1mBcZ8/xG/UluD0rxhyrJWBJVTtRE
qrCNHbnk4nXm8YfxjomxEoE0kzhIiejEOSa7gd2c440loNsrahGc9Dyt4OknYyuIJGhSJ2LL/k7/
5W5tlz4BF0yJ+nF04hHPcO7bL0XXZhSSdqCRUCZarfGlV9x9FeBZerbq2lRJXAsTNRkYKaedtcAc
vGDs2kEg5PBmLTeXI4sqAJaIpmns/BQebfJiFshm5o14NPXZEeeaw0iwqdMrEYyFSmuAIaF1GnAJ
RmWnxk03xHbOKwVvdggrKymMmTLmWJUKYJfBZXRH/VSfirvcpiwV0/0ErlV6WWVqlzAHHT3tn9j2
HmJeHSk8E4ANjAbOY5hP6EVHr2uR2/0suKK+cPZwWylkAvYXPOdlWWMu7STrYCSl1dvBWzzV1s7o
gHGkexMtX7HDs0LyZtS4ksZcYYFMMp4RKt4s2vLYoLLu5FP4hOZk0auj4aSb8jUQ50cwPtwW0ugD
pf1Zm9PP/dR6rTG5ydTYWTT6bdRccjK5gJW4b9rpmvaT2xHFG7L2MqCLLBvKL3pfnQwZlSxhadwu
CDlPyu2zeds35mxgUKdKVgNEEto3bf5WN5/3z35buX/+fTaECABDnikNHiyJ+qAZ90OBEZ+RhyjG
O312nEhvhq4mMW7p4IUH4ICc1ZfgMLjUvpEjytD7a5I3Terb8bOkaLKaNSC8QmsOfSPXtvRxQair
X5Vbclv76atxRQuUUz0B8NCpgDnzUCUWryr9mxv9trXMjSZKVoeRicdRf6qOilM8Bj51+SA1e3Zl
BfYQrAPOaJmVxc93Upv0i8tf7QBVq1Wo0WL5KTqkKDjn5ICBxgmOAXgxaIdlyI3tNx3mShjVsbUw
2TRBrYB2iWw2LXP+1un3URuj9/G2Kzj4gZyLrTPxRWwYZajkWFfeAfE4ftRb06qVsyr/SJRHLbyE
y2LvKxNPImO4SiUfkIRCTic7Kl7rD0C/UP8H9Av64b8cGLD2dJCaEVFnpzAzYZojQcINkRPxJqk6
t+j1Sxx/xVzce8KnlSRmC6c+QVNUuODGz7EViNdyeNnfsU3sHyQ2MWuEoVLDZGcU9WKJTTFDREOB
NbIr7XecwHITOd8oSvXypXvSefn9TX1fiWT0fZBNJQhHVOIpyw3lChgOwYHWjHPPdLisgZsB9Uoa
o/CRPORk6RDhtO4MdMnMGQ7ineyVHrnyErab+b71ZjLHhdlEQQklyKK4yrqdntCAckurF5RMShst
XhVqM4W1Fsgo/GBOszjMUPjBuyhedzPe1naEJnQMqpFb44YGIwXaG4DmHDyZo3XgTbhueqTV5jK+
OyhbMN4FyPQ0w2zPUXk/ovcQ6OdHjpbyVIZe/JXVWpoQ+Bm0yUv0u5vyhMTLjQ4k7g5I3JnNq6Rs
X+9/rgRG/ZiXOii+275sA9RII8C5CNV9kKiXVu7cpZ6d/YVRVf/VkryJYl7s4BQxCqKFeE+GI2oz
0jXOmg9/JoJu7WrrlKIBEGSii86i+1HkKby0Ij3ivSUwnrM3i4LiKCFXpLW3xWg8hU13jM3Zbab6
oHThQy3XHDPP2zX6+2pJQzOStNEhMmuOofAQVxx129VqKABrMtpQb4wBIcmoGVYfHlMDcIQRJ8rm
aRljK8JQSAFpibBXzForASlVfM7FxqoHTk6FtxjGRMwLAtI5xosoXKpTJL6EheHLvc45ks1uoJ+W
CHvGWAKCZvJWz1Ak/hu6fkDCjhZuhx+oAFqdjxwpUDqkz3+m24xZqKIkEdJBw4xzmHtjF93UhuHs
i9gOh/81cabITonIURpGpYKFyT4BExXtUmsd/RNa4ix+H9d21nMljTEIQTVjwqeG6uVd+ZKWKh3n
cCZztmZ58KtB8FPSPCRKeSx5Dd4cPXndh9Wl0gQ5SdIUrkRWvUL4rKoP7fSyv5c8EYypwAuuUxcT
3mIqZDdvwbweZZclHzkaz7lZ7JhIs8xqmKa0hVqZnTQ+dZLmqfVJ4zUqbL9cV4fF2IlM7rSqKgDC
rY6LaWd58Vc8VB+1cvpkRup9nWrnXpRQWWxvG6G7J4F0mtPkqcnDj+g8+GpqeMAXeKxOHTqwBw9F
9eOk9V/SXHpcBPV5GDI/m8B9PcxHEqDRPTYBwS71vtSonNw0V8kZYwRGFrzBe/jX9BnonU/DYfGX
E4rNSGQkF26Ok57zry6DoBRlqCip//LCLOWsrWgDbXTTu8GJsgIlHymHMypHh8AVvH21+01Y9iaP
cYFt04CNt8dDJLlZvPiwgOaQBmUysC1R27N56/tNVPYmj9HzlvI2zePrg07xyGH5WFsNQt3+ocWk
teRPPwCSdxoBOpK42VPn85okqdXb217GPSZ1KIhRAxi1Mk2fSXjV9RGAl/NRT7Ifol48VSQvXLGT
eahg2/fubdnMdRgTCQhJJXK9g/oSpd6EBFKc/aV2vMYo+v1762OUdRwTWEmAjjjogXJDSfqMqIOD
+7ptqd6WwjjNFrihQRviBJfpcS7RtDg5Qv9hXy25asK4zFRTi76m3QHTJ4pnvYAVM7wND6mb+/Lj
BI5lEbSf9SeKG1x64SMKHvsfsDlQqihvq2TcJ27EIgUU3F0wQtEuhsRVdfGgTEJmE9Rg9LB6HJrg
0gKtEihsbqBG9/tfwDlJNr8tdAAUzhQYAl3y9f6eaBxPwDlGNrs9NE0+ZjX0UCkP6fQpbPyq4mCi
c5SexR5Q5IW0PaX7VOXPw3BtzN7Jam+oeNhFm2E2WiIIAT6dRl590do9j1JWhhMSVKNcWlFRWjHm
vAC33OSP+nyTxJxH+ubOvYljiRfTbuz0Wkeaeag/z8m1Wu4mIGbvn/6rnf/lIq+EMMFOK6qRMYdo
9OuKkVhBEbhjDgSjDAYaye0qE+4rtCfbst69ZEVxr6axlUmdK6kJ5pE1IbHAVWIXPfFk46VpI0wA
EXuQ069xtLwokQkg7Fh4BM0D8sPTS5rKH5QhO3TBeMrD5UbrgGJOWt3thySypETprTkDmmhZnJak
cuY+PprAJ4j15S+916wgi46toTiaAe7aOjQceUTZu4GQuhG+gi3SntLpOijxS0X0m6moztNgPiSG
/AFIb5dFL56jDgPpNRgDnXJMF0dQtAezEwJ3f1M3jf9qTxlfly5Lk7SUQnjwKHOV4FaYbcxOvNbJ
7bzRSg7j4zqzlUsU2SggTvKBTr/rVxNTDuSW4AxcisySG1bCQ8bhqSXj2jDf3PfVCJNZNIdZONTN
IS4P+xu4aZNWC6OfsLpoQDxu1H6AzTC7yZP6/rmQM4532c42r2QwHswYR03PCixjeaSzKBFGUfPv
+eBqoBJogR9gWLTGnV2aztGukb+/wO22kpV01rk1Q4CeVBwd5eqMbNWfXYAMob+QJoyAUX9A4cRG
AwRnY3lnx7g7IcjAMEijIk15KoCcM0Z+kxcOZ3FUv/dsCuPTmsLA/AJNLqpoHs7d0pc1W+1f6RnQ
8f5S8oI9jrqwsw31mE1lu9AHW3o1IgAackJzehg762GbJ4vBNJK5Rq456eTHpJftPJABoxjYVWhY
6vSe+QMMEP/rZlTWfPTTP1P8aT0dg752pmzmJD54+sfOOExzsAS6imdTpycXAMj9yA3oQaik7mDm
x1SpbgypOpKSfNKT9BLo9a0ptQcgkSeOVs2RPajpw1y2sR1mIUdHt09T1SSFmLIqsqBppiaCLkYP
UYopvutNZUuYg9tX0M14QX2TwNwClEPCWegRL+Sm9gAu7Wc0lVkZUjNK3vBiBt5qmLtgqss4kQqp
v1R0U+PH0oucxewLAHPAf20lSYQwaUY4G8HEmLIBbK75XSOQys8NQ0/of2WEVWriFYkLjYkvjHkA
GyDyVCeNnL9ReUOJ40B/49n+PSF0Lf9XoGCWlUYo6DDFvmwPg5ffVhhCUD9kFh7wYJupuGArvH1k
nKkckLHsE0x6TMFXUcgsI+Z4nG3b+7Ym+gErp4a6dBdIFTKmVQQqt36y0yw4p3rs7Cs3Twz9fSUm
10vA45YoV7VhlFpZ212yuG6soeGZeZ4gxoEKUpAKfYXZQ/R6WBgBCMGw1Av2n62G8ZPZGMqROkCI
0B6E6aFvnSHmPFC2rfvbuTDWwJwAmigAStvR9f5Ya/JHQeq/pymG8NDyHCPI2V8RV7cZi4C+7ZSo
NfI8nbN4wrl3m2N1J7jFQT0Gj4trHPhTDPsGT2Lzp7reCPKMbAMFwLFTYth19hDnSJ6OLee8trNY
b6aCxdpJGkkRlhYpTIq3CkwDQizVaR3Zw+jQEzrVefU+jhayKdNZWJLRXGBfi+BUguNcPigj78So
efvV/9NmHxB1yyoLBQmcNDHXR5QJQCvl0YHT0iYPit//DzH9tjK+iWIuVadXaTQk2L65X6zIeGhE
xdLVbzHxw/DzviJu7hzg2YD2L6HJiDXqLZrDW0WfUagfz4uuWFrxMqoZTx+o+/ll71ZSGEu+SGlU
GQryzcWNadEEi3qcPd3jh7abOr4SxNjvIRKbYBxhKaJMOHRHLVRdPVTuw1LltFRspzJXkhhDHsgD
YPZ7YBvU7ujiGeSFLnloPcp+gZGuR4Ejj9qDvR1kDLo2SkNWSnioUJzI1kfe1KWlbN7TYDsTtVoW
o3omwF+KFKDo8Ln5FxVRe3GmVCJouvF4JWuuLNasm8EAZkaMC6j+cFwOpv0d1PCAcSUOJ3TnKTlj
3OtpqvKRDuOY0g8jO4M+xFJaTvqJqxCMRVfmmYAbHqtJjpiSAlL38FG7bVzJRinxMfO5bfmb9ujt
pFhzTuYoUoDdCBC621eShL8qtG6AE/s0H2qe7aP3c0f7WHueS3ozST3W1qAHWwFuU+LkfnGgZEdA
xOK44u07bKDbUTcI0VgAJTMGnyrm1BFnqqGVThdl+kaiyTJKHgfdtpvSJd1UdF3SQDyEZa+ipGEu
SsBxYlnjPQVNqNBsQx4at77BQrkzrr+RpkmUsUBTFbaYrZIM7bjZ6xXOPiwOwF6vKghVZG95KoB2
tW/Xt9URJGL/SmMucgB2HHFEFtmR7qa/eXqc5mP2TNWR1kt59mkzcF6JY7ZSyIVIb0aIE8PkyzAk
J73BqNH+mjZt4EoGc40nUVbLEZwjTlJn3/De8UFGklikINeUzjRFsmDYZS76g9q/p590JZm523oT
IcX2OuNuHBE15cvD/so2DdTb32fvco+ivUJmOBMxPdTJrZYce97DYzOmWIlgXm+5Ko/dkuJBnZUf
UvIpU79k8TGOH3LtaX8t23oOwg86NAieVzarAHYJIHM0yK4WxsEQng3Br4KPyCeIvd+Mx1b6kowf
s8KX3pWSXMllPHI5iYsIIBTMQ5bdITXIfdqYlpwnHGeyPX+2ksO44hrZimSp0VxM56EWp8WYYvB5
AEmabtVHOn6Wf93f0c27tRLIXGVNFfqiCTGJYopXZf7ahbzW3031WwlgLm/YGFHeaWg9lMIcxW0g
Dqk/ZC4A5+b1XUlhrm/7f6Rd13LkuJL9IkbQgAavdOVUJS919wujNd1D7z2/fg80sSMK4hb29n2Y
mInQBLOQSCQSac7R6rgrTUixMKuRl44EUql0cvPgd2rs5uTH1IuQMDdvkpVE7thOFTGCPIPilOm0
xLslv+/GHJj0Au/AfviX2/FDjM4lX5q5qXAKYHiKse/ac9JEjt4+NGZvqxlmo2TRSJTAHni0BFNF
OG0FKAmNZm0HA7WzQZRMFViEzgKC1c245JXUyDP2qtDcILppKzsnAq1t31ArtXGxumJJ6VTUrLx5
DmsnBvo5kN09Zdc24PL9f+HJs199baM4D4F+67wuFdiDca/4AGg9ygflaKF5MXWpKwI/21Ih0UzV
0mXEy4j8PqtwKCYlGgBh7iZ66qhN5vazbueGKbjoRWK4NS1KF+clCMfcSvsdGecCPfm5CEN0y+DQ
H4IISZZNlpL9vJQ8BstgVyFO0qNsB972w9Dlj9d93OYyViI455CkFoZpUiTeyvEHnJDe/sxF3aSi
VXDegBUWiZLhmMr6JV18Kuqy36SoXamJr0CkbSYRSwLIvqTYGiDptdahl+VtOIW7/Eb1h8s/PS6p
bezKPWbUfkjun5BbIonFkD8sBS6HqXl1bq24Tcy6xbk1qos+vHTBxaz/5KGzlsFdR1WhyYHEvGrn
zs5wYzjxvXFAfQItzst53ht/UABfi+OML0APHpFmZEyB37Kv2n4XLoZXDUKIiC3nsJbDWeAUBCmd
AlggyzYPh8jBvM0hAyxd4UU/RPu0aYurfeJsUZVLNUwSnKhgfpKUXdoKjtP75APv6lar4SPK2Kj6
yBqwGgL8iTnRDoA1uInM5agv6B+pcyfSU7/oct9okocqqmxQKhyHobwh0+IptLXDCk+iMnaWftyb
VvVzkUcvos1RCgabKokfBfHBTKz7625AoBf+oakNIzB6dfYiy45ZvStFDcWi73P3WjpNpIgsnA8K
KHVym02CS20rxlmrnXP6C+IA2uf4/Wxkq8fUFHiSdkDH3V9X06a3/DAfvrESyVVj7Jj5mO2xah/r
+mkwBQmnzet5vRTOlWiRLBF0RbIwd/S6JwPnQb7rbP3YHCMveRZFHKKd4bxKVwdJnKHp102y5z74
GQ7+dZVtvX/Wy+HcyIBStFmxAQlZvV8AhFue586JpW+TursuSLQ3nB+pgJGSdeDYcJFu30sg/soH
7XaRhU1jIoVxLmSIpjyaByhMmRJPqeCr0kzw1GE/9YoT4eGy585A9y7DdxoDesiyxBvDDh2zyr0u
IVSrW28xlafr2tssjKz26b1Xb3WD9X1TlCTFCWVgltSPkVVdgHOmHuJDtAer+2txFnGvCHbs/V5f
iSSdZEpZhGUmQ+SqkuR13XLOUhH1p+hEvQ9gruRYc9cvWYWljc7iy55ig8DhxAB+MdRwDH1R/4xQ
HrOglbxgMPq4CgESYQDWNfoOHDIvBfOxrR3Rkf1IXVGacOu5td46zmOk/dJlOmNFj4fndHZ7qXO0
4q0TNWKItovzFHI9zoOJ8paLlYV4+ZDBCYG/ct0ON/FN14vh/EUJMOsxLhFXk12wQ7QY2/kPEF0f
qWPuqNO70V5xWAW6fU39+STs6hKcbpXzImY9yXqWYZH90fyLwQE0IEgE9Ebvk2+MA7c/TSLM4c3E
DQFsnSxTlSKZxqWIesOQgmqRodgSlG4teqGkh+CdZyv+3u1EaGfbDvlDGncVx1ptmfEIaXXduHri
0zRE2I9mfL/qBEX3bWV+iOJu5b7qAfECAkh3octR1pF7pbqgl0YkgjtrQy6X0igj3pKyGys4G5rg
xt8OLD6WwJ2tVgrUNJIMgPrRNzrBCMnDNEZ20b+p5VNhKGAmo871I7Dt/T9EcudMU5qCDjkyhlSb
Mmce1de6RqdmpBbPuQGMhWG2l0QVBFDbh/tDKHfsatoXWVGiVDM0yb7NTTtK+4dJGg/X1yYyPu54
SeCCJ4MJi8im6KahGtg39MtMxhFQ4vGxiExD4E+Eh4u7rq0cjGhzC23q9ugVd//EhtrxH+Y8U7C8
zY721VHmU1KApoilsECqHID1bvwyueWDBuK8yDXcCCiUgKF+GLzYoUDBNk6tbAv9Fzu9X0OHf/eR
z1HJJgkI4CTYXQdyRDQ3wnN67DVVwnn9WTj8IYxzJQqq24oZsvOtTHYwDvZSAAleSKyzHZsYxERS
Bz0AlAf1C8EaIoULwu7WSy/hKXKo4qTP4a4F9dP81DhlZINfQRds5mabHlIjsiWb1GKk3p/vca01
l7ixMFxHzp0rfWMIZPlufI4e4x3rUG2fgtfgVJ1Fb9TNo7gSy2k1Jch06zMSWHWPYaDB2k2D+WJp
1a/rR3GzB3e9PM47V2q51ENTv187/bF8pfvOnVx6ij3J035Il+xUWA7rhE19cMLsrkvf9NurRXJ+
u+5KkjdQujt3406a4nMaZW9/IgL7Y8BwZMQUn7dPHgBtqLHsmRx4RfBEZMFLbTPsMj++z+2Tklep
UoMryY2Mh7p/ksdzW5718vn6KraNfyWG2yZlCGhnsusgfBlcye53JcbqLXe+Hd0AEO9gYRfOb23O
spKVTG53OiXrYq3CrVrcsBp3glH+xE13BrDlwS17l9jz3nQN7/pKVZFC2cFYxc1RVy+0lZFxatHa
AbKAh/Aye/JZrm1lT73kVd8RnyGClH5xYYCzDF9ftStHOvyRY1utn7+CVVrrLUCm3X7qnVH6eyp+
t6aIt0WoZe7OjaWiAu4sDLRz0cpyE+6p/w5e8J2hG7Lej2pyxJu7ffI+zJa7gmP8pUHXKtrRosdE
PlvD7+vbuHnFr3THXbiSJKFfJsSqpvx7YnhhomFKpbbH4l7rLfu/ksXjAS0peG/MAEcwH/NjIS3o
7KQvfSAd4trwulKUEhUsjR/bBGl1m2GWVnajpxa3XYABnD5Buvm2C0XvoPeM25eL/EONPCpQPcW5
FbM7j1U7x5+AIcJIKt2ZLzG88XUtCs6dwXmYQjJ73QKOhluMVLKBxiOD5zeSbXNaZFtdckFILTBA
g3MuZjtZBH4TiHXUKeLbNn26vhzmJq5pjnMjNEmqymyhuUTaFWiCJN1B+SPK0JWH5KF9sq4y6xjE
966agZS0fVClc0ufIhHft0hXnIvI6ZSHJsPMBLQ5CHZCOzQEgT87jte0xbmDoAwkzcxwvTDYgvgY
7liD4Lz/s6DmX6/DNxc1ox7kNd5LLkL829Sc9oO6gM47+fv63gtWw89TjiXpqGx0CCuObPhrOCmA
zCQn0RtasC38WGVt5IsVIeJw1b73irzep2P/fH0lm4fSUqiumkS3rPfgdHUZ9oVB8kXFSvJy1/ay
MyyZLZUPBsoE1wVtrmUliDOAJJ5QvapgACg+O7GpH+TBFNjYpt9cieCuBCsAIZ2iI9griu9xcqbJ
WQ2dgt7JQS9wZZtNIuRDFJ86TegwTAHrBhwdyS8OMXo2S8f4RQHpiCkQXzpoh+vqE6yNz5uCOwww
JhM4yiKjA2GYoR/mnvzdDI07TYEDYuSH6/I2vZulA/jQBIgkJmE/B0mynk9RzjoEQIp8LnN6nrLi
tutSVaTJrd5hIKj/K4iLgQDc3lYLMO3fX5LDIT6SQ442m2onHMdjgfIXF7SSxDm5jADOI2JLYnBY
i5u5Ug4Gtgyg0s0RoNKv1xW4HVCvxHEGXxp0nizmIxJgV/a/WWpxuU936iG9mbzCkw5T54q4IbYP
2YcyuROgot1WSyvm/rLKiYbgVmqIoIS37TD+FcETQxUK4BwjpccjOVyOqRn5spGfk7C1TdoLkm7b
SZUPFVL+aVU0DWaxIYvNGYBI7JQ72auG8LzZ6YktTKhvaU+X0cxBdAPIfTxE2zBWxdzpLeaGZ1v9
QY4ElFPxef5OHq3MYa+AwIkFVrJ1zHQCni2MHIBiQeY2bBqiIstHGElonAp9Z5aXZvgDx6vroHUg
DDGevpcRVh6etimNggpecaD3ZnhWRC/HLYNYf59pdfV9zZCmKoGvdOto3EsoQQO696RHtZ0r0rfr
Z2pTW6ulcE4JGH1ghwoYkP+s7iLgjsZV6SdRLPBJohVxLmkmgD0lCwodsnqcJ9nWqpel+96KHvab
iZ+15jiHZIRNHEys0tF66jHdMyQ77S1yB3u+rWNbcTon8mrZTn1RlMQ+zHvCtWDONU2qHKrFgNsr
QS+OYZ2sMHa64rQMb/EkIpAS7Rln4WYhy4lOEIaT6dxWwAkqnoAA6v6BYRgytWQFZq7yKTQz67Mi
6lmsn7xqzSNJfgSdoE+F/c4vOjPwdQPJRpBJcOsAnJKhhAHqGYPfHQq/e4e8FLeRb6rrQwyf2aVt
n845mm/dcPzZRn/p2WO4vF1X1qZb1VcyOLcaa/I0KxH8HIhBGfH2Pt2hEeTIBnay3Z+0Za2FsVt5
5R70rMr0Nseta0jtca7K26QjgnuCmeuVreHpMJa5qU1jBrwFeAQPRZ37st4+t2WwI1S97SRQM7WN
L9ChaJ84rxelcmSkc8PMAU7CM1B8RS3t1fTQqc6GXAwvE+M5fY1gqKKoMlVUECXJmDL4rEvV7Mhs
FtBl+lIdlkN4lF6QwXFCNDhmz6Ln+tcVfhbG/r7aOFAXx601JuhhMlsnjQ4N/iUPglPFfvHnrfss
hHO1raK1Qx7k6HShO53sKhEq6VdXzr5PNEzAadRC6+znRRhKpbfmgG1KE/DNJH4OwkwzAdVq4l03
iE1tadgYWbFw1/JQ3rpJ0lZpcDXN8bgDCfohbS2wgTUCMRt1ayxoJYdz3aalDVZVoJkhODNMidQL
7zM/3QdHAwD56IE+grrBzn10cYGN71lIy8n09WW/NExHYqxG0TDE81mfJkBggAcOR6tj7IT65S4D
WQgwNMDaI5of++pw2Uo/RHGmkZeGYbUF4pbkEO61E6NniPaNsNdq00JWYrhLOA4BDFV16OqcKIB4
S28engrim+3zdfvYNPSVGG7fSN0YfddmWE2/77LHRBH08mzb34e2uOtpQIK3yWZUBE0GWbR8S+tz
nYsmdASL4MGKIjQMhWguRNcCtl29LZvJ/gMt6YqlwbvJusEP4eZpNVUA7UEthchO0xY3dZn410Vs
ZDxhVysZnF3NU5ahuw5AIiz9392VqJrOtxSFy+heVNp7b+P4clxWsjjjilDrRpNmxAbrAAp7KFnp
6yb3epQd3rFodoPDhuy6k7IPXNPR76N9AvT16P0fEWLRRiEAKzeR5TEtcJt+aQBBDQlzz2yyxTgz
HDT9lkWctUNDW7lgvKVHwJnfFg55uK7xLatBUAYEb5moCtj9PvuMHMgqiM0Q5nbhm5SBNvnt+vc3
GqGoshbAfsD6prLQUxCGsJr0Rbo1/XoH8hjqBvvZnw9gKJZs/em6xK3DthbIecFUTeWgbXHYCvpX
icJDpJy12HCvC9ncrrUU3lCVvC+J/G6ooCXM3XifHnGJvepejwkKgz1JU79+E5JSfQ2nPquTM1rF
jMosb+B4Wb2oBgIYmIFsObFBDkRc+Rv9G2jQP7of9BC+ja//+aj/Z+Gcn8S1ow9Sgb2ss9BW051u
PqaTwAWIto/zlQvVdDozpGZ00dNiX2s34Swo2gpsnp8VyNspi4ZqRHUqAIoZ8Uhu/HeL+NLNFSuN
FkVYhF7UfpMGh6hb7Ewv7q9b4dYtvDJCHqcoA0eUqZoQI+nDQ2NkR73JazvO6ocs0WO7jmbFa1oj
scMo2V8Xvb1N4EUyZAVJGR67IOhCeZla+A1Z+651F726VIZgFnlTBKhXTLzotK8s41EJiK4aPXFu
KDUHDFw74KYAiV57uL6SzTuHrORwVo2Z52hZCsgJzpgotDEg51QY8Tf81Bf1Bm1a3koUZ9wyeG9b
MuJtP07qE7hWj8XUCPLs2yIMhiihYV6In0JpyjZP8FBGbrh5WgAMP4nU9TUnDCegfgjgPB/qESaV
WlBfMj6+FlhtjAvM8JOjiCuOfYi/n4mm6RYuRVzThBOkk7IbqwpvnDmPMEt6TIwjcqhuKMyCbKps
JYjzqWrQqX0hQRBKu06TPC6x4JxuPOqhs5UEzsT6dtLyeYLj7FzZAYaEHXtA70eZTfO6Z5GRbZ4b
AnIkELGjU4pnDi2Bw5kZ7GrK+vGgELqbUvWk4vUjODebatMB26+gJwvNNZwxa2Oe9lWM+IldRbKn
uewd8NdyDIDbVwJ1QXT7bDTWQYsfAvn0izKgQo1XNkw7Te6srn+qK6DG64WMXkyp98oovUMj65ue
zI0d9d0e8CrHfDYs4LhmDzgXD+M4ZE7bZJeS9IchbUJ7nGpvSsh9N0R/4iBXP5Z73DZmIy+aFcN6
h3KXNvL91EUPlq4K2mvfh4m+nJKVHJaWWMVXc0XrZjGwC0WSOzO9Gdq/ZesQxd9T9dJZL1V1Z6qv
13eebew1kVzMqCzqMJgBPICm/TUunkT2HfGptq+SvVbFdhH/dV3edgy5WiOzxNUapWykudxDl2Pg
yUfjWPigcHhIci+5IJ3jZM8iU9s+sCuJ7IytJHYNles6xUueDeDEJ2bZBLUoXKfoNBI1bG6wP302
bM7ToTCu0TrHHmq3GrUxHeUPYOCcnAbP6jsw+Jw6u/EWdOFJdxQcTJUDTrXv13W86WxXC+Z8YBbj
BlRLAGQMhebIoI1byv1E0YKFZPd1SQK3oXO+UK3BytyWIcbAFMldRgwDq/85cPVnfXKeqS4adaT6
jLgIjIEysIhLzdMsSeQAt/ItK3/Edx4NHe2ToYUY1iFH8FgrHVYfVRiMzuG60gTbw3cdNVneLQzb
wbXK8dsA0FAT0+1BrL8kzaQJNmjz/vgwBb7rSErA30OGYHGTQvJMrTs2UnbqLSJwkAI74DuOwI8j
V2OLa0omGXg/KmcKQ4HWmNF+dVSmoZkorskosX0+xVkPbnC5YfHxRPyI3re1biftKQhQQrRE3Mjb
W/QhjLPrYVHqVsIcAlBYFgcBzZMl9b4Sxm5nKaIzxAz42sI4A19ytIVQAvdUdIo9IDe2VIcGw9vt
ue9A1kJ+K4EIp2IzuYnU6f8qk++qCKYpJrIpYYBjtgEEb2fgI0697q3ZdyDmcNGBfdABeBwi16ju
5pPIJW9b5Yd47j7NOjRoZ9hO0I0dc8O1wl+0/nn9kIlEcFep0gHqUEkAetxoymWQ62M0znu16gTZ
wO3cwUqT3P0ZmdYgBwyMyLif3O6puB1ApzJhmMpdjtG+vY08pA/uFklwroVy+WvUKJQBB/ufS21x
C8SiqqPvIzd3BvBOVA/jbSikO91UKlpEwHCB7BaaGT+fwSXD0NP7vpnpj1L+m726//MGObj7lQju
+owtUoyFjnXlfWdrIGfs5Vagu01ntRLBeZI2UQItySGi7B8AuZ12glfbpvNYfZ9zHkvTZ/KI8+Xm
CvmVKZEbFtrOCtRvdRMKIkbRUjjfUSQJxjXea766H+nnPP3vvs/3oPQymq8y5BtBqPxTK09B8u36
KRWoiu876dAuhywYvj/XmaNG+7H+kTXgP7P+8+LoJ7OinDsAPFkPcH7suTa/qvpjNIn6eze9+Mem
8y0tJMiMVmaAEewlrezD3Yh3dCREqRcpjDv2czAamawC4CpJiosSRV6/pAeMW/hqIkLjEYniDruF
Q1JLAypQVV3aqV7b5pzavUqcMaOCE7kdoq+0x37LKkQ3ZkZQN0B7zbsfA3b20XD/YpARsS+qFQic
GI+I3bTI2cs57ltZGxIb+XtHDrMbbRm9P7FtHD7Ww2AqfLFcnRazUpB0cwddvWuK+iJZym6ZksSe
SCR4VW37gQ9ZnFnQgUadWsC8p+QnLS5S+nJ9LaLvc7agVZUcEIPpjFZHcymdsBWVi7bN7WMJnAkU
k1VSGiO+ww1gd5Jkd+qtNf+u4+K/3BfO/edpWfY6uzmTVnJHkKsPaQtQxFuAcojMemtNwFhEeQ1I
4iqafj+b9WgENCyYU2Dk6t1djYFnDHV7LM1W3oAsyVZPcWGLhl020whrsZyzm+WqqdMZmcmaDo4R
3lPjexG8Vvm3prir5huLHtJAOJS/ZSJroVwgBNZ1NBhUcBetN7jzzwLUGRJCEesWdXJH3rMBo+s2
+R7x84GzzgIRyzJYizAnsaVmFqQVQi9yn9xpbvsMdGS8EcMbEKqAbAKAmmBZTt26dfRfAtFbr8W1
aKaMlb9KmkYtpsrEswodyc1j5HY28/fFfeiKbq4td6WbQCIilmaxdoDPoibDzDG9hRxw2sD9lj+J
9tKImBu3ZRCgWFqoTGJo/bOMDtMVwUQntI5R0xtHgNmMhVepqqBWIxDDV7WJqYRWTEIsxZDt2rpJ
isj+o0YXNIH871o0Tl/tVGQojuLMLfJj1d2Y5cP1vd8806vvc4erTPRsQs8QKhmgt0Js2vWtXS6X
qBYBKYm0xZn3HOuTlccd7t/02ah+SvULFWHtskj0ywlarYU340jtlyVHdqBIrJ9yXuPlUk6uVbWv
6MrctRN50ktRTUO0LPb31dFpexr3GLxaXCvfKdlTE1yySmBn2w5wtS7uLpnapdesFnuk2zMA8ZS9
cdB3rAYkiiWEkrjLJGpIUxUMpyih56EaMC9wUUzfMkdbhiuayL1qaXZNv1+3QZEOuRdGVFvTMjId
Jk1lk0oCCjPmJyeBlM2oTAf8Gcp2rDLIN4kUVR1IgIRnLl3xTcwRW678yJqDZDjz+O0P1kRZQGRY
mPDlB4pyTTdaM0BvoVR/U1JHTyM7MAT9i5t6A+UJhs51Hfh7nN70JgFETYUjNevtUa6D5z6Rd9M8
COyPHZsvx2olhnOnc5gRbQpnTDGqwJBWZG+aRM5BIIIve1fDbCWkR7udSfdxd6wTwcNv08tRZLZU
A+Tl0NjnUzqG/UKSFJ2rZU2dOM/tVgGlGKMqERUEtvfkQxK3J9NsdlQfUdFi/VRmd2n1X0nwct22
ti15tRxuRxDwxVo91igL/6C3ug/c91cLYcL0AlqoZ1HT95bucF6Qs0NzFZoUOcetNoskG8qEml1S
2BX1l+IyBSBMFVxEG3MvOC4rOZz31pdgpiB2Y8cze4I0d9qjL/HSupatsCl/N/C0X9cV+d5CxJv2
WibnvVVzUNRaGUAknQLeLk3cYsmdcTSdSQ3soG8ueRg9Nbr6Kwq6ymlou6+s3/FY3QUzMEKH8aCp
vd8uja8aA/5Mf3Vy74WksRd1OmB6yZ7AamGYgR2nyo1uouWnN+XjFJRPkx6dDNr5Vimp6AOKRNwo
ol1jf1/dS0XVkiRnldWwHHdGof/QtP53nWM4Pkv317XIrO2LElEJYdMowEbh02ipFKfdpL27Ogzn
3agx2nHftITaoxE5Wv5G4qfrAtkZ+irQ0GQLTFjwfJxFRlFBojlDug5z4s402EYEHnPw/IEA0ZIW
DAdX3nWBW+4JfR7/CuRMk6J8myaFhtC8vuu0fao/X//+ltNYf58zw3EelXSirBEtO6rTTk+PQSm4
KzZ9hkFwgBkIqIp/PhtEjPk/LQ8HdrwmlwCcGmEYwDmlHevBFXFVb8w5srvvX2l8pm0JGitA1ycO
FoqU6Sn6FnrUITbDhCi85be461e0Pj731gdKAT6g/p/bHXgQvvlg3Axolal22p1yuL5h29JM9KoA
6wQErXyPUd0kymyBjBxt/JqfeyAdB2uxymCD/dKyRSW2TftbSeOCdLQBSWYRwU3V03MIK6e5qLD2
fywIHeh42QPRl49X+nZG8jLGldJ6MgqG6N5zO0z014fcl1xRq+CWc7LQ3mEyOFoESJwtAqMAMOJI
MLoVaf2pfWy1SzYbbl0KtmkD7pQqK0G8GVZ6mYP+DwcX464w+tYBfoBTvZNVEK/GTGV41C9gpnIR
GeDBW51V38DbXtT+vnW+1z+De8T1RThNEvsZinKjIgAxbvp2d90iRSI4EwmyIG6mECrtZr817uL0
ptcFhQC2K7zbXa+Cc7uaXM5oEkGCYjx2Bw2PkNGXdupe1HKwuRJ0GRvsMkFRjXO2mMlSUinFa2Aw
DaczU08zK2dURECmG3AusI2VHM7pLnOITJfUIULfy8f2BYnu2MbTw60eS4d6o4+CB7jk1IMGrhsd
swoqYPwzsJFnjmjYZNNbQnWmScA5gglSLjy1uqhGjwX8P338Zzgjue32MRAFNS865v6fgKxg7SuB
XJQ66pNC5wVZmDF/HasfSNPY183RYj/5i7GsJHBHHKBcSz2XcMedEjwaKcJ6fXxIa/JX07ZOO5uu
3paeHJW2VugP0aLt9Rq9IxMihhiYEnZfEfwf7YVmxDPn6saIJlCwRYOd0faUxeaLIUd7qUSlfJjr
m0btjvooHxM5BVYguUxj+ncfJy9xq15kYJIWC/iyTOVIrOQ4K3FroxfLX0oMYEnAD8pVrxqDH7Ha
H6Kxfav75JDU2l4yjM6pm+yIWoiX5NFO61QvVzQnx0S4ndXzkZS9G4QSSsytdaMHiZMsy10sLRgx
zRd76pLRDsvkr6XonBKw/GGtekqi7OVQgj0XCCWtixzN35sCXdkk8hpqDfZA6KGJU0+Kuu9KpThz
XNdOmod7qw5u1EiyjRR845PEdPlmDmoI7PhZ8Fraum4sluVl7Y2G+p4lWMWOSapoGUwE7rmQ3KgI
wKVSe9ftY/OQr0RwHrElBLkzGe6qLlW7TTubBCC2RT/MdTFbkeJ6JZxXzON66OYAt1phtL6lDhcz
XGJgB0q7oQ/c1CpuJ6kQ1NDfU3JfTN/UNIrQAM9NvskxLYPJKtj0eZeTh0pL7ZpE5yKmmq0spdso
1bno9e/GlB/0vnLpmJzyQj7Fmr4HesZtsGBPW9Dgtj353lXJCfPKD2pQzLZpxLeG0jwBQ++hHkx0
CVq/NSIdAIzxNwkLP6jQ59+2brNEv66rcTM6AN8q1TAnq6GgxLl+sGQ3NFHVxZ3vi4PpK6/Lwz8k
yMZeEpblN3vO1tK4GyAN66LFXCZLR5PMzj30qDuKveytQ+YHLjkMx8nT8SAMb4lfPkqucYmOQtSH
rRhl/SO466FPdd3Q1VJxrefeeyc2daJb9L55GnpjWU8JWiF2IqjcrZO3Fsq92ghQezIkwZDRAaBY
hV7QP4gSkP9QWfutruk8/kyXt0C5aXDRyNKNVO1D7XdQC0Rs28pKBne08zgmAWb9GPiCnNkEtNVs
SHjy+gNGUYRscZsaW0njTrg5aAHBZCbjqLlUgPCWBI9b4XI4018mGox9BpUZZxVxj4KkhHo7eOgh
AF2WqAi0aXSr1XCWP5EQI8f6BPJ5PbDTzKtHw7HCP6F3pCgwWQZodTT2X1zAEYylPo1WgT2Sw0M5
jl5fWudOEj06N738RxDwJa1Xl9mCMUmEGdq8W+pynyezVxqWf909bXp5QG/gKYHe/y9zBWFlKsgg
Ins4tSNyxztT8RL1Pi8ku2r+smjgXhe3vaoPcdwh7YI5DycLadcxQyF0CJDgeTDi2bkuZTPaXi2K
26KekkStQwx+kl0Hv8coA9gYqyja3rI4C+89hNsgqPri2S0DFLe5hIfsFP7MwNZRKE5JD3NZC5az
rbQPOZxll6YRVOAKVNxAM25yWpyVZLpXTVHdVrQczms3wDyzCgWpoWA+WOZpDCY7le+qchHEt5tu
Ya03zgjmLugSNK4o77i9Kt7LLFtJ7PJQ+qOYaJFt9peQYrVLnDEUqdTJo4U4Rm/rg1XUCyALTDeI
QTsnzTdmlN1bi+UYC1A/grLeLXrxlkTLjWqMrpQ2/hS1nrlg5jsQYZFsbutHHMfj0DSz0v3TZ0wy
8lqr82NpJX7Vti/XD8Nmmz1Sz//GVJy68boNWwAFsdNA/qYAG0RaFdmk9C50KoBQijAMNg/fShyn
b2kuAZiAyQiIwww50D1Hn4EHiQ7fZr1tvSzuHdbHNQnNEUk58Ct5cz5hQDpyykpykV5ygjn9kVeY
LTPMc58A1Vug002jWi2Se6IFVT/PdIAfi2I72BWuUu5b/ZLvapfuANE/7sleOnS77IwZJ10wQLd5
Tj9k8/MyKglzU49HPL5VPJ1qlnAfdxq4/+icCV4zmyYKzlCVta0AAoG7wBu1AkZ6h7OTGcAnNG/m
/EfZPF7X5fZyPmRw3i2T9DAnGexljEeHVD3YhQG56BJht49oMZx/C6k0dmaExVjW41QaDgUDqh6Z
ItPYXA8yxQxdSqOoYH5OFpuRtSDZj8vH+mEAQiv3Ip8cQM3nTA/Ejt8P3fiavl1X4ubaLEwHEiSO
DQxvfRYKmUM4zkAJkJD86G7rwk/Jn9jCSgS3rqA2lWKKwAON3rWy/DnPJ6kViNh2VSsZ6udlUKWp
qJq1uBluB1f3U68CSukhv6mfZIzHtCdREWvTV63kcfa9REZISIA1dfW59MJyj6kyK7uoqHDS0G9V
7/oubZvGxy5xpl7UejkaJZYnFd+NdALJYGxbmOduC0GYtRnVrdbFmXoQTFGVTwvSjZ18p0+dV8Xm
pQrn53hZfLMrElure8Hitq91PNxNlthnAKqfN8+I4rxrYiQFWY+ANICKxXxgQ6SWr6FLUPjUZcr6
cq+vxDFlrzMtUlFUtMRbqUys0u6s7LwEkSBtu51dXAnhLrOJtpWejDhXBD39jIMSyBWdnR+GS+X8
M7MlbNlj5+jaurh7zSpKLR0mvGPZ/GV6eoeNPjCQf/lkCZCANvvmUGr5d8u4a0yfZmMxSI3iiDf4
DFEpPi6Awk+fq/3gmUfVLm9rtC6LiLY3sxQWRb0EYydU+9IQq4dShd4z+Ej5mD4sPrjeXWBxgJkI
Rc9TcLAwMbE4mmPshxdk0pwstc07kaI3D+PqN3CHMdeaYQhbxA9zo9ml9a0EhHWj1p48JaIrYWtL
KXjKkACSZcbC/dlUzSJs8BoFSYq6Y1OALEwAeWG3C91f1x3M1plYC+Jsp6rGAXk76DWNHq2RoQKK
lsI8MG+dawmcxXRIgUiSBRfG+lhZ7F46CKRd2S+8/wdJ+tYeraTxo3hsZM0KE/gxzR7c4btmkyMm
xe+7fbDPD6YzeCqAX0WJhE0loi+QMvBGEPdwu6UUoRFSihRaM76W2ZtiCZKcm45ylakyuF0agrSp
GqItOOHWjnjlzjgMOWiIJkDQIGrUBc9HZes2WMvj9kzq61RSgOoA5pLZI475mu4zN/L1B5aMK/1s
J/u6Y7yKG1a3NfmR+uSiknRUg5lYuF71GteB/iuU/7pu75sgD6ul8WjNFYwDsMBQJdnhzrHbXeSn
joa+tPxW9OBg19cXy1/lcbnYJB/UvGs7iDKKXzOqntEz5mgFyzHkLZVZq+iRk2K2udUVJh5rQJU9
FRkKWcbohF17AIeKPXTTriv6E0D4ayfQcqfs1HMbJ6Xd/A9p39UdOY5m+Vf61Dt66EAzZ7ofaIJh
5UL+hUeZqQRBC4AEDX793sjp3cpS5ZZ2e166T5akQBCE+cw1S3MILRnmY/DUor0zRMRKULv6Ilr/
0ODkkQ56ccLbS4oeCeMPcihwui8ALas2s6WRu1GIJu3FItHhqbukRFa6IajdNQ2gIVInFKbLEyFF
1lJ7S7sFwoIgmJFqyXxI8oBi2MaOpd904Wa1gunHXF0UbIq7LlL3qmq75KS6DetyH6ZbqAAnjqfj
V/TK+yn3BvPC/TUr3CCzu/LaloTjRl9vG+iMdjTK20ZfU2WfKiFvbAvApmE6UcMeA/LiU9bHhaWX
tLDb50p4MobxkJ1oBusYrcVJo4bme+z7ZJNkIOvXYGRTXEpIb3bm1TPDlg3thtlsjcEP3EzcPiGF
rRIxTOh9fa2dfjMEw1Uz4nGYoHvWRgcZvigloGJc1ClEex76ts0iTe4aco9q/+0o6ja2XH0Kq+gK
qXDsr/xZRu0UU+4f6ii65d5wr30KIdDIeeW93itmDn7n33ZdASpAyK4rMCy47Wqowk9wiESlrGyC
g8Onsy+sPtZNtOs5uGQcv++rlcV+0xQJ/E9RWtX6rXWcKzQ/zmVHAJmyHwkkMHpVwDTZWZNmWfJO
wkNo5PuyrO/dRr5Gde/Fxu2eRFCel8HPWi/cKNuUcUn5fqUQWxwokPUDS7zaOpUjViOzbnoJaxSn
FFmp+msaTLuuIm+DCm+i3jlPAwidjX9UPt0PtUpx3n6XFeSvRChie2VbiwxbKqHyG/QHxOJ2Ihqz
xFM57hZC14xNg5VIU70tcjraliiSpm2GxDYVSwMzbbX29kwWAJf5bW6a8KrBpMfEhv0UN7tJB88V
gwOa8CoWj13kJlRzcADkybbFrvAjEE7d/Sq5OWi+fu8s9E113T3rEOrUXhGP3HtTnO512WSrwT3T
i8Rag9cQK2H2ZsxOs7N8yJZEkOaInUkWcTWP5ypsH9ypOIQjMGxIoPHI7G0gtp0EK+vi2eFp0YqT
EstptNt34rLztHQ5VPduTHBvavPN12anuU78me4rNeXh4vKYKfQwSQ3PvMkGBAL8feO+O/O8rVtr
Z7XVuViHG8GtzCxNOgi5JWGXje6UD+F6oP4cExkd4Rn0Zaqt56GcrxzK077UZ9VZa7qufuyMesv7
ZcrmBgtzEGctzYsDe9pFobwwwNmTb9A2ZoDTMwdLuRaxrpXcdkWQWrM4z3ztYjqLPrbq6LGn5Vug
9L3XQrKIR92uX81e1STTDiIgtzhRn70wxW5dZXaOG8QOuTSfy7uAFipdS3lTs44mbu0lNGAPTune
oBv5VUzj1lfuVmqZjhWKyMC47TxftWhmq0R1w6m1ums4x721vLy5uFwIP0jdDl/YHV/bSm1q4jZx
E4bvZrFJjOYg2mTadmItWQ3YnbkVUmXtqp1Y0fHQEX/LzHwdiPqGV2BhDz5KIcq2NozaLDGNDxmm
Ysxq03wBMeXRcg3OwUWcuc/TVfAcCrkr9lCZOUPz3hfAN7p2u5lrB4sI8wtpy9iT9Jba040/ol7k
RyfFl3vg9L7X8FgZQ5VVhbkzrHm2m/qxI3OVrYMfF9LEQU2PtSOPoUUOjRi+YmMdKPwhS1tax5U5
d3TVV32wPgwuUqSgMDgVg5PwcMbPSmyGdT73NT1UJNy6so2jst0ZqFh23bLGtK9Syzex7ckNh8R1
Ojbu1raqU0fpkwIwwK6CrwJ+lKqBh6Lqx80wst3Uw44jYvYpWhBg6PpYOu51aNt5FOhXEagtNNz2
PXf2gMDFnkPuArfYcsffLcuSLWN3ddEp7jQIUW1xDTj6HbRhHiaHvMpofR+oI+Ow83Jj2Vnbgi+l
QnA4neaqoyza+RPbGSc4jGzJRWg2tdQumoHDaULNh48e8AbOVdhbUPA0w14u9HUYddKxMZdRCIJx
+2Cx+bsaNEusBUixphnPfQdJtIDU52b09zVQDqYnfRrQ5bVjU7725jA504ty/C/rNJxCbu8l54i+
iyvqTc9WE3yjdi1j6okv2g/2fgSV/ZmnLVcnj/U5i7ysXsBxbOF2RlQekTVrLPEC5JUTgyCXdWV7
0424Ka1V5qNnXxu/ty/v/ttsgi7ufb53RHdjTdNGGPJgjfWhnrrXyfB0Kk2mOb5+KewpWctFxzV3
doFpTkr5t6Ll6JX797yW36lBtcUvElIGz7Aovh06yZKqVwAgFuODbTEkSG7xbGQXxuPavlO0iOxx
eSOhv63gWjG57vPQoPdeQY4cLwkkukoXsedXOJabJXZZ+9C4dR0zOW1HVgUbR8vEEc6uCzgaXBCz
Jx3iFVmlxUK/KOHv8Xrzdf2+dvZ+ggiuF4rTMNAUIiM6LtmYjGTMi2rZ8cnJ63m697tpE2p2lK7J
3GI6FFFzIssK1BiyLmK2NOrzrgeunIV92qBD2IUijNFMgQCpHIfcM1Kms/Fe1wDKe50VBEk9qpOa
6JUh7jNzLGyN4FtFg9eCqC3WRuKXNC3D+dZprS237EcdkoRbYts70b01VkDKdOuZRhWksXnKwuUK
zjixnulZT/LU2sHBdmwdV0JviJyPRe89e2K0E1nRvdUiwIyKbJ3DvHf7Ng5DGcUVcdMCkZBGk06K
KDd2c1BOkxXU7GYBPA+vm60mQYrSz77x63yy2WvUwtoOzuRAT4t90UJQEEqVGRAq+wLkzS5ottNS
PS2Tkw2OcVMjOpyC1jzEtkWmZAoZtJVtJ11K+dBWEhyaksHscOxO1ClobEeMxWujk2KoXSxSN2YW
/BYY7MRoG4Gkth4GK6rjvnRvB9fcAs13xM2f45rLLruDECxU0p4IEYdulE8V8Y6eEySRP+yHiZ7K
WSeBgyCOqjKeA3VwA7S+qghBG24019q21H2l47STYDZWvAadg3ztbb8+hKLfE9W99M2wINCl30LV
fS2iFmwj4r5pAbHKvttdNgkCi3fqrdeUDQcxMh8TNF8pv7TjqpapXYXbroOcia6+sQpnzjp517Nf
n9cFZbSyhtr12O2ZrjIWtbuq8cG+sTdsoS9W0cbt2DxUncDyW75J6yIWWH2Xc/0GubjnEnoX5Xix
gFGP3C93pNDXhW6+BeHYxqBAnwSTG+Nbm8LvdmDF5/44fYXWSZMCKS+TYOl32ogvdYH7lNFdAely
W/k51GtucNreDcO4dQcq4qHtv64e0GE6UDee5HnPVVrhCC1XPx+GMrWH/hyw8uBdFLY48c7+pDcN
ab61yD84L9OQmregKF7WrkmsssmLwRzmFecJa2TGQvsREsVfnKJnSYG4CRo0qa2nLlGIwKtl3bmI
A1dPp46i90NNUwfBS1F5GZZKMiExGAOJXzTOA1Ri72gpDqs0rwTruG5VGi3qYMZ1qyZojCorU2X0
0rvmsNLpli11VjUa7XH60o10iUO8nxaKQCEOYW2K3Fq9k+fAFwHX8om7Hkht0XG2+q9V4+QB8Q7w
SGxiH6mQsxZuzKm8XRZZx7U3kMx3lnTqVW7UkoHHsam7eY9Czi4qWWLX5dM80xy6+PeSi7NXtrEH
AtvYTnPiTv5m8s1xWYvjUHhHvw9i6JRtfKdVsUWW1xDlZtrrfJ7o7egEx8Dr7sNohtpB7x+IZ64o
YG3C1PdsKlJflgn4xGlYaFg9YE3VhXNbrkEY97Wck9JedsYK4sVCpS4MU9GaKh7HHmd/d5K4nxvp
YTJ9HG5qu3LgQd1xzWvupr3RV21FIa+BJRDQO2n3OHx8iM64eSGbO0OWpy6UOSU0KRxzPUzBQ2tH
7/RCAqKYRNv+snj+rmVNwmi1BUdxF6kK63eOwaDeGRmAvLWGZ+aD6BGMt8XKX0M5VAktinNkje9d
T/ehx1MlWitZw/WxBrA09mlxICVCBK5zO1rSarF3ARZ2AKUGieJ12ndivhlEcwcr3dSrRlwcyx67
yVxE4ObY6GWPGs6jGsbvM8So+rbo406uiIrZBjFdLntIQXq+iEfAq0/VcElC/DtC5dkTfC98pKdV
M3ox4eUVxOnORVM+lRVWeE1h37eo63nAjncaJBOhqeMqakCgaBB1MD4fp8iBHfjSHTWZb0xvJdDE
skG9Lt4cRuNg4llF1y+sMBtj+XE0PMx9oZLZxcFsj+UzdUGYJsWdTYoDE3PcF9P3oqQ3To/SKG2O
nePftWa6b4th41JECdPoP7qkenQq9iK1k8nS30Zl/ejbGpvZitaYdV3sXw6jqrc4MJ7D4xRMW2XV
d5XExnTn+6lgmQ/bg0G30N1YkVzNKlYtfSjn4B1yAhQX4ryjVHwZXXVTaVbFrQN4gLdUr9aEjp2U
0Dzsh4O2ov3i29e8x0niTB6i78K82YRdSa11bKx24zbh1nCyZ1GzCdY5Lf0hV1V55QzqHJLgIHXx
bZ5MNmuVCRxOlkOfOPa8V5dHug6Z55LUXeznylt2xHLgmayANJ5Br1poziNQxnBVJcEIuhGB+88S
pGziO1CPuhr3/ag3qlJQjOpyPc+bVQAi3bjvjSdwAoU4KFSompi5OLWrdReMSFSLdgZUVeKea0mI
+6Abr4qSnepIb3yxbCs2zjhiaRriZKXGyqAAlLOhuMa7F0nQ15gD0j1woW4Mtfd95B4h8wTsWJg3
wO7TaBaxy+uHEnu4NSPSMf9r4Mj7SGmEg+0DnAh3/eAf/VZskOKll8s2XHxI0JK4XGVije2mFgji
13HfKZRXhiFjXZBd8JF8NhsftF1vtryMN+Mz7BvnJERpc2jrfFxA43TFrbG8b60331dh9dRbNAVU
6OgBLuwwkjG/3gfwqKtX0sVLCzymEqldVLeNgxAlWsVzaDwvdvz2TMUQxN5kZbJYzqycSdoFBAp3
xrupBpopgXpjN+M1uUUiG+fJZfWDN4+vq1/ES+2mDYirlwR9UuaRap1cAst66G8GaQRww9W1jySq
1dWbjNitsPWmttpXt416LIHgVov+QUmwcVzvinNy19r1iTk4MTRp8UQIrQuW2+2YB3MHoizzXhft
Xa01/7Z6uMd71R4XIg8jroCkklY2RDIv7ShtKfyyMa3FzHcGd/o4Z0uBGgRunUmGMXfcXevKXLHu
aXbWbFWAG4862Btwfqeu/bbMLuI8syug0gJG27pue7XmpRgenDE81ENxZGa50x4Us3lVpbwBM7kc
tzVyj4534A0LH6ktjRIL75HJUcWVBPZ67TdmgLtuOybQsjn6kt610vk+uE4WNLDeJuSgPKxDTVIo
v1/1tHtuJ3fP5mlbhN6rVpWbzFzvA1U+UV9uS+BDEm/teTxxkgQWNK+lqJJu0OdeLiIm4STiakV8
xXDTubygmYkg4o5DMA7m4EsBnbTNAGFS1Qb44OCbt/B35YabzkctTMKEGWnICpgyEoDLF6H2JUyv
rgjqlh5bkgp1g5h59alqTT5zcTvW7L0I3ENl6HNk2W9tE53Cgt9XPgfRoPWupOWe15CdpeqyCfW3
sbYTysP7MihgGe1Yh6Bttz3e3lJiI3OBj69xw4oaV249nE0PBoZlXZEpTGuU4uJ2mTaXghJtwnhe
UQqd/TBH1ybVONsgJXsFSBmC4tVk3BlzHNq3CMfOEKlK27Z6qcdmi926m1Z6Ndjezm/IZvDEe1iw
OxQhv8+qurl8uiraB6/HHVC/rb19J8T0ZE/yumpgBBp5O4KqH0TV76omxFuf+WadgEoqo2yNeC6N
vYUJuYqnkBxbN7qO2vBVzZBp47Q9FWOQ8co7+SG0Ol0h49Eeb7gnv0+dztF0zlfhvvqRuXdDpDW9
cxtMQWyIsy+nOsU6vA/CZVewdcOsaIxr48t8CsrdwKJ4NO0DEobMt/p8CrsbUkG2vqO3dtCcdIEq
ZmAPD24/XVHj7gOX5ZxCL300QUIqdnTGdc/88EhoubELZ0b2jYRVVZloJpFCw/WIotK6EYq6sU9Q
zUOacesiR/TaKVsL+AP3zkE7dpVoHmWd8Z6FGb9aVvdUizUBSelaiZsR5QvI7HhwRCthWEZZkxZl
lzNU13YzCWKieKZdufcI4hjhPK+TLzcgSKYmxBXY+08TWUs8x3QDD4zbwPW+sHU8EL2EMYDlG7k0
26G1zoZ0N4otWREOOxRJNmQdjsFMkR3R1zXyD4B+ZIVqMjTIEDXrLm/1lDRNYCdAWeaFNet4UTND
5mKe29qd44DyXeCRZid9ESW1gMxCsVyFCyJklwH8UBMseyke17BFGCKSyV6WlPf8CrOVyL6u4i6w
cx9xh1fOB9Us27Cud6XtHzRS19jDlqsrtpk1DlfOeRPbdovssnoy3drtXHdGakbA/FiovxcDCqz+
d11BDtUpr5H+3qpBIYuen4RsBc4n9wWQf1Rbgzz0C8jvV3urcO5AVoHgtfNVtfx7sbptbKTQ8TCK
V5+j2GNYRlA6qpbwwVc4BKlabmYS3lOir0TZnXplHRegqTtdRigZzBsdRLuloaivChtXItLYwfuy
mCbnBblvlnljO9jiqEBvkO+mQVCi/DTJTVQBYg8nINEFE3ZwuUPM8kBstS2NdwBFaM/XfqtU8WbJ
9VVy57CY5WEp52TAOs7q0kGU5I/A/ZWnssPuK7p7pA5fI7u4Wy2+hYnuV9detn6r8np8nTBLvQdm
kzewuLbrKye8yDn5yzFEtmPTIKnm4iBr5GBhuFv8IeWWfIkuuZovMu6hdapRkWooaoPTccX+JCF5
r+2BbcRE7xzapw63vIQId1PbRWxTb4ytcTg7CGLnAMKkRMWa+4ljT2HCPXLSTplxRCefdQ9/1bwO
4Q4ShejhhH/Sg15JNXCU4zG5+zUboA/ZQkf9Ig3+b9lFglv1+1gfoW1Qt0YS3QFuwR5h1AiDzyLt
tjD4vGjkfgoY/1VD72K1+S/M1EcZUe7ypV4qtNrWKNoSJO8Xt+m57HZ/3dT7bJgP3V5X9EgVRnDy
iEIxQcaFt5ur278e45d90J+f5UOLN+zrcmI9Gv+uGTOF/k5ji+cWyZ63vE9g1daOM8QdWlGsb6F0
Zkf5J1/gV08ZQU0H6la2ezGS+SPEwfI7j6H7BEDkEalcFsq4wkLhSfMI4dKdE1tb9LQ+WZq/6pX+
POYHBFBkomh2dHAxfNgZt4dk+MNfP9VnA3xAAhALGKOpBkGi9MLjMvXZpJf/4TN8WB1q0YVwOTSw
JTlHfMfFv7H6QKOCO1YU+iAtuH98L1IaS4UzFkbJ3/zgOCxoE9/99Sz9+tX/PsRlFn8CYhlRhrW4
vIZyVg81s3DaRbumJZ/AJn6JBaFw0AFiCPLMH+HSKGCTysMlnEYK2uS7yRWw4EDTl23++nF++dLh
RerAocC36A+tjZ8ex4HyXID6CSBf7r3VHd31k736y+n66fM/rNraIDByJ+C7XOg4zaAt8tDsCKWf
YSk/G+fD4m1mVEZ8pB4pmgabZXM5TZeD923+KmAf5qSg9uO+evnrufsloCz66eE+LOdi8fi6Fng4
+1woUIKRKT1N8RijNLNrDkty0SOpMhSyPtHZ+TWm5qeBPxyApmzkPKPAAfDhDBRZndlBzDHcBXoO
z4JvnzznZdv8CQzy+3Af8bYGHVxb1D+wjsOjkwhI3F2AgToNvnvbzznHl2//V8Nd7uif1uTgKN4b
gqdbo+de+tfl0KbMQ82laU9N1dxC5WjL5GdacJ9NqvMBjMJ0uCBoBsSSMrilAucO6Bo1cY0OL4/7
FGT/z+Sof4nq/2kB/UAO/vSkxlurUmkA65UD0jiUScrhJVQzAuG7ps9afuDRFzFt/4ev88MRxrzG
dqsRDzpk+lGAImFAGZqyi+UF30Qp+eSI+fQpL3v3p6eUpeiixcX7ZIG/7cmF4uotcVv1+6oKD0KR
a6tSN4xMV+bTLfrZ0v1w/tjFUpVD8QPBN2dwnU8uKpTzTb/rsmr/+SX962PoYl0YOhH0GT8s3RIl
Ci/kgE1RNG0c4KrfHf3Jbvz1if37EB+WqVhrjekD3XRVN6gb88+kj/8v++D3AT5cosFaTgPM3RDC
bc2Gb2VOkg4ARHSpMyBR0r9ejJ9N2Ie16MJfKlrLy4QFO0a2Wm1b95P1/tkQH5Yf2AKMTZergaIL
TwFgiYD9s+v4rx/kspD+fGhFFFIllhsAOffHRa5cEQXLgLugEgtKlNBHtB2Am2h9Xc39/b8xVoDA
E54AASQXPlx2QvhVz5pLmDOpeJCpp+8q8W0i8pOX8+ul8NNAHy44u7RX1RfYudG5unEu4jWQ5gEg
6+IH+/m5/0tCRBREF4i2A+rxR7mmRo2hDi4IyuYY7uUtyy7Doe4AOWRwuFP6yeP9cmH8NNzHtdeV
LBorxFg6mtNgDu+rElpea/PJ+ru8jT+tjJ+G+bD+1DpWdJlwewK5fw65k5DJRaWz3rvj8jhE4yeE
qcu3/qvhPpx4HVoU/nIBia7WFhUy9lkAfHnnf/X5HxZfs0gxGXQYU8nOEH9k0ZG7kMhbvq41jXnw
WYx1OTH/NFzkQkradyz6Jz9YZnRIRXBZ6wA+5jqHC/I9+rVXQNNvPxOw+8XUwQgKmPXICyNEER/e
lPEr2xGXtK436yFEix9Yuk84Fr9YDH8Y4sPbWdyReFN3AQmHX1lz41lo47rvM8TyzPz/fyL9YagP
LyrqTEOCliI67bo8tEPgb7qT7tk33yL/Yrn+x9flP9l7f/PfL2T453/h3197sSqY1o4f/vnPa/He
nUf1/j6e3sR/Xf70//zqP//4T/zlvz45fRvf/vCPrBv5uN7qd7XevQ+6GX+Mie9w+c3/1x/+7f3H
p9yv4v0fv33tdTdePo3xvvvtXz/affvHb9FFGf+iKPUfP4/xr1+4emvxt4d+6Kf+l3/0/jaM//jN
sf8eRJ4LgLxvQzEdl9Vvf5vff/zE+rvloTgAEQXYCCMpxTXa9Wos//Gb5/7dgWZ4ANKQBV264IK5
H3r940f//Xn4mRWCcu9A0+h/f7k/vITfX8rfOt3e9Lwbh3/8Zgc/JER+2j4OZBh9x4UiV4iPBEXv
w3obJxF6ree1kNeDBogfRMdWDVcaUtkP2rmdKiO/mXae4yg6wb5G7eHItt6ysLbyuSlrqMT726EJ
N8toVRtAZIB9lMNJhYKgY4WclHd8yAdlvrSe3zwG3hHCOm2qC5R4g6vZGeq460+0qf3XtnVOqOea
2Blkv2F+qeON7y2JzTz0k6d2jm3ribZFc6zmiAG4tT5jgvRmnJwysSR+3Zld1FZVue0GiPLDj7u6
+vE/tZpbVHrrfCjJullcoqrkUsQfMjISVBujG4QYEIgil6Zz5NxaANSlQF+VqYPSMYYtde6Fc+ZX
W9Ng4xPoEHmwGLi2wwjVXN1fjw3cXqv+xZnqh95HazdafCBSIwt/ZHVo+AQZsAZj1jdTmS8KXqpj
VR3qkB6cfoquUbTcmVF5G2EFZhdyqmII12c2XcSOzRXDty2CUwOfKoDGRjRCdmwsgtie4cGzyqnZ
usZ7XwSIZpFv5/BdceMi1H5m3Pp56JWfYfpidBqcWaEVbCvMKX+cCUifzXzRGmqgzeZEVsb9WQG+
TuI10Kj2N5t+Eo+D9k819KjBHZ62nCs7UTK6MiDbrkQGu2qZ46XB8qHduIXyG48bRgGC912SOAHY
G2HDl8Rqex2j1agTUEzAgoPVE/BbWmco1SXGRQ+Ag4GUFy3w0IUENhqNldhCaygxhY7F3J9d1HqD
mceintDBtMdXT/YJhAgz34UWZhs0tyuaUK72nrsa4IBqDPx4kV7ctHeFnvcF4FMxCTz0WDsLpWpp
x0PZp4WCGpRd0jltw+AFPQZQhy9S7UUtDdDNyRrMtyO/k6RNHFag99KkWKKpQHHZcpu0aRHKod/Z
AbcF09jj4DW7lUeoW5lY1hKoyOVcc5g68m439P0NaU69FtdKquuIikNZhCnh6JevVt4X4bYPmr1E
4yhUYW50t7eJm/XUuy4FIp7m3rKA+bkFIx/6Yu1WhlC9YqB6kDVtDKQqxn4zNcfSgoyOQ+JuuC+m
L2qVyIzH3JlZpv3n0pKH3gO6sw+3q4RdWGCQtFZHt9SpgsmSb/enWZV3ExoRQOVcW6ZCs8zO16h+
okuX0X6AdqvzLezmTcGr40KjPa+wkWc0BfsR/pUVGJxRzgovrY1zYAXc66ZiPzXzri7FruFhbBXL
g+W2e9pHVwyejQugihbtUjEgz1ThrnervFmggDBVRxSeABPScW9hPAm1vfJ1aZGmLXTT4TX4kZWv
VhiH7bqNanmI1injfDvraXv5Ty0T6GFaN3ASS2wABu1BbB3MlgKg1lePa0E30JXfYNAtCOwJopQr
ac/HkC+3l//eOrCnJvx2hY6WKAhEn160cykykMzRbqZqNPrx/+0gNg3QdegL5I6PT0dpEZJosRiL
HAJkAKWuqRekEKhIpgkkycq59GNT2RmAyVReci+uAbKLpmxpNuQa7UppL0kBYgqZC2BoABhzOjhx
mLRf0Oso++3mMh1AQYPiH2wjV2R1TW/QsGrENgLKqbbwMtbyaizeBrS3qmCChbIB8ObUWD4q4MBC
DdAlq18p8NhrZB9qNJUv39IPp7OBnGDpeZtwlVvPuBncn3Hp7oCWf6eocpiS59HSnly6k8aNIxnt
yyXYuV8mb0wrA3RE1z7VUXBGUp3ylWUSemkemstR5CW2Mz1ytJAVAKgALqZTs9FtdQxtfKOx3fUt
MM8tRNqcNYZZ8ZEAez8CBexVChAcOP5yWJaPA7pJ2N5L9GOaHNEngzl1/pQZQGTDCZbQjUnMBdXs
+UcJ+iZ+NLr81ufjy2UpX+bcXWgK5d3Au1vWCBh96C/BlaHbSGtIQBW0iyhHWzhHAf+6tsV15wVb
mKNcib49lVOxNd41aNJ7Q8pbtl+j8rD2WEWDdzRTe7Py+hbZyzVxS0Dl+i0DpT5Y/xdzZ7bcuJKt
5yfKDszDjS8AgqQokqJIUUPdIEolFeZ5SACv5Mfwi/lDdTtO77aPO86NwxHdFXtvqSSASGSu4f+/
9VmV7H+L7g9iZ83ROXJQ4zX5A0IH5CnzpujyzdiHAZGf31tsf8yka8BVoQ7SU7nVmyjop3k3aGtj
S/iVEYyHZeBUC90T0pmFd7lLxm1Ra4HlLLswEUEdLW/zpG/WjXj99yFh3AOntWh1RNXWAwnipuJ9
jBZjW1b5iQN1O2tHd5l82yx8O83+fFnFcWDVkldfOWnQzvI+ubShvEUTH0zphWO210rr2GFsmVDP
uTSOTOwLdedrNOutfD4Ixd1lzfTLcTJf7ZKzKbWnWI1eGTV1crMaM2vcXjHSTCFvg0QoQBt3XVTx
HAaDWx1g8d/zyj2EmXV0OxtoyYw8OwnGCiJLREnVpjevs09nzsFYsGeF5qcqMCJQeD8BnD7qNO8L
Puy8fmtaxZezCNyouIRVd+y66QUY5clCR+0oj6OzbbhqJ/sUyAzrvv4Q9nRZzs6gvcnKOGROGmR4
uDLjA1/N8zqLtS/qj8god1ISd+TJtVuSBIqfsWWvOxib2nIDkS2nBeWgMo2vSuVcYxwmsmo2ZcSS
UXF3RInvztcWm4FrnPgnSv5Bp4jAWURgqDy6+Ev0bLJr990B2VoHk/KVGyUtb8PX2W6NbKvQjTTm
jdMRAw1xEC7Ck+Z20uqgGnkkubJXRnSuc7KjlUslpT7IVHtqF/kgwZ9kKZ9jykaNaLuQSL6q+lF3
FqT7CyePDPqnTss3gpea9AdN69gh2mdugLq62xYGrEEJfmhnZ+/26slu2IjyEJtUumsH56FTdcpE
phv7cyS3684M6dAv6eAO3BJqBz/XEHzhOOMTQAfklahgB3vaj0Xmy/FZr6dNS6swW404Tu5NkYEo
CYsMWpeYdr7huv7U9H/+e2yl/ojzoghdX8wnHU/YNHnrKlC77wGtE47CXYVtb105zjF0v+rB8Nen
YJsoB+YIU3t5mC33e72Y3Kkf08jeOB/z8KQYN9qh+2aaT51Idmk4XMsZOVXmZu/tZ5wXl0xPnxHr
Uql1uxcz52fWtier/tYXPZYd8WyU8dEef5mW8FCXI1Z1d0m+eOjL/cnG3Pa9ru+izC7FWD8tQ/wW
mhdR1DtpiGBM52d7SK6Z211Tx/yM2501Zuewng/66D7W6FyTtDiobnQcLerS9gPSn13N6PpGDf05
Tbw2gU6aN4eisveR2zzBkSYSL3xhfhcphFLNU3XOeMVFHxndQ0Zulib2FZZeFZV+pabHcn5dLMb2
adkmSaJA1eaHjqBkYETUEI03M+IMthgzo2KYWQy/TbYp1j2vMN/UZLw2aeL38kvEzKckCByUx5pY
RDXhnKfmMa56jFzENUdN9/Mzp2xW5ocOw4w+97uZS57bo2iWU5WbxzajvlTml7Tsj7yN/txNh8aY
NpiUNH/dIJay9GWBJrI3jnR+dm5WBu0A+I8XCF2/5tZQOXMvVj025pRC3IJBXGkmJEsVgMz8XVj2
3i7ZPmfFk2p0DSvfxGvS6M5Ozxx8RhCAjfFFtXScRPFuFu61zJ96OT6Vuv1ttdMrSrrPOalfLI24
TBTelKpfU/ne9NXFsFmJMClOwmSWpGY8aQKU6GRFr5ApdslQ+2Ha/ercYk8NLChokDdMM6Ms4rvj
vFWq+BiW5SMDAR+UxX0RCR8CEb5gL0U4u+sXsZu1PrALTkbd3A7jdBII+EqTUNr2emTS/cR0YV1c
RzRsWNJQIuEe7VAqyy66aOiIB/xTRlt+Wmmga80Vxu6HGcV3p7qrs3uzyq1hic1g25GHMvPeWbgC
4u3MFprz5daUKUEtCigOwqLr7uFm0vj8JNbCIby3PX9jsj6azvrQY+UtM7L3OYpeatndQic6I75p
cxRZffmO2eMymj8SYzwmTQTdVfmK5EtsaQfLBQLrhq+mHr1qRfmJfz3oVTVIALJ62TDc1i9McriT
fWDiIPw8RN10DfP5XrqUXB3o8vlFSYt3PZ5vCHpOfT0/SxKGDv/N6GCiGu6wLi6qMZyNJb6WznSb
7emp1H7PlbjPO3tpn5s3Xc9+yCb7HGpettT0p7Y4jQqvTBa9rCfXep3rXUCx9ZGOH9bLktV8sKLv
kcxC9ONLk8pnIt6rmZFKGcVu/WulMqAhY0uZw3vPeDlTdKc55VlKZdfmxkfuAqxiEYWj9RGby5su
+ysR83udoxtOw8dSLl4rGFHeyIewGc6ov+8oxu9JXF4GYyFiTVjm4tnCojlm+QWk9Kcy9zc3vGjx
9Fiq8RnBmF0NL1OyvGlOc57q/IKr9KNbedDpftbkW4FwXSOMaEOmD1i/ejLAbKzwDI3B6og1zffc
GgJRqDuGmN1sczwkdv7pGt3FBUgYieemNT9InW9lJ+4FTTV9uKyLwsjDe+o4H+tjFMXwskzTc6sB
2ZaX2UguYAK5uOl5vQTTFhji8lPd/syMcK+6w43y5pm3+a45w9UKp+dkKg8xBrb1a3hTOVU7r8vH
q1MUF7uNrvrMwqq1pyiXV2jsl777VWvWSfblg2HKW2xZH4VofyxxOPjaHL2GVv4uRwL8JDmO+vQm
DHkHJ4DVMLra1S4Mm1McdudkEASCzi3Xu7M2qG/Cjk+ROAnNDIDq084Q96EQt7QJT2oSva43lcfN
oVV/xHV0lM61mNML+tnXtC8OiFNv2M5qVX2sC/f25+e37nnKPVvT7h0Pcn3Iix36yBsuKit7Wrqz
tH+JVD+tvypcTIg3zFtNord6EnejHM6q+4ZM5tWW/dlWOFiU6Np21JL66FpI89QyY7Qt/75sGie8
9VZ3NibxTP/xKriDqdum5/zMHDd/vR7Fbh4wynmkVR/rt0bxchEmJjxUz1Y/HfouvtZFfFGQ3uSd
PM7Z1prZ6REUBp3THqYEjZdanqzy7nYXUgfH6U+z+7TemNqyTV7W0FSfn5RfWd3eOSRkvo3q/CBj
ihkhAr33StvEvGWh3FDpua0PYIqje974td1fmRjiZYW5w5nw7Khc42ifB1U827l704ZuG8dcl26d
bfYtRLJvGW+kSK1jnBNql9h8I+WiW8NpSYMwU8AKDHepsBrYQVusuiLDIRc+R+Vyl0QGjdrdUCgd
WZsP/UJwxeJbV5TSRIgV+9cUa+/6Rg1GeHFPall9hHpGNHioZ1y3qx+EFybPL9qI3JCrn+d0GyrM
R9dV7FbhLV6cW1Sob5NRYY+55DXPqY4CBVOg00uMKsubqymeHeXnLHbvuqpc5r6/OcayZ8ZwUOjT
zdDblyFjjYn5zdH7wJ3MoEn4FICm/5iVefLoHNmGDIwGDSlv6aLNb7MyXtMw8otCwZrTX/vfbe4+
I3p574NIDS+9ITd13G/0Kvt0k+4HxKXdejro06eqhqeSH6FRelEzrPFR4nXkqxES4ykUj4ujXETT
39drim0biwOpKJUZx27ulhbe1ntcV/aQUG1y58P6rpolXvZMO5SdzX3KezdzZKaA7ypxKx3rXGou
CkQE9s1jx9JOWeL6lF26qbg0fXEyWn3TU5RSk3UNwCLm041teTHd4r2uhnvvtj8MKSkaZX/+naLN
4hEJZ17bvCVte1LzZR9n7wuFHQ69iiM8PCnTThNfXdoEDLzfJSUJth2dnay6JBX+U1wCv1rCn1zV
HpnwY3tNVT9RON3Xk73XKSrGLaLZ0F8D1Ambbj8am3VHLe3C//MGZPHOMCh5ZuO2mtGXaa+4lnc5
8eC6aJYo3hXkvFmj+5npvhgOcbWG5z18a6lC9MPZ7sWPAm16GCkIcuUDsoZNmaN6LkRQ0nkaY7Zv
e97nRhGU5UGGFgawmS6E/TBVVdBr1QME9r1YcmbGRtcqigORXmg5btz00Rl/D0Vxqkt0EcvMuErz
2HftY2I8zdg6kGyWB9FzbkGvR77gHhqVyx5C4sLOr6b+bGm5J/BL8lSoiUTnLouDuTS2ei0wz5b7
ZDWTldWjmxL2OlSMxodB0Z5Kqmfrj+P12/SRsTFkclaHqiX03NWJ2E2xcpFKeUjqd72kAmFtxqnF
Q1bvDMpOVv0RGy+TQlof4wEt/KZ5hp/7WLTJTm2jQJeUs1h1JuXG9dPqFR5Lvhx6l7633R5D1d1y
SmWxz/Cxh1DKhyoLoe0WbHT9sQH27tjuy/o32aeiZtrz++uOjxTzQIqM3mI+Wj+TnZFOzRh6OiXZ
Sa3Z1FG0zcDWVxAUSxzPenZePxNpuTtFQmerGg93WNDZ5SHDoZePcptl4WFya1/LjkrOZgrvwhS/
w7K5oIf8zpNsCjK12AnDdXylG9/EOKnHqkh+5LY1nWL7mGbjIe1DilKD0nlD0Xxq9JI9Zmo95gPE
PsVhRCeV+ASH+oAVNXF7BcLBSCE/eywYh+q1KSbZ1gWAMjfY+ausDlKjQsntfgPQaAK9QxJMxQ9d
Okb/Om32aerehjq6deE2dLMO9yxsDSKenRllQxBWFf7MUm4aM4v8Rjdfwk4+ddkAmD9MNmAdHMaK
Z4XUYFuQ5s6Vs4GzDNCjll8Vc1woB2mfCSNttSpZdek3ZrTuKxUwvnvKK0pEau878Gb9kYnoSm2f
e5mWwDfE4JWwALKFXFqUwE3kEAOC0b/w5vwGQCAiJjPlefdoXmIc2z5cVAsCfR0Ys5gwSilv9jK8
N2P2lihmF5j9h2M1xUm6IcGFeUszofi1Wgg8WDY4SZHtC8ehrqpDrWgpGpZu/yRdLiIbbD9nsABO
D/ZoowmMyRHbxrVLf+6tx0rNQXuip5014WxwQNLeYADRY2qmGz3N/QYPmidDvimrsndzKW9JJ2dP
aM3sMcsYsff0yygBuJixyD2tyXZz2BoATSRI1DQHz5C2YHCAHOgtFfhCzAwXiBZGiTo4jYdOMDhg
+i1ltG9drd4UFBSWuF781ODpLVkRtFb/UxrDPXPkzgg78kvSUE+9W7LC3xD+OXgnP9PhK7im/eLW
jM0S2jqitXU3Vlyh6OZR+9V80yw39qqmOavd/NXbQ+kbTb3rTPAgmk6NEHTmF6vS8vI53MI22WgW
7ngrX3636nwXU+d4zUcJgwANa6d7uiMOwzj0mFZ6F88o8ySkcjLH7IRnI/KcsLH+3nP9L/VBX6qC
//214/nXzul/OyW/WlqLv/v/63ftvqu1Ddn96zf9pbX6/0cvde08IRT4zzup56pqv8Tp56/vr6pM
/sd//+ee6j/+8j86qvrfFN1RdWSvOk1VW/3njqoBfZp2KaOpsOja/ML/1VHV/obmRqOjSzNWNwGW
/0dHVfkb4+hUl4b+2p7VbfO/1FFlePFfBQl0VEGlWYpF6xaYn63+S0d1UFN91Bh7zhS3KRgtSEqR
7FcbfaJ57Pd5e6H9uQ5ruNCPfTSJZWfh7LKKtuEAJmHCNGriUPNEjx3FqQAciPiHqeHNSu9mv7yP
NhmuFOJgRzisJ3tr4/iYJ4wwLbSnTLUwITbHnK2BkppWYAEu5/iRzukuX22yWZyf5OLuXfYhNufU
DcZsK2GbBIM9O0xFmc6hUvUPo4jh/XQvlAmzQAnVaotWiXvRakjQS/HaU67A99yzN6YYT4usvwMR
+qlTaeKdpTmiDvq+1rGciXqgczC5L/as+vGs/lKa+qSY2m8UUc91nE6HYjomgB28NrwCvWKEx1IR
7JjYfgy9Z8rGPPNTBoKnJCnxhRph5tsfsi5mb1hcuCcDTj1AEtMEZWIKPxIJ32WuZEOOtjxrrSdr
OsAydiNv+RVF6cgAjOmUJL5k9ouHmwnbYIutUzR72Wuvem73vtp2T5kgt+3T51KdkDSBcdLNOmKm
rUPghgazp7ySjJdUVLjgEkA/gjJ7Z1AlSqEneYzJ+0HP9KciW0gAciEqHSDdANxQp/wYGs1LOmCx
HLOnXPxQe/fVzCM/zvkjSd7auv1skuioxPLADJBrISosVLK8mRpQhwXmOWLTqY2exm44osxnoEuM
VSz/bWB+lXSyRtVm0gt9eg8JwovZaK63WL/MkBaMnXWeadCqE9OjonIuugp99iKiWM7TVEjPi1zd
0wV6RfD/LPv8uZdIFc2ZYTWK/GlbDb321dazRjhuizuoZzPz8rK412N2s2z6GjgaPTgixSQv2JXp
E9TKcVCwh9dTf6N96ouMimQ96IrX42PFru6F0rkpJe07P8nADdFNWm1Tau5LzfAKOTHcRNEjqGrj
raySXZGoP0o9s0CTHdqqgo2UxjCG3Ju6UGsqQ/KXhDIqlLJ2I8iidKmCFTeoyQ4nqVtQG4pdRnFh
SCBuNeUxy9u9PX50EULwzIp+ilgHb6Olm1RzPkFe3AubZn86Wah9xxczWtkXijyY44jd1dqgTWMp
UaOkoaJisC+futglPmNOkZggWPS0djh0oFjppp909aVyTT+P8GStXzV7QWnaYDxI5+a+Lt0aur2+
G6biINBZ+EOpfA2UgWInfKRjSIOsk4dacfxayz+l3X0oBN6OMX8mvP56AgfSzZiaCCLkQasOpVXG
cMqKCwixzpud6cn0QnumNUgpX8Te0vZbm0Fq3mhxE8YAf0LPeNtQim1nM3+b3TkoxvAo0yXQTPls
2N3J1PEvKvFjzLCk2ih+miMVzNdqsVnDBJ8TqAlklacxdoiRGp95ChilVYqiA4MVJo59o2Sa0hjH
sCZmw3OiBDQBhX1IU5tQ6m/jKpFU+OUM3uL2IVwu69td90oQisYjOYmCNhdMbYy6J22a/Nx1McxN
0cZJC1oRNhZngynraWHDXaEF6pqdt5jyXpsxUvwF9k0o6O2M7TW1Y8triRu9vD9Uebx446C8ZpEz
7gV3N/Wh2LlQ9gatCpYUw7md2YdoZj6qm9Jay39rE7WFaSKmop8UFJZGoEXMHJOD4b8r9/ZiHFIr
/W00xIWZ2hyHmlJrXyg5oWkKPQMWX2tPvDDzd7VILUj19jpTZm/OxQipZFnMeVtVKbXHvqWvVjqb
uURj0aHbwjqxy5YMZL8evZV1/WOB2uBpLtN7Fogcmb4kfESh8OuPoVC4TOKf0P5mOoPrtTcMxyUX
Pf6MOg0feKe3Xl/R6VjOpQPGgc3qcYxoDKCS/u7NkD5VjfORMwDPJi+Ymiivaao+LgstalsNaa6l
Li0Qmu0TivVgsmjpQ2XIO4wdc6V8zsaPMI0oMyszQapIH41hFA9OzeQm8PGcJPlAkOv3q0HTkl1P
AD4RkvPa4/7+Do3sXo75Ddrd1+wkD9rcgSWTKcckI0H8nntRbfYWR+tei8VStybV/6yb7jl/eN00
wx1PUHUsydWtO+nXpOrwGPm/PECEIap1We9hhc+2aP2RRNbjkb04ZsjwUz39UJtnhRPAr13Y7B08
PcBtXlXA4QgjxABp2Hm2XlNkwW9MxeXQmeoThx+JHmJC+JOf6NnKDYw8e9NZIYWpTIAICM9lkx1B
kq0AKkowMj22oXN0euWniJpfQ3ygCf9tN089XKklsy8D8xekU4DEMpofqtnzVMzizR7ki6llj9RP
e3N5BSLyoeIe9Mac0JnA128KcnxRv9Rh/qW50IriqsPkC4YGt3eyXbSW5G8OGrU4ilYqXtRzgMqx
fqjr8m5HGhqwlk8k6abXNB72I6m5X9ndl4Xg07fQAJu6Uvkje6bPG2C2Fr1llNCeY5Xn0cLQvqgc
2DYtXy8XVmDWzs+4W+6poddkZv2LZYzbUFVplBgGtcou2zq6k/tjbpyGeWUtWDLepF3vy0Z9zJei
Y6X01kMUOl8ayi1HeFWSP9Kk8QsTX3WD+5+0rkJHlKPuMJUY+kJlZ57a0hoxtSe7g1w42lyzC8Cs
t5RHdY1clpdSQ4XkCposvX4axVO0uM9R1bC4TFYY3ZRXt9C+yxbplOsU1ygeT2x3u4l+Q4ektjNf
9Up9YUrKQQ7ESlG/4XQCJPlSGDZduBj8m+ieQ8O4Q5hguKlX1+gtpdVaXp9nO0OxD84EPqx3aMVl
+KY3Sto/6ZrOEi5ZYgmx5WxqPV1y12elnqKuejOyBoYPpNJCUwp66eJRdsMB3s5DU7QPrrqg8Kwe
Iu39T1BGiWPs4iDVFlhVpbKt6mKbp/axytuvQh+vAN9Mj0ly27CcfnVOfmMi7jsooC8neWXYAojA
9HePys4fpxgBVd0+9QtZIdY9kxbcSS9I8gQxrGvlv9OUJx451rrnOzRqU7BdIQTPIVIhqcDrg+9x
bYaMGFIVY5B3aDnSpn4gyntvZflUDbRrhxLXC7Z15BEk4UZEdTeiomOe8jrHkl/iRIzGzWCaCigz
uvNG+qT20W9OPi9ts9RftPozdNUXWAZPa5hI9/pBmtbLVLH3IGNi92iqjZUAsWCT/kxXYgu5AhVj
+n/cXzDnyJbiiJK4TZIMUdPwANAFcDq/+qR4G43lYPQczFW8fDstDEArjeDVOT80fSthRE3VFeVF
5dUFuXTIDFaP2dvXZYRygO3bd3JU82GdQr+XB7WkBDPmO80d9h2skZ1Ymu9pFgDBLYni0YJekxvR
sZI6m9jCoB2Ar9OmabXER6aG4V4PP0RaJEHSQtMZgansja560vQv1UYDmHbCDfLFZbzROt9o3E+5
1dPBBV0QLfGmE4BnaxMu5FiqdKW7BmXiXpbLykg1H2nD0wdFzkk1z/XmNNQeWmpmNpWPTSNncyNy
SvqRhNc00W3VQ22Vtix+HbGzu1N9nRkE7k3gt/Caz19iggio5tPZWpRdmTrLHincySXkhpjSyk0S
FnvrD1anT+9RHH5DZvC1JYLcVMe8u+pHgSTOyySCimngICVC8TMXAFMdQbwpDBCxOP3JJxG09JEA
MbdvtXF6cF2CwKOdCY0W5zMDJMECwkMYpVHsnYHIQlUJQyL28haZajxh1s/qBYoAUHF/masvy+5a
fzCLTasPaxiDA20p62XjhvmuVexhr2YHLQGQWOjsw+YsDqOeAgevFIRxnJ4Dyn8fEtcEFhoN2+Qb
S137YnLiYKfostsamgAtNIb3Li1HNpFLOi4eIsHGG3pkpI62k4v61Q2l7i3LkPnDzNCgYj7O1vCc
8WLPSKFsZ1HQNsRyN3Tmh6kv7Egt72yP+hE6sOpFQ6wEK25MWzgJBFrJorjOKCezVUJZrWJKYzDe
F9SV4PGeAd5BBms1ilxQkfP2R580CDJXaabW3SqUmjOKzcVAumk0PBetbzZilXVyWLbrbVEBR/OZ
reLPpUXRgYW6R1zK9TomEb+jutIfQPj4TTgLH8XuFCQ6alrKij3yEg4Ed/Qa5LRkqGh7BhuYUsGo
qURB9ceumanGSeblK+y4LaKKxz9koFXYmv+RuKJ1zVbR67jKX2td3PG9t34G2gErieWyqGOGdCoo
Z8UqoXVXMa22ympn9LUGOttlFdzOZrL48SrCHVY5roIuF10ijDUbRh+CXW2V7oZoeN1VzNussl6l
R+Cro/QFDeI+5Wh/y1UE3MfuziiqeMdc9x4SggW2pPRKd4CsswC6rfp2AMua3EvrvZ5Ld7PMxRM4
1CgwEj16akmaSlHPQJh3BmX/mBB+V5RkKegPI2r6jHquHeV5Skl+u3wANzxfUlsdj91marO7KivU
0F3L2o2HdOeUJCOR2qXnP38sUF7AgKTxHuQLyidQKGY/x5zJw7AtC/muw1R8yA0lP9blWxMxptRM
mRbSCOn7ksFWICXTajussu680E7GH6F3dRpX4fdaaEUHPs5k2SXD3vU+f+10iWbCRqKHvmxbRjmQ
6rlZtaj2xoUquFVCaxuN5l7mkJ45mJdd2s0I0oeoPZAWlzogxNZMm6+wedassr5rsjmnyewe7d78
jgd3oe6ZjJ64Z1H6kigc0K0e6v5Yq1tdiO+m6V7Sdg18soYiwNDIzZDw0kmddAoBbmBkfj70g5cP
hHTAe+FZRW+dFSketKYIbfSAqDDZJKN5T3P1Xbeqaw+/0nOT2BubCNZW8aWXyZch7Sua42Ovm6cp
7Z6H0B2fC2PYavo0AOCuUNNo94qtl1LYPlPIafWKvG/FatWa2EVUgEuwn1ut1IAOzs9t7xTgPwoz
4I3adLpLkDjWuR+P9SWKrQ+nBhcmCjEFs2FfywZyTt2nCupva186hEntADpMaXOkpZXuC47xZJwA
r6RO4imT9j7F7N+R3pTEeOlPJ5P6oXzW5qnwMbz9Fqs2uFRNhB+Gjd2HHqNJesncuTyIK9Q3vT5u
R7s968p8wt31lJAIgmE/sPKiKGEjNKsPw4bxJvK53Uon+syYVtegLtM191efFT80ezj3s/FrFs2H
OgrMB+XwO2JEQFjfoceQz+g/ERDCjt5l3cJZQ08AFhrRR73uhi7cSBi/31LNuz3JSVomT9XIzu/Y
nlUINPNp9eI29VFfyq+RFMd1p853WzS8k5J8RMuIvr7bjCmiIYdGU1BSGCAamClIkaiMYPTMhJaM
rtfMZ00tssxwK4Ynsxx/kA4SjMrM3lJBU4SAeLQx49jed23mF32YUuTBvySUlkff36ZcuaWGmnrN
AKSpZfxcl6J+tRsA5OpA0knnaTMa8M+qtGj2YWjfzS5Vtpo8tovzRQPPQEClbxCOL+RdqesjMHU9
24hHv4kTbVt0FjsmpUlgjAakD+tnmObmoVCMo1ahwbX4/NE/zl9jJpZHpSgDZxjbQxa5L8mivE10
QLvS0jdUnEaq/83PyGp/Qxu+4DBBTLQwfStjz+6wjPjxEFLyCtOBqDEcNr09eylkSWUuDuTSuTPM
zKjsA/5TH9u/qoqtjHwvpJDpxSklp0TW15boT5rq81CgbwxLALeD/UPtFqThFfyxUB8I/xTjIWtv
WdfU1yylwdwiYFx6fTpkLvvPbLbmzob1OejWl724dVCG7eu4TkvWF6YiOtbOgGPld4kpPHMqnnNn
Nrf2qP0K56aDu9+9JPH0YzRlsVV7ZvF2CFaDyZ7e8yj9x/Sg/2dtgv8fOwCmqlEK/887AKeff3Ff
qX///r8X/YXxN12BxItlmjmjuqaso5L/7qPiS7SecUpRu3cM1TQ13FL/KPubxt9W+5RjOxilHEvX
/qPsz5dIPm3wOq5KIKfhxP4vGKnoOfyTCdGh5u8osDEcvFwrQedfuSI02mM3DafQ03arBxH+/o4R
Ervu30A//sUA+4/fozM7Gb6IYv5vE+gsKgZNmYCxardDYG5zMAvaBbrYhsLcHo3Kv7GK/ulV/Ic7
7M/vY+oLRHLHdDVaGet9/5MzP5eWTeNQAbg0bSkYyUB4p/oWrgNaFka5nRkYsOl35e7fsWz+Tzf6
z7/Y/pdZKZSk0lhZf7GjMiwh90J2js59zapvI97H9nMOAbXHfWEv3cap9pPo/o05UlXsv7o9/3Hz
GkMVDYM2BYvlrzdPXkzrMeMaSsTkqfxVdNfGCTQipHglZ2eUcN+M8HtxIhqJz3H7nkREdzos+B7n
kLzO6oqd+z2O56g/t/U+Yr7ZYv5q9Md+PrfDZeo+oJMN1s2t3+be2djtqal/GvVbuJxM46eCFGba
aOYlKfeDjVUq+u6re+0+TUwMLvdl85z2jwNKkSk6C+1hFcrN8T2yaKwPzWGwiLStFsbgUj66Qx6k
7KecgLL5zMPflKEaC4VFNRKXrSmNjfT80jm3Rv9Q0+iLLZv4TtDWoH/NRBSD0y6ctgkV6tgqNpRs
KLfnm6moMKHsC/dNUs2lED87m7WRburHfjglqti17r43fpXWQ/o/qTuz5baxbct+ETLQN68k0bEX
JVGSXxBqbPR9j6+vgTynbqVdvpl1ol6qHhRph+SkCAJ7r73WnGMqxHwrT6b5ElZfan6K4cWVy7O5
aI4+3OfmJvUvZWRsRbPapobk0vdToh8Spldp9A3KClN8XoyzfqvLe9XvZ7IBiJOvEiJSogH3xbAJ
4mpToKaeZC5AtANv3BBJkBqpZ/KD7O8hYZgCyGbsKDlSWRrBWOK8xHrgIu4k9buYIOorET+O90Tt
tri/t73kGvn72htVmmyXANOLmmoz1hy8BPLq7EUID/lSUhqWTP79mKOZaV3HpreH+aVM9kZLX1T5
3sc/FNwMU8zJaLlG2nXhw4D3WOviNjYdczK2cqMcp+BLlc5WwiFERJAxI9zptlFx1EK/ytVDFQCI
N+2+cvvKR1xlW4CF1mr/NJU0QxjkVMa4TWgOLByfjHw+z6q4NeJbpc8PZa09DK35nXgvm2gAO56u
QHjb7CS12tkaVVtG1h6/q+qpm/XHLNxVAUM1XfLN+JCVh3b1r4TMHEBo1iO6ICZspIIgDZrAzM2r
SfIS4rDkKunkSBQZKH1tfkSWfBMnbtE5c0xV3ylW/cZJ8kD9NG5LlN9yDktOnB+FmjIxUneCaqvm
W9dKDG+Y1gUjzTwR7B06dOm+WDL376fW0IUrDgjNxw6wXO4ZqPH1Q0D7bhi2Xf4WkfeoxDvkkJte
/ZYg6slNB3LVtsovldp4GEUE5Ssyj10m3rr6LaPSYtq6lYXzHL01dOMX9ZjFoDm5L2TKmNKVQUjP
S+BEa3elwWugXEFLHgWKsqFBuy6CA72bSm1XtWwzx3AFvXJXfUKpMW0cPLn6jBvCV2po5PxwPOab
annp0D8MdJlk5WBqR6Kb7MGU7F6NDgn06SQCFDbg2smvYt8cJHj5QsZhTVO2dPK3yE0zXLEql9Vo
XzW9I9KmPVgF2FTyTYrJ2okp/lHMZKbRPqxznrKVUVJEm5hSr0Oub9WfQ29cgi6CJoO0JvYq6z1O
QUYoy3qjcnjZxsQ6MdJ2g7DcqhKiIcUZBoaByX5O3RxtnTWPmwFD1WSuJtvOlsLVr/dUhs4agKKY
T1nNqLXCcPXdrJpHYS7sAHFG2SUR6qUnGJuXCITOpJ2D5jbQxQiDe0BhJ2r9VrU4UYnTHj7lUSZf
vuw+8SEdKB2Zp70YeQAJF6fv+E0Uw10uPpf9B/LsjJJcD725+N7W3Q7f5SrsoVF6mqR7nvlae27l
t5DAkCZRncUAqgpZu2EyTmSKmeBTa0oCOJgGZO9yfxVp1RX1c0/Ln4JvgyJ0gNBaEKJbEnQbf6jC
tRW8wfieWe+RACT+RdIhboRbvL67LP2o030EXrzoTiWaNkG/lcpl6ThNXbqQcyeN6FK1NmZ2gNqt
jvQrJ8hFURceNaC6JVkGfR4fY9Ny0AM7AVMiRcneQ/NlMA3iYI4yAHGyJnzMDXZiWWBp6bdp4GfT
oIJX3P9gmDpx0qNUTVuny5idDT2Xw5T6i5wSFKOYgUZPqjC2QRZndjGlUAYH6UT1z4m1Nd/RzeXb
tJC3QL/dHoR6FdAAluv+rovsakIwEey6IH2v5PlDsBi3V2brjZN6GiDVv0x5zQRqwvxliDO8UGQY
TpRabKIKrtqFDhLNYKp8sftRS3HqTGX/VYeQK+eFTlAnyPdMNwoOtAvz0BlPoBJLAaP6frxHYr5X
wMJG7D9c0o4m1jwSBbbIrqgyRo6CvTznWFZG5qqPpVzcxFS0ZZ5vekVSda7GY1g4RRHD2j0y7tl0
qGE5Kizpj9S4dSaeL19tTS9KvD7w06K9SBjlJeOFY4RrZkcpnHZZIJ9m4ExNchmwdurhJ9RXBaUy
cNenYq72inqZau2VLBo8EOhG2WPqZxPFpoZZgS6zkLBmWzSeCNBxSOXxogY7/2FsELuSQaW/xyw3
AdP+MTkok7wL8ZZa8LlJ3dKZnksosDUBTeTypc6PU6R60ioUDTkVswklh4BnC/fvpud9LOURxRX+
lz31BBk0lm2UX7H1IHNDZ2MFxRYga083LkD5mX9oxHXlgSOLsi/T5cyyg2V2Tq95iLAz+ZWG5kbg
GSDLopxvDdLvUftGr4NGcoHkhXta5aD/MK67qbBJ0343CjFN2zutOvZjbZsi/jXMl0ozaY7Ch67c
UrcZMfm6xp/mK49IGqJuu+NzkSbiXULDUfrPtF8bhBhuzePS3QbrrogUX1D+zXoL4Z1QiVe93lfL
tQdiXTit5aM+l0RbWfZzcJtQKqSkHHCx0/QEVX0Nfhqzp6l41mTHYNooHgNdOaWqilmTqUIyb8E4
oU5r7J72maxBBKiOSEHZZd/TRKXZBUy3uKpNfs2QV8bhc1fD7pZeO0X4hljnpRmOlfIyGzJt0daT
MkDUo9MCWYhcPSfjRSYXIPGL7trLJqNMwa8Oefxchh/NwIVkehfFP1o1OoboeVR4XwBT82RbLse6
eiqXz6gn6eAoJSzbDGcl8Z2WBVaweaO0h7KhUGO1jeixWtKe7VyezjXiHIsVGhEKtx0SYDLDIWSi
OKqPFV4rLf2+RnMFzWrQog1SmHuaAiz0FTYe3CSnKn4SFSQcNAdV/MJL8r2UMw9JxDZOvJi7S7GT
6ZEUJvZnb2xk7FkIOzn69wjsMDHl5KmY5keqX9TlTWm/CfQmu+IjJqJCmTU7Ed8a7FtJT34aZX9t
3vX0IjGOzut9gHEVcUhKQaiO97ZL7G6J6d8/KxWdJ+Ozg4U7QYNjHptzqbKWm5l+dbxebPQ0u0b6
IKCGz6zbAcS39aB3iwrmcRqe5oXmyPSiCOcqcS2mqqbVbur6SUrOVerriBNHaF3E6xFKsO3KV0t9
UUwyhjzRusb9sRNfC/mOtJT4ohNma769tMgms343lW5SvDHSKpJnHBzd8mYO96p11lAVnftLFItt
uNxA2ZY4HgP9pEJIrx9li5CM1F8ZjwuxVyVZF1i3DFbahXqclLiHWkY6n6VnoVfhYGB4P+vKZSqf
zOVbj4Q3XkOOSrw4PIv1p9q/SYZPdynVPTF+7eIGay2r2Rn7zkYyC7ZkevbE2YwqIl5xhCEBnkC5
xZFqt9lxHL/RkLNoSeeLeEx54CqTgTIqKh2BPHutjNRohr4tfylodTAwbTI8jQbOXrlldrqk244u
KQifbVx/Ia+mx8vChv5/THfrG4ikKyv00O1XEjQs/03eOIsKyDr9CqIBGQ67TyXsa8N0NS09VFp4
wjl1FqiMa01kSVjQzJSHsUwOgknxQ5YSIYBcJ3ReVAmagg+0uQxp4zBs3AU8TGmBfETQt83wHvUX
dWaGLnpNcufKTN17Vn4IMSTqO83YncIkasVXQDlgSXjr0t4fF/aN6RO+/JAeEH/YlcWpywnQJCzh
ra0fyfswVnf96MYogkwMyJzNtMCdkbfOs4QTBQtdyLAqfuLNbJpB2VUM/BDe9PxEHMk3RfvqB2aG
zLbnxe10zxCKcyG9FAA3Fhx+urLuG8riJdDESXcjCKpobUQ4Ph9YRvdyltpNxMebisdGfe1AQTcF
yl+EGhk8d3WgZ6rn+x7/Y6U6U/ikD4ecvt2kUgAJm4XCPoeFIuXvKltq6S0TVHmMftjSQ+UDTSCH
rZPRvDJ8/qfj989Yp38dvuk7SCsujfbNr3zTBCF7FQ7oK1Q6KjmpsDxY8+u4Q/7mzdbuL42mf3Nx
/srB+Rn09T9fzBR1y6CxAovn55N+mTdSFoxrDBZaypLObYOOOvr6+xeRfvsqCtxZDfos3aJfuHlS
FHN6qjmUtOELoZS9hJPGk6BPiNbEnOc9EG4x6YA5s9I5Pdb60ax4pGh+/P3vYf2MPPzz3cqSYuj8
BjLon1+bOiOJqEWwTkL5RYlmgg3ffdcQRqjYyOMQH5yFlP0ocddbY7FtJ4wZN9HqkVtxcAG1TboG
3aDwfaHZLcgSQnWyUyNgbAqIcGQD2q2lglWhxjzOKiEvhAxab5aEFordsbjIAGYmKd4mCjNGwloX
OTr3w0FS30fkJVPenorBYtiBqQnlprCTCd4QZQaIUURShHbQlxf6x5t8Xt6s+rHIP3VqAyN0LI4w
Kr90P9IeK69J9CiTB6GH7DvxveqOkBvMkUCRwB0DdOGvhvkgkzgIvqPTHsTiPPPZt/OHZp6t4Yn8
JFLbOHJ7pvZiDY8Wa5IhnJSk4QSF8iZ97ufb338uqy74l17bXz+WX1tec9xPpdnwsTT524hfXnyv
2wfY1X//KtJvulqkOUu0K9expab+QqAMJmJHBgPt75pLv+Iug51yHrb9Ds69Syyqrfn/8Iry796Y
aliyIquKKf/aHC2rrrVShTfW2muoeuagZtoSsOl0LhEz/9g6/O3LaZJCx1KC0fbrG6yssKGFEq0v
V/jTTrUnr/7UNzQqtyhNX/7hzf1mnZKheepr39f6N1/rLx3SJohLlQcK2sIWPtMOz9ah26/534Vb
e3//Wr9pMvNSJq4xkUVEpWP9UzO20+ZsnnuuY8/e2i+vVvS87qwZVl+tf1PKz0AI/vOFkYvITSKh
Ztf4488vWZbFEiLDRjQx1Nh5HPLXkHM7f/++5LWZ++udz60vi7qBfF/+FauXac2ixxLXUD71NnIZ
N3HCE94VL9kJ20/jged5iyXenurN/wFU8nf3C2u+BYZNpHf/6/2SdwSWZh29e9HVH1YudHfQH/91
v8T/mKb+u8a2zNqvQQClraz/yvTvch3Ns7QEm8GZ7e5au+EpZw3c6g7Sse3sav/Qwv/txWUPlVRZ
lTnSrTy7v7bw8am1gYHkgdFE5OKm2lY7jM32Sm3tNoNt7qgTT41tuOhtTv8ETPwFEPrnXsNMRmVU
Qd9XY4zw86vnSWTk4RpSwyEbBfou2y0bzPqbcaceIez8w+L2mydEpVTQRG5ZzRJ/XWmaZDRS+FE8
jPO3UqXsunDA7cP9NH6Lsuso/8MD+bsPE8i/jKdEo1D5324dg0CcnLQxYSM9Dq8QmJzQtrbsWp2N
pG73X3fPfzQW/P+Noiivdc5/P/W7v3fx5/t70Xbv1FPf/+QyrvDFP//Zv4Z/kvyHqjH7g/tqqirr
Azvnv2Z/63dUHiVL1hi8ASD/r8mfKv3B579SOtkC/pzv/S/Dz/otkbmOztDPYEMy/5PJn/rz4mXI
kkbogsHoT9KpqURj3db/sgF0lSCH46RIHKkjNBSEmT8E1HIBwhmaj4UH283gMKwTjOddGDzcrBgh
HpTSiD4dY2T4Lo4S6hsIHRuzeSrqOy0SbSZs7plod4KfexRUHEjRnyaTSyztbD7o5adpnAkPNYKb
Jj3+ef3/o5vs/8ai9v/g7FmW2Sv/+3vw2/j96/tPw+c//8G/7j5Z/UPiJjIsEQfbagNlhvzvu0/8
A4OXinLQwnJGecN3/j141q0/RA0BoQHik2GtLrPu/ZvgqWl/yCb2ZoOCQZcVUTX+k9tPsn4uQLh/
2bcUDkoyBjdMZ9ovVUGvz5hBAezZwbiypXEPTzATYkcSUIrWltPlhSs3H/hOzqSTSdIu6ntvcmj8
drXTMwujTw4Sa6NyGBh6y5EwPc9w/yQjdfscoXq179PcVaYDCLv9UGf7rhb8ptV8GEMIjj6VKPMV
R43AjO2rp1qfPeCa3hCarkgmW99StaeiA+cBnBIySUWxF1/ZoVr0ipGRWZXsS9PY0287LKXFVCy2
Zyk9zTraXpqN8nEWraM8pSc0fKdplffCFUxEX00OQyEckTYdfTOyvADdquxH4uDHY+ZXKzDoZIVs
awETeWtyTQ1TNV1oUdWOS0qDYvbEAFbJZIsi2VZosckIBpKo7eiLilZxNCQEa4817tMSOqhinocy
9ix18Er0Z5id/PG1TY6p39mDVHgvCwmdnZc0EhPFAMwmB/OZBO7sMTJ7O8kr3xRrv5dqHzqFkB7R
7DqTqJ+QY5FvL8Q4aU0CeAPLE9boJQ1Foy5tR4s+F1cyTQd35HQ+XGerPyd9RbCYQ+DVZToZw+CN
5DvVmuQHpW/AYyJyFxAftihgGt1hIPApsmXAfMAbXrKie6ki4Z48C2F59nRVOTXdJW51p3xpOsuW
mRKoReYoa6iUXriTZTkxOJ+qtuyO3MWs9BR/GOVzSqS0aS/9bM8QC0QyEWomD23lNsqmjovtXx7I
35zQOZmaP59bDZUYHTYBighT1zWNkuLnlXaSUSn2gSyhP+vsbEKlmVWOWSpOs1N0MHIdVD8GgrEx
XtOwoTGGeItOEsdC9GXeIsuwu0KfaaDBeHh1QenSG1mEZnuzUMWVOMcYEao0wejKGzRNCu2za3ze
GO6aViyAjse0/zsJBSuKdEv+FJECvCrhc1yTisideMEIUREjaEF4F4z3IPseVQ9tNJ779hbnJh6g
+iEVphvEsy45CoKTtRoKuVMV3dofizVfM9PnTI5XYeK3j/eqCqUtU7e18IIybsunMqktHZyW5gSw
hWyf3mMYP7Sl2uCaz7YmGa600EuQ3paWh5xNJn6pLN3R++dcmRmJj3ihw80gkZ4q1udKPgYnenS5
nDqC/sFfVbpDHSJaILlb49KoN1pJNSriNR42BjbD2LpJmn3A4EFXBrRoNBYNgmNpW9cfnaM08LRW
/SfIMka25jCAvDmOsq8JBnCVT4WpOg9chO65i2SnkL7jKIVXsSinKGsxCG5hztTsmeV0LITiEL6A
ylNDnQQ5pgvMxnoN7p9JWO/s1bxA20MMGGYX84xX5TCo5nNKz3MhQ7MOUm9W6XehoMbRU2rmrugf
cMnDICGkkdYl1365kFGPPBHjV8Gj3zmkBjky8m0ZvTRyNjIvE0/Ltp0RP0iN35HzVXwfAKFWkJCJ
rE2YBvGFIcsXf+DS3ww7RWu8buo9i68E1IMakPFuNp441V7O2KaKtW30FcQ+2OLNvFdpawvZO8YF
HLoVKnAv05CznaZ2ttWEzOsdoYCsSUHsNRWzQR3OcLIbcxP84Wg3qNcAnpGZ6beGBFlDOUwY7pbO
NU8ln09ZKtDPWKkmi8xXt2SNW2jnjYeE23tZ0TP8VWEqKR2rVPZFmjUAUphJiIgJmhWIKNJoOQgt
ffsFX2LcAMB8yepXVM2+BgmimF5z7FyG1fmFFWDI8rXogDqYcd68m8S7RZotcOEPrS9vkt5cK6U4
r3eFhL2EacdGEGBJP+Kb0g2GGPcB5X/b10dFQmJ4G7En0Y0VCvMBQWE7qucmOc/CDI2seqCLnKrH
OB4PaVnv08rcLeL3pCFZLgX2N5gXfWgg5jygYt8K0bMRlcdpfGRM6Ws8OLBnGXvIYe7Os72A9qjQ
iCzzOdGDqw6lvsU1MKk7YG8INDdFAhmFXEMtBPuxVRT9IC3ScXhN08eWmR6Eg2g+F2gWMHIiWCxe
s1W2CAJyvkroGqpG2xFYTnNJusJDielujdGTOBU7i49p3gJErHTcYBgl7ax4Jrl80/UPBA9nAziL
s9kFOE23CZJ8cYpc2Tqg7Ew7NDzHJL6OuA5jxZ/xJXdX5uL1fGtj8VRpzcOaS97CisQY1dX7EFgz
aoxF2wpCYYtj+C51u2gQufctRksfFuIbs9U3Q84JrbipuHwi9aX1GuteMJMKg53xBmjCbXKEJ/F1
lbqgVyCfEVkP2vkcj2c8Ic8w4bo4sH724zLumbxhpzWz1imqmUSsp1I7JVFpV1O/Y+KR19MmgnaX
FLequ3RtTU/cC84yAoNZaX3ghH5pBbuhH1zYsYvyolzXFIZGP29V3tg8PSWV8tibT2Kubxc6pVEg
nZIZJ6MYuWL6msqwrq0fJSKqXhXOOv5NnqtM5zNRBjthFW8+BXmbwAYfxGUnUoobzbSatB1U6e6g
2qn1yIzKRJzCjMokgpNhqAkDCG1K0XpFzvWZzrPEMzufhP5JSrl4GCQks8fssUEl31sqq9VHUrC2
6o6yCB6QFx0SDfvKHdAnQODXUIFaS/i74NKG2abS+9K9qaO1rRuanczudyEu6EaEqIvha+AXqYKv
GhWwJF0j67thEHt8K/m/szmUOBJqeRNFdyJAsfpM1whj+/qOccNN2VsuPsX88tZ0nTCaW81ef06T
R7TgRsyNTHI70dEz4gKUKx3Pd6PcMFnaqvhUscaLrgqUY5n0fS8ctTTZZdWDpn2EzUfBHEJnpCm1
YJmc10RBPns0auKZoRy3sT32jIW1ahvfU8BzKduxWeO6qD8n1Y56Dj7VtkFJHKYe/vsWJdtoPVpg
WdQFA+NS7srhXV3knQFMUnikt34RxVOjoj5i1h2LPrOQbWMJjjU9Nso9TdHN1Nk1lpn3xbeRxSOH
fy0E74OBSrJId7lsHgTr2eTTD1J/0GWca7e8/1CTZZ935TbUedayl6o3+aMzMhInWoocP/4yMa01
Wm/aIXyqw9esyUhRtY0QuuL3NW/TYCCqBCmyOkfCHKBnMsSnFwbOFGWQjUZ7Jtk0CRF0k1x7LJSv
BL4Z99GlZKEhxtYrhPmKSFByy7m0EyxPBkG0iuKX5ffiWNIoHyfzAM6okbjlVXlTCH+ip3s136da
vm/S44i5ojXR6msqdFXRr1YgEQXmYhR+kkE4tD6mBrM/skWBAUTE+D1j9MmYmCRdmWkvDg9UIIfQ
qI5gZbmPVPku5fqLKT8Bh2LqqL0iAWN0OmHxF7PGNazKRZoQCC2cGhOwT/wwdMkNR61k5g8DCdiw
Z8sE/4/Y0ZXp3Ix/DIu/vXfHEfFbPdag9aHGJqxzJiMY+t8B5YsonSqFvtVCgmNIx2oTz5hd+73R
vy6RfBwK46DDT6L5BPEt2rclEfId6qglOBLEeyxgoQtZRmi6AcLRbqXsipmyGbZjXZ0tgkmYQxdf
TLg8fH1l13kwe10QV00v2nMKaOortORd00IB/a4rTsb8U23bvRDkkIK/ZTGVMQEIV6VfeLB1p2an
ABippua1LMYHEk8fwJT2I0S0+C0NZw9kOWQgTxVupSDsCPT1cpU3veqmYBEEqNj6qzDdlz7EvFke
CnODO2BUN1NJJWJabvs9exTgPs3tfZLV8xh/LZLFPkg2+XzAzX7AJHmABnowIWSZLMGKvOxlEMro
JjVA10wmZXxCGEmr5KlVMbvG2wLoZDh6q/ZM1AdOizRetRjxJwo8NJKWU3L0ktT4NELFsThw+csi
4XUebCdRIlu1trrkdZCgQSYRrXlEh30eI3/OIPzpSAp5EvDRaP6MZqp8DYR7oaiuUiSeDoIVlYIX
Fx8KsW1FeMFEfqkMppGH4rHPq6OZf0y19MhHA5HIkM8Sv54WHqNqV2IWTYFhGfKhrtPrsOiQVyEu
CF7dtR58O42q1uzyLVNsdGsrcXYJAcCmaPKk53HuD4Oh7QN0V/XwVBrCbgaCUbl5iQZM9CC1cHas
y+faaCgKPowOHUB/GrQ9lYX5ZMzMlhs2g3fZsANFc/sOBATbUcV2yKZtnFLrWCG6Wur0UZKgCCcL
LkgnDS9CdmzjdBsfdPUhXp7pAkvdeu+NEJJTq3Ey0RmxwiygIdt7LwfHKEEn+JVrADzesninTgY3
rD61B1kRNt9EjB4tuptUpubFfYtIO6ivgEjLiMERHib48OWNLUnuS7yN1abz9SrYcE8DbBYe+bVZ
/Xj0F342L6KHYMk3ReSC8RRav3miZbARbZOFytq05HHK9RYstNlnW7V1IFsVy0ut5kd6o/BkKfy5
BwsYZdnOjE759BxiU2dushFBwMfqk8rQoiCEQWu92dxGouyizHAF/mvEGD8ZdEXh4FaWH7FEBcHZ
JAfAlE5mablRLrJqfFvkiVWZY5ktzdFOBXOARDDV6J6HroH4Q9u2HV589L9dVR6tWNwiTdsN8c1Q
tvI+FNmuh43IMqsmsFqPhJluJ+A53wTEJAw02fIqMeWoEoGU1Pb1Mh+WpDwuieClIukb9WmR1VNe
Ib+S7hkA2SiWQHcWZ23Qzmg4Bepggxm/fljryvUsGZ4bhZiRzHjuquaeCIg+ZuFS5o8gWZ5lZogy
hJuoLwmzkpb5KOXGoSCdFkaGTaneme8QwjcrcwzRxfCZawdD5WAeDk6l0AUcVzCwW4dQ04PFbVCU
FVHkpfXWrCuHnJRdWQA5+U7kjKuVD1Nl7eo29M1R9ynz6+QcLSkEd2K7tIxF4zl+bxPpAXLvzTBg
YljNTZX33bFq/VH0hc+Gi1/p3WME59sPuPYF6Hwm8zgXR+MgFJdQ3mtMc2uEKht83e10ynOgjBnw
QOHQSBKJsfWpHPQTAkGUeZyfj7jI/bTOfeouqNdoVcPXYIypKTHvpLEvWS4/oLsLW49Vz689Th9s
bcdQ1V7l6qx+M6dqv8TpweQ8Me1lBYHao2BpvmSyt+a6R9jAhcNsMsGgjCuXhp1TzYjFweZSI3Xi
4CgUVSIZjpVq+pxCxjz0KpUsjeOMOm+yIofeSPLcGUechMJX3R7MGo/lKZSwytd8xuEu+SYZlVel
n6ucBOTHRkB+Sz3MslqElObwfKGuuWKRuqEzdO2zIkhPqZJc1OAAOuNWDP4I2ky1rsbXYC4P7J+X
XOZYDn0jaA4DCDNRPgXKdLE4VITUg4sw+iqD6QXWB84qGiKu0qG1FLxqeBwl5Hup+oTn+abeiMfR
FnJdqokBXn8Im26fLwAdPsEwO5m2uPJUIF19NskX0EWCH+ywbHbyg5rtQg42BtdWioODIEpkeJUn
MssnXJIlHrjNwDH2NEHAMxQB9vPgNaXpCo5RDTzHmiOf4K4onNRnOENS9kbsw6SYsOgbLHGqA0jB
pVCUjc4RRtURGe3nY8nzvjdzAh/mewh1GLbugtdebW9hiChLUi6ZvxSyT16zX985z4K8TpMnWetu
lJHwpMoZt7oq+jU/EJfclPi7Cu2ODrczPwjxUcLlAchmZwI3T/Ca09U6QcCo2mvyLX1URSCyVX0d
0vHKm7LVwNhq6llRYp94otYUz8GZrJaov6qTfulNRysaP9MEemgnNZAeapOjegj1Mx7O0tpaGb7V
2S4KVBe/tSfB3LHCcq/gJIF6Mh4jP/IrZUHWixh6KN2imdwTIPR9IiYe/lrPuHS7ACO8dAzE6CxB
7iwocQVEGPC7Qj/g2ZiHxOeJQFcW+53WUGZzbjO8dJIoUOHWHIx6ol7cBTgIgpgP3zwADgInELsF
Pdk4zhydfqxaBNSya5aDU02LE31eAj09LaV0btXw2hbpwyR+5g8MaHBDJHzSjdfXA9NZk1tfClQv
4SuvCV2lCqBr2N9hal9DyGXGvI0cs1iONNyi8Gk2BC/D/T0H420UlodUQVA+B/vUKEFVQDOPEKQY
tr6DFVlppEetUQ3DYkd0cBDa7gB8kJ6L1YXarC0cY9vVH62uOxatWqHNL13jTBqpbGPmlnxJCg9f
mLi+stwA+0GaqneLCnQHW6tUVG7Bl8yeFezWgmkoqcpLaT/gnjF6h0pk+SCgwI3AbU78ZHTJDc1t
keFlSrktRbJnErfiI+2cQgO4mlDGgtI8xB8LeRBpLznFuK85cPRfQYek/VarmdcODsHgnNRCj8GC
C62IugTXYtV8s3bazMaiFs9L+ZzXrlFnbgbyO+96ntXIUSbRNo4WzSCrTOyJA2wk3bXh0EDIglNm
QShzZKwNiaofIijx5mNqjDuNNhNAZ0n35JHvW6IT0bQuOT7cuy7aRQ0oKBYtRXDSoXM7OohDtTJ0
v6XwNKTK9EbAspSw01z78l5evACjE0YmCJ1z37gNQnuQjCPjrkDcm88WMvFctkXQ/80urZSjPHOW
2AHRPQSzdchW3pOEd7xZjm2vHqN9fFnE1x/VKc8IW01RqpKqhwZRL0lT0oxjduIMBzWJYgDUxhHk
PiFLBrxggsYU+dDgdEUuF1BpsDg60dLvgIFnY7gqS3qV8QN8WanNXEGwHHyFTlV1DrkCTh7pdgXs
TGD6nb6qIR1sFu0WS0kVO+ui2+T2iG58mnVbFlOHlppK51SgydPPOJZVzUnjyNUivPrsvngPXRbX
TKG5OjvdbFyY7uVmfMl7ZVNW54L/pbp2DAvBL0rBRznXcd7BUpdRPNQLlv6nHfQ4wboIcXhaUEab
TYsy4AeJN24qDMwqHsX+ZiF/HWsbno2R595Ey5NSG5JP0bqzqriJEHpMaVanzpb+lv4QTS9in9q5
gc/ow7Sys9yu9KktPD2py3zTeDOTxdGsW0rdsBj3qcAFkNEGRTVTbeZb0F5z402HAyaq2UPd6Rfp
OmEuktco4p6q7CXV9nca2RICyx1uXjbPWFstIocuN7f9fiK8qnaUTQqgo3Gn3h4hFyzCYneY+Yua
ORSBBbVtcombUIRFbGzTAZBL+JalinuQ3rTMQBAs2nXW2Z2R2OQwbdMR6q+ketmaucKSMAURvB7Q
MOFOtwf5nL0agsTmUrv1JBAqJnnzvt/3ExTkkF4K76ckmCjfG5NCf93arg4Vsk4kzOI0MJGYqLIT
0LsZR2KBINbmL9CTDgB4/uwiGUe2NvTXnhX/D47Oa7dtbAvDT0SAvdxK7BRV3OL4hnAyMXvvfPrz
6QBjTJDJxJZEcq/1V+5eyV7FwZ76PkjQo1UQX32gDAPwiCuQ/2gc0BRT7m6QbQUBcI0ZG7fmIg4n
/Rlhbc0BLo8po0qseArK30eyacZDChqk/0UVJSj45dIKm/Qf6jQyD/1GRY72RN5rt//zlLOXd5k3
LBd0m+TcOvut00k3FUQrsIAsfr/8yxs2siW/2rn5dkz2lElRr3PMyK8yIvjWQnpufHwsFkc7KUDM
5BJwLzbC0zrvwG72/ti73NlI9FnIKlz3M3lOu4kSH0oKi0leBqPACig+y7V05vRvrF1Dc5mo2hl2
0RkpbWkdNH9tTyNb7nW6YafDYifGbOuEvQ2okbln1j6x1d3Puu3prfPmjDa5XPWVSnYP0+vmKRi2
V8tk4dEjfmVKRSjIl4oTcbFV6MpaLDytT8+cyeKGkK9RLx1VMqk+2YtgQIDVDd1J6rdKCchx6FfR
Km6URw39O4BQgNj0Krb11dLSK24tFa+AklA9ZJqBxHVIDLfMY/9M/6fdZsABiHDFmy5U14d61RiA
GLv8PtE5cThNvmdyrwGAGtsk4Bfb5NHXLioYh43fSb5ppml5kFcGTrI+ymYk3CN+mdY+khflt/BG
cRwGLGiJoo269SxYyqNc5JsdTUkTGXPh9/u5TRZPfDSf5aw5yTszt1lfMXjpnIiuRPJgadvkxGOL
0U6yvj4icSJhoL6VsnhPP0ymj2ne4gXkiYY1TuklzApbIrWRxCC+ts6wmVPOAx9VV+2UOknnvHtt
J7T5aetCWJ52nmDdc4hzzFiPMwKv8XttpBckopvik0u+tNun8bpJ9oayNIn3UC7ZPF9pb5SGF0hD
zCFQPk6mGPfe1+4WUEQBb5sc/UvH7wEW3f6zM29iZq9bnef16IJQUwqgcNsDwfFUMdvcTiSnSok4
JrYiZUKr4DTlnGgvSu5tUA0ji6xRpRZqDRUjD6szkcmqmkPPknR6iL7136Jk2BTI/YtS+9k3Jd3V
MbmJUnGTSZUxjcSuSXlqhrhbqsswA2s3UjC4+Z/emG9I1tZVpsgRy+mZK8SyCeIytVAvP8lLTV1b
FM2PtDHfpXl7ywrK3qYbDXzg87U58RA455w/xdLYCiUlCce7ZBGPzRS2E8jY7K5aqa4+Ca5uZPDX
DDOv3Sa6JZaBUfrTeHuuh3qmU1O+/5oz+S5QUVBW/R2W9Ja0ww1YPZ3UgIyHWM+Ei3qFNyRI9WL9
lxY6cf2I0RPv+fsZFjBzYgIEw1c8XfY3Amt0zBtiyYGyVZFZKxdMUadOtsL1/LFJACmEwWxNelYk
psFO8gUrw2gDvf0cwGU9OFzrRs/jmYc5Ed53id1ZJP7tVtTtpRv2C3FXRRKbZRIXR3GtKZQQEPn2
34hSBSESMpbK/Zc+mG4nNlH3Vr3Ja3+b0+I2GspV2jfmgfo0kPTIITPlIR/MTzFxkVJih/mN+gnD
71UgTS5hE+YXU2qPkao+9rd6JkirZ8s7KbP0S23rz2r/tfRvwo1jmsAiXksSt0jm1TDfIYKk4TVN
kpfUF7vtwbW4LWBjot+eiO6pEiGWeOwAjdK54D5BiOMZxg2VSE/SLnsEWntjaXksIVkq3FWxvtRS
TBDaIp+0dfOQaXgCdnKtJxSfXfhgnN/sFGVADm4CAF3qhMMn2H4ZfbPsNiY5qyMf0tPqJ0jXlRdG
HlW1kySLvq4Wv8pWpCznnyFyEzF55ClUFxyt9vKJwRaqD5FqUVzUfb2UAAXtSB1nR7kMPrZuMONB
EOIlpbZQhOo7SZvsycgYSpYNQWmCQT6B5AK+lwC5SbV6vbp7EpR6wUvQ4XLLi2kJkXjc1pHXPx6B
xVHXEYAblYXkLEvhgvK4q6wxs59qDsbqeTBqh9vslA72jLLwcaZXaOlrP6mvJs6snNzCRBW8TrbZ
6wXe/EpzCJ2bvUTfo3kcMXA2UdFmUXsF0FN+d6ZBHxPnGJ2wzFN66WUDAzlvmAlFmxx4CUR2Tb4k
i/+25B4bEpZRkCRpbMNlEIIK1LiQLygzCo1KaYYcWWhxHFc+LVgEhQhSpDRJdNC/QOuaB6Pazb0r
lKQAKf1VH+hyUctbP/e3bBxvprdJRVwJ32JicnGuH5Ws+Um62Vn9VfcTgGPhf6XQw8WrsSoPlTfh
O4cmqg7Ipo7ruEh9mhuhHZJ9Dqws8VgNjHGKXLlNg71Lw0FMIwtm0MQ1UIdJ/89KAd0gWa7CaoKY
wxT8tOknmchesYw0LjQeZDTIpek2mejWaPRFMXlC40tA3pPTrcrZxIRrzpKP/s4XFdBrcfaHBqwj
ORmV4eKm8KxK9DTkIhwLin9Q+yYTrNsUPXF3NlaavEtidD9cyclFp5OUl21TCxOZqxaqacKclAfC
KbW4KnXMrw25AuG4f+964YmOMDoJLMg8SB4xo8DyCa4B0nUJZsMp1M8DgZrnChFFOqTuIP8kyhjW
GJv5dPCwMWJ6mXJJZl5UrWG50b2B3XSEaNrxq+Y7Z7Uke1vBDNutXtsQOSWUHu4Md6ld+Xg6TBdX
c8nhe+iNfMuR0QynHascOYZUqiXiPZfwJw1IQ7LpMeqlaxgEIxTTY8mLB40cd20r7ooG+L0Itvhz
ZKKXcKnM2u4R7ZZSMsTlOTbOjlmwNj43gXKkhPV9OMnJynciA4llTcLbuYIOLKADVqER0BVZ0kBg
Mlei8g9vULWub3ADbyLW5S7iVJbVFCIoj2ZRCNMuGr+XxXj0XGWYd06pv4pHvFj4BfV/B4+u8iIU
xUPsp3tuEaEPMlxVDwVQYoxz5pefdK/uJvm3A/HWQ5vS8qNc1qvFB7cNWDa1n+cloKstP1zqjcRR
GkwEewdMYTldjzZI8VaiWdOJnaA9cQHWbJHpNdP6K2ni123Xrmj1I2sKGTKucm33m+S2muQhnuLT
HW/aG0FDbi93br8L0V4csbpw+4NatxqfAdXTVFl5tqthQ6169SX+rNf68vz46ag7PrJFitJxvpS2
kuF/JZTM6UlhqBf6VSITCHNcc2+kD8usXkJLcOqWqB8yNmun44GY9GbcZ86J6sKSileVrwYRXIoI
Lpt5DnI98kcCJYFka0aIxJPqGkoGrz08DO69n3Y2g/S8DoIjYV3P+7DplkASdpK5VcpXZB//Fzcw
2vpRsvm5iMGylmjfaTKpBnq2jHg4A7i5yyGey+SxvF8FQ3OOFJu9kjs1+BpmsxXLl42aYCpMVqVz
RTRe/7ugiYnxxGLTS8fMxwDuLaMEkNB72yh4hiD6m8y4n14K52i7UGz0sC7c5V1ZZkf9lXVn5ISJ
ntDfa2v/yN2LpPeMGFWUSR4l2HZOFJ3ua/96XfWmLwgWbVziEhx48hYyVvPuRTW0V/Iv7CbhmdHR
hwc4tL2MsvGyI5xoi/I1Ida3otgTF940XnTkMy+I+jQgjLW79JMQa8d0Q/p/TC7iTFfbO9xnf2Sj
9nQy4nE+cHFXnvhmgGspiqt8W6BY412cnJ3Bl+wYOEPihj01FwGhkvNiRlOXOFW7oQGoHTo97J6g
Ad7Mo7rSdheXe3vRMEEqK+fwuc5tgTCE1YRnxljr9IZ0VhyrP8vmcBleetp5k4A/+U2etUu+u5sS
aYjcUTEjYyht0qHddBUdPMZAV9a6ukZLxyw3xt7trDGNYxE4UHReTkYf2wmhLugXDFel81YeDaCl
3pcW3c+0KihCzvFAKaxA20PJdFRlD8RDDbrY3KNNwMdOieI5BVjDZLW6aolztJ/tlgiwcoF5v0yb
6if17FPDLZNZrH90KmN3akXaO3xT63UmS4SfEumlqhrNvARECo2NnJ4kcTaoUbaVlPXH7dBGnbLR
8tfasJPjP3HnIdQ6JlfPnveR2pHDsZFYklDYB0VTx8wWbs9Sm6pdLOD2nOYybkByAGAL9Jp0EF9Q
vO2dM6Q7WX58YEg3ZkvhzSQGL8ldstgd/OtyQUSYfbRGyBNyffDO6TtanL3zkuxXNqtxn0zkKniL
QIGHvrzw4+Wr/E6068euCBDPowPcf3s2BUPLHYIrlePNSId7fRp/TEiUZdy82lA8sQgGypjXn5aQ
kX+wZLY8QTPlXUArNr0230kGemF9z7Staj1eyClMYgEkoanLaD/bE7KF+oOyb2MfwK45fwohYOKn
L/mKCAiIm4z2oJXr0CTPT6+1h0CaZg5TBbx4fhZOZ+U7WxnDZZPZSXvNe8qvZdZd6jCfDP8z2/os
1c1VapprsW2htU9BnT4yVqq4L4NWtwLElcFX9zZ+MxSqBF7UtMxBG8ZiL1ItZx/S83FPbxDFT5el
PhcHAtGzltmpDhgtaOQBR2J/HjJHX3quisZHfOfXFSbviseoZXimhfACulACFdeJG9xstu0AZSJw
Em1miOGJITqYwy2e7oap83yRQ22Fus/suCzHoP/+fym2BtL3L9UFovgtT2JwY5Ztv0cEx1DMhOo/
J2UOhw7CLzUiGRxmL37P5MwTdAu5yZC/Ew3zV4VnhqkClyx5mhhH4yy0Hx1NGpNNeOF7MmUnZfcY
AkjT9JL2V0si2NkvX/QqJPRhDkk1poj3U60rX8UUf1VHGl+Ps/UX/XUgGwr4Oi7ocJnMWOmkeM9i
Na3xw9uSu40lXAPD41E5EjSalV3hK6qkedmVENWvv39PAcGVwSE0QWwh2cjRMqgXkwqqYVpclV7v
PGp+q3sSz5TW9gSGcMtpTCcwtMdZUFTgTdHFny5dBGLoGMGCPGLCM02S6S1uG1vsfvByD60rcE4z
KdFXTweC7Gfz5rdt5dODBOKXnhE5kNNPBCl2SZRC58nyBhxraL0/e/oeyy8ZvWldo35cNo8ICU5v
pJrOXqfvXX0emyfnFS8VbnmnrH6NhxBW1XGfpubeN/vzDW26a57m12ZC1prb3ZqH43H6WoXX/opV
vJA0f2MdY2j2q2Tw+Vv03S2EEelo645z6hopHQakhba70/NMsqTMIbODeoiWz2BhIDdRsuQm5sXh
zTqVXMvpcCWspeVWoG4hi2VSfs4yw089MrWf96yO9EkL27QP65SEwL0OCh5x5v4+FDBWYuNl53Xu
KQ99yo/ITvBEwNyjuGgmO/fJjIUakUv3d6PBvIGakREvNYrs72h15omHRYu/8KPtz4UBm8BaVKNv
6bPNmSlu7nlKQcM//6HFzD8YpTtaJU511l1TQpK52IXuwp8ka4uIpVuf72wL+kL4AGkL0CdRXnfR
MpXRV6aIYcayW01CoIhrwKxOMGnJBJ/8CLkFQDq7JQeMCKbSuwN9YM0hO5PZUfb3FAJTF698Vqi8
LLQK5Egi9WtFHSWAhcJG71cvyypPhdYyD7rU3W4Kdiko7hXrQt7UXsvNniI/UGoD2bJN+jN1bRf6
oSMux3J1iDlKCbN1Si6JdDHDmftdR1iCamuzhTpDGa95acMT/ERqUGgNeOz5W7r3WjPezCF7W/mQ
suqdEXSThccyHPeSxgM2llh2hIwQo2/lsyP3ouH9457dX5XnZiXkRJFoV02ciT7QY6Oj84yfa5UC
8nC6NyKWicEI1k4Ou2ea8Sy+1jrz2Trdj9H+kvguzX+GUtwNt5a9AyGY5BoVErOmeB1F66F1yt2s
fJkUVt0EynQGTv0pZaDpH9VSOf8/HjIaPNX+qkrKteusq/KZfEGmLvwPe7iTaEZeG/V1tvYURtcw
+ZBF1Aco5cPgnBJ79dXotDfg8dfPJ0CyoEtLu4/aFN6BvIncTmnS7rVwGOIBkUTCCmedkJhsgWiI
gWWyk6vurPyu92e16ZewkankjbXdYTew+BLPewOvXwwPCM8HhhUnw0pfW9pNHIWryr3aCeaFpMum
stflsveNK/Tw+JQPETYIlAybAzHYWF9tVZ3HngMiJa4Oqzhj2UpRM5E0veQ05KKk7Y9g1u+tarwJ
ZvPGFcZafaDqELiIYjo2BRHBYjCjS3s+tRExzARwkyyMj+ZET2EiQ7xB5rsk574hUHetnSZz0U/9
HuVd33ppjbZ+cQWeFaucu+SfHaVGFgd7Bs+KSs4ciwnmGadOXI2kIe0ZXvEclgTdAAfT6jOzVVoK
ak4NFq2gJpo2noUBp3YqIUzIrCoP2MH2pgzjbbC8aWui7I7I5UZy71Iqd5mCi+CZGrYQv6rcZvpJ
Fcm4GbJxE3G/G586FXopqRMVP/kuZ8gyq8diGTe9F6+UcVL3x4Ana1EmeGu+nYYRsXaYLVQgZUdI
nII7VNZ1TzZqk7O7nbXNPeNOEUr8iwuqsumuHMIN0M5o6KxdHkN33K1G9HX6Mpocs86p3NnearhH
nqnm9j1b6El4rA6cIXVN+R9Y/Jq6X4lQRc382fQtoqMt5DgPWyngCCjyCorAbpRzUx+BDEuyzWK4
H3n0KbymABv72N+MYsU8UfOoGi3pVmXizdz627gbV9Y8Gs5Hb1s4TUwfJ6xtHvwm0QrzaE+kJ8tC
HpEK2AX9gqadcUIPOdy4qRZvZAtv1QJZIXcO4DA4914gr5RCenuj2izO2uAXpCKJSCAJHr6oVnfh
+rqsaPsY/TiugPvabwoSIm0oo55TQNGU0NJ43MneDspqcYYDnwVkdAUqMVAvue+Wg3ipezk6Jp/e
AhThyJ4QxeNUYpSpwfTO+pkFkDTYtZu8P9PbIcoUVVs34vbBasaOaq6Tq80CYEadVq6mqo6OQK5X
S8dyeZbmQn0D3K1xcKRet0Ain+DTdI96FU/bZDeFt54pP+w7qjOGb60viCwkiWRmq1EDuelCWVTD
pKmiDc8sGodpO+eVR9UC7NMZaTvcLfQEgYHTJ9Llqv/aSeBXlyXQRlQczXsnSyRPZs5BYnBH9DFg
vjkyz8wA2eQPFsC5Mnqh7u+eqn7DkxcpjZxwDIjvMukNYxGM6Ri0KFFLVQlIh1I0geTeP2VR+SJf
kwYrwceZMMixGAKlxA3mMC5HlVKJDYVTu2mRMgDRsQMPrFcCkbpcjwBMFhKmUyZngQyOlTd5ZA4C
YOF6QYPSy2RjU4IzJtfxfTUS7BIVmUZtpFldRH5cJjtWG1jGwtdXqkQdYZ11hjZbMAl2yzwaVrzq
dWQXS/nALhVxO9WdN3CiUwR8YYbe2qGRqC01HejxwNibi/JHI81yfGRy/nLQZCprr4tSv0FUMESh
GPvFK3sZFrfugb+3a/YsLV3JikCIM1zVwt6iPkONUE7xithfsDjF83DBDTwQuDIuXgt2B4LMdREY
VXLrduZihXzBc/m+0WYqLlXQNt8zfUnlMPra1fwvFzaehH8SBBJtrvvS9qKxUMoKxPCKtM8phtmt
q8z1VFu0EidPaG2qcq9SEVVz3uTrr4JZgzYgh+Qq5NgObYnGWR0IauqyCxk8fR9vtVdgbcsOoP/t
Zpr7HZ0EabP+BGKTHn0wTisXgafiH+Q+PM+gc3hItvaafZuv6n4FHStYcsx3aqkTiV4VmhtGWN40
4Aojw1O5JlvntMOGS+U5IZxoCagtYpOKQPOO9k62C64nWojj+hnqzvbTgbZaBZXiE4hDX10zZGga
adb6LyLDm++EQLEGdh0gBGmBq/81AckLkbypp0z+vd5ftSKokXVLnTPplo8TnXpdg2oHjzqfjYUq
QzJtZdupJjREw+ZIZaW0OxlkvKRLt1qEqyAUK+k2+A2ZzGcKV15GIEXhsW9wmDzSyAzUHM1L5IvQ
m6FVO6ZESOiAJvs+TqH8l0n4o8YGk5CW1esYxFXWuIcwmeHAid6X7ytJ8yroePo8JOuBeD0wyORE
ShpzOl3GuWAwlfQoPXxl+M9ihzCmLtA+LCxItXyDxLwWxXZJ8gKbFC0nMQatrR+DRpb8Ftinsljt
Cddi5FdyTmzZ6cCO3jMF5EP6JYubPxLTJIVAcQMe5GKgL7b+R3YbAa9GJp/24XOHKN6m8j03gyoZ
H+ZSvEjW9FIlV4HQwlq2V/Jj5nAdh5CQsMXZ9+JFP4oX1tf1iEW5j6s0j/N9Z9+BN5HwuKiIVhjF
2/+ytAyX8T85HaJWJNGNeSNfXrc+DVvqWfY6HvftqpGroZRxUuePqf9utt+EZ9oNtVqyvPqDLvrq
eF6+scF6idB5VijKdi6pTi43jmJwRmGMmwnlxVoZcBYYgCWmq7rsPfL0oVkCdx0GKsOWLRTp5wZO
ain9RY/qWgiswx+pYEArCA+TORkpMgZfvOg8KS8NSERr1e8CKmEmF63xdU2m6YbTC4cZeVFTdYWk
qe1cVmATm7uMcKSYaUHYGVbPqxCWGMSASvwBgYf0NIgBzQRrA5FDgBeFfB0rFjuspKchS7mpDhgA
kuibrg0Leiq9L6jUYBZS8TpfZhkdjHQt2PYtM7uWimJbHHib8DqkUrCMXTBNqo9eydfOTWPjAdII
DLWHrSLVOOASpvvrlzZmny14+YB8AYNMwkCrPbqTQS6bHpf1eYaoIlSUN0Wn+1G7PSvMl6a7C9V0
V0mzRKHZczH8xmK1InWphXjdeHipVtDoekDCVlJIb0ZyFZcjgDMPyL0KulH150BF50TkR39fdYig
/OQISn3D4lej9qKOo/AFcjj1GdrvBzZtp7eaeP5AX/g3aAIn/8QIC3eEwVGKpyQ5pwSv6Zoa5/JA
pv0pqZBWn/ayiWXeWKazAidBNr9Iq/XI6u4hjH8p9gzIWqOVl8qON12eAjBIHzmgP6Spz/qA4Af/
tZ1k9vEiLXSrnHWMfg1W0/k/PJBEI+u2DnfeI5A8bxmC8sVwF5jrOiemuHVKaqmKpjpjfmsB/VHA
KCgfhCSFkGFv3K9C1/tk9hNwdTJf8f27guqSLWDzLC4+YLmYF1OCnL1cGfw1Qchg6SC7nM6DbYnE
GkHWTrMvdM9CMDJiN9gwGZ7AoqW6DIaqC9SVF7VNwZIuwW90K8Ki4KKdbUaH9G1RUHATdV1XgrMT
0jtQIgXBwnlmREcpR3M2RwO74udO184yuqisJDl0tO4/gzlY2LJPy8OfIz+QgwZrll5rPvZuf9Fm
7aHxSdauhRtzt4HD/evxsYGnjL8aIiF/hv5s7LVjACnC6LbFpejYv8NRaz9l1yIuiy4iAzHz6AHI
MqKey8DkbXFo5JmhP9bCviUCTNigB81qheqI4jgtYAqsWM1+tHT2ddk1lyGQ/PnfeowXZaEYzuCm
piJ50fL4aeeiqmikq2RJ3Y52VJ2oR6cGLVa1N4FYj5spItuvi4vp9f16rfi0Kuym2z5zMVfXBOuP
WCP7VtESKcoFOb5spSF7aEbeqTILUGg9hvfRntvXNUUoO6hQb5DQ0RZM9Ackyoo2ijUe6UjanwnW
9IAuvPak/J2KDQmuEtXfxOsN/MKAevyMNbH+yE3p1lnv5ROh5kfjC1dlpHFDk2O7flCIWIXWJx6e
gslironRZCYHEkrC4S0VSpcIdVqWptgkV0IkBRtBBsmaTzSzRhW+0htfWXpEaHZpLWHX4qGUVEjH
f+NHXJkdgB0F6uHzVwdfGRYKkCBvJ/0x8cQD5XaFZ6r1VBXXT1t7yZNdqy79+BdUQCyzRz53d70y
UNI7yaJBATFBb5t2GV8yPXMMpCSi5JTo0J7SjwOYHFFTNphAlqz71Q+ca8A18hCe0+1xy3IMpmZy
T/PtQQC7MYadhadK714MsMNj+twX6wEg2oBfDsH8cXA2CZp5EY0V20p2ae4KtVGYPlz9oAJ+8BIr
YS4/7Yvq82D0JYm6RfnAWHiy3LTmzulfkgoRx7C7u5p6dG157ax4yV76pTT6ZThjgxAwGKo5qvkt
+0V64K/MCDu4j5bJ0EwyV0d408xeJXP4T/SEzakHi+luSdTHZLOh8XimklGZoq7xPpOAEFlYqSdc
QEPp9881Ek+muJ4TLbsJZzglrJIDekfFxMi8uTP56QI+sgb0YiKikKdUAqyOUnf8h2X4g0du+WZ2
StDY9AxDZgLwcIuLpZ9UeKzxKTeUfG+iEWgTHYwW37I9AzWdpehN0es3zTTfyFdW60jcUKuXUwSQ
EY0U8VEGO5d4pbRwgUsZEG1ix8nq16RJXwLaRk7G9V+2dTFW5EuPOF0WtdNKmv1svaw4Gte7hRlc
CmkcIn0V7E2DDnt0v/9Ylp81s192IIh/x3MpJ+eyIp8/+UrGLNY6JBF7e6eC+THA+a6/ci06JPm0
shEJkOcKfTFDFQAkDewq2pPzjuSsx/i0k7GCaMDSPAvVb2mepnJ7adPlZfXTW7eqkVJLUeXhUyru
Df3sIvmjSn8Z/4wIeTU+hV4BRIPB2KbUM1cm/HYi9jR3P/4jJp9eZc/Az0ux65g4KUqw2jA99BV+
K21BynmQDVBA3rpleJyTq/UK0bP20WT3PBMxCAWyWIRSBTEO9+DMP9LfFFHDQstPGo/QwVbegYVP
Pn12Gg9v5chAwcyIiNBohiQ6eHhjmyHf+Tlxfqh14yJocSRpo4VFCIrfpTBeS8SzmGWjXdMZWjD+
FUvUVeal1MprvU+30mme9NRVmSYnk1USnUm8qQnGmO9rbt77rHzUaYnLvnhgnTjUq1lTUjH6FeKX
47qslKlaVihBAzevE6Hnk76eLRT90mei85ocY1dsQ0YrgPCwk7yFIOeq0fDmyl7xlGrcn1Yh8vuc
ddQeUtk80ka606wap9VEJeo/sZEcanUicK8I2nJKEFHH4so1P+X+POc+/Dj/jTwIIuG7O6bsu7na
KJyfTQjnkRtqupiPvgb6N6SbTL1rpo+nJRP9umjco9z86lL/8ORJNiZVluQSHfAq/W7W4ZJei8CA
is66xhsl75hIqEcGa6ZytPZYd1BkA+5mDUBvgapPbG/0F9QLAfzEiGq7Px+9P+78mLnq8cmA5u48
oA2wqwq6MI0w0IxP42pYTnKU8baRI1I957cDeBVvTwuhmdPbhD+gIpU4UUgnZ+UQWTYI3nLXyXqs
0BMvYrLEqqS/YPv5P4TUX82fZ9n9sgL0OXorXpEsxhsgmQUFIFpjOJtdGMf4ZetrfSXePQI8JLib
Psd0ChWXlxMSm0aQrHXgZ2+NSz7ymkm71wCfKVwMqnwLu1qJGibBMkxI46ZJt3zhWII4r9W3udig
n2LhKbzZjqBLmqBmVs2ZVZNS9cwBm/7w044ICN0/U1H6gp5gdNKDoUYwgteGtGtrCfC1U86Nrb9f
EKqroXAUkSZ0zC171FKRyMe7rk7fpZ8WtYsHGKmGPI/Ngrx0g7N59clBNTt8hWnnVD09sg2Twngt
sPLYGS5Qk0bFemF/LhVH/jeeu01wVdCo/SF2Y0QdXdRx0OjESw4rFYmMTOs0RqUBuWNQdGVEOwdg
1hHzJhVBtr3S8naBJTmNs46cJ/FMbuNuqv0DzdTAZSpDvpmsFRtScTqqQr0BsKUm9qg7fxF6gntx
nmxVrFCfRoJfNAh8F27KX6ai22KOMp8Ta59oxJpksi9nyknKkLIm3RQcbGKS4tdW/tzqgHTEQIrG
eDWN1/5d8SUx8VulCpq8cNT1typ+muwSyorMnHPcaAwKuna37IjXXiUHqdtGIUNhTZHGLSsd1xpl
1iBM0cY1WnvC/EQjztosQ8s96QOCtsXNHfWBM6pEZaMavIsjs7tcBOs8+RoYmWTv2C4T5VL7smNS
pbWVk5sbrxT+7ZMcDvX7ZDcrLTu1HGwlYSlKFxbzFm7taQGrkBmVuPzbbx37ImSpzDJWvQ2SQqTx
R4GUabPQLcL2UbFyBjWOuMcs422ivxe0/T5zEZg3w53JjR6WxcVs7tagf2Q2RONhxUTn47pAvmZj
CHQzEVXgWHrH0Hlj/NZz+HcZIUFuUzXILzfm7WcIDaPCI12ViyaIb8OCsmWe34RSeIWqMJeKx2cX
K+I1bauH/NGhGUnRgBUZlSsEQyiKYQsg1rJGfl+Gzky8FC0y3bpwdMAYsVCcVLaYvAhNQj0qH6Kr
8BH8zvmk1QJJED5l7ZYMe7gVlFweye34JbaEGb2Dox3D+FlzrguAtgkv7CtWGwSw38LGlCtpF6kx
L3/ypz3OGUc6LqCI/lhdciYOvprAbyfiarUhruXl2n+NaffSVhSXb/zFlienBOuY5osM9axi+u+B
dlagnYzzasAjsqDE4kGNz+zc6X91CDThphFPKo6mbVapOws1qPzgZvrhbrXsaqTAz053sVr5VV1y
Jx1WgI3qTcshYy7/Y+m8lty2ti36RahCDq8kiEAATM1mt/SCkiwZOWd8/R30uQ/t4/KxJTUb2HuF
OcfcIMyu90m5d5PGCpt5eSkye2XudFOM5ppYOov4X7OUuQZHiVgEUOz9Qpz8Zt84SgidIE4IZ5Ea
DnV+CNarjE86kNZLkiPS0aDINgz2QSKMDq1l5dq9XYrks8cIr9Y2yDJUJ2xxBnIGVeTDlR6IsxVs
X8jCU+Ln+Jq4MzfzmqY4+ox3aMp6GbzclQWi6XvR6fuCiBt7Gzd/wOJQLaWnYAZqyMlRO6eNY/8N
wZYHM6hASK5acgWZckqX+lG8FNS2TrT3dVAq6cGxV50Jp7S5aam5xEHSTHwr+xr14feU7OfZZtNI
kYyz7FxxzHdShDvcoXFI2NspQL6EEYEGXTpQYrbJWMnIHQhSmUA1pTpt4z/y6633M/YBlc2bm9M7
taGC2mF7qOhOSgr4Oxtn/sgpKRNjOTTaQof/n1acOsn57u2VLLqpR3E+ur06Edunu5VQeCv2t5nW
lUbGM7otRH5I06P5aE/1HXVN/qnRCw6UN/qgBQPljclB23AZmLpf7ixHMxBgaBINNInlxDxjZ3Nt
Ic7Ct8xaltn3apH8UHUOXq+ATO7GeFO+orZaEc5haMiukqRdWtaKWp5cZq2L+FiGFxp/v53ry26h
5+yMACA7JgEO1dUTxB1nvxxKB855Toa66Jy42TBg6k5vcYpwNmTGgIzhRiyPK3loAHT8h6MYjTtO
RK13i9aK0o9dwxc24ztbKQRq9HPp5u7YmIxYt5vkXNaCg60dEvGpA5BfMM4Ug2UxOKIWfiO2YhpH
gYu2+U/+Be6saJGSNKe5TuFK7RdTkm/qQSOoYTgXC+xypme9dev4JVddYD7+q421U4O8XqGqYrI1
pgEej7M0cFM0GgM3wx8/kPzytrR9d++a7KO022ubYq7lCFx2nGvW4pIdiBrr+L3axBr2+hcs+q9W
FV9Dv306u62MJSsvtrRicmrnb6coF697yKfeTI/9n6nNr4Un2cbMPN1XfynaWyTMYIXJb4Wgozv8
bC2V/giLFM12rqdh1fP2YbibCskfkGKAWSAmEbBKS9t+NAISsNAzaYmbaCyaOgI02xh1J4J3DU5U
6csDZwAsLSgksj6f3xs7hJImnhGhuaxM7JaTcE0Jf5Jp7i4AH2opshj36R0eGmGGU5FHxcM6WN//
xaR1z+oix3gw+umadcJFQaVQtq03kn+E+nI10lDik+UbZqNXu00vOVacOyvVHKSJtLScOVvdXsKP
rC8eXDqcAR3OACnrkDri8184em1r1RkfmU7KrmPXU1fH9KjgNmYa4TYYH3UhY7aO31L4yzjbif01
IQnKUG51rDgwnohwEC/9skTz2wdHyw3NgdhVBzFvr5/qBEkbQWDb+v69alKpq3Y+z6lgL6iHtJpo
iE48i3jl2dlmTagjdlpxkAFNAzywsH5QxOTDXLfn3FufIgENNWvyOv4lAsebOcY3KXZIkXdl/Dv5
s+FfkObsa5IY6MveGKsn5Y8IPkc2K1bvhwToFXSEUyFN9E7WqeLhTM1IJLbW6DirNgR9HW86+7T8
g9SDHG7FBrI7MUk8+Ydwofgz/oQ3hnmOvxb1n8yitpZzu2P0m25gOqdIGSo4+sKp1GRGYJg6M8nW
njhAYYiL6N6hmAgz7YWdiYqb/NvaoCKYT4Aw4O/umsp0hXhvKx5t+D+knieNrZP/ns0yg0GAP+98
qI4BiuLUcuHOWJ/Xf6BKuzmSAkbk3rponsqKj3cJVkHSogdAvh5vSNYR6QkoTMRyx8p0UlGvAy1z
J5loJpgNuOiWarS1f1prfjFAnrfmOgOlWdRHemObL2+chQybdw7Wtzi7/BKWyhve+qFOg4u4ueQe
oXheC9oKkCo9tH0r87oALxUT0YcKawgA0CPB1rrwCFUny0MfSwry6NhZ+deonws6h6EzYZ5eSlyT
TMYd3LSZYt7mbwAijGRkNwOq0AJVmFeGOMkUCY0ZaUV9WTRnYIBj/e15g8t3kRqo6A+4e8s25a5t
oXu9ALPgryPLF90NiujRXcANOURzI7RbSOSG9g3eqyEUKJ/Fc08fuOW+pfYMRUESbqpdpHIAYi7m
9ebOm7jzGlobrKQNA3YdyVyVbn5VvuPDxcPEM7zl9AQdhDaF/Iv0R5kNZ/vYtYKT8zYlvFhC9k+N
1xaxdw7EA6OsWDFUwBqO1XTwpB/ZvPlk6hSibcTzTRP6244FaDRqOHV4ecMgYfvwtlqxu5kzn7Ae
b+mmI6pxIR+wKDyF9EPvt9sikb79M63eTuzk0XT7I66+M3FFZJnSfBCndxVQy+F5t487Rmwo7J6B
ZTYnZM9UPeawbidIt6bobngo8098nz0H7XJXcntSr3nkTe8BVNm6gpW5cxI7LR7IAt8nQCi0Wdap
+L3wrEskGS/4+BTDcrpkcCZp8nVlO+elGGwt0vBjglGkH/1CbiKufmeUe89ijQIk2WME6GcXpgqE
deluTkEiD5knZMhe2xlaEdw/vnLTiyU0znP1nzpgMQRXaElLKkTOCfk4Z8hadSHIOvSKSaRWSEsR
SBpM/WXi2iwS8Ih4iMRUiQxljeK4eTfYpqxHiFgdnpQcmabMuEAvaSd3JYhwA/ALlCnj6NFbwfYl
aAlUVg/5ONlaw0WIw5zeBsKHhi6N8cMZwcg7eWRTrihXbqKw3PHKYC0ZgHJaw7GRfyB+gjcRf0zK
9uxDepJWxBOKvajivkDBH+Z9EybDofV1rAijzKCDBZaFcuLn8loYk7+Ht53sEnR+mlNe7vf+hxQd
FFtcnloaqkBglnbHw6r5JjkSxph6g3HJW1qFGSKADdfcZhOcu9PWRgntQhZrgbTEZ81+I9nIMVkR
A69CBXEqZmaFUAA5Wg5OCw3ldLXCjPXucLX/1H2PbBr3MgdyNr9iiT8zAtj69GfwzNRhYgddzjKI
5hNyvxsWzzxKt8R8u6jYU8lSZLxls9abRRCVakLVO93IVPqsJbvIvThLnAryYoYlSOJMBLvCZu5t
4Ck8gzIQxUfM4oOJyvt/3m9zjeBOFTfeasmT8KqVSC9FucXVYNz6bLiNxAhmDaglROkzRFMwd8te
oR3CSVFgNBIbR1uZwox/seMdeqN2ywYJRJChVxWBDvRABxoJ/2X8x2S3kwv/AM06M9hlN2+DGY2d
nkn0XmRuV1/irjhlloSLCGUHvKNxHa8fROy95dQn5XPMGfpzd5XAe5BF+RZ6g/zUc5kvS+m0R5RG
LYMxq7/kdzB458LMIk+mLDS3cH1jbTANtp8C/eOGxFQKCFsLRnkK4sc4FlGnGKG6/5apCDXRCNSl
wqiHH1xCr6j6PcH0fY22sbAJdXiaiXUgsA1XOoE8ES8vjsYC5ZKOwM02RmIAIxFDbIvJRK3kh3kX
PnZyTEs/Iedw7bcQk/FlV1RaX2x7lFGkdmi6X0iRiFkN9QfiYeR9NSp6GbMg+K0m2QPN2UMod2dR
SM44HzAgTqfucP1NMLWvL6q3XAYyzWu8LtppE6eTzgrkun68O00l+TkSS95qOetvos25VOf8nZH9
4h1izIdJeffTeMUmpJxSzPMgb6ql4vuIJgU+sMg2zwJGhMp6R+BLYTmv+cPU6E7l8pGvwt2xLRSt
OOt7AuFH4y6V/d2sgDSmJyrOqLsk3n/y3c5ygQOam9ffJJqd6TLhckGqwwxbzJ86SSAAuxqQNqN4
ou3JXPFcq3+m7AcupSum32u112im7GaVfOvGPP6sk5AiYs2UsCunIESqCuHFhrRaIWQKeY2/asfs
PzVzReUe6htFEtlP+/TUi9Lpduk01hYRf7OrfKg/aU8JpseVu3eTNw7moxDk57pUr9m2PszRuiaX
Qkc8tKEugxIziIEW6wEgMJ438ZhCxpAK9Q67CMU5MFWgnR33mAYyAenFbJy0fkGEm7oZQ21RBcvx
e8LLMYR90gQ4ut/cX1oMOyd9KA3X9SJPlg8F7VyqOnw2JbTnb/aIIeOKohqCHYdcuWiX7+VcIQ9Z
kZlB6+o74Qq39YZOTbZ2CoIm4s2ofgkfStUwgmT9JClooLQzcoC1PLHyMpAnWHdVSc7vupzRbvPL
0HA3vpLHYLI/bcQPDYeOxSxOYCur1zPrTHSA2hRyZGSvnORTU5auYrzcVLO49zW0J0kPsI78hZ4o
/9TskSMM+t1RKGI3L0xPSBlWX3sKgDfkiOQ6/rDou15ACOKi8q08Z67cHCdqkHJYMTqtDkkyl10O
ZeNYCdvptZwlq/HmkelQ77fq7mASB995/GNQwDZUuh2kWh2DzQbS1Jgw2PNfxZJxssvwNTB25q1C
7YalmdKNIHqedfXWbe3jPQ6o2B0PS0INg5JwlEPgUHivLa9BWKHXCknnpZPLAB8+1ttSdt5E7SEw
2GxOL5sc28QR6qdJ/aHIgsMx6241HsJ581iK+taAiB0byiHZtCsWTVnkZhvPCzPu5Y1zYnG80ZvX
LbtJfjhyJXA+KBfi5S7Niv/v36RUIgXacTI6A230yMASNz0Q+98QcphXSP/kGRJQKORN5tLf0Ebu
LmMvFyG2kN1W3EIWu+PKLpaXdvsXEO7nngjsZDHmm1IXbgnkLQVA2b6fY3TXO0gZ6r9Q0U0Ki8wj
/NUeznIPM0tiSRcPnjomvlgt7PjCDaHjiNCxpTrgrdHVT8g8B8rbyThaHgwH8TgThyfKzvvyfAj7
9CFvDyxoIZgvenBLhy6OqmuakM86Mt8yZ4bM1bLoR2FwsVe6pgySMYaEwE4ZDNI6Iyrmwmu71Z2Y
e2hoyy2KG6v+8V0Qrbm5JUivkbHwxFjYVGqv1HuPmDs71/6QbOTxIde9jBpaPNVZdiAgpaj9FqOb
PgXM5hl8L5ZMVJMa9CyvClh5ZrsEWODV5AKflKVRamNoJ5GvDi11DdJGPc+KiV4LLV6UD3j0gYGO
+mdNCQ6h8cRm8JT6gSHtDkyMg7ZSBgAkw5roVMgOO8L23g7jKlvcmVtkTFIvyH71aevBMzOPZLuU
c84Ae7mMpL02pYDvnLoIKhg+bZldUqYrPDPDBbImHoqF7n7HurSUeNTkxR/Z0OQEOxojUsHJYSyY
YGqaF5xStUa1C/thJHtbALqjkpZ7wF7hV7XiayL9BI2rUbANaX+tJbKLfjwidPXTJQ7ic32zstm1
kL9PcPjKbHT6UWC/dSlhgWhaCRP9IHLPF/J8NjMG/Yz+zEaHc/XowZwZHcdIb11xairCetLvDAdp
5yZ99jTaOfzvBQq/PzpQOKEd6NpWZg9UDMhslG9iUNkwMZ46mmrtoTwR8yhHoALJMtNo6LHcdXCo
lEkNamnCScOqykIUjUnRdC3AZvqDp39njC3zy90EnN+Gb8R/ii2/ok+IzMwKpn0Gf0IeKs1Zd3rN
GN5GCh6ckFBXGhBcO31oBYJLUFpWvxtcLePQqGAU2mf7xh637SElDysXnIEmDioOaqBTqzHeJnp7
LWSHyZHTo1jY+f5WJ6V13VhpdEiY27K/ldl+K5Evo9q1wbtOpzociHlUpR8Dft0Yt265X9S0RWSy
BoNGhziJgcUkjo5e6pBRplH0s7O2ACTn1j9wzZFTzPHbEVdusAvc23OKGFdlNkEc95iugVISMX1n
46x/U9cyeEeo0p8sE+HM5pp8+O81BS+zq/C1s1PE5VKyVCG7ElcqGaQo52LDrfG2Wuw8Bi13384I
BlIkspnGNwvg57CDqXJTNmfLq/ct/CmbK5pApoTiupnDRSyWKJe3UKmnQP0ldZA4YGS8aX71hNIt
oYPp7Ql8e01i9Ih8EnMYXSuBj0k6INT4ynECjHL14pN5oeN81c/0pkASf29/nNgtp+8MNq1FJgNR
Z/Fu3ZNOws2wIx2Y0Tbrk+qZ5XpADHZUqhmTLp66lr45Q5vxaSmPndRP9EihYc5XTZNvxtRF5hCO
mGjN+1ajI1b+lTHUJD1EpQ2auZl4285Iq7CQUTOQ80Uuz1mYbt9oOibdhrwacwHJsuUZ1i+pQWrE
g5bAzH8PPOT7eqWH0yB3Wok7A58TQBipmu5VB3vkslG5bGbHlpuXmSzIGkA/FV6OhcqCrr06ZFua
6k2wKvxx+71V/5oFPCqsDXIx3hEh3xXI6rEJR8gnetdThN7TmtSbFslt8VutreFovNoCexRpPoJu
DXZdPTH5OBl9TjNLD8k6T5snV+uJQ41Lz3luhZ3qIxMy/S5P0kOZmw8Oj2K74Q/XuCMV7BrKVVO7
+1qrj17PmIzYEd8NirDVaRrs6yeak+6f7MJyIu9v2UXHwTGGWU7K7N0Z0UqaaFNr8rNVobmPa6B1
/WuDwBmDGR1643NTi09TLZ8dcIDxiSlnJ411RZOLgqPcfBltSv0jNRRbnEa7nBpblYF16b8SZWRn
rnKCngWyOrLq3CJoK+Y87OOOi1c97jZ34mzSgFZQNFZPn8M30XWZYfGNm6tnHWkXKEX+C4bm1LcC
nddChX6yJd4kfeepGuVjdcmq/dKBZ+UNr0du7GGnE0IJYaug1YRHgv9I9OaNvnDiykXs2JunvseJ
rtLVy4vbYoEVjimX6MiqU+FBY8u6a/dYZ+L1zvPd60ubDSGncKeKjtoA+1kAYKBRGY4oSi2QT3DE
DloAQjAYgP20UGGGtmCEA1hzRjh1wKiogMWdktBYc8wNCFyf5XppUzgkp/p7YIClnIq0jLJJuaxF
ftNwiDcLVoRvCW/DFmDsDxWriqYEls3xO45v7N6pseyMMbHKYF9x27A6bEesaXdzO/aG4Oxa4cpk
vw776DawMthiuHglICWjLYOTbrLyqUgfZjRSNXSDgwUuSuSanU5DytMI3qRmkC6zG/llNMHpx7aP
cP5rRCw/BE6fujDgyfVneTpLwBxUVudVk/k7jUrSp8SUoHDHyZMCa8oDtVSYLq4+UTL4MKVgX/YQ
jF0/SYFV5OfEiIrVvIBxrtfrBAkRlscpnlY7I+J1R6ogXpNrzVQKAIf5TmFjMNVBB4e1fcc2lsl3
CcEL4iNTuWI9P+deKo2hlOXB8RNUCeiuY6khfC+ARhBYcjzuEp4xRhH60zIaX2ffMOcfsrkgb9rD
DTpRX6Kyg1mkuZU28H+iw8j8TOYp4bMohyrcKBO5KlFK1hrAGHgmoKfFpUM1i+a9uZqYVDg6rmJz
UHftkj7CRe1P2hlvT4B6IUhSC6D3nxqboJGxxrFyVAPWQYYAwO/ra8fpKRmJX7OPThrs98a/xlC5
qUR2cwY/cVXcYuw98vAK1LasXTOabfjh3JZhU2Z30DjiXpz3Zj5L3XZOBPncweuh7DsDAay11qu2
UDOGS2uVj1+6A5wQRu3Osi329LTw4C4ZNMVLsbo5UwRxT32QF7140+PqkR6OYtzbbfph4v+kPKu6
uzZz5eUQUReuvGZ/NKPyGLP1Iec9Q7bsOOXy3bJ3GIP6CGAsnY6TtHwk+nrfb/S8SoaAvfHnH0ON
YQ9f1NAeRXqBcmfg9JGRjoOhI99tLXbwLxcHUo2jjPQMeSucl3YQM2Kt3+0JGvREALWAMT7LzlrD
w2lYZ2vvAmZ+egsN9a+E2EZFdFOy5jV5Kd4QGYEXo4WHE/PIWwfJqRaJCMzJq3GJ9vBRuDZ6GBaE
aNNz39QjybXTck0UfAEViqGccHR7eSjt95gNcCLRxB6NhXBnNihSxrZfZkSWIResFB+aVSEOXlYi
GHC2arlJcRu03PliukQ7cgC0j8/dXkMZcyXcYUOujxJdy2rkb8DPqSZsqdMgROBg/p1iqLhxqR9F
szlhPQ8TZWHmzwFAimpdnkaIEyrL+Q64hMkypZ/G//HvyIiprYNoFF4v/VsqFSkHJGVslk9lDemH
XmH6I20M/BfM0YLiTVQP+MJsssCZgGMlQ/vD9jStkRzhzEjdGL1b7rf/b1GFneK1vT2jRsoR/3aI
f7ts8FvEvxZfK57xWWZtotd+ipW0FXjhFZYPKJF0q/ZGHw+ytAu2iM9upSlnHXbqMI+VsmBLljeI
2bEd6Fac9/durPxcs8yj4fM0c/PjujqnvBJa/qOxwjGmF9qtIDsJ8+4OveKaKy3dnHj7b5ag22yj
ZD7QSF4ad//agUOkYM/RkFmFdEgr4ZCykTGZyNWcjIWecZhottHg126S02z8KgzpnIcv9ivSdeKD
ry5bY11nc7v3cfGh3/OSud74mNPyI4/jDysfGMlim0FAYBbSfZ+vaj+FGpKCvfEna4lwERj9RaAq
XUbzUqsLlBVmI5/LlwFEZ7J+7HwCW4fIpDD9Vq7Yi/XnkpU65vviJ+sAd8m3i4GJRJO1q56nnpxM
hw2ToFovV0WrrgndxWarNNM47wmr2Yx7wRLLFNhmBIa4kNFOUAY8d4npMz+AgdU6aIiUPQkjqgTu
8gRTmO0uj/UHpOCCcrYRGN20Hs+ft+OKSAfd496yRgBesed5RTWFCDc5BLuwgtNkW35p9TCoBoIk
MIiLh9VaXrsaP/u4/CgkRCiXxmsAPdZQWdUdbm3raWMLIkXhg4YZ2kIEFeczCTXpqDoEW3zsVy0R
qfkkQTnokS2A0n7nHgGoCBS2PubAYBDmFCmmB7JiIx2zBW1UXkcpXaBuNpAB2IPC6SHDl/xqZqAZ
i5daDpyoNvuTwIcljfON5GKZlejIFm+Wz0uz+cWKHTYip3zi0TxmY3cS0WhV9XiAZnRYWnxukgjS
NRrq1h5EwKojmlt7XMWvslu/1w4Ilww2rBh+QNG3ZOzLG2cWQhCmHqobaRAVZ1W6CHJxHblXuFWf
ld5EZbkGjJTZt9mTYn5Buv3K1exrNqtX+xyH7LzPMo0rHnwWNoY3S9Ubp+SaJmN5ceHd0ZCBU1y7
hWgiHBExZ1O6FsAkK4QG+shHd1zg9RtrfG7V7Dwd8L5BEyQ53WIWUQNsVJBcTDVeyFqPZBgYMzOo
t5YCyj6xHXlMEohRfAmJ8CXvBChcAJSfLdStmcBsFHFga3Ip2Ql27Ro8A8ricz9g9aGYWIf5KLIJ
60TpPy0eC3XUeBrr6oHn0uS5XFKq5uIHdvTjKO5AZUqvv8JCwS2LvU6Lh486tZ4OUJhBOubYdp6c
CSWm5776yHueF52sn+Vv4/bm/kyxzmkL7D2UMQW4y6ee6GH29wGt7KWb0rNVjEOWI+HlxsJ5oFU+
+jyvzndSSZggAQNUigQXZO8LS35WeO7KQ6gO9KOINEu8GxqE6Zlu04J+m7yRZSxUFTejD6eiYb2q
8FWyV935ytittuxWSTtn/co69iAddRanA4zi4XGBHHzPDYaImuY16IrGmZl4P4dMPbEAnJUZ/bPd
q52roDI22eCra+rPFkbd37VIG0qYYzteYqvyOoB7xsK0lbW/3FTO+4ndwDGaZ+Xnmg2RuUNhtuM8
f65HUaw+FycEdfQc8T6sKCk3542QByIisijptqc+KEztUDeshbcjQqrKDKl2FyeXuq8uCpjLtq0u
RjUiJDcGI5JhnM/GH0Mm6IEAAhR3hD8km3SqhuakJtJpcRUjxt0/ONqSwmkhJsnOp/rSQ2kRy5tQ
cUo0Gax3ZJC0t03m5N+p1Z1zFrvzdDOE6sFx/bHJ+ac65q+iNMi5Ub0E6MsbnJurhpvAZ2EhOLNj
0LlN0FoY/xgHc8epfFrN/sHMQ6WGgqPEPxhol2BmIhEyPRPtZLqndvZgSLYqkDANBhMIEI3dY1kA
S8IW+9+W9FpYKi0JGOeu8tLi56omxziBzybIV4lGqp56fy2XG6f2bUGq1XTkyzUPcNte4iwBmzQv
n/A6i4f80/LvTaJ9bc3+Wg65i6yFoIMuFOI/uvAt93sg5MntnvzuUo5I8/helDYsSre7ZndlzpoA
UEn8E3J5oKNjEOF36iY/dWZoy9E2F462+haAYl84aFT5NpruNg8XQSg+Js4+y7FYL8xoAiRKqYFE
lRohFMBWV2Rpmd6YjQtnAnmhFK0ekhQHoZ2OsSxd/7fsF1j2r6SpbBC7NjN2toZ1vtk7LX3CWtVg
ZcVTTGkjUNpYzhZbYWHql2wZbtr2ereAmdp9mMb6HMThUwDgTPcaattyRNXq1WYVNHhhRdKsEFO9
shMTUOLkyaPM1ysJcKmpRFBpD/D+zo/ULmPJLfsd+JqICScaRmRu8JcKIUT8GspwajeOPdVPoroE
+wugVsTOTDF8kOETNwiW6vXw91bNtKW1TudC3Jhqm0wr1bk9dZRUhm5vAHiXNXeIwEKRDmcWVkLv
6bAbl9toDbTc5WNHZrH9TO7T3OOxKCIkeyHJRaEsEvkXTXodLdke9sEmESShXAyoREnE8l+VXKZ2
LmH1AHbxIZp/dZw96mkDslWss1fb8udeKcHibtFAIIqUrlEBfwyLY4u+Pnnkm/mpyRgdCoU2vPmq
xflLr8YvEwxtl+NdAR2Zv/os/SR2oDLeoJXqAbfuPIpVMHXDi/TMzwZLbRGVk3phkhUt1RCqROfh
m6BTSVWme+JzTzi7mbjkkgoI8mAxwqsJLzEXphlAW1VGeAokNcgHJ172lJ4V48W/BmCLdmccK+wX
FoQXgzH8cmxm9Qob6xgD4ykxLiVK789Xq1ijIauwM/9bQxIqHqYqsCqFpGZgP9XXk5Vz0DAdXBA4
wZCw8MokGTPCI6qsCu/+ODiosQSCYcjK8PoZ0DgFzJAkft4Ufu4UJfuOKfFGvsRccDFegYZCwIRN
B/W35I7dTrVPZY9rvkqCLaHvgpOjXdCl4zkbr3oxXv8SnmVAXFeVjuY6CZp0xoqbnoHVTRh2dfSO
DcrnlVSeX0ktklWAerImnKhG1vA5n3UdrCAxoDGhiqMiOcA0Z4OslIG+tf9AxMs0YwyahlsamvwC
elbPybMQLoPwR13uJNnpBqNCZrpMN6c+MMY8yPi3OoEkLt30Z/GdetY5huzl0kkiTWZj45zAXM7x
tCTzlUfookKjzZgx7ZadCA8LVK32vuz5g+1M93AdIgYUhsnpYb1iX4r/lK1wBFt8WLfHMqOQdUdh
IGeP+iu58e2qmfugDzhsPw5a9lyZhORIn1qDR5Wer3o3oixCblb30VhS1Jha6LKi8nnEDUfEY6T6
NNLx34W4AsC+xfbdDVc5P22gPA+PBbQsv1qGNVEzfU2v/LisKFhP8rzYUoN6MVMxEx6FWcV+vyFR
H/w8x9/ncxwgo4xV4BLb91/l7cmaNQcy7zEVMeW2SJa4SgdKYd7NoYqcYnvmk/QxRDR7JxKJWsTr
5MD6u1TYXfq350UbKYclnPvKvBD5N3pTzVta9F6RYd7FUJVx3rZcwcSlG48YznkJg3kvYN2Ad9qM
iHZFnBwDVN3Uxpciya4Nv5iZ2avAWrTgrh1RO6rPpICRi02Mhp9V9XTZEqyviGMS4QlAT8XIDkTp
XnSf28xiCf5gm5enrgsT9AFLDmxS3QOxFsj5yuH7QV276mn8yHf1uc7At4mhsHiNle3QCR8lUkpy
i31CFtqJvI0vOcczgX1NXJjh5iMmPySv6nKqksThbcPA0L2rTWW+yKZ5nYh3oF59bEX2YWagi7bS
3rb2iq3me5vyH1s//tjz9Icmjd/7YnoZEpSsaV9IXYDj1TfNIa5F7v/E/65sUzboHuqrqhC2Hh0K
aO4lT+9QAz7eImvou2ejVIJu0EOeLka32YlE+FXm0SQYoH2gNDoLaRdsooo0KgtTswvLegqNbQ35
2EoLV0hx4To/qbLoCetCs4qHDuUMLQw/YDdBx7cZJ5xalcxEmqALzNdOOgOMAQOxmaKjDQaMO5zq
1mG04VMzq7NXRvIrI/n1u+9jt+2xYCA0MerVQxaEFtATBd3LR9OzmqtRA6NPDQ9dvLebMmlc8rEn
+oXDYJE/mk1+1P18p8e4WdRGUyEQYpfZRjcF1sriGed6FygTf7eMIHHAjMgJc5EaTq1+7TFSKZl+
y2F97a/Zem5zcot/NBE/AHsRTP8BMkbp3baiRZUqV0R1wknsl3IWxZscWqxBTX/goVVYhFosQjcV
FzulcoEYVr6MRD91HTbuYroM2nQDIRW+i+VFRMRP7KUMgjN5Y9sZcoC0MH1DbgnEW1mwm+cmTwNF
hs+BsZuZWgZgZT1J4Ez1ouV8qu8iHoNRTG8wgK6SWF50PmsxbPY4GOFVD+7SYwNjatTZys+SVFKO
SntoSKVic2Ngphrs9VjstS8SbEcEGmZdsyA+7AptnHZcZ8Ss67TNi34BeUkIR3kAYA8wZb6YrDSV
SoyyyNgMhtoL65uMdDHFPTzIvS1aeCnpXwsLpYqFUkc6I9Jb6P0QSmzSNNUT618LJYheEglhlSyA
rGBUNSKFWPcTYsQorKjUs6hD3rGOop8R4CmCJzHQ3PEHIRR4ni7rIlyX0wRdVm5IlZkJvoAwO+Zs
fmE2JXhgDaWxe4EYkdipoK1nDEqWytd5RQQh96qETgafyyRPnNbP1uSC60nJmA6/F8Zj+UXUk1s/
bfe6FaJKv5TISqGWS2ow8aYMG0tsalli2ryytZWOM2VucDTB7Stgz1SRXj9EIuc6xAjVMITCUUb0
JPV5UBb3FupqoWu+mP/9P47Oq8lNLAyiv4gqMpdXJCSBhOIk+4WyxzY5Z379Hra2pnYf1vZ4BDd8
3X26U5ujPEBAqxi6dSNTMwY+4Zs1xIBKV0eZQ4pgmqcyaM+WCSOeO0lxI8hMFQKCAfg/nz6sPDua
K4VDRnxOx56ZqOUlR7vGV1Ihi3BHkjb7qnJwVJ5WXD/tLeZdVin2RBDvnYyOt3X9nTfVCVgSHDxy
DHc8U/2+7TMYVBIk9eF0WP7WLB0Zyf+6WG/kXCrpo7PUzyHPv4jZtl31CqkFeUjsySk+gaYdXGlg
UpgCHd2PCTqi7FjYNeWt8IE6qEz6I7fQiHc2TictSFPpIs/5pVR4mXbJscWGY6nTAU73bqKYrtFd
a1ciaBDqXNZ9i746wwjjuXwlihTMUn/rKFJpZl9droBeE/yjPZ12yX08hZ65flnigAX3ZJbm6Yl/
QlLjY2wyrZc0Fu1/fBs09onaKVX1nMCpn+vSN+bOE6g9WoWBqPT42YoBxv4ACm+68Z2PYGLJYd5b
+kVBHfpoX4+ueV9/MzYzk2tTrlflVIzYvX0nbQhumwF1r47S9GAzGX9+pq88Lh4q47eNcMPeOBI2
5tgUgRBBGaIgWz5YfIOikwlzUwQ3lwdFwwRPScez/FQKp1+AaEXOX9PE+JBJhwELMTnuSo8P6zPj
LzW7lNU9lSI/iNSi7ad3Olgx5tuwzfWKeZ+2sAy5JrTmfmhzN9WIQOHx0qv40O0/ba26Ntp6Szx2
4kA5quKXDc7GUR5F6A/0/Fqx8Vh9Inxq9pBq8yllw9tackIc6cjw0g+jnA4FuHF4cAoCWZ1fU064
Jp6EqLGvMy9wbX3lJvMY41piX9F2rChXA0tCvBCRo3gy2jHSGxKfpte2IbOHCCepyYnYjgCxGk4n
X5xXO/c4zjIv8bWIxE5mI/FJrENtYPVjYCn9rSUT0864dbPo1QcyHYpackn1LKh/LjgvKMK2VI0E
YL8XM2nKZvbSjIg83IIwg4Sj9bB0FJ8ZG/GRajhoDQUGJXfmHPM1eVgw00TdD9PAZsELXQBlduwy
dK1RcS2Bg410BbRb8gD7smGARaqsgqSEyQtow7CMW6b8oGuqq1CPo+oUmyHk/iwMrBWGyoA+35sZ
RpBU3VW14s+mjzIcrLhNt+OopDz6kHS/9I2OVRz7dfI7QEiCtPvJEmJf4JCmV9ihr8rpS9Roe34Y
WaAnNDpidc3yr5VzstCGM9RVaGW+ZtVniUO1RqK8SLCDtbEPA8PrK9zs1i4dttqaB7QeUoRIL91P
+j0a6VIIWBpV5xYzjtaEBqEcheDQYOieO5ueJHCozV6hh1geXa4qz2dDVQmWC7SOY8UjzvGiSWx8
FHQ+p7e4sILe6i+6znn9cu/mr7gj/VphjGoE+WpMaxAUBKEM8Fwd5W7bbJRME1YYGR+MQrdIEUH2
MoWTqdTevrHAghNQh5mjMXTog8oH1a1oAthDmecXg3myWXm137mE46cdvCmXPW89t0J7jx7pXo2i
xyrFDyw+3hLhAopokWeBIcKoZah5FDmqlXRmxb5UBuEkMwkYAAUN87XsMmt1UO1KaXgu4wKf/ixL
42PY4iHN5yBXb5rNhUGx7jXpkG0+RR8aoaAhCC0iJeUhhyfh9BqzHjQosmpczc4dvaVd9EoBIalu
UxZnNYmBXhP60ojfIvLZK2Qx9TJmetDnyhUX9+dBspTDONHkYrcMZfG4ADW1jxwwDimRpoplGtJP
Nju4BbsoOcv43EXDF6QBGKfUbgW1DroqeUZy9ly78BHRA5WuocvBcLVMpDKwLqA3lmuPj2+qNIfo
BHqShkQl+wVuoUaCg7vQR9X3AUXWdbmjyn4n84eF/GEj+pAG2qDb/kBRny2jcMT26O+2nSSmLKbu
Sz8ShsfY/oD6pU3WaQ0bXt9kJ1ONlFEkwvynnuiAQFhLu30zKXupxkXAfqGxvn06ZW2Ch3xGMX3x
0AokF7+0K1PcXKJyLHwmgnMirqNO4w7eNU4zl54mHwf0H5V+SLsi4pwYR+ynJ6d1FZtLkVoFqvqP
9gIE/eGqlva1pZJKoZVAGZvb7KbkTyvTxACBtgKozcg/p2rCPPltU/5lxy04PQiwyCebbkf4RCOd
mTNoyvruWJlPrfxgzgKChhvyXO9wGUU5raqUA/pyVZ4NmsaaxLjE+hiErx9JHO7akPCkucvIUHss
vLvqW2ut3dLs6/nWmdJl3OXdPwXVER3KYRLoSMTT+i3o5FjvmfFbsvLjtzbTDzRnu/Rfr0YPnN99
6wy2E8mt28O9wWna1W8kQLBonxZMm2HMpOiKg23HonPvFILd82Gxx5uV79W5wYgD9AA2JwauHNT+
3DpdD4iR99Z0ekJJKm4ixdc4MUMW7rkLILYAo8TTfdKChnx8qF9yEEMtfTut7Hdaf16+v5eKuwLe
zP+3qZHK8LQ6rGjaBIBu8MOo3qS41cabrEC5pR6xJNv7ltCyRB3hoM77cpSczOwDS36s7YVRxr4f
KE7H8NQw0mpajBnkeuhD7pKgGn8nIscb3Dw7bFomiewJE9qHgrG5sHQ8hak7QlVce37lkLEl/CTe
SjmdznUMjOBMAUZonYFklcu9TRMWljRJHn2lPuRKf4zp8hgYwjOwWIVxF7G1A6omxSRrWmTy8J/d
M4DHwKEwreDWzAH3re6M1zS+lUt0GTAW2u7cND6TzIz+aQXnr1T5jf2hq90+C6jWtspHLlhfajJe
Mcvtn2rFtLwjZraqZyxJREP5G40ffSauVAb0Tk6JW0YuxWhnILeIsd114sGbFodALwMgRjR/6K9t
Uq4c0aVRYnKdqKV0GBuZ220bwkJaIVZvcxnffhJ8ZLIdlwWweUElNvAWnVzI6VYAUis7alUBqc0F
+AE2Xkvq8Xd2d8VKngqz7ZS7a1LEAUYWJ5G5W9jpZ2SqnxjAjLK5M2+4x11yF4p+i/dyTjFYnR8W
GFwVDhjLSl+j0T/0/oeJBG/phTdw0uzQMC0/kzmoGvxMZbBuDzbOLPVIzOPWeFdYOJYYVKzwYgvO
bJaxRL0Ywzr11uwixR8jpW9VpXpUyve1cR6AglSYc+HypZBeNZpTwEsQJ7RV8IGSepha45AU4aGv
PMpk90WSoiLk5HKLo63hXaz2sUUq4rCe4bmftulJNdFIotcnuS2dIkOBq1vPCSl9t4Nl9ifKs3CX
pJQjpdMfk7bhlBiGznCK6RebB5+frbtg/Ny6fq2rOBQU8KYvhQHfkHa+NTc+GhXE7XgzT3jKCuHB
rcvwEeoLINf5IKL+NoQiiKu9A+bTbYm5fh9nGIY6NMSB1jRUSXBbiQwmxu/460kdzu0tK1nDheRr
QNbdspITX1tWUgZptQUl7R5Ar/2Rr3BU7XA/6ftBrQ62RKr394QZfpWCvL4pJU029V9Te0uz8TJq
MavdrpthN4t0o6lqqlNPyEiKfZjMA14aBhH8t9z+kQisWnqJaaXyxVR7NoyUqR7gQsiIlcD+sagt
j7QuNhlNCt9ydbcWxt6mvwjQe62XVPa1qHfKs0mS1xR+MFF87xMev/hk2G9F3B8FNp11uVi4sZp0
c3PhTpzAiVsuqgypHy/ERjoNsN8r/aLYKWS5H8Qn51y/pLZxDismJfUr0lUEbu6B1kElkMbSEXWN
B14Dr5oqONb7OWP9PEU297PIjcVVuYp5o/MK1y5QhzCHd/BjwuIa95nbNoDNCzeUfiLQVxO51B7h
kFPpvGVXEWzYHyyzOGzWSioXMWDvOLJlFEwmu6X7YSc3XcCqGRVPUjpPD8VJJifRvM/Uf5n6ftHO
upxcFDbyLMUso/418t0QA83ofuvDh0mA1GRTbUmUaIQ2CRnKrOP67E4NR8ICxmLfeNoNuTXHX7kw
29G/2o7T9Jz6soFPCq4m2RqZ+ozplbA/6Gy2Cue6dZsUkdYpKz9vWkTf2aeaekKqaofBj8fBL4ix
xcVBJ2gIs9xqpBOglhOy00UdqUSR8BN0Pflx6Sj3tCpVL41zi8nozyptN96phNLtUvOzVHAiYXRh
ApDWzwY+lWI8yMTV456rC3F1AM1BNGIvDn+X5eKa8upsOP/4MardrelIxXUWI+cquLWaoKlIBgsR
3lCQbmNrfIg5+0hg10sAC3clbCCDaq0oW7wlDk8bwWzQCVeiIuPi/01cyh8MBWVn3kO/3a+qsovh
7A3AAHs0nJiQGxPB3jjnNbGlgTJhMCjdgJsa/2Q/Gl4NeoF0igTErNhlMC8HudjoKh8kS97KuzD0
l77rZ8iQJhSClLuQCdNJ6Ee9QiCEwNnNAyowUM31ki/oyWPzHobKx7IyJAajX4Jpn9/0xPS02fKy
GLipRR7AuiTVU4q4sDSKr/CvgrHkyPZ0wuqRSuCCqK3WI7gewz2yhKcwlce6zEGB6MKWEB4BPKsK
N1ft+Z0dIRs7IZDOdJpP2UYKVOdjxyAn3vWE8vLvnn2DcTWhtdarNn72CtoupO+nV/c6c9zC7Xsp
kPv51lfhXf1fqnBVtXllOfucWXDYF29KXrsd1O0mHM5NpXtbAaWcrSxhl5LszSjoe6khgL/vTcj+
cuWuoGDFsBwUmaAxskU07XWlfyZcHrkfm6P63mTR58C1GEP6OuUwGHxZaEcNPTziDqzgS9do9ior
BjAMskYGWRt8PAPSrIAp3aZYzcgRbvzd0W3SQM3gLe4a+76Q3m9kru2rJ3Ul4lA44jvs0UX07jJp
bUAj0LXrw2sOe5pInfGS8vSUCUSXoj1tI/pc61nR210EoESz+hN0XaW3goFbCpOTYksd2X5/jg+5
PeEX2dHZKrrq0wZdZ/cP1QjfsJu8jGVfpoKQQRdYnL9WkJsa9cHKNYO/pGETjBgTwkd1MQ1wCg8v
6VD4poWUM7uGCpOXkyz1rDdFjx7tmD85OE4g5grbvEuZXyVlQDeQBnxTxh0NphGLzeiXcg+xOnKq
GBX1ybqMFtQyc1pQeQaFsYFywJFDl2fDwEgA8E/sVy3Px2ZO9suvzfcK5mnR1yAx8uvQNRdiugmU
Vzu8dQm/7QSw2CjBxkUunUitNpAGkw/9wgbD3q0rKAD5xziv6CpQ/yc2Yi6TXKFarlBav/5f12xy
Zk/5EWePLk7gdnzkIxdwZVdl010KdwnlJXo8P4cueg52+4jt+d5SmhiNz6i2j5nglMRoJHnG66G/
1F4NA3XeW5wqFvgMAxTEZXyXsfbjmnKLrNorCEU18Z1ZhGdrb3hRHp3VtvFFh4FZ1k/U3hUSmvWJ
nEC2OhF2iE07L8jSKOV7HvaexMPM5A36+iubeLO04ThUZKnyypkekZ1cqLENznuS2XzCB7GN3S8d
Y018FqVMnDOfzqXB21lz2eJUAg93ahdPUeZTCHs7f8S19NHL1uecq28Y3haU/rh62FL5WJycKnP1
rJL7ABBGNpMBeHQutdcsMMKc/0Cz50MlLaxq1HImp5yps36NSJpGY4muY7kWR5ycJKNWyzvowUBI
t2738fhB0AplNN84oFQGjAXSB5hzunK12qYXHQBU/i/2gPuQ3JuoCZclat+MgasX8IEEPL2aUkNR
nlhCOzYK1lqBgpr7K+y3rRqlo1Mm8Yyw2oF5/gECeTcMf5jJO4TLEaPl87Cb4cvD5evuExExxtwV
pgSLovY9t/TLXnsrOnzmPgPpnlzTuN0e2kO1yHt98azxtVkXuP4e4hYfYEnG/J/1SmTxModf4SjO
lVVfgiqG+9OGlx7NjoBi8k4sXIzvgb4Qvy53jW57IV8FfFjMRt46Mycl7AwEZQptCu+olvXWgcaH
dfUygR837RggqWy2EREOCWj679TQd+l3jXulDfvraoW3th0evaw9Sa9IY7GvjFcFaFGaP8bKOo4T
L/4LosvcHI0Iqo10SACpzgdLQ+kBbyuNvVdN7yoGL241hCK6YOC9WGkVWCHfgv2lrusomwt8FnCk
oO5p4mA8AuO4yhsaTuVzwnytoAirTukXipj0TNSOZ88ccmpIsY303as1KjTOiwKxo6NqpT5OlFyr
FPBYVBygKys4l1QYMjyPpobbx4ydcUB/RVNZsQw2WlDQoqB33xsgHdWRavW59XUKG1mO6746YGMi
Mq6CgPF0oKwGRojyLwnKcySkMwwNR5dluEeFrx+nRD8NNCGPRH0kzq0tYD6ZIs9FNfmyPb413y6x
8wpK+wBwT8MnaekRL3ovX4VmuAVLa11AuB9oQxF7daoP48K41oQlQ+0AQzbwVJHLjr5PsY0a466/
Qybwh7FG4NPpgs1uw/EGEPSiqgCf0sXBTHNdGgqkse2qaQp4uHjMjfqI1Ow5VM/cuMFlPxNNvDea
fmvD5abjGOnNNwlwffWapeWpaPnDuP6NQK8jZRwL0OuyAh/k2DFfUYHyVturySOPdy/bGTTNW+wE
1k71tKXa8Um4EaZHZji1ceLca0zlqTJjL9KfaFmX4Qt/3KIQKFUDA+d/tVxyLvcuV9qNmb1LQAXV
rIkan3DsZyHy96B7ek0CmtoTym7pCcek0582X0lOOr+z/9nT6mbcA+dC2oJ5zjdHfsKltv4h56Mn
zAicmAJ6wu1VeE4dBeytdZiVz6o5Y4VfmWAO6k99pWmaKIhMFCQXQTt8Atojj0evu/FrXUDyLK0X
Jf/wX3IfLeAAMd6obX/QeSX3Mr6LCN+F0cWeklC3UmSelGcecsCIE6oeQ0J3H6vps2geEm5mWT54
i5x4dEmEFvfDxCQtLAProL5Ec4QJZIt+gYa25jOKxB7B6q9k0rsm6L6lSJDDE756E5XAhF2pZ4mj
M5lvEKQS0qqK6g6gVmuZgIRNqTcT9UOnj8fMrZkYhnJzrLfNTqJUofy9kppqOzBsEKkIXHTFdBT/
f2XYM99splb2dvctXpCpJIZj07wvqv5MOwPZs8IHPNH4+YJ/T7F8jsX+0kbnWg991EL/H5N3pDMG
6zSw+4kSXUprPnf80xQmub2ENKH1Wn8IV+b+BJGHRA5FTKogyy1OQ2Ny6s/dCV5/TGyYyvBDTngy
zSpHhPQHzDxtBbS+Hb+MO8I/e4UK07kZ8VQRrCr6VHwbrdZfbNhJKGufggV72PGmYcTbZZgKYtju
+/yrcgUO9GrbTU2bStXqiAOfstTaXE9EI91lWE5G/G6QWkQ1EpN2lcV8KyhplCTydULcWalJHRbF
Vy1FP2TqtwpAKDnCe36yKHoo6exYXDuyaSxybdAcayYfuflmz7Ci2zFGlXCkLwvaRgtQZoSp3MKy
K/i0W8iEyQiNHe1fE3vtMmy+E3cjOw3tdmJdXSXhULdAopf/iJhKvzA+2r/J1mNkS49LRqYpnI7Y
mI7JQqsqjo4l+1ZUOrLmxElfoIryo4A4PPAVVzUUCdZmvsRAuDNOSQS1O0WjBqU2mPbHBw37RmGx
PAtCncxA0sg+mHK08czQQ/zsAWLi1MQJe0R9Ng0CmPJ6jlxOk2gMij04BvtUBazLyKxjjF0oeRog
llTOHRUvuDWat6w2r5GlBPFERDm+R/NTwkNJh5+CPqO+C+7UKwrNWn0VySkNk2tce1p9k1MqR5gh
HKaty0w+wbI7tXZ6SkRJYAiwxAjqCLoTvWDSwIUbMKEONMrE5fajKFA9W2dsfrRvtfRz2ghJ2YFC
FVkZg4U9p5Lhyi7RtFMTgPXm7JlEOhDTfVmj74UbLMwPX1DTBC2nz4MeBv1Ixy7gl8gmHDNAaj6W
8oZ/QYMo9Gcatm8Qlxko2qepLDy8pINXM3taGcP0z3bQn+uoP5V+JZu3OApStLWkbsiSFdFUhA9U
4lGcI29S38yJ+xD1d5z2AN4p1aON9ilRY4vm8QH/Rs7A21KctGalyaF6MvpjWqu3DFfYnNS/1Trv
aC4AoUR4AVUgejbI1SMs3zKdn/l7I/RTlt7WsnNVNOdCfZ9y+iA4mktsE/g6jxGBtD/xsWLcE+eW
m9ILGNI/BVqNk8OVxok/iqI4e2M/GFxteakNi7avnQzyOj+fz7S32Ft+PqdUzlFuzQSzjLe7Vdnh
ddQdN2kbksFniTLkEMhglkOSf30oScse0RzN8j538WWcBNdn0K4iWGToRMuNd+uqDGT4DNnbt+Ba
dC5h2JkligspqOPQTbYwxeQ60A9sSMdg7rnN4vTWQcFmzUd7MZxVik4xAwt2PG4ymS3u4M0eUdI/
+qR9BPzNH0lqs6Gm3GDhlH5QXwbTL9AqJzDAwMtiOVOdcx5UCWfb5KswznOzdsvxa5XFKQIswax6
3Ai8hpdJFsU9xkmsvhSBRYcOafTjTTul5u3mmWV7kBg9MnE6pFxfKkEV0Utl6qgxmWMOil/7bxNF
mKlDr8MsJpgydpLh6RSBKPLoqbxgQhKnEg3/ii32qdMbr2TNru7vMeOXqsVTyo+XpCz9B4BRooBl
yGI2eqL7EVWaCis+3gg4E9uU5S4Rm9V+QYYfQpdsyLJQZbRQhOixdDPtfeafa6tzekTNpIxyZWUk
WZIRqJ/5nXZ4INzqW1xk/HJY8Pv0ywFoBLqx0Hm87e4kCvJ4sCJn6aLeQkjm9VACoBLMVmZMf5Gj
YF+UNflWAwGl8GhnAe4GcnyZfuDNNDtBqYpTK78k8GXyqV6o3hEztCn6a1MkVKqxjYcgtzUBSokB
jknlR9T85EBJ9k/3VfE3283wrgUncRa87ge3K8FRbB1UUF8+y019VgSIQaQChaGpIt+WPLuO+Ejf
V+V9IYdjDQc5Rq5df3dN5SWB7eolae5Phe+lGuUjaRbq3u0CsbaqaLNaivgtB8uZrPor7phOwpDN
yw4Dx/JMeuURN+s91JqbccgmtF407zizr7Gi3Tb0fTQku4InVGc3w3Wb8JBWaf8AXlaoLEzFteK6
EEWLl+sNVToJayXn4IXuK9Xoj3VMLBF1pIFbUgx/F43f7FO6SJdemZzst/02aPXDXimsHNKd5lXn
MObpVYQ3PV7KqJ8L+jQYEe2nHMWAPc7EyRIMJyvVH6up3cPBvDXRTDnnayRgAl5dg9/xEQJQ6qSG
mxZooRU7aXycnFpNKNKyTjm4MP1RxBAtMJkoP/6oDI7MZW9v3KWjrQ8BLyw1jUw8uadSHTFh4sRE
eKHvNV+P7eTg2z+YIXBn8wfIjoqzqpQI2iBDL66cczWy0oirJWHTlilCpM1Eyxi4MDWFAcPl6t7Y
2UOFjj/ulTjx5Ex1ZBo7OjrNjEpiUw9sm5s8WKq4XpibaDcpzG6FQIxQ1qDg4iE1YPApi29Xf3j+
1o2QgMUCjRq2TtZTqlUyBa4hUNLEm1HgNAPixLofkSspNYatcaA4HWGcdKFSJc1oDMvucQ705Tde
Rk9bcfi98JXj15y7DvPvj0Fvd20lEKVzUGVuZin3VZVvifihctr9Ee4atSXzyVkRcFPBe6tzhjei
74bs/8hb1iLBbNm75DLKIf5++inj51TpL2WiS6vkR6buYkXZDXl6mcOBanfBUQrIy2QsPjFr39al
w1x2RyoUkwKTi0LIKgT2EgyUsHb/CgUTKkgBZsFxTNg85kUYmv9JHQYkMZIL2rCTSFDatvpY9fnV
/GPUqMlviVl9VM5HLhGxWsDyM87ah0FI4lieGEmnxC5SVm6CUoKlXWZZL1nWI5Z1SllFOjNgNZP6
Ad7h3lfjvTetG62MoE4vKOTXlJNBNjbY+GOPccxsy0GJWGcq56/0UvTinLTaBUdBMMnx9WshNo+C
RMWbQkkuAIKZOTZVE+Gj/Q7t/qapyWP+BpB0W7/H734Ul0UF88GPQ2mHq2VHN9jtcjD8y1UHLBsS
nInvBjLoPYuKY2sOxy/lW2wYoja+z4fsF/Qdfaj34GtYqVBttdZwSmTbwVIDm4ITvJcjRn/mkppO
hWknTrpfOHaETWkq0Ruz02TgmxDmaU9pgETYKRM7vaZODmu/7Pdf/YiqS/pRIIoH8J96tNc84TCa
g5stxIHcCP9n59o0pizsxj1dKri3TjDjje8QOqWKjsYlzk86AatJ+LxTEMDE/0WMkLYJTNUtwtsf
+V8ZW3cVsEU8S/ts60+fwz1OgFuTpjeZN2e7jCvUtG3xZHh1SjzQtQVuauR234ogTKnF0BmJ7PtI
vnXNcBNRehsjnKO/UPVr5qgcrSmlDKMXWKQhmb4QDWDzVkhNv0Ze09z8g0ByLRuCu/lpFOJipHAt
s582bZxCDZ/N3L7saHkhRWkL4QTMiWXZvUVN/MZZbPgH0oObfl7gPqfySBl2jY0p2kupe+3qA00I
V1MVn9wgspAL3CqB/BF+rsqok+ae/YlSmsSP+5osK4EHDI1UXldH9eNLzec7ygBSoDZwnGzoPxWz
aym8iHCKVa2+8IkchCYcK2UPf3WuFeNWbWacbVSEVWD7FsYHHwWL5K28BEmLI5RBTRol3kyNF7db
KkYOBez19M34bhYy4f/gfivd8hU9OZyHffZuLETxyAFr/2pIF/OLrWP5OVj7Pj8EXyGW47znNu+m
aHUzsJZWnAx+ezGkHi4/T7MzcPSZl4/xIRku+j9WlWf8hwAyzZcVQKMhSYLV4miFH8rws8oif0nq
lqBqKnJeJmuvkplmouf01ofcjntQQleZwra5gmA6Djz3IGCqJsjW5Abh8KgUALUE9ej9hZPiR5zk
folEIVYozzhBdvll/cb2bwfBl83ULeENq+yrpf0BO+mkMLKRvPKLCRlTn5MzWBpEg/fig9WlQMHK
q0vB8ZEfiEElmTr/1BTApCSyfo6R7kTpp551TqZRSYOhghtqz5yxC1Luij2ol7Oipg+TG1Q6XhHD
Lx8aq4Cn5b/kBKKBwaD4f2TnknIMIM/EVbftdGSRs20O9zS1aCC9qA3yD8uH3dmE4DP2aInmyhLU
Un80eONl6CyRzQjVl24KNK8SwJsFn8Yi7U+q/wh4ETgU1cfLzajeBSX0ofII0+TORf6q1epFxpsM
ZKSKMto9Mf4vhOZ1ksdkoT6+0jp9Vqt4kfO39ezS1suFMoqcPqgSgXbFUq8HPANBmIdBS9Uz5c7Y
pPZb3tvADV98yZAC7O/EImb6IWf9g4vxwyznu80CTO3QlVnBx8QrD8Uq1M5Ze5cpsV2nIUgtefMS
BYykvSZ8ZZzJm2KvTBuwbYBB2vkNq5JKC5LCgJXiUBouVnh0eaHd9fkdFzV2gXnHLNR8x8R8GOht
VO3maPf42zTq9NbylMzLqYYm0aSUfWHLLT3BPQwrsDfWKjN0xzYI+JUMC9P6lI3xnWAkQa+oK7y1
rYhf5Jdw92fQBbdtHiTvrM3yaf3xEcesa+Svxx8D0+nPiZRlKJ+jpt+yv5JieCV66Qf3n5aC3Nnc
TfJxL3Nvc9tvu0mDdm2uX1SbDLZ8oGGI/PUN4zcm6/See9lH2AN636jjzW55MDFzB4hnHfEkBcIQ
g6wtgbuaBPQqrgKyr621q7BLt1V2thS89LQOBOFjkrurSTGTGstXakGdmWHPktbXMYmuKmDCTI/2
eszLuh87Sr2I5DZPAnsk/CdiDInNkkwuik4mNcYvzmWBiafMV2EUPquAg60JDTj160Z4TV/tMq5H
3IDn+rYO9nWC4yDkNRC6dpHEt9Hke9xL+Ao1YgwVzRbuStRAi/YyuDjIcIdFMw6cKSYMQQXU0BIS
t9oAn6ohQuM3haVEgBGH+eb09JsmBKvXBKk8B6qkYl7XeGKZ/0pwp73F3SqUAQCHwxMT4XmZytdK
hfLWOc6Nvhy9Bn/qRMk4gaYOH8sABciCAqR16qmR+sO2cLbgSWG1z6ZGxGjaE6qMp0/tNts4KB2e
qMQbs3HXuO0hWsmP1JprLriCczbbPaXSPruqP5e3qqoh+ODVBaUzrylJquU0sU/brw1mJo/Jocb2
aKo4IMHbKlxrWAoBfgIbO+8HBV/9yAGrMU5EIE2Os5YGcwoaUAsjWQSNS5A0b26NC0Aj6XZETB1o
Z4+FCmBxUlmLTGPmYUTh4SDGIq/pf7DfuR1v10b9JVLMHKthjkW45UTI57hVQU0RcZl6Ir2MX/Ky
jDBBbQkdJfEITVMME+3YQeZXVXbnQeoeY2096kF6yAzIU9xuXFBRSAHhHFYsrStB2JkbxkJGsM4s
Vy1HdLqXZEKz1TBQUHj6p+5uK42ZBNKjPPaVTHUnC2sAdVeKkmF0oiqNrk57OzyG5bU07gmjbDs8
oQ7o/zs9bzrh4SUML0YfAB3pte3WcM9obGsmeIFM0gxpT3h3P8D7zPCHm+QikybhCOv2irTrLegO
Di6xhcvxwnUknk+TBPsDZknLQLKYf4qRuCKH01T9GMm+U+F27SXU6DDQLfRWquXiRnrUJh0qgLyN
NH8ZNS30Az3nUnMMzsNWjmMrWCWzixrJ4BZyLvHJYf0ib+0z5QPTd2rjX0rMIH4G/6j+rTPZCX9W
HEXTKD7rMxF5+zVsTb/jL1b7smrf6YtomUmWFm1JsHRLjtidwnNYz6eRwOvkxi3vddVTmYCY7GjU
kNVLiH2J/qAN8Ub3EUg2KOMOF9hdgutuZuvh8djVjFuwVPsdMMY4y33VXvxR2BQKjH5yHcC1Sj5P
gIM9q0ljcErVaZhhFw0leMDlaIHd1e0FNxoVs8WfDWgrT9B1+/Kp6CEIS/ld0u0PS7wvtr61R30t
qvFVN9rXZH1ZHMP0iSIdZuzwq2yHCwFFqPxLDB2jlyhQaSj7j6Yz23EUW7vtEyHBor+1sQHbuI0u
8wZFZFbS9z1P/w+2ztHeIZVKmVERGFhfM+eYBEEsSEWa61FMkC8PEk59k/Ve8SxVHnUyvXJ98GR2
TYRxhSzmxuOHDaO9zNMtfOpqNfYNnOulVP+yd3ZHpbkaMN5yod6qvL5PyBFzDiClpPcitbjm9Qmg
TAHM2M4vZK0xmUqLuqC4Nc7aap31UdkFqUJpEY4fGUGpQ6HtM9JpZnQWXfFqrMUxCmS8PF4jE+J4
6lydVZmGbsDsSYCBqKJCVCmmHwux/4hiMSMwOdMNp1WxL4xO2CDpKbODCkLF6lgcWPGuKk9lCJGa
fIk86mi6aIrIbqDSlA0sMW3lmNHmevfLtvZSuT2hLtkMFPqbTbJLJ6OxKsUOmALBENb4MyOkCQF8
E5nG4Ku8gRdIMA4UP9qUPIcfM+3u0IseWTjfyWqTQ8wLE9ymeV/I4NzkgH/xFwsX3tEhIksBpals
0wK0rj5A67Aa/op+iCMy7IySfXdPQyn2JoFw5gs91c7e4OZLiyAKpQ4n3oxRmf/cCGZvZaiJzA3E
BZPcBhhylGn7HBqeEtMVlY9uecqZdlmLb8FgEkVsMSGWjDucfsx43mWt9SHOBRmceskrI4L3LBxY
M99P9ZoeFSof9b7IoxvprLcijW7Y7XZCzUHRzmR9JdcCP5WGAWZCVCFeEa8gbSWtvC530uTOxPgl
M+pX1CfWv3LwZekLRhR5GNQE3TlT9uta71CS9IALs420pUbXtmkD0c4XTRY03+Yp+kkG05OOS/cP
dM6GyseFUDZfC0wnMPN4AI6g0CHJe5ZGPAfw/816c2w3KGoNMHNtvQRJ+ES5qoIaKohtSLAOVNMx
opy3C4KIyfLN4uWWyJ5kZ5cqXW6TAMWf0YcrTeiu8ABog3dd2+4XuoshNDyEp76g/LetzJcR/MaX
iQxMZiL2TCMzAS3ljEXPeZK+5GI9yUxAqVKVic4J4TcSJuLVJVjttjhW3erVxj23DhjYHG+f19Vd
Rg2aws3BvtgWI5NofIaCsQ9GDGwi5Fuy2s8RXaeodqCLKT8ClHvGl+T0auwltbLn+X9mK5ZmsVNS
h39qlcRfSDwlqGps0dpaVEqAn7vutcDKGFDI2rLFAHsNwv8qBPZ65DWzjdrmlpk7VZrQrh3kOmE9
UBEA8h9MB6btEr5V9FWwrZjSk5wB1QVVwpJ6nfWpzv0+7kjrvraAcHsl3ulQTft2g3iJ44iQukFI
jdbfnZiMZIWTM72EZnGgdEywArUhwWCPkh4BKO3C4QdG/ahy+PX17EJtiAgW0ncajT5MQ09fCJzD
64zilcBnsoqXc+ukinKdTetQGahcAfgWdvVgdbCr1X9Klu4NhbXm9u7+f0186dMYRv2/CmFYeijI
ZLWJlJSt5DKhHIFtuuOnP89iuPCGSHwDqTUvXdZvMWDfbicTRDRR2xQ2uT+SfGTyD/utXy24vsMh
wc4RNl0grDEoxYyUqwuKDTzPcmyKiEDBM4vyEtBVRcgLMEmdAK12yyFniZU4oYL1LXRyfC9NLjzc
+Fj2CMCYObGAHISzV3KnDGe2A2+tPLyq5pOscbp2OkdpJiFyo/bTCpL/UsfEaRHwLlgOCqTzJC6H
66+6xnKJCqA5AE6DNA+AGPpXx/Z/TiuWFPouAymVUHigLnNkeseik04q0oghSy+oEC8NRyXh6Lzf
zwTYgjPdl7HsbVuiyKxPgq+xyU8d6saQGAW4lKKjtlvULemlrY7U6cf4V3OtlvIF2OvxE8yZdpvD
9ErMS9d/ZBr+NbypIU9xikeSVEBDCVIG8Gn/S2aCx6d7iNmyQOY8atyK+s4AKRmzUlEGpCBUmhLB
t+gCcReVI//Ew7zwMGup3xsdMaKRP4ypnzDp1JTIlyhxu+avnNCuz4o3K4NXbNCrlUgCtJOJJxtE
AIA4mUdxPGbwydmNogocKTBKFgVEnh0neJ2gE/AqbKTm0OpvIarYVIleM3Jqsi+4VcINOGGjgxco
fRh6zJ+qxbNB3EnG3GdsWUzCnJkydh2AyBUiDhd4M3oUuUZIfwDvi4mHobG29OroJyQdcNSFmzWt
axBNmmsACO30mOLfi/cEv1mNP0w/Xc+deZ/1GbwwMmidSoDTsh+JH0oNNqONN0X7BOZCjmLFui7a
brHuzURcTxsoZMIYTcv9cJGH5NlhdIGkD3PLmQeYwjrelxE7Idt8elc24SkeIawZvknJGzWfpjSc
OryerBEBFUXyDsoayzQZfEfcyORJIOhKXPI3ndT+by0sdzIaN8FHAc5f6fcQSLGkV/fYn8VLTt5G
WwcRYMH24U/hPyJ3ZWEezKZ7nbC45OIAYQ9FJPpJ3TFSAK1s0NUGiBzzApnChWoMQ/kwM94iqcYM
2RMvyj6apku3+qVxSUskpWmCXvygtOq5I45F8ku9Os31DpgDxpb9yH+tZMdncvetvORWI0NSZmEf
N4BnR2QbdNqw/wizjAnISSHCWAwfqmUjrU2CnjfoSU1+NIPnXDXgbaNfd0HfyBuBb8j9kQa78cJD
1rCX49WvNtv14GppTgjobMnz4wzrZHtfzmUaFMzZGWaUCAemqeUpiPCaWUzbGJq5eccsVL03IzEk
eHsmQqm6QwRgpqAYVJKLWMm5ok38/0FbVNLeYNMV50awMMnDee99DYh3GBGjHIth/IVUhLHfJIRw
S6A0RvUkYW5Rp0/Be1FBiSZ6WJ3c3RWiYcSKN1BuiJXqZ3KFhrn2H2ZqeHqBJYLR0BAT+IBbbpMn
WPFnlWzLA7Gv4z9NCgAOJc42TCLTRz6zlmduH92E1d3pmyUBBQu6tKQgToYrRYrHkn7m4iNUu1PK
hGcbhmgMQ+pYR4rFFI9NOHK03jFfOn1iLP6h7nYFY6d4fs2pfsnX/lXJ817YIqDHDXj3oZ5WnToN
2WDpX5rEz68UF1OJL7gIvXh0y2Q4W6w9V2X+X2KqfKjzySEB+BTW/4wu2/UkCtT1+ogUCL7Y7DaE
IEouYuhb6pPdGsJWr/A3rOZDs6yzrSO4BDpFGpRCGpROGtT6ZkI//c2N4KebZjmyfQQJfo/xf7Jx
h2psqyYWciN4cxagwBzZMoVhCJZYOeXpiERrTz/TDOVlS6wp1OiyquZ5jE5miWMNjIjCmpswchdl
EBPAa0sYnalLvkGZELIvwZthYztp8WO1Kq90R+NszqMnDlFRnurhl55SYPXD/2Jte/G5YAxc2IWa
PCRSozshCuRcQ+EBr37L/zHBGs3GT4QrS1czV6kwBCe4fbYk8+YhyyiIlxTLGuRoHGap/Z4CAJLF
YyH4SE8QH7ChGogqV8bJN4h5jxGcmRm6Kuk2kBlqACvk1agrutMJRqSQ3WVCr/iy+F9nhM9NrwID
Z9/m0zPXsINkVOyE2WV8QKbGE8wH2zMYH1OeiwRCnEq8lo0iaWkOYb03KVlmGGvZtkRafNkCmCDz
q+U11QoTRAsTVIVzYDrKPIg6bbXl5vy/1w6a1CCIA6zIZKKXseol7/8by9l/zZwXVMFbGKbMxPBb
m+c94a02LHiTVYaEia/BVzB1RIfgKxhZgZiMpddjGxI3cDqqdvsJouxL/ldV0eeaW1/ZVTka2PIa
ULGrTTUAvOy3tf6uJeU6MhpMTBiMppu1fynfibW4yWOxK5EPxHR57D7ckl1GLO+NmABr6T639StE
CCIMeHSR9NJm7UWyJevffTb8VJV0tYsBGRfJMOmb+WeMW6ziyy4xzjb4d7N+K8r/qu4nY7IbUivJ
1EoDOOmMpK+Bz2g2GXKI9ki8Rdt/2fau9MssPkvKvBN4oGt9+qyFk/XD25Dkn2WK1sxCtAD6Lokf
cxvIoriIvYi+pvmPWVOPkVDUoMjXWDwpxfcUM2wjps2kn27vldzs5WFGJGE/zAao8J/1VEFt1KkP
Y/HoDxE5vVUrn/flRzyRIgkLjm44WuLLCuyoz2MXm8F2z/IjEid2CqPwxDdiifdGZ/6u7A9Dhh76
+5dk5WeG2+d4rZ2ZTb31JWrKGRl0UvlqyunZDSqI7vXOpPLGS303RxgrtYXEdgRy60MpQ6cGXLhK
xFWigmrUnwnMeYM3FiYRvgPAPhAj4+MsU/8MOqq/3C2OFt2YjU9gY5o1Gz0JBKRA683GZ5duiaPA
1uzM9jT1u50qH4S1X8Slry85YTSeYcHDkk1gvVRzfef9ZcM9vmn9fKkICOqIPJBS+arsQ+1fBSG0
Cg3GpfbVMtZbVpR3Iy6DEG0lOGRTih4mzGrL7A/QpE4a0HcDJPRG6WQjk32scf0x57v4GVoIVt8U
rbgxA7kuooGG1O+ictwbJqQdFnDAleygPcydubMDl+FrJv7aIfr6hlGwwahKDhhHXwtr2cnt7BZI
WZhxSeFnnMdvVsvrIv0VJvEvVvjia6yVg/VHOVWoCkde+bFq+AS7YdGZHBWh0x8yHpAmmwq/pkWT
2NbpJVpMR+EzDJG8RDNiqaE7F1mIsLpAmWY55TP6RegAPiqdTMC9Ik2XZCiDluhsWd3UU8u5a1Nw
qO89HXB3qAHAwgw9oCBHc0GMU4xiqUcpRF2umcfi1QbsQI+dBIrijKzg2CODSY497v4pFCcNIGXd
KidLWyFJ9KepJ0UZfeXgP/J9DLIoGTV3oWucrcR9WNQkuBlvQpGvcQvNpZmccBJnM5n3q97uRPcd
/jffrP28YgyWUtQsqSO76V4BqSryQ1w3R2A0xz7nbe3UMMJK0R1zGGE5mH+QYCxRy+4rVVEIxMw1
Qk5HxFOS0+C37cOQBZpOKgXXF+/zW6aLoFXG96/Ut9hEzUcgRseO14FJJRzzKhj5GsIQBd8roxBe
+KophBPgi6DZG+4l8IsRrUQaMb7OhqNOQ5Hi1Jz6/p4RU1sQb9+8sUxEXr4cRbI8LZtZL5FiFfNE
hd3ytNfpZFO6d5U5MIXpBJ6BVViDNF0Gtp9Lp8WMA+lGglw4AhlEkwmWuL+EzApnmaTU9RioevEu
meN79b2c5BNpSky2cq+Er2sxOFwXr8s1jz4XhK7tjSU1A5KKRv1lrAGhSK5NtRTTQTX0qBv0kJX5
Ifkeoug996eOHmTRPZW/nSTzLpLgs7GPXZkAbRVKpcbX9hJxrk2HL0YbURrjt4diZxR7jA+HbsRJ
wBZw1pFUhAm6nZ36lRlE27FZ7og9jwzmQ1ca0YITokG7Ps5s2iDEiz1/1qLNtJ2gowgcxe43onPS
MNmAdLtNs992QYYAPqGnXewqGEfLa+tbpKDeXA+Waft2Zp5Jk8yii9HUZ1GQ4JdofmnrHqo9nVBL
KSkAbPH5M32t4JTE1wCRybQZa2cqf+pfYphB2hafFmuUcJBfk/JbdqUj2yUrHw8WUqlepQNhOEb2
SPaPcydIpeLaVA0SEsoYgNflug+DkWkz+08QHVgp4vNIKPVmaTJDsuiKb7COl0FlD++PDmcbHsKZ
2wJ0yEm1GIRz00XcdDXdl9bSvdKBSdKKOPOrCUEmoWgvUbRPkXXAQkGgSXOYoZy15AlYMVA7/gSK
45aoIIQwYY8Qdjy3NwDGzQozKrwnQ3i1rEOWJy/1RznnVXRTf7K0d1VrcoGsuaJW3Sb6pybLnoPb
nRTCEqAjtkz3QvzJqN7ktEBLVT2J3ngYxZNU9caKQc9giz1zBMTY1GjxcFIV3mRy5tk87yoAhehA
mrtYa35Hy11x0ysMtJBxXBImijAIAg6juIc8gpgrZMU8OZndvk1H9dFV6n6oh51mY+4IE9fy/Ujh
AFymk2YkJxPLdTqMDvo7DmBoqgeDzXdJglVEZOZAZKbCBmJCil7QmlrboI0LwuyucXjb9yq7Mza5
rAhlJdrJt5HI0Ik3ZiKei71L14Zvxdpz0W7NAma0XhgblJcF9I0F8c32jbw8CwWwMnN69PhrEV6a
FbGiW5oOUSB7fgOUkWAULwZo+JoDQDO6UwlF/heS2oNUtScWf/gbxWmp9FOtch4YiC6wZgyQ3Hlc
CKOpyf/F7c1AB7u0aOGEpJeE4D1y4cVwsoply9rIm1PTRicCSM8yoEcQiHWmnq1kugCxwIUAmwW/
cnrSy4L9BJLiJvXVcvXtV90RnD5ph5GVZmob57Dg+AnrCxfuIjcf9ji7CY1ITZAts9uaFIKO3pz4
n6G+ayfRFl+Y+j9TPfmMzWeLb/N3/LcmZF1q0V8v54KVQZ6/Y9JdoBboJvti4j80yT0a4lcU2Xej
1k9r/6Vn6z3uy/vmiJdb6bqs+VU1m4CrhLyzWBNkWPklL5ja2nd7wXAm3XRY/1U67xKWZ5OlXklQ
R0MreVi49BwzWKmisMeGC9nIiFhWimAiYjk3tCBkeUkUL2+bGqMNDh9D7Losf/Q6catLfDCq5Uag
67UP52BFUdreCTw64TFKuI3zu27pVwFiTmnNs54cmABlUAc05Ch5OwRyK6NxAo2XgYPrqn3ffEk1
m5H+W6JVJFLDzmGiswIZMPIOqH+KZfHAt3irFPvM6bofRUGTRMJMlDsy6iHAt5ctG8zg6i/QbOiu
iC9t180QP7itxDPakoykI6+tVNSmjiHea8D7klI9DdTgGE7v0Yomc9x5uIgkpraHTAIXlNwaIiDM
gU1m/29a0QqSIJWvFbN6dDpE3ebh7835htIWRso3W4GafShvAX9MdIw4JMBV1witjNyPgEmMM5WQ
W2SfXytpqjA10chgT/xf5sSxAUiI9FNYl2kIL9mqXoREfAaFfJM0l7kPz2OKgrZyf0tfCS2svn7G
6LTCAYx8CrdYGj3wLJ7Id+tQwlyS3CXWmLzNLhIqnZEtaz87Ke/dYR3ZoNPaGUP7SrIYc3z3Jqin
ELq2WAC3H+tCpGVQs9FO6qscsj3gsYcxzX9L5stmXN+phFgQQ56WLPJk7cC4PBmflVEzoI7vYZJt
WYDbuPTZIupBT+iOIwAwph0wYI5WvtlCierhz480niOHLxKxKqMSH/Itz/etSur3mMUb5y44QJhf
9vg+lNH7YJ57lOZAEAH0U5Sxzaan5fUESKBmnRbXG+fU7+uHTutXIWNTsImavH6EZlzI8SOVMDot
7CJ63HUj1VzmfGTyL4UY4sx6WaT44WlkyIeUU3ThQXDAKZNB+Khj2QfJJrETuMu2RxwkQnsWDm58
b2Gzq9It9I8DqMCSSF+tN0zjIZiY0XPVgE3Xb5Pyq0OMSOAjzWpNvq0d5BdHWyVXxD1XsT2M670P
Y9/5YlT4KPr4GaXLM0adz33xVIvphqNTFE4Zv1dtvtugu5BdstX2hsJNa2TlfB+j/jPm6r5tG5+4
dofN2Y4wgi6BbIJCMNfD+1hLj+KjQ1TWYB+rJ3sX08uvzI0Nja6rqU5abrtmzkJhQ2id4OHswlI6
2TK7YjfhFMoqnLe6ca5NbpWR44GQFRQ8V1IZrz18aKP+G1111UAf17kELbnUhhiT8f9BiU7ftnZS
U5OzmsfnENVerasnK554z6FrVKvDMn8zZm25HW3GtUuD2pnAyOGgmdljSpVHteaMPsmJ/LYUd2XV
J9XlPW3Lu6ma2OaZTcUUyjtjHt6KTZeD274iqLx5RPBPymS8ytduy49lpJUhPTUtGQ1/cisteNg2
lvLvtdaetT2DdI4TC1xq9UtF9ZGN78hQSVHKiQzso+Ww9BzOhAQ0IeH06wkQpd9G4MIGNBI4C0tW
nyquqJ0QuKKr1CeKy7fw86mDTD5gcuZ9YUItQvDVt07CzlaFAbKE0rlhozVhCbHQAs6stMC/9HQ4
TLdSDaQDbktlYUCa5X5LiTOLe56SRw9GhDpIl3YjmEjlNxkcVOGKI8M+755trJ1XHN9EeqjqdNaL
FMoKumYbpUKh3JISp8j6d4YDvzRs3O9pLx661DxjSXouS/PqaFDa1VGSnPk6ik1z+AgjqqmyxnV+
qaf/YgO2mILZbPZ5L1j0R8QKVSxHalZoZVd5qOcHVPWJpeyiTuc5CY9JiojAQI+IKzqKOBHuISp9
HS7iYLD/1WuvHCqP89kDr0f4po2mMIVe/Ktaq7OphuheTo2a8cTHV2Dh1xi/wmol+zEUWBWze3JK
+1eMI6mMQY7l3aNotccGogIV1pripkvLzQqjwKwcKwuvaXLs0vuMmAEuSgicRr/7xDgA4rDwDxb1
e2bEt1Wtr4DQ2mJ1whHnLosHk934xG48B/zXldFhHtoDI+m5aFgapcdEJYl97RiwsjGAJlplyC/L
BXug6rIG6WzwWFgIKTPhnF0VSb6iseXdCbkQv/3ElahzLiFXgoVMnJSHDqOzFfPmYdWY7uedNF8K
ctJjrk+MszIvwkeBlZtSK7yEb11VwWZYPaoXt1MTNz+H/Bh/9ANDif79D9atpT/PD06TPa+ZXRFD
LjS8ckJ6uRM3AbBP7tOgB1uHjpOWSgrgxQ4zeiTaM8U26DPSgN1/kIS7CI5mBRAEPGdKFRq0cPKX
JqZaioNGkwL9IeVUmJYApypuNbHsWVodTJRJFmO7ct0l0XwzeiaLuDARZhZG+bDYXYS44FC/1fW8
S4HTTXBAV1JayR0pJGLopz/EaJXtfLYbOEKQJcpFUPbpyeKgWeZrDSo7I+g4u8V/6mOIp0vP5mO9
gvw1P6ucz6NaWL0gL8eOr2DH7yXOcv1lZy0z3+Tebdhf8baLTtHvLKp4bI5hWuPUyC5l/rDr6hX1
+rMq570Sr8865HJ2Z4u8epwa2r39jCaKeD0KnoZf1gDXOk6v9iQfxpGk8SJhXKJjW+9Pq+oses55
4KcKUOZqoUOtiMohcm5n5feVAIexQRUWIoEFN5iAEgghN+KNJD/rlA3KKSGBJWSnweYJ9WsqAsZu
QU6egLCjoFFfEfdNuBIIFzakXW4U6D20g66C95465mT6IdPsKMLsHalMoRYfP4A/scDOCsOTYwK+
8UegWq70+azW8X4l9AFdFQfotmqJhj1jGWjnq7OGQKg7C0HouZiHp404xFywwecQc6T0XONkskAf
9HNQbrMi1Kxdmm9BI1dB27ggIaV1ow407guqrr5QHy2qLguRWnwXgol591ZJ1gtcxZLXV8kun+zm
HsQC3gb6qqW6KI4lAnEY/TB+UMOmBOMkFl6agbVDjffhFe/D3Ic+N5U7/fIzN/mFsc9YLXu9hqeH
6REAwCoJzgmJDZ/pRzo6ZKh7MT59AkL5zI4hQfcR4QUdpWoZ1Yjba87vJOowVmDmWpkQM2tBtt1j
zo6rBN5vBG5P8jOCXpAT0zzKwzuXeF8b1gEjsTVCdYoAu2lgutjNG0yao56AAISobUSRVZAnt+pM
Adkct9V+RowDVScV50amn2XUz/g9VKSTIs94UdNTFyu+2M9WGpCWeWgi/T5M3wjnyJpX7nXyHbLe
1O+YIYmAvBg0dOAapdRRpYdCRpxJRbjIBwFgEp2j7kxydCxGG+SFW649RCescZeFRNyMh3UbAkT/
TDirYBkvBut//VImhsfSBHz3YjUe+VRuttm5IRhslzAftaN4SF5XNd4s/S4XxYF8GzPKMrfi+SO9
6OwEjeQzmoVj/Z7Q5xTjAoEyOgwt3qEs3yRFNyuu7wW1wQJRhBaaIXwjIDxN7xI5bfoG/Onx+n1F
3/wlpxsX3nFo80r9ipEpza/oQpETnQ1DZkq6oFacsuEmZP021Pm9nZghoHNGfMluA2VkD/u9oPrV
+JqpuNuZlETK7brFhcQAePEHiTa5MHhDsTxUEm8DB9tF5AKRP0Yq9/lepfGWqr0B/4EtjEVylP7q
+Y1bBlFQzyZHwrCJdeq9mfsPTpRPPSK7hCq47UpMbvpHrE5vCiaJY7augUJoL3NjkBLrub43BBvF
uNyKcw4TXHJ0PsOYMQRar3M8vklW6PZbQo0BkMuE/0E4NLMs10qzPUhu7wNXBrUgDC2KXsiXEonH
KlG1sKqzOjtJ2J7GktCCe4FyckYXSpIJ052Wawqqhj4uXwBBcl9raOxCvd5NJ1n72lB0JiK+Zt8S
8Vv9kZr0IM1XroVcX0DLIxQl31a6oXc4KgP9iTQ/WRfY0fqwHuWFpfMjrsxHodVPkS3PVPsnTeWZ
1vMpsdUb8XpE08ZaAMsrP5k5PwAc3KXVvhZqF9j1Zs1THXRqWPiJjkhgANb86R5bR46MaMJJIGml
n5FtthQMY1P/d1tLPGSw5mzhVVeEtlzBbr4wTCIvAbxqHC9H60ntqZiz90AyguMuDqwnhC2Wfq0S
4j4toQTZjg3dsge3I9JLbRI2PAaDvTBs/Syq2GG5eUjj+kkTlDKAaiJuyV3xglR1BaJxRXai2uNF
ttLbwsxOG75kOfkyf6n2BwMUBIHhkYjwiy1Vl04VZ/Jwe1V3q08mkW14s4DxOc15a8So6fXTkn3J
8RGSRY5ffSVwDcpCzuM97GBDzai1X3JpHInWgdJi7W1y2ICJYD+sZFfXKCDq3p9OZL6fawywK0Xk
CHMhp8JDNllBw5GZMZjJzeqbm3ayJGCo7AYr9oIWX6OEfLKih/7oQPemKDsStiBLgQqQmFZlJhqB
dAZLO67YiqEEkHp1y2i+Cg8ecTGbF2Rm+A1TP8yQx+DZbOn2NtHzByJj7tUUeulEvb0yPdBNwo7o
h2bRegqSbSSaYYDwN1rY9lS3FbxjzvKJSVOfeKWWeipfE1Cl2cnGxBP/tul2jDo1izQe6mnqAsVE
S6QzqYqIkIHjb4KmHifJnyEkjFrhoVMkbMme4GOXwpUEW+r+s9uz+oIXHKkZQdvh1bAZlRE72OL9
lQOGf7s8ojCVvyBZB28pO/u8+QiZn9ivfuleMUKysgofRCpMs9t+ovZYo3r3H8ur6u9YZqTVdOdJ
W846WkGVL1OoZ3i/Z3hnZxigZ3s3prjxmBeNMsRchjDbIhVq4M4AY4FEJashu2JPDxPrMBboc1kU
8/Ed6ko7FAdWVurKlG0yD+mS88EMMP2IQSIAlOWkahYMM3CFEBq3zUmBtZTMzckBETpbbL7KlCsL
kmIBQdyQYp+b2KFq60ZqzQ9vhm7KHNq4Y6hERwMBQpG8LRw0soDKTUYpnoWMpVKarX601qdAf6Gn
h/3KMDIjS4Jbk3VCDSd6NSV40Tg0mfUXBJZgqR4MVvBCP4r2p1jhd3SHHDVFiaEpwT3WmiEEVwaZ
rFa7wXBtQrxzlX1QQnWL9cJA0YlFoSkypySHb+LuFVXtJxApI/gv3coYVnjTty1L6Ky6faWuV6lk
4HaLrOleJvJTSn+P2Ds0rPtAOn2dZYH+J/nWsLIkA3KpgY8wFIE6x0xfuaqiBhjGq4w8DPlgIaZS
NZu+Vd9Pj9FAdJnvZ0G+pzAYrXyyGD+3GgWhSpBC6itwTQRxWQlRZ8tMzRcyYuNgNKS9PP6pHRw4
1aHDWSzBxCcaas9UwO4AevCbTIvLohznaj3tlLbe45Jjob6z31q1ZJibXJJP69lHJzv5syaIZEXH
PNC4WVriKHN7TTKW6NqWyAYKdKm9RKGQ0febXiRJ3tC9W5Dt4WmnCTGu1n4rAWb7r1RF6A5JTw1/
4wI3Mk8uTDfPagbcjDDfY2CPLbBHXs/m6Ofvw9mraCxNAJbwM947a3oBvtjZfXsOD97aGVcnpYBu
8MakG9N+Bmo8Tad0b2at36B0avmRRhM1KXnvEn6hNLYC9RWzASuJSS6G7zMm68a3+40UQIWfsy+Z
eHhacWrZdzKaNIULrgGaC9lh88rSLUVgQN7fKHJ8W29MyD3Y3ClvCGEGcbIwoo7cpBtv6ZSxZV3u
Zmzdpyh5SPd2zK7U4EH+bv+S1JeZ57vhB3Uv+HthMUVOhrvtm3fQcgHWIV43w8XKgpBVqTyaSE10
36IoN9h9RimUgtyP+tDrSFRAnb8asyeyct/G/Q6DN7GBD2DZHcLjpHIiE+944euS7mXF3+2Ul81r
hwgpOwIxnslKaBBw1l+y26pP2S2/JJD5gsdUab6YbOaoP0tGWtEHGbbenM20SeRtTFy3av0fnyKg
5GU8C/FAiIU1DbkK7HY6vGJzCUdV5hqCqSvB1GUMpZcRUANHUYzkPE3Aekasrk2QfjVaVQLQfSh8
Zyg1ETYJdpcLDP8t6XRC/9S1Ge49wK2x7o/TS5CQPhDzwFR/C0Gjotw2iiVO1Piijnhk1OIxfnGa
I5ojvMtsHAPzhL77KkEMWxR9WJwwBukwtDZYr9jlqe5qLqNdpEk63zclmgr4Z7rUaDbRlfbgAvsn
F2ycLSZ08gt4FDt5hKLM7TXpc+ZXTY1n0qRoZayzzQCnYUG9ML6JsulEoALnMReqdPSXrvDBPowA
p4ArQU1LjRzFvaPWCJ+HwYuwU1pwN2YBp88pVU6sa9DGz97hlU8CYxo0RFVphb1PCyWI8B1hvaKJ
LYC0rUFcYmZ1SqiTGdRJwZJkamjZiYHplWu+dq4yM0lKKpogaAsgjmIqxQ/joNxHKGyEo+G3I9vZ
EcL/+AtEw61k67jBbBaxUbMAoc28poyop+w/S+eE/ojzc2UOUlIWyk4DFLl2WrjvSN956yWK2zYD
vBa+xVb78g0M/EQok7xu3VBXNTtpo079ktXLwJgWEVI/zKzjxYk/eDKxlBX11eTWUr+GdroSFwrq
64moHhM9G8eAfCPJEnfFLh7hwyI1IAUR353jAJXOUSVBojNqJvjSIfvJEmVX2EzPMXKhXyzQLyIn
1KL1GELyLr+qJbl9iWsXosADyKD4ToUxAPBskcdUizPUPsttJsR8Jlgl9OgLgW/FX/UVzZKbg78G
V4I6hPQEsOLMDKj4FT+Gwi/LbsWKIMW6xd9qoSXL6q37Z3JWS77QkG0nggD6U83QHFk0/qjRQfpr
18l7Tv+BPtax5P49Edk7SfdF99lO7UdkZu9Nwh0QenP6Xd4TbGWb23W41nfWu9peolYRq+KG7MwZ
TweTRbVpd3cZL5EE1eX/aDqv3caxLIp+EQHm8EpSOcuSJfuFcCgzh8tMfn0vDTAPPdNAdVe7JPLe
E/Zem026he0RX5bVUZsX5mNelsxYTam9FkZxtXvnMspgh6VuQTN+Rgoac0hao3NUyHFDgsJSm3V0
NG3KGnvjZBMDNqwltyLCPOMypRHq8gFwvoH+aaMhfVVjUATEAneSjESe0iuH1VG9LAwLa1hOWr4U
An2ueXxVJDKMyqlptginKdZ22HhAwi+nuyOXawMEbuYXNc54bgzWEeDBMG7tlmOuuALmpVthr0/e
YsHq0QSwjzNH0Zdh/iZZJpBRg/cSYILU4BRQbULOCziQKBmQvMQIjaOPiKpJwhPz0oSbQecp9bQl
oG1rFogy/eowNcDjxutEvJ52L9Xuriv2LfOSOrwC+TxGTILqQd2Xj2ChMHcxdSzESyfstxftg+A7
shPUjZASpsfoyDHH9jhT+LJeqnciTodnJMNyrUvy014d+KVu7CuwWxtOaJv1zCeybZoSS2qTWbIh
FRP3noPoF+UIGERT766QLTKiufIZFtEh4RcHHYV+/sIkqTu7GgETEC+rnxMuDqm7Qd48R2l6bOMV
ZUZGkwddZGvgw2fzUhBqrDrZSqnGFZq24LPqjLVjfg9Gt2Bin/XiwBWJe2VRRfKFWILzUPrk9bqh
rm4B114MHwtPhRNE409JZEiEGU6jNOlqhsEA9Mm10dngZGnPBCj34aM9QzbOGdq1Fu/5BJaZKKi4
63cj4abG3smBZv/5B5NimCJhxxQAZQFeF2vayQ0Fcku80uhL01uB25kQGVeRyETIPwxScYMpOkT4
X+UJu2C/BXO3U7HF5SFK6lNYgsnNjX3NZq5rg729+rTY7sJTHCn2Rss3ddmPoeMOE0KHMmWthkSj
KY5TMsDggAPot4ZGQhsADrNAeZZtnaFcjiH9/eeIi4MaysVTuDeahN1rdDSDBUmi+7bewFi42pSq
iv6TcjMrbKSAkmHz6igX+zpfFpgX04caz4S8MlCf5b0tYPMG06JHBV0ozdJXTrZE4RXyr+YxTAFU
nFaxsnAesrtn2BX8VYA/gdQu5ZfwWwBrv2V3Ooytmh0qIg67XUePh/JytpYKB2mhgAPgAO2Ik4mh
yMl0ZpiBZOtDvRo+mmgH2A1OdyJwxNTCPWnpmXVcsvHCHsRikPYKPxcWFeovV0eDasofjDz8QWr3
cjPvBJ2VWL2r1yBt8VymiLlJcKI4LQ1uDLRN8HxUhWi0Ee4/nn7quAC7aSIYBQzI+hP2KqGR7YQ6
4U+0dzq7etthV8/0ZOwGwnsZsXReYMlkcBycSduZLHTgJSuOs8Xjuq9NZT+l8t7qpn2MxsQwfqPf
ObZI9qE9BpDcgWuu2gbfD1vQHXHES5nqfRgOFUy17uYUmEyBYFg75HWEui+I7Nlw7+Iff2vN9cg3
Yzk8JsjGKvLZmPWhLtgpGTKIkRwDWgA9wlK5T9XhbQ60iy7IHGMxS99Z5rseLyzdOMazVz1fb+TL
COdWA0vg4PDBh2+OE2YuTJB9zfxq4HXFwVzLj8YUD8laZG16LEkIwZHk8G3aR/t64ZXYamm3EY9W
92WLmjzdVUW83zk++WrTtk7RX/TEGtnSBqMeEmugSGrD6fpK4mJVPlWEBVYrow1XCY8ns4YIk4Fq
XowASRDLkLzmhGe5Owb2KffbWtpNM/xvaTjI5B0ZRKZo401FJ20Nh55cO020J+p0KrvmnXwJX4eQ
3qO1MQ3snBKWwk6sauQuZR+5rQzlbbKWeevyp+ki15HwDNfTYdBkvsB5h2juLORhVY6zF6fPudt0
MJnZnVAIOMj2CWFkypvvLOIlpmZrlz0unjOlGfm14yEQOGr3wSHm1SSd6g+qeF922xJGblrug1Yj
yihA2ZX44GIIXuwPQwcYOOhp8pgYLDFHXQghxS7V8DG0Z3RgwIo7YMGC4E510epsOBlLNxGmUC9P
lHXayZuhYofPeg5szq4b5n3f5YfYHZT02CnmEUrqUJ8shybZEG52M5XspgpqUEaQGkHxfdkQaLeR
iKGdWozrmxn1ds/62XxkqfSAJZ4U5SrVnJ2n7xQtRL5Z4o42lua3NaM+Yv8ROdW6RKIqGYhOEcxG
5WqsyB441cOLlkUwKFr3T9UYtpEkkCLBVh3AQfT6lqClbUqgUkeCREuChAYFpu4XoYHfsl9FAHlf
z0nNvsAq2yU03qUZmjC/bmNek3dwLiwBWnRL7ktenToJplHI7scoGHRlxNCFO7F4sSszvGqAKFal
YXlN7vrdY4oMXza3IlUgOsL/q4vltt7i+HsBW9eQbpfCou9PQM3L9lUxd7a15kHbp/Whw5jchwIk
ByL/PwJsh8FgiBluSivdWKgP+7jZTN2wGbHJ1bgUmAhAEkGFBt8Pp+z0Th3wTNBf2HOHyZ2dJXK5
Eluzja3ZECy/axJo9ZvmjZo4zXF87DJqARtdUYgpv1K9eJIwDDAQQnHCtDky2TkiXWxImpExwDCp
m4dNoxCnxc0wWc1G2nQWmA0TXQ9/hfwlQgzOGuuB16tI/8ypTf0xGkh58oNTMlSnTTcXl7HwAmBY
YCcYZm3KNcc34R3k5kiiRxrvLK29qetrpW7WdRCspte7w1kQZwd1BlnxAkXXJA8ERKD6+pUBFoin
h8F2NCNCp70YSXpuzem4a7P6IJCYFZR11L4v857m6PvBs+/S3CxjJvi4ef7vCbEP0jogpSDECqHZ
4a7vYXNkLAMdYup4qfJ9T7szhsUB4HnDPV8i/8yCE0LCncbMCxfhjmNnNdeXkLFX36a7ehPPLBxA
7qAwRc/euY5lYpXGgFRay7HpOaqoGRGNMIpWTkCpbbHqeVKnCsVR8rBbLDZo4yplzWOz7kexkZnm
DJq2qdjnlNVZVWq0ewRgEC5qLypN8V78ROBK3fzuxOO7sxF2dZz7g1xpV5Mxnj3FhwQenxd3+so4
816dEwmx9uLdydmE0YBy5UHQ92M+teGig83s1V2fSu9Za77zr43GWyfxIQ+uEQzX0ekv9gLoAAI/
ZuNJLVahjMhQXiiASf3Ai7rsZOXTgQ36jMe4YuNfX8NJ3gAdAB3fU1Mbi6GJlwMZw7Aa67A4wvh5
MzAd1jLb+qr0tAnFXPEvFNWyfEedRXE5NshFvz6NhAeK3JJCMndRaO3kP4WKrloVBgE4FftNdmsB
v4Jww0DRSWCHTQDFPVIsnrV6h95Ps84R5QgFzWurgNdhbasKLRUhe0ruy3AR6o7qiUfFH7aS2rjA
jFCSFGd/2maQ014Ixq6aKfyyYwD9QapZkEtHfEEn9n+n0Z+CN0shopHWhWUJRK4CmY3NP8WcV1QV
JAqguLFXjcldYqEsRW+Q4O8OkQSm4bzxyYZYO2K6yWQxQA4f09BX0yeD5tXMD9xAf5sHNtC7XYyn
q5fxNK+lXcWkXOLEgrMiMfZkVlHKzUIrmEKD7CJyaSRyCQeg75d9uAkacv/6HW7WA7gNt8Dv3sqS
H3G0IT0aF03QwF8lwTEL8d3GvQ2+l2FHVxLQSNovGXATWTpMTKi8R1XaBBP7CeYoNFlyDnrxYVnX
Kd8GAKpDDe1Ow4qu09d65Zz7sv6IuXBZF6lHdpJwfRM59S1NJcKRNBp3dHR8HinExlTuvpvJptZN
WH3zoUQjW17a1LKJZs8QLaQw43e00U6FluH2zkisGme59d1G7jyiyIUBnBbMm7PwYhJ5PzJijly9
2qfiK/+M00XbeCr8V6C8eEMaa/JSEET4pZ2XpZ8bRLZ2qaYFrkLYYVVtDejGuEjn6m6PpPZe7HZv
M7nc10yjcBFgZBv47ElZKBCHyodGzT1wJeQ1gUEIOV+ylNPpXKRkc5kAA4lrKIVHlMe2kiwv6tnd
PWA1be3kOKfRPQ1qVLB3bJxaoB2K5pGaD4eurRvdNO+8jBDgoRo9Ir58p3xSOPA7uWr8axr4ENEG
j5rmxjEUEC6/GUVATrdVljDvghQQC03Lrc0vpfIE17aypl8MMmn5UJKv3GK7gxoneyesKWE6EWsM
wHGkxKZv5JAn8CCTxijVWO6w6VDhanbgqhjs9TBCx+O1NTrse9Vte/Ovir9ltlKRGcJNxM4bLlNn
0Q3rodXdQaIp69BgIyXG2e6aww0jn2sSYl3JqB2IVs9peE4Ou2pukOGpTzwjtNQTH4l8iaezho4Q
Q2RbsCJsEFcXXx39QJ/CNJKtT6MQnq0/qvijssI9ZRcCVGaeA2mVwZ+BT7pKFJ8tq1tP3xlU5jrC
vpIzeXzQhQLb8ey+8pDmlFwKG1Wb3qLwg9DpAWNViw1mcIge/RwjQN5tvxCteOtYOPMHUBLDHY0T
31Ua3nQxe2SZBvVnJTPBf8X6RetSBsYCvvGtB6QR0GbaoHMUZHxxeVYJCEw/m651WYQUso9uB3a0
ypIH9KT9SWr6VtuXuvajy8ExBIBRiXRTvG5rTpOyYyFJ84TFqvCM0vTi8M+omByZyC06lNFeUgwR
mqDpNUV2Y6Xb6d3g20FxAK+/yQLxNZDfNtvhe8dAvAn/mpBYgjFfOg1KL5ITszEglGj0Cu6JIPtR
a7GIt2bwzu0Cc+8ksS3qkvII1/YAgdfvHYXijQACzy71f5IAcFzTlzYvqpaJZCquXI0yPMe8aEsF
r2e6gv2jOn+lzTyINbBBXYCjD1wXPqfE8nqB40l8zfmtj74xJQAJGMmF672oeraV5scauvSKNQWg
EQSQE94ce7rLUu+mID5a5ztnv9KAOBmDA5GmrpSz3041hvjvOidw+C8HKGuS2tBXtWvFNxlkt/ES
8HXnluzI/tg4KCY2Ix76IQbcBvNa8ATwbM9Q04aOtOUzMRit+Vk11kGRbL8VNpALuC+NhkGeDFw+
ab+Ri3dH+YpemV+0EzbKLzS4pBOXj3TXSnd1BsvzlgRfTnGi3/IL1tMJj7+DcD0ZC/TX2VKAI5T0
3xQNnf1jMg8gfSM/82GTB1bErsH5KGAlwO2U/TzcxOWXwnfP6i+Sg1OY0c9G808EpSEqFkaE3R+2
UPuyCZUKi3Vq0im7BkvEmsnwE2oP05JetAUPdCOv7k+vMqhFOMhpI6DAmt0h63+BsDQBLNB/dvaB
yCg3v8vXmoeOJmZMZ6GeUOSLXd666VxmqKA2CoF80U2nq9cW6L8SbnbwEfluTp6JsR1QpgfIuFY5
I7j8mJrrvns3AHiPwDV9wrc4kTPIt6nP/2qJlyNNMbc2whnCBBqPyOiQ2aFwozcJKUjiN+NWp9TV
vlpWAz20vXWPno7dFN4hJIjY3NjmjvyR11ACBmAIGu4zZnB3y/F4HMjgaqGotr5QHwi9gcbcNYgq
trD5bq+59Bm9I9+iYqqZ1wEz0xJKv6uWPPP4zFmDYPRBYoqvO/8qxm5WekCY3wwXo/9Ti3LX0xhp
rjw9s/BjHB0v63HgsVLShbYeap0Qz49MC991+91me2b1vwy8UPXR/WIbn/l7o9GJdP1FFvIowD3Z
3G5OZX2GGV+aFGpXRftUEtNTbGKtrHebRBlGhP5s3gyYKpl1q0ueCBvlSI01LP8qFC4ETi6eCp6T
nLXSzMkBrB6LDu+ZyS7/VPHcO3j0pVnx4xjnT1i7BxEcHYeF0WXg4ZqYUcwT94Pc+fHnLBeMFCc/
4vQYef9L/aF1f9zra01SyRjgmZMiHKfKlh6AH8ZG3nNkOwKdhJxXkS2ZQ3sN5jrU865DWE6qw8Ko
0OeIlZbi1NZJ8mnfimifEq1hkrr2v5ICu6dGPnmBrt1uW4LDn+3rhR1YP+p3eexXoqvBZPHbG2c0
XMIRfs7Zb8bUDAhInXhwZ75/XGzAsSB5Ye6zkHhDPldYcyVcrkr/G/cfZvzzMsRx/uojY5Xhl7B2
wHTEq0mMCUJl1yS7rr+pyTlPzwC3zXIFPacM3iT1D4ABpgj0mtpWMf+NQMbq+oM5iZCOTXgBqg+e
02OITLK4TxJygJ7PiX2DD7FBEWvEyXIybS8aTMK+gSASy8DfjioEvQzN7NugsebNzMXkIA0z+g0R
sYhnsDFMHePQfEEesBfj5ZnCfJEA/Rn5hibjmHGGyfuK1JFWS6BWsKUNvgQSML1hGdva6xLoIadq
qyDzingQjL8qQBbRYxgKf/IswSoGzl00zJki2NWnPmGJQ5qDM6AgRdHArsw7ySTcKSrO1q+c8ULV
vk2CeO3foYEAxcVlzH+acqzIlrVKCrMWm28D5IB03qJlPWVSs8IkZ/Fr4EPkkEel1o/6wlYLH7in
nxXgKxiP6HLnSlNyHBFT6/F47qZyVcWZb6CYI21hYchHA+L8KB2wabo5offPsD7XIKpb81et/gzj
T8gQZ50fpVBclZ/0JSstZbCCD0pj19RogtqjgwAWsI2sPgz4zGoru7GDAglVTA8fozHx2/OAmCmy
rIyxXbvri6cG5MxgRcJUY0pZYBuNH2LTLYLZhUbqmgLSPL+uknxVEfnVhggmip4r3+anZ8fFjG3i
C1R1XxMP6q1q+OPzFOTgdfGlBjGALo6ZtQw+LNvoxs2xWxQL1ym8RPo7aW+DeouaZ1P+diYS8B2p
nwYTHUVPvY77lLEW0/KeWUapfmJ0HQRQKHPJ01uj3iAKbwj2pu337Xq0sSw+JnUblGdTuUzTCZVE
4rAMOVM/wZrW1VtPM26wKpVGOOY987zg+CL3q+meLuLWI41yQ6D1GahZbSaENauQsH/KJbddkjv3
YbaXrQ0QSMZMOaRY73U+eWWnxepmbPlwGUeZE5DRDKRmTNhNhBbfllfA9lU18Eb+XCWYTXxBm8rI
UQYTIjm+yfMJVh+5l316oliMBOjyUxltusK3DcRhK6fe6HTxSCzTa0ViRQn6ibd1gm3XSAvS7DPj
muASq9eZeMIxyeL3ufiakltXMbr7rLXQU1lWKmwsDgkZ78m37OxgUo/lwUL1CKucnWyI8X/Wfnrx
rF9AEcJt6+8Rz9sr7HqUMA3yglNra+Aceh7svlAZimz1Zh9Dy0ba19sn01K24fjZJA9SD+IicnMM
c2HxLys+SjPxUjPzy+Kc4s/QAmJnwuipOViIMQQTk87o3w4e2vQoLDC7wlMMknyRm9vpuaFPQrhL
Omut8BJSPZNZlsnf/fSD+khUrIZOGtiP12vUomw4T9RRghqZ2boV7OJ0NyHNOVkvjQC9JXya6iTh
YkjxxqRG4OXiW2fkpsnvZXefjYTz4K+mOrbhBaQaYPQYC74NfgTjSs+WfWTrI2OmsUXt5Theg/IX
ukCQBm6uA/Ij6yGvA9/E9x3woTaQSUIeoNq46gN0UrA7Gs9XyW+MXrZ3Z+XP0cydlX/EovwO2uk2
Scr2RUCuZsfP4PWrpXaInachJweQBZ+j2RQug1RVDy8yMRll8fLCZH43Z2hbimVCol7R5j+VqSwn
9RmbCK4qIlMVYz3k46UU7EZMvHoJ0jEAvOLdIjyDRSWqzX9qzJFZ680bq05MdiER9wRZwxFzimwR
ZjtWAUtMw/texJcsKa78DNsBCo4BxznllH29AcR3GaypNbCUSsTkNITtAHEdHTJeOw3ZWBrxaocP
28bOFUYCdwnZ0krwWg0z1iNeSfam4NwMX1b+yQ86kpwRG8C6nd1U/hWgwOt2E4+3nvswDNmgKlc9
rT3LYDxeTPuBl6bE0vvSCLSc3QyvhSy5rZS6cQPemHxunlgz+1IMCWxL+ZXG5BxG0D8655m2Fok4
tu8UQHYwsjhNfg7jadnUnylAWptla8fCmatendLFAMbVTtpXNIEnS+AqNAcqngOmem+P04qFyhZM
DWRv27N6DYqruap6lpWZfbJLFo+UrGmYHWSLoifTieyZPOnBjumOdYyDivAZOp4ySrb9GK45OVDZ
KP48F5uAN03K2SXpFnjDD3yyn0bF5EF3oLLQz/6MVE4Zyj9XmavPoiNdOXQuPXkPstxe87A96yWK
CsFsZEKdU1d/OVo8qzgoCMOAxMmEHSb0Mu8vkWlrRyhNAB8ZlJgFCKiP1v5pE96LV7oo9pq2lBaO
jnGnfRYSvoMnc0u/h2pmICDu42uMq8NrLQifQnGuMKBoEFJGelTHRfNmTOI7ZgCfK6hW2wB8d2VU
P/YoVknxbJR6R+zCvmcXxIFtYkGIVH2T2s41LfptQIis0qQUKtwKwLliohZyeoQ+166paiOQbZOv
UVdPIGYqr5tHwHgZd+f4kxvB+z9NBmHJdiUs2QfZDOek6q6M419Lk5JOANak/KSrwx/bqUUKGU2P
+M8TRywfpIZYqpG0F9vZkMu6uNXxyJ1aL+1YYtU9XO08+ZOL8QcAyV6W4AvDRMupb5R+RDfFmEth
j5Imy17uN2bUMBcNEXJ0bh7Wvjrg7Uek8foEdQZhhXWQJuctn7pdEkjHyMG30qgL+PGEUxG9GveM
O6pjQLEuxKemoaUkXKJj4eP14QgNy+yuaRp8YqW9TSZ5CWLAjQYfC+uJhdXd7XpqgHZiG4VJbKZn
rExnlc1Y3rL6ZneCorY/aWn/nXEzccWbo3nrOjSdFBNCCt6dpthbwoixObVYktWdoitPWKeLwshg
pePUmZFwYXz7ntLhEsK6pccDyJlN2CsJmWWR3OTYDggDn7VhXaLNQHjHMSrjUG2NV6BRvcuMw6g6
j5gZoJsSbhUGOqwgVbszb7iYI0+/4CcN42w3MFZwCo5jQwgKNctiABVAwQyLH4xE5yrqryCeV3XK
8AIdmaC5lCOC1NL3lj8zDsTVPFFLTcq/SMdbVYwQTTuHITvpYPmRuarheDrIE4HIo0IXx55+ULdk
6k5awJAocHXOG0x5k514mRm8dSbl0vhoW8lPsKLaOQvlSr0rUCnwhN4TmdDE6n0Wt1LbBuJf8iFA
VJYKjai+7NSniZ9BvMsaT1oUfasWxN9W5TDelARcj7f8NWcLX67d8Gswhveuzb1c+pWZBolho2Fw
GfqPnPDlkAV3BF5Fo0129M8UXVifo9oR+bW0SUEIYreR3+fVjK0J+LoX4DiuppZ99K9O1/BKHuE7
Cg0WkFDICFrQaCPGhN94TBeFNXh1pb3GvzQBsWfUh4h8wIH0JpN9ECb/w9z9BWPnl+LOm360Q7QH
BD2M65tw9ll6qwrMwfaFLaE5M+LhYF075S2mPND6R6yU97TQlmj3suGtSD4F8NGys7x0/hRUVJ0/
hG9YwYhCy5cSKaaGySKBw1BJL524N81dVQ6icOinOj/Xxk0E8nJiht+kd4Jz/RGBbK+aNDi/gQAg
l1UGdlcDDwjQfujxiLzcml9XVcObYCAqym9hf4WWP4J7SXXbnWAmDfRG9kjhX5+KjkziOtiMkeWW
eLgGda05cHGvVuvJhXrPX1sSNvMvPUQTCJRw8m1CCGFeTEMmARtEMHg3koppc1nlyWBsQPOrqESq
17g7NmmCQCfHeAOpvaJSv8IQ2gYsVNVQcatRYcvD5A1lPYgxG9Er75oLRolmRKcPgM48VGsN917M
gDguc1/wX2CSbCNJcZRHX97H0ALx8JiFX5QV1a+6aNK/yDklEU6/rao8HfPECWwaaIT2avcVlsch
NJFZHzjqAJHXvCLf2U1TNN/IhpOh1ag57nWOU6Rk+t0DFV2HgCh4fgq5dkkZZM0WGmAr92AOS2xf
NbOltQgvDrCcdp3PC5VM3HBhOMhkhc8ilvKUJ1KH8YNLWHa80Dzqr+6MySkb2maTd1eFxzKOIrgv
WJ5K9muXnov9l/BGbJ1mCZTfxSFjdFtTXYFtMadbQGMaW17yMt8iQ1mlKcSbAQUGar6NsiHexMzP
s7PV2VpZLAvWjPaIywnpQaj/TD81fWD3TvzRcFdYB/yanYzJaFUHh5b478jmemt3c+3cE+A1oTWe
4tZivfHXwo9u+HmwO1ewpfT+ewg31FBNSEGK95K1tZ9XKJji32Z+NgiXxhqckGZ7RocZvJG8WxWH
XgvPt2IFXZpoP281mj75bQbuZbL1mzByydaIzVP4UUopgWBDkEteJx8a0gGu3pLHpXK+8vFu2HQZ
xdPpcj+q8CVKzL8d9qIhW5Pon4o7KKE+SuT8Fk5bo0algObzp8g5AQVhMMw4kM26sgQ4xuFQJb0O
Mcn8dHj+MBShz91LU7+xXiJrm6QmFYNjE/064T4gYr1dAjmmaMRp20DZOrT5PTYuMKgjWQcicZTC
8UvqNYBZcOXMbf3aQw+WJzrr3dItrosvcHFso9D9QMrCsbp0cHfrHR6VV6YBq300usQbt8tCmt3i
FFtnvB8p0ddOeuUfRbypMxjdsL/EJAaicA5Bn2zqPd3g0N+nILP9urep2IJNFbGRLyUBnohrNb+a
Q/FKSO561N/FsTPZic2ZgZxRZoBGOgzJz0LNDwEvaKLDRkGIrUvqRScRe5jOEZ77KSgQgtroY2T7
C6YX3mA2YLWUfxq5/JtZRPAFE2AR5j/mPH9iEkcMW/2ITh9Yn3TjQtg8GdzJSa1v7Jxhe1dxPKUl
mFiHJFgr/pp0cdbDcj8b5aWJDZPriiUwZvY+g79jpVzKo3ayEeZZ+oWr9FQ3pKQXhriNHKpTV25a
VOdNPLNhlhkzoKJgyK/GzFpaSGnUxxKr3YppVaZEFxNkTTHVtCy5vnvFXre4boxIu8aK9FFkzlYx
jDeu2aOaYa6cti0HuWLYy5rSrrJlIhNIjorOacfyfgIPUlYDOoqRWQWMgYQ6oQGYjUdj1O+sxilT
UAwNlnOIbH3PLH1fMCIchwda5CMrB/RP+sJQW6KPmXny2zgNc+TXH5tnQbH+lYzueuenNUJXY76o
K6gcWdyF87pUmN0zO4DmOeMCMq35mJIq3MnlQcNEzFjFkaxNbJJgRYReSKvfo6/qIZDkYwwGN1ln
cF5T3Chj+FkCmhsTxumNzUs4rfKWUI9YLBwNj7Cd7ojrWNofJmsYyxwO4OEZr4OesKPVVL6Z8mc+
fgUaNKVw8NLCOiIzdyf5owSoY3YTqqV8O6mgGSccFAgNFOVhM5+a0FrmVe73gysPule9KlITuCJJ
cwXfS2Xpi1brF33a+LZ9JOQL77m8yFmuNTFlWDawlAGEPRoMzVPWB3DyI+ZE5hPSGrpJdttofYVG
y6MvOmR/QPOYSc8uDdlhIFAZl74m3WqeDyOnAI0edCCELKQ1TmcyCuTBDzHYaIDn9cZcE45AENZv
2fEYsXBvmdnRFfn6cEfedGhpAym3j7LR4FXewM9CiiNTG67Lrzjeatqd/FJPRmbgqDxWKH1eg19g
AdAdNGIOZz6eQAKVgbC7otoU1IQaq7eR+oO+inZBZf1/noPbvG7hRCs6LFA9OSF3RVgLjGI8z4N+
jKm3QpYdear6w9yhMhWuE1XcUxUkEwuSCtUo/6opOhcTR84SsQPpZSjuzFHd5JS4c+N8DIO+Kxuk
xuCipkF3tWnyNOaeXWiRBIVhKWIYHO7QiKlpttYL0PZg4jvxhZzSVeEU27lzsKN6OQUqrNWzI++T
Eo3rANHNkrw4Y4Y8vG7ACs4Ks4/pqaQHaM1e+Lp3Ga+kusbR/aVnP+HwXRmqm1r9FgMjrhzyhyfb
rUOxMyKe4VqiuZj8nGahLAZvrE9y888cNVeKOzdmASZ4sSCjeJHlbOUhh1ZyljOUQYrfs9ONmBvD
Gl04TrWcEEPK/bqeUt/gfCChpg3PpnbRKBdaUqkEbZvTKg+ycU4xodx2+sgG0JsxAzwevII1x2Rp
FECGCzKe/9BbTpleM0LS7LWk0fKzap9jg/X4IU2wu+oEvOf5wmSY2H1LeEYUFZyBqp2g9Xmgznzy
FXFgsK+nw5g/rLFxLaXfjKV9TPGF47Y4Nq+d8bRNi4wr00HbyPBOxeLK6dH2KLbikm6ffh3mUlY+
A+qDkm+r7LRlqQRLmcmvHjRg3wAEcV4aNt09yUd8QPWosncocUZjMgaQoDM+nKR3K0Sz/mVzm5bo
UwRvFTROgCr8P57xXlyi5K7QfgvuSqOiSW55pmeFF8FLwvrQ592ugr0UauEmGyLI1UDVobo/lZxx
JIGE8wCWfmvXzOuIOa8gDTpW7jtImkGZ0ytbp5SKJkyys0NUqS9CieWePT0kWJ0j6zMBCg8jKohC
z+xa3NV/zUvJYnSfuTkjASCbmA62N0mjreij4SPpqYsDwR9SoGKVYGur8sob+5IUTKZFFoH3GwEE
2H2l64yQbkqgXNKcX0QS7Mu/iVp8LD4cE6VVQ/UgAZmHLFYFuH6afE/OMmznAonUABWavDAmdGrJ
BqfcxlSQ9vRRyThLRtwcpNIqHSQ+DmpHMz5KjZ8lBEiXDzo22ZmtForn8TP8EjF6iOjSstYIoFMg
IYLE93qnpWyLMxOsjrrQgtE38EhmIeZF6gVMtd6srSWFbXrGLh0y/gwYFEaaopICJOgem4QpuU4y
HgPcipgAKrn0uydaQHp3vmLLPvQ2Q63QEGdGj+uIc7vrDoaYeleDeKFr1VOfs1PY67uW3XcPGNsY
A2p1YsTIF0i4VxklSHN8lBG12nGLLFpHsp2zyqWJMD/GrqEYY0FaQ34PLFb+RCnQ+LGenU2sH2UA
AIFiyQK9UgcIQkk5V829kr4KHetBb7k2CZmszHYvlAh21GtUetTG7Ku3+i8ljTZ1gUGfn0nFO+CU
a3UeFjlqT0WcGLKl3Y85XK3m4WiZ15uvwsJRv50m/SgDe91H7MlDdJz6yiwduFfWto3js9Dsr/EV
+sXHHww9I0c7vEdoNowchyyKe0UUz17UJ4URfU8L9YsBg3awWqTjR8xWyb4kA5MKgjb1gH0f7RQ6
QxN9X6gile//I+q8diNXtiT6RQRIJu1reSuVUcm9JOSa3ib918/iAWYGuFenvaQymdtErNCXklCa
sp3jDBggzkCNBNi4TU+C5plxRlgMT1VYXPkXlp5oVznOUnxRa4nfM+EAT4GZYj3HzMaiIcJlYjDO
cVhkBc4RTTYswGg1dYqseglsx9+0Nobo4U/rGZSR7G3UA2OuCwK/pYaYIx6eYnJsUOyzEuwwG7nr
puWVWU07X6APptyS8EwLVNiO8em0OakQ6Ma88lhk396coTYHu7Kz8BGcREouSyNF8PniqUcEbstv
3oklzx0YWC+G9Wnz5gT1hagHklbuvbrdj8GUlaE7T44N+cYH/hkOv3DxYJNrbODCdZB9xV4AVpil
Z1GdJ6g747mFD16SNKmTGO9nl1H/k+wYCvVeaUg/WH5Ka5kX31r1r0lgriXZe6ODCJDdUkCxd/p6
l7jqeRSRBFm9VBJtjImRSiPIieTaa2yzrdJavAeZdSf4cKUjtZxcwK8dIfN801p+MQnJZNmnOm7B
DnJVDopLACNIicwdaf37ngcYMu8IN8D5nFuhxHFZt0g2AYHF1qOKOEfb7ubuDMtC4udf86pb2nOs
YlZvc6sAuUQB2XLMVjDcCVUpzZEF45+gqGDny1f6cHWqfA5gjXVl7FBFsbNJmxBVTfAZQHpLFDUF
9t2AW0szvw01LCzGZZq/qufl7xg/O734agm1DdGcJ1tSGtcWE7tpwoVQ4TgZkYj0uAUTjjTSpzRG
ChqKrfwak384BPDEkMOsbYRqguyHLEEkQXlr9rgLvM9J3UcIdkISUFIkwBgQMMTWV4LeMq/ffJZ9
3abyaxbQbxY1QwAXrm5/UVzEmBwKRMURWcBzphQsGNae8fOF0nMNUh1gF/SAFrYORiENQVjtQ7UM
ZoRItGemBjqECs9V26BEjxzEr5Ng11rTtnpaxYNkLeZBI2eqg2PvzyuqdcIrwXUpzC0GKgH8jPnE
Euv5Lsb2wgohWyXmuxGnWy3tcGirVR1/9dYLQj72nVCkJjYvMdkVD8X8sA465nwEtmqPVL3E3q9S
nxWFWNBhYOeBxy+GvCXd9QVTHTbxruuyRc2XJiMxPaasb4uzch6D123b0X74lLBwt1edXv9TsECw
RbLMMMtlrJiKKYRzqfPlYJ+Q6m3A5gcWzgUpKpb/xbLHUIt/a7q0vVnTApCY1SI6kv01xn9kXiL2
vl5K9XHTM30/L9yD+lP6ZGa2Fp0lhmODGtjxzohom4VIyh9XI0vV3JVCPnU1roOxf+3K9tXvT5IE
WDrVJP02sNX7iNXyEqFaSBy7QFrCTAWjL1c0mqcQp6oDMG5Q94ouIRfhtiQJA9rVUtQOQ4uBoYik
fcnCPUGdXnwXGtkQeU0M9oJxC4nO/FG+JB4Va+edfNcAOEBTDDEnUmLXGiXiVYxHvVwyIGI1x/u+
VmRQq1XFfz15L5z31AUT4SSAOOekd7VszReZkhTvMuP8L3gJxVC7iAkHHCNWHsZAqWYZ21J/1H1/
9xQqkFalzwN4noTntkST05gP1/xqZERqgYsAqV9kzMKATx1pWL51mV1CdWswzKbSOCgyeSjk9sMI
3UkTu5nsSUnsMv7N9ICuuPnFq/PtOh/CRkGF9kfZ5lpiG8ppA5KCA6OSNs0M6HnUfkOOa1mtzME9
epDcScC6ETJ9FcV0dF6MdnoRjjqmerMow4/efosx76xtgkJLJnBCYyjlr2z90vk7Rxxr+RIgFBkM
591q5KNButvFvDzdHF3nClwoD6XxrCkGKOEPISYAiNz9GMADiur9BGtkIhXK14JVG6LrqpgYMd4x
e6gtqP40LhFN+xAJyyJ2ZM0l0UnCion0Mu69/j6rhYwgXAELWPlEQjB0WTa4YjsCkcaK/BMW4/DU
aN5m1Pa3KVCliFPU7HM6PJ2S0fpnut+CEb1LBoQXFAel8axCJCzyAhhCDr/MOyjLegUhtGqLF2Jx
iv7oVtEqD1Abjaze650YFfd7uXa5tTKe3do5dOm7Sr8d6wlF42OouG9C/bNA4UdFtiToelG6GkN7
/MaJ+QjZRBtkpDk1nbiYCHWFUtUZm87BOzzy0gmRQnnCfsT9LGE0zJ+I5J9AwJYwkY7h6ekitj/M
SipxSIN2S3D8NO55VzkVA0oXM5GiimJ8bNAq5cZXwiLblBopJekx3PjO9KLp/aGbQKXN14jujH9R
wNxu2FZZuy+QHJrytYUAIzaAeBaSBCEixfrXioEjxr2lA0WfNRy3L6f9SiMiKNPJt7FoNJEy9Zqz
9PJNiYJIWpfEAlT4PvgfoflAyhGz9WIz6JIUvhnrkBs/4wLFQ0BTnYKaQEx9KJrsr5c8hWx5UUO3
IxpcDM0MHCYhIRaH2r7PWW1W7nIKpx2Drd4JWUOj8iM8CkdrhVxLPo8swAl9WSrzKtTZSbSl0TbL
dKQLZ7vSj4KQdZ3yrSOKcUGczdaxcMjVl4wGou9Xdgft2ljn7JooT5YGN7/lcEEV3SIM9e1EgqhV
/bg/RBZyOfdLknUUoIbqiKSAAgxi6mTytGJjRk7ZOijuImYtAmF7v0+08DBmNtxm9IWDvm5wLyts
CZa9H23/U0IjQnYGbo/dSC/zYwUsqjKcRTw6+yo2zo0zoJPQVn3Hm676DgCV29J9qszu2tgNuhN/
65HmrkqAdHm2yhTdmQdaXihWSWhtECYKRPJJF69zKgFnyPcG+vkJ5vEbAOSdWYYbCoCDxMcniOK2
NdJkXzM20Oi/suAXoOsysp5kwE6bZW/SnQtusUreak9sZr3ffz9l1ad3HwZPffxckYAozip7Bluw
1HjlaILwt2AWmSIHNu5W8OoPa5PV0IzoqsC/AJ2ZymgVVYS7QDrilGL0gT3cADl0TMm01qj8euba
Ycu48N84bpLo1hQXkRprhwUFqrqDjYzSRJQykl6Jfov1hkETpxv/SjK2zaeq/JR8CV783avn0P0Y
0y/T+K2mcBnw2Qemey2PnAXkkqZrPerVoml/0/4nT97z7pWZK3g24W0G5pykAp4amI4SsYh+6yjm
YvcTLoXefcYJ6Rv7BAU6ban0/wSaw2DYOsy+prjCrXtx9UPN01LwzZDCRHt9Z+mb2b+SH0z1OpSA
hnc6723MBEjEg/LRmY/afo7tB0LAkFWT/8eR3lnNJe9i1AivuvcnoIcZk0WuMhRVZ1XmT5FE5xjg
Zviri7fA+yqNj6rpqRwhbnEkhTzaMAk3qac+4tBCvHHOEcbp28Coryyzl7IGHP/pFsAo++ep+eN7
GWpn0aRnYgEXWfaVdXietw514sBiN/4x+6sesOc8zVN39yPsflXx6KOf/8SF6HJJcdVZiYzFCZiR
D3WKmg+AMJVI6n+01WdIGZNot06hg+4/Yro1q3kOS7LMXivO4hxjoskcX/g1fTRkgxJ4rX2wyBCJ
Uc15CZdDHx4DNg2F+pyGX+m6R8Uqw0at0pcB49JBIjh7YNTjmAe/wBXfEWJReCtztJcwYyYj/fCt
eWPjFaeRRnNWpWHnrjNtY8Dj8uk1OMms6DRNOznrvhh3Mmtvvk6C92O07f1/fbwaLWz0Idu/ALGW
a5A1yibafpvyd7v/m+hxWvPo59jSsAIesrIG2IoHYTRP/jAL7/CX/RruIUVs5vxoXGputW7Hg2ZM
ywLJEQvOucP3fCIBO7IRWdp4vPPnwrE+quw2cPc4TFmJ9AkZ8jaUHloJF46CP4KKwh5w6eIQJJdi
3SDYdzW5shJ9n/LPIz/HaM4nZNWj98ty4sq2OAxH6AWcWc7YLXs3OPemTlYky8GUPRGZCvR6xPIS
sNADe97k1nM9/KoUhCLNxooxGxUAa/VcHg3IRBY9cG/7LNROgk8jgWOYFf5vllX3npTJuoueghQr
d/uLIn+h18+kcEnvXPpofvJXJ3hNzDcPlDDf10TZ4YWfRI5v475dlMi/ClRUuvFnTB+ReOIf5rsO
YiRZyRNz1pwNHMOsMTkY7jeDnZGyb7oNIBMuA8NbH+CeKjqiaCqYbcjfM7SSjLIjjnQ/JduRwytK
vtmjIC17d07U5oHyFxHIEmtiy6+INVLucoh9BF90AWDd7ea1bP5J8y3isRIji62Eh+wzjlA/Y4xz
XItiE6EKVI+a3WnJwDhgnxSEXyXCorZEXEdekMnsxABi9Rew2YHAj+mBcUr7Ug/PRn4pkMGXxkHE
d/Z+cEeQArPFFdG05OlUrG0ihOE+Qw6/C06t0pfheBs5g1nTDQRdFZbExO4gsg4XKZ73Pk+3KJfX
gjg6UgMUGhjjZHc/vsQChK20xzMK0Qn0KqNYnwI8O/E/jfF2yF3UvsbDCWih7ZPvdx/GswHPLoie
HGaouf5hF7T6+yR6TYS9CK09+BmkyxSeTB0i453DJY+eSxAi88u60x/aFznyPDzfDV/R5ENY4jVT
Q20ruB8Q1PvvbsXhn/PSRm4W3mn/KSviDk7NprN37PyD9rl1lmQYApJJ7TUmastHlkk2wTuvSy25
Tt6Hp/2gaaUgGridWOPGdxm+ZJg7wzV2KJm3Swt8pvamMIF3hVh6rKCJTVqnlUZxivgDbCGyQwzp
PkQpuZi+U/OLSadgbzyHkF8l005A40uDAGsmWw7Mv00vmPytXJZNbo5VfogXGIdwulhQbmhFiCoA
vd5B88TIDCUvCcZdWTXEB8wlnLmO8BOxKGrF06CeehPI7ptWvOXDhB5xWA2zwp4AmWYl0gZHCsET
YUE+lcCegCe8T08snWhHgpsy37roJYqPebnWuKDaeU6OxmvaEvPEMMt1r35Q77zZFRL4uGeJk7E/
ybql8HbH+6xfzddwUZntc2r7IW7mk3TwSNnhC5EAzL2hofRMVshgYVPBuylENUR3P498FEiwmNeV
HzxjEBPuvTa+2OEvfUFg5OCvu/lXUSxrxG3IQ4GiLoICu7Hz3aQ/srxF6kU6HrDUkrMQDHb51njk
6KK14QFlLO/fWjFeM2z8Vf4YvX8BlH10DfYtEeaPomaCgf/HOvw2vJnWIXd/vRmLGpIn53KceYso
/m75y22ER5DPVkoABMmCyxCvAyp134IeJ/VN1e5d7WRxldRwe/JnB1R29ptiFcDlZofP9IMIQAX7
VofA6wzhpA1ZoUXuCaTmWnCejPKHTWfs+mTiqsUw75CSs1d9qv6cjj8oOqlCn+OAg4ACCQLOauS/
TVw95yPQPny30DYD1qgvurh4M0E005aFtgdVjxd4M7Iv1n5tLlAdFZKmWQwmg2XhAAjRUc9nwKMH
JlFIWdkmTYwYkvzhTw9neG9oJ7P5iDbuWMtxxTAAFqxcZm/Ltg8vuDG86Eda5G39G0yUDlq2C/Vv
h4FJ6X8MKeQcDkQd9SOo/LlnZEDgfkjeCsL+1IllRfhjbTXraJFwO5nZIrVIxpjtZBMDcJ/7oSZq
zf9r4hfY3dzYAJjWXXX37PRQW5+RCd1e/ouzmv3/i+6dsHgh+eoEaskMpwGaUJfOwvV2dredWm1T
Byzs06uj/Y3Rq45ZPo9fUjZFDlFAMbmGiAYHDgFUeUX1avBXxTirN6Od0zIfIUuxYAByNEKsJick
HTiX2/DPxd9Ve4Ds2G1ZEXPNuL20Fvs53p7dS8ClG5Q3d54NHtruqy4IH4vGdQhGJTv04ohjU/a7
oD/b9qdZzhfVV5QqugRuKlJ3+l0ZnghkIZWi6m7Z9EDJTRCOjVTWqinJrlaK+DPX14rgLon5I2lv
jMr1fE3ueIWsQ6AM8sfV0LAOgOJAagBF42htke+0JfarnjJnZ/SvRcFegkFdnlz17prEzP+acW8T
uerR9s5exhpnm+Aax/DRrVFe578Npi3/y/WfSYtDT2FZ99jD44h6LX7vTJ0RWLKipqy5aigiFGqf
SXsHH+D64J/SW9n8DXbAa57VFKhXLLH2cGuSf8J7kxP8SfWHDbCUF4tnQvXHOr8Ynx3CKPzROhd9
l/7TGQa32Ycpfo3gPNADWsa/PGXvYPy2/i3S9lH4yjGE3yaCpDQZ+srkxs5M8rzw3Cb3aG6SSvQ+
XNaDs7LqA1KVc9dkDD4xt/oofYl88PCzMQvjSFMET2fNFzy5vQICl1OB5R17+pP3Zai7g0quZInb
D2CBnxmu1Zj6glDCFIqBaCCIhdpsP81OB4TnBMQsXAQIMAp2UWjjDQxXAVR0Jo8WF/zEAWkhhBFU
Zl7/MdDxZ+zmvag82RzUwtrP0ywZCIwzFbwu5C/HINsa4mI7OwT9BqEYhOZYz4wwsYGjPGFUKsQX
3dSi+U6yhIgp+uvkqHnOwYWiKlmBwcCyno2RGJEOVgfSGm4QViPG0WHczQ649F8o3XPrbIaXup0X
aaTABR+FdnOLXcEgc+bQezhHRgtt402JpyL/ijsOnx/PfBPcHjn/XHO2iXnJTiyaEqQi8dMf1vY5
WJZAceS6cmlyVlBMN+jGRg5e2bxI+5uViO28ZOyJylm9gGlVl784ehyclLaOmQQvwsAfvBCXqDfp
ymBmVBuPYbqx4idY8ZmjPNaWSKixF+PZo7J1Xjrn2vu/Zfeb939K+y04c1x5mtSTSY+bspcmS6pL
Tmn3znpNaXDNjkW34goPFO3eHR1XWt7rZI7TpNum0N2y8ab0ESy9LcHjAH1dlGuDXDl/uFG4wliA
VPDRucx4v1uokE33J3q5HnGHoq4wKMM07X1ycfXz1gOnv0Rum1ZvTvNh0+75FojdeVDAtxSXB829
loTwMH9GPbILyCRCmZHO3+cBZwd6TDf80P3X3HvBcb2P8NUVxfQu2w/Q5ENwiSZicgm1ZgcUcizM
Hr6xPZfjzTT5hBhkSrlLxBtVb2xzTZA1pkhCR+Q1SYiQ2xb0W8NXWtr0pfia2r+cK1g7FTAjmq+a
8zzpXuaRqaf91sm7i6ChprhqdyNDsME6Rx1K9uOUnNvh3SZ+zT4MDJy08i5uJTz31InvaXUfch67
PGEivchy5jPedzRhaIPiyY6ycw8M3oqreLfNU5Ycwm6B3a0NDk7TIVE8ZbzJEkn+tnH0MPYSsMtb
CznjOuJ+70CiQJGnXyusJ61cT+m7hNSnnu3+xzd5faBwchvq8ehVM3eB/BvbD2kBASvX1NIN5qgR
vI+1qqdviwafB00f3k2mYTogpjiBdDwtJwzyc3Xs0ZPJBE92yVsbvSkTaub9tFULyztn2W2OfIJP
wVMYevsWSqex6ZtvdGpJv7aoSTL5p+JVxavAZVD5OrRPA/XwQK3c8dAzbDa5TkPeoUW4zHl/xAN0
OhajyMMLGrc4Jsyuutet+Rkgh0hYAvgVml9zXFa8jB2+J8w+zAjDKJy55gxbyDLq3yScVPQeNSKy
NNyIJLvYMVl7DKWB99gjX/yXa3xAPVm17kNngGKW9tJdB/6/ksLH/xdMTEcpPLQZkvtFOlqYXofu
N+Plm/Cn2944RSGge5avZQvnqSVQi2HyqO/KzMDVSUZ8wBVQIQYwrxkz24hFdZ7+FXxdXQtD4FlM
+C34fz0DK90OtgPrKPb6pVFcc6QrQAGjhB2dXWQvWsR8l3Ey2RcLRuhlcPSTT4spEdIyrgPktNxp
NGSqhLiLjL+9RuiB4amfJ+4L0JtoNs2GoE1CjzAwdZBugY4PIQ62rtvWuMpt3kL6CDsKxRA46yGi
UPxq/XWuQV7ekH8wDisW/j7bYdt4sEJa4DFKM2PlGt8O768Yw7jy2Mw0nzELC6/nTRj5KMbKjdO6
mznBFETY0Grvyvd2wciCpepWMTkyecEKyPzyPjL3XqBQNfzZ36ut535+oHlP0YRdsWUWn2P9lEoo
IPPG1sBiELAe3qB2c4OPuj7zPqDQdRuySihUsUc9cus2udDtUZUSsVBBmcCUMOKnTg/5eHdcMlKr
cF2jEY7Ll5o0FiNnFmJt9AB1egnG/MgDid7+mA7dxoA65psGnH1NfDR1xSF+Cfs5I49qq9aRmmkM
UT1m5XhFyhdVhu8YRzWD/bPym1+9ozWlCIwFoSCokOMar0+BBQ2acsO5U4v+TDWX5fYm9XP2tLz3
ParSBNNAnffMINqHXj5c7sNm7u9SMj2A0KLAJpRtLVog/F14Nl0YFOa9LSuAYcZOIC9kHLmj8Zh9
x/2W+ejQPogVweqMt7qJXoLQXRbsolrx1rcf7ohvDC00kxjoWCz/yYlrxhuzvCxjmpM3UBpQzFt/
XUupXPUVGa72rLTqLIhZLuZgwBwE//gxvBBclvxlvriaDiKiEk9hD3mSWXK011r01BRUaW9767rh
J4DBfyvZsXRgNtwWyU2hnAwScfdm77BGWF5deOuQyj+FatfmxXsIhmiQXGFjeUpTuTd/8XRyizQg
oAmGkKBaMmcjcFbXXrXT82rbpA0CdVbnYbBi67CMKeKElKcIsNyg/pU1+qd5A8UNohhma3H7YbAF
N7moy6PHAZy/sR0YxhuEEHZDlvYTEYhJ0OC3xsxnNE6a9+T28OI2mOPQzKrzEKy53BlHbd2GCVBE
eDs3AbFjczfLmbD0fglPCii6adF3rB4HsUMZni1TtQtMHGoUTMRqJFwa4tKTvSj3VkYeNlZ+3NBn
pu/to/hjOsOcBwTiVN4ZczMXZ5DqBDeD3a4DMGTTxLs4JoaYz3vhld3SjKeRes9Mtq1scHFkZsXD
BnHAGopEH4Da5FswH6q0hpjaL2Lrhvl45l0/whgabpn3GrevKf0eobDQTm65VKcpdgTNbmQd/vsR
ikKoMKwSsUNWHOL68Ajt2jr4rW8d/vtRRrgkt3JZdQfE90rXzINNYAPlfDmIgxcklPFUV0aL9eO/
D0OpPQoFJzK1wbtC/cOaVDI0QuTSULOk5Xx/ctCy8Z76R+LaFwW0Z1PaiJZBLj7qYCifK9s097nE
lWYB3ngqffMHFYq9i9GvrJy01x4txhjLRxHQR27Pg+O8Bi2reFkU4S3lXi6n9u52TGWUQ7tUWNDS
9ZqwJW9KdDTNQwGtgVpeqOqz0KOXKQxC7E+oDPAAODutBKbkeVzTnSK/WsVWvaGewS4OFzki7eRm
j1O87ACegWdJg52TY8XMalQyeq0QDmnQK4egujqCVg4R1CYzguYUOM1RBkSKT3EzPkgoIp5DIlOj
dgqWUdXoj95JIgJvNRejvF+9tN5jiLEO8XsWSyydfDy4hpu+mopLqbGFmBoT0Z7B2qQewD/0OrbI
ml0L6EjwLKWFLTUUl1pX4uLbkCSg4Jo76Uc7m6HNYhwTC8w6+Eswtd+hS2pJ/t/Pyix5cojrZvii
Z8whR7x7T3Qfmr5o+C5XemP962aSgqqG7G4oHy5rlz0XmdUjAmQpZAdGch8sO2UQNOwsEFCLLCWe
K8cDuk0zVa+ycVP4lndzJ6unEuMV36XQ3QySN7KyKU++wnLaB6RStYXF3rzSrsUw6G/VUCOVZI8s
AUl0RsPd6oXYgo3GOo+WsM5w9MBVps1XOP8Syp5HDRpvxTf9BVjAOg+tLSAr8yNm2IRKeh7B8Sbi
XJ0BG957dKQRhJqpAkL0fx9SQ9fPcy9ZzGZOobR3Ywj0szdXQ5mHoGKafxoapb3HoH6KenM6K8EY
MdPx1qSs9UfAMcXXVFTQk2trPIeKD34FjjxNGOwnlIwE2vrHxHYiaE3RZ4bidVwUTTRnnZSYyenu
VwEug//+pqza8Sz7aD8oZMNR6QznsVQI/jERlhrSZJk5LEHLZDxP2YwRzg5llpqHXnkEN9s9b/Y4
eehm3Isl+qbCw7763x/478OU68FKDGhme5Di4VQ8Sh0yJXlHlMQaOTuDFgFC1Oh9C1SxBwcTOcII
32Btvyq1tr3l8wcrSrOdIMVBupyPda1iQIehy/h2+BaCszoYrPTgJM1fH0pJHjRWaVK28U4gHivh
iwOUmtsAHTFIG5V3HsaKu93RNxbA320c2+xssq47K03uDa+RewbW6qySgeRcFm+JH7ClmOqEF0vZ
AIfkA323AapDIO2R8dlFwA5YEuWb0yeoqCdKMun8mWHaPDG0WCrLClcNz8FSVISEA9paq8n9yQLj
VTa4p7RAf3ctuyM0Yfz2fedlapNqLyyr3zl6+idUJJ7NHHR3phAVNGrdF9RwgzCfETmXacgllkP6
SZSxaopi5HIoD0Yj0qPpDKfUtW+pq++tBGGK4aMzqYJWA3SQHhHTpndU82hsUfRu/SkOdxmUjjbz
3d8IrFRksjuXiNgaoyKM0rf/En61sDLzKWO9pLvl1qlM4Jjja9bWxm0MIUdWlbN08sg/c8Vnw8T3
0KXlNiKKp44HSZ8usy3XP381rUh+rWHnqmkgn9KAZAersrnoUgG/bqynOgXC1Ac6cwmbKa0odVoe
TKCkw4OQmn8JF2hzMSIObY3+Ae8369melVY75YrVuQ4TzY9Ad6kJqvFszPJ7WLZQYjpe00qG/DJs
lCXCQXcVcZ4+9fYSloWxs+3+fbBy9dQ2fv0UmNnP4I9qZ41EzMblwOGlc7vyW1001U/Ig08DMF3d
DoJd2HmMO/NcMCLGBxhNegUPl1w5M+cEqwbZXwhb/S2sCn+HbqpTERnDxUkUpbf7W7qp/MIHhMeB
79iPwj2Gvfzy3wcR0T+5YTky2Et/tZ5NDo2Lfs5QZh0pE18a1hgrkUEFM8Ksu5i+02LpmYylM5OG
OxYNEj/jqs/HAJAAJJ6q0sO1ZQ7DLufdh7VF1VczTaKnOexdaVWw5yZXC0f58TVgQDVWCRF7fmwd
dC/7Svvi2xQZoNdu4RmkfLVQT8EXsx+XuTxlBY+1ikjXq208d7n2huKzXDYakMhQ45/tOu+g1dI8
VZV0nouof01wilkFHDK95KXZ5W+l4eiXASqdVk3jwrOEuUYDDbUZO84qS2A7jCnvOXes6oNNT74I
9GgkU33WD7Q6uWwecYQB74iVW3X6c2unLE9TrGx5XjZ7EILQY7yYVxR4yMUYj9VX4RjfY8g3U/qy
XxWpXh3xqsDG8f1g6WJ+3uAgKFdh5boLr62TI7ak5ChaAAuis0hA4KzN/GY4hpkq13mEmtutx/6Y
S4/9W82kdf5ZV8UZEDiRIWYkwQYzcHdyx5yXi6HYtHRoRLIu8ldGhG5VGuLDYB6W9eFwQqcIu6mn
8WRtIr5sU6KHMdADNAqIBug+NU8EfKH4Qm2zv9E53hQ7624Y2u9SjujtCp24irEAkhSm4ZaSTl+a
NQFRIfuzLVKX1SRE9VEHyK5FUmP49ZEZm6QxrTSvtp5Hw931E4CrPFUYrqU3p8Rvi1Y5e81jvqyR
+eRoPOVajBLFxlOOHKZhMyzZg9kg59LU27u12eHRMV6yLhvXuhv9kz5ui86K1tG8uG3sMsLHRSpm
aULoFfISsy3yIzTlZtrl18D3R5BphCMy30p9MRyNxL+OrrSONaOiqxMYWDDmV7AuG/eSRQvDUSyS
oDWmYftCHDiWXpgHPvgKXoPvSOC6M5VQ/VIzF6VoodWVFSboqlMvc2p1GjgofPC1PNmpWTC3ZVag
W8yIAvSfSajhfmW/ecMORQtM0+2i8flAu8s0J8/eAz9xcP6JVaGJ/JzHAJlK01ffXI+Qyg+T44RP
hND+DAGCfcByOcGPKuVinNGLYqZhTOmPj/OotmYtmqfHm6Fl3CZEOe5k16WrQOovgW0Wz6PMrlPd
vnWtiZkm6EmVcc1XPdS7h6qydNubxk8e1uYKPEJwC42JI30OEZq09pp1Vn11Wiyl6KLvov1qkiG6
JeTMYLabeEQCBV4zBdAR1ffamkEEY/HdubV3kon6Cjp9PFASE4JHrcAoznrlVonpsl0F3UzeKyXd
haEq7I9M9rQ0lm9BR49tRqFg/deyDFbCfjWzc9qGlIiMvXkgCAXndME82c9zNb3YVpYNMlUW3W1C
y180k4vhyAeLazbtqtGQlrRdWh+dyn6yjR7sAqKMTTInzAUQ7v/3w7YqIXkHfYkGKFThxU4lC5Is
hIwqiKc0K5tB6nyOSh7ks9VYeHfvcdgNJ8dOiSJiUBCPebTh5K0vlN8Vg11GNWVXfOOQYkow/3ox
f9B9V+zZaP7mKqXvc/yvyU6Co3Jd7fDfh6SVc4wNq8f/fkNU7ZLo0KtSCkph3813NUQNgpWSZejn
3mEMNBezSveIq7bfUGTIw9g61HDRqfaVCZ2mbtKNBxyj62v/IPXwn62Eseba8g9O+FlNTrzvUObM
P///D4MsM2Ryyjz4MAIY7pDeYBkdmsShvep+TVavgTpgYreBw3LhmURqwKUOFoBw4pk/cR47raZ2
UuGK+temWNtkk3N1U8vdTw4pUzbxsDNuZtwRyTPfJywXk15n4Jdhl4LMMm3iihyRgajYktCKpT3H
u8iuZ7Yukq8ghaIq29xamTo+867S7FNlk4I0JBblTs+rIoBBN9lW92xmpnkMel67jSE2yhsQBFgo
6iR91sE3kM8EMXDVIXgJASn10qqey3a4JhbnjQRLsI1K+mC7ReiRBmiYjJA3EtHbkWXsC8N6LbJ8
5r6bEyMH2AlOz94UhBdmoIWy2HFGaf6vjqvx0AdJuzJcuBSOBXqiT3dtEqLfKXXChhgLtc96W3Jk
l5a9Goyo3ybamOMH1rpTGBGS5Uon3uh9UD0ScMRhYgXrptJhTHl+s3MsG6trl4H8yYN0O611i+iO
Kv7ShfRPZTi92I7IlrlVY9Wkbl4opuSkUzFB9ZN9HBTD61xtxEI11JZUgHmO+4MQG/Mc6I446U7G
FhaDlKG3MXTEqN1WNEgtz8RrId1gpzPBXtZNkzAInczXzKiO5FbY7wEec8fgKJn8vsW12fYHcKAx
ze/6f1g6r93WsWWLfhEB5vDKKCoH5xfBlreZc+bXn6G+FwcwTnfbskyRa9WqmnPMrJmwbRVmtRXT
6JDfsYKmIpppTGMZQ/v+LVLS9k2cxTfd6iHsq/G0G5pROnScqphpxVdL4zc03cLdvvaPVnhPovaC
/Pq+SRrqkWxALaAPxcxJOo/3cb5N0JVh2Y9JM0hWqM86i+Ew1v+0GvRwPvpDaqAPJ9Qazf0ANlEu
INKXDX0KmtFrA54mwWY76ijTIkMVfklRo724sqnFA7IG5ht8yDEHRHE+jtoIE8Pox5Ne5pBb2+yq
qrN+zlWVFJMZ5QhcXONsMk1YgT4Bj7jM3KsEZmStK3UgD2oBe9B90hvc+xiXGjB8UpIiX03Lhi5a
sQBSVF67qSaOLDPSg0bhS/H1lLrJanZIyCwAOQ3npcdPi76GBlqmRGQwLBCTGt0qiKY7lbWxXu6y
FYh5Njv9mtQbA0eGG1tJTZfM7II2RlG0pO3+bg64WAc4TXcicKekfFlXiHSiBpOp5Nnft8a7Id9l
uG2oGzupgA/TI5/kLpFocHSXezFPJMVjoijleTeqFeN9WA6YMlfLafQ2e7E6dg2eqGMpTbCjZTq4
Q4l2QraQaMZ5SySYghI/JZDK16JU8KQa16UgZt9lEi+HOQUVGcnk1zUD0cyFDllmcvXEkK+DpGIR
Rz7Xj2ly1kTEwUNF5JSYR8Uh47TuJ1ZPU0lay10mkvc9gQBKnl8YC68T6TSrKVou6nkj6BbpU5dL
gOTPL+StFIcliSgEOlRlYg+1QZ8WZhlm4rZxx0qpkPWwCEpYMjuoVx0DdTr//xfwLXqoEZAkG4q1
myfO7f99gfeFikGOMNK1zwigHGmObpj/98VKCL1TWQZoBaWdPfVTtTHM7hCPhHMw0GJGWXQR8SV8
kRThmKkCUUzZ/aM3ss26iAxl0Vfsp1IXA+CtH8Y4oO4RK7rDYsK0fIV9QKKozB57b37m5z/NfQm1
Fi8ztQs/anYrJsWxF31jpbewxHfwcBp9TtW0lov8/ILzHa2SzHhNRnBnzYp4+e/L8J8aNqWYHjrG
UYippU0nVeI2M+R/eUp43yAQ/ZPr2rwdI8pBQ6lNeKC9GsLCZs5J9R42BYaFIR60R0aqPAcod2wm
5V1bOZVhOaltZj0QFQlaPRh3mJdUyYlXmwq4fuXfkEzlw+yiB/DAI6XY/TiQiGNAmWeLpvcqIkWh
P/HXA5vXan0IdRN7cqSb2mbIaYgZqb+mOUEBsz74kIessRK+rIGWv0ZeS5FAM10y0oeExFACa27o
2a21QNfwvpOV5H3Cg5xVJ4uohcNdg+7fNAUec4ZTy6grL4x0sEdW1mUSVbgnRbyeFeKwqlIy4Oga
IkeS2yQZyes9E+0UMISp9McBhI1/bzQCr4ZMQfygCnbRFZO/1vrkTzEeWLXXaLSYT5bTLKXvBIsB
48k/UtoCkqW8Z+PCjnl/gggyJMMApLM+ky76fdG91pRO6wBdT04X2Rekpji2On/72Ly1AnZiuu4I
ARBHYGHFiJcBZipoVQBWwTbW0sgRumTD0KzYWRhXGvEMfL7/qvuMefra5sdevsjFR5FZuKH6rDoP
gBWric5uRPzIa78wQem5qUeBgZIC8VtORnSudU3ykpW323Y4lZreb0ptGrdDi4DGLBRvLICj8oe/
WpP5MIVh3U+WRae1kQqH07hBoy+7alMJ1zlJxWNtgNOOF+Nd6xjQNqqx7CtlwGHVGf9KSZUv8yT6
7GLYkFsOJglZ0zUWxEO50vzPGXAyX9vJxgoSIyntWFKOqV40uEzYbWmjQBYW0C1NOjOWfBXzEAsc
bSQhwcpV0q0RDfSYHbmUxJq9FneNgNUcJfrarEwbEYrLEm432jw3sAo7wxK7YyOmOdyVMUEMTRNa
/5lSxr+Sll8j8DUfmVm89QX0iKzpDA8z6pN3gsNjbGZGztj97BmpIvNFrOdRLm6yOlG2U259TXMD
z1S+ezpPE2aLmAhNLAtMo/tjATiZoB/aqzTfpwPgRwhuEl3xoo5+tLl7yJUhXBT1hmss3uIyh+AB
snnW3msZJj4W9ymQZGDXahxOKRkK8njvPfqRzARy2ZETa6FfoaFmL9RgUAlBG0UGX7rQZx49R/J0
pZSbnuQeoE/CYZDo3dNwxjb0bNKV2ElVM10+0GYRACfyiZPH6Q8dmu3VMt5Go3pKyDWG9yUk88qQ
VUaVE+n2SNRdQYzvJzkdAwWA6viEgtJivbtmYrSXfEJBMuXoW6ISYcSscJ7T9UOs5g2NE059FHxd
kMpi6s2YsIFWpAe0seQEUA+uGSBly+QoqVUSj4FSkSiKxG8xNNapehY3SgIypIDUHMe5hU5h3GmD
OW3Eqdr3jXTm5IZydrwOmN03eJ5pksh7PL40MUryCLUJ5eU6oIS854Z+HOIgMVGI1WZzvGe8l7Gv
DrIk/sbU3+59LBUAJGCPBGG8IPiQQos646WMrc2Mer5thPRc02NwzQGJ3DSSCDiTHj3KCQ4xIuu9
RBgkL1oRpBe49f2qVbWNNtFHSIZsi9Ujp/WO/71h4grZX2D6kj4QZLavdcJxqgS+wG5GLEXF/Fgc
8VgbAlKsQSBoodZrJPTkaqBunYatoKn0C3sUaVr5ktNKE4lceOlmC/OUkJG/QkVAOK3BIRMOkqkI
RMGUXj4B3BCyFatZWZxTaTWOQq9dWYGX71n4J3IYQH3Wxscnq6yesX8UyKprNf41FTolejJ9D/3a
bzWB1AlG88VWnshnp7XVbxI6+n6N1SwqPmoZDosQ5RqSa8IztArK0lKNjpglIouTFXDmeZcFUqJM
FDnoVP6Vi6xyqYBQajLZeH0P4HQgHz1ifN7eqTMHnROAppulbQip9ML+GlZJdBCkUT1OY3USmB3s
IOwPBaoDsdDfk5mtSp0KaEUS+x1ebIR9ff1aLeV3tbTbfqzSYF6MV+h15jYSoawLJhVT/d8NJ7ze
seZqKZEq92jBXM84Hnq0btDZIkaEmID0PE/dsDHVVtrHRCAhz36aYJ9qbCa4fOcJYPisit/dYt63
5ZQLWyYXb0sNfkcE0LkzhWXx1Ig/S4i01Yfadq0rzuLKQo9yURNqqKSSQqjBhNXjGJ9xiSn1VNia
ZdQHekAgPLuDWhKR3SAjOJTyk6opEQYKLNXcr8v6zQ2LtKJo6XuVWJXAWaWd05sWAsbmta5X8mH7
6ka4jlUyPRWRSlZa/lqkMFLzKmXFrMDVxr20TdMhC/Qe94K8NsTDCoITf6l3o9sTM1jI68qpC3Al
QSDKIIYop0RRfRNzbF/3aDjKCZLMbh3O5OEWVNv/kkpxhbF/GfpJPUQk6o4DzqZ1uWorery0yDHH
ToBlmuYHkUSLnTX6NORe2XVDx7STEIPV0AoSmJRHqos6A/Fqx7WK3aXqmo8I8TGi/IOmKPOn1HMT
rjTQ4C9+zpY8Odad6hUu0IYtzx0Uq9tzesQw23r88bhqJ5npciJv4ggPpVnfX1cYefcSQIOIPAYr
g4LRs1xvSs5xndurLFItBD070NWjsMNcO+GF7ydkIrRzOVF/JFgGQ4mUezzcXgF5wjV6aADNZAZZ
D2EFL+Q+spBJ171VO7mQRrifVx9zIgfpKbkTHCvBJQSpN2IfHxsqLapAFIHAN6t7f2iW/ibLuPTq
6Ilnttjyisna1lq36VCiEmCrvuEtRcKtxHk4GuZpjEziz3GGl4aCBmnlJDBCf1GpwfPKOlDnPNpp
HZmkZ7u2Y4Fv0u6q3xPsZNqT+RJZ/4pRSByTlFqx0LJgTIodk9D6lPcUnWtX4apB3idpL8k8PZbY
s4JhP+xnYdwY+ai8YEFy4fLDlLEk5MmSycyK9YmmLCt04UqNOAaMdXBYtSU4bqVCFT4MxqGN6jcx
xb9erhZ5OOodODbWA0aVqUuJg0dBUY6jyWUCGQkXt6V5lzYGPUIDrVOVGHS+OPvQcJFIOaCnNGp3
HhhDIcpjgTbo3hkGMIjFIuDC2GwXK5zJOMiQ81Hq5v5MSotnxXf+9Zh5977c6WOD53JelsBA3t1a
BHyStHibcCidAM9vKjX+S1pipjnherkuXoapx72TzPleY4jqJCNSlfauXVrD5oHn+IlKwJ77wU+F
9sPIZOqvp/KvEXn4iu8VLcgSxI8VIc5Ohb3pJlcQExr2wS9ic2h/UIatEj6npCKy2Zzo8ECpGBhU
Y+FuGO/e6vHVlN7q6o2PfqoPcXQgIjvqwrRnHnzFEC3gRCl+C5IySW2yODHRqn7mm2Qr5QGdXh0a
n9E/URL4yKLdc/Gf/XoOl+LQ5KpH+neleHVPkCkCPlfr91N1apoL0H4O76jdaO1iXSTLVsv/4uLf
gkS4+UmVLx0eu2MUtl1ddAfNGb4f2m3sxxDXEo62dGRaBxsT4UcRCnkvoyNC22wJsToOiOWZvMsn
mL6WcVxnrIvnyjqt1dE63PXNomOBCNARGUWIReI+B3iuWA0IqaOdoyFyXxxgX1nqTvOWNOJVekEH
SIMTnkSHT5/ermGXG4YSrTcJfq1ybPOIepFN2u2+hXruTH7PYPLok6JY3DKJf2bEFxozsMX9mp17
9WbhXgZVgQyBthqREFf5/Ymp3nCNrQs0HXHT7IDDomQ+PRlmu3ST4ThlNqtSdu4RQtWH6jZSLJJn
VTnDDw7gW/mPfklb+fRLCnv6iTjNqliXEFBTyoEOCOZX1ed8xBqos/mvG2hdYr8VUX+TCQ8C7w3u
cPGLOGSxew+ihdEydNzQl+LCMxXg2kfzTZjZ5e0S89U982tYTSjDVA8iEZ8LPYUijDrvdcsExhXd
0WO7/QA3Hb/Fb0oQH+E1u2yg4il+M74IIYpCa3QJidoKh/goLB7xj02/LWly8W5EbD02S+S61dlF
SWj9SvY9YHkcUZf7bTTc+JseE48iP/wGmOEvflNvxgEPiHrCI9UXtMldvjsmkNuWc6f/W50GZRoS
tC+ea/GB7xlcVPu3fCQvylPZ6idhBqDCj/8owKoHkqDmgVX4IJ+KvbS1Ymdl+3bNW7LncmhfCM6X
M8w7rC0tFcIWHahcH3LrxvjZXj5oPhJW0HXeMw/Xaw/wJR60AbhsWvLO++JKlihZnOIVhx7eWwqH
4fkNiYLUiukWigCkbKAVsN3BI5wuMDGsLxGJfPNhFSAtbGYxi9O/gVqZ3FmnYLMvMTsuGuVoU5r7
qNlGd/DDXsnQo03PMBl+Se+5DuPfkF+s0ZsJzPlbJMIU2LKBnbiDAwmP83FEREXpDP1ZiM+SfLwX
x97nTrwuAelcp2nLoMTmZvTXW/1BHNv9QGwdAaRpOH+gr92ogRz0n2R8ae5gi/afFjLXItiu9f+L
M9tKoXTm7vSVX1qhTuT+En1K1DXCdReT0RnAgwt43bGIYJ+c0YWJ4Wck3OwFomnzAFzzJ2oZJz/E
wd3LXEyFDpQtwvtgyXnCXnuRbs8z6Y/mKjbqne3gKET9Pt9LfvglVdFrNiOWw7N01o/qsfghQQFX
ergQveCRGOUv2/uXuJUDLr29OIXdMpWWw1WgdHVIeJs5bGKeJTy9/BAvxg2niUjM4lb6RYR7KN5J
Ljav0uefcgZF8C4kQW4Q67ojghPYpfbyNOOd77GfvppX5UxVHbniu+AOO5yduzt/Ku28HckInxo/
/4rR0DVLDj/npj/fWyQJn1X+UcmvmrSbhRmd736NNnxY9JKHwzMgdd+c9FO6nbB27KyEmAi070jk
IfFSlLBxOOXz2/Ls2J0E/LkSoBIuvQg+E/1iisY9qbew5hv6yyNSAx+4GYPpyLxA17LHjv+C9L9j
nt4RXrPgXO5P/XiIevSYGxmCWkqHNP5Xdv5Uxa6UnYH9Wojdy6s00dtzGY0yGB46Mmg9hiOyX+zj
t8UVXCPUfpk+njLMiKH1Ke7gdAHGYWSKCmUBUOgzHg8B3QWa0x4qTz0wdEVV1W3Kf8NP+294qd4x
anNBkZd0UGLHje6hI/4r/rqtDnLzB5czMk7JGxm8ntVNedC5+GgJRjAzHtLXTjtECaGbkJNeVLzH
RNwDww5ZNiVvJjosIb7crna4Qkza1NjfbGtDha694FY1fwhrmA9Y5/keQTmW87Y2PJWjH5hFNaCx
wIfXUsmcNA1gG3dRYGQulCst/RWrj0m+LgjYj0b8kdKllwMhIHMZQZmSbOnC1CASGnAgaIG1Atsa
xw6JS2oD5PiUZc+ERAMe0Aj0xa+D6SelBG88bIU5SQ5u/GX8Q04BiRAKaPrsgOGahBfrSxiVJptz
VTWdSafQPziOnWLIRUC+3D2daAg+dsMuFwfIFkA1dMq+/Oph1xB9StIO/BTZHxWeXMRohAn1utNo
b0/C0EB6J96CiRbr5t6+zHOYyfYwoFkKCtzwMpFIZ2l2RlYzdlykA6hD2SlI+ogBGOBehbgXeYzG
nuNtaMgSA70jtG6SOPl4jPw6cWFNFkXgVi5NxBzlonHNi/fK+hlIb44i/Gffc/mXPJmAImpTDWO7
TCrZ19CGwxDUK2hYp/msTXBYvkSoiuQuxLDLwWy6ZFjNNT3Cafc0YJMdkH4W2mEhAK9Xbibbu2p3
wmeUAf0DQWkj9hVGT6UXQ3R9uZH6U7fr7rC7mOVfGevHmRfVoWleKO+W94jPGuSaTYKlQelMSIZb
Aa+meQfcLmarZUYZmumL+p4O6OmvsbnDAdjlL81vZkINcXhu7vM+3jXIYQWkoOzZFMdooAV+DLC5
NxhgrOF74yJP7ZGe2n2XYzVzRfzU/11uwoOaDg9oEGMaxytu2lkd1pw5iYFwx0BM7OQT1X0hn2Wo
U9Mxivegg7BBH2mDcf7UK5uHGheZBN5OcNFmCc40n7GmJ0awpHuluC19yMdiIHtjqwAt8UWTCGv/
UwBDjGbBIDqMCoRn3FXH9Nl+gcnjoXCfRqfrPUsIeC5F47n2CFSXw1u7XR50ZlEmSrS6qN3lzi16
ElMdc3Cyx/hGlQLFZgYYQYSWekS+jU6Vn+Ks9iNkgKGw6vOko+iwx0v7lnzyK8U9Beh0A66Dw3TV
gVA/f0iZHNIsOTWj/AMdRdXlxIzrnfx1oDW8KWrW45D1xSGr93ck/RVsPbDXyM2pZ4yXe4MyRUdW
gPuJPgOPANm2mk/xQONsCLIa3DmmTf9p0+UeZnLkp63fsKm0viRfcvNDi06NXuNG0JB0SdTVg7wd
UuQZDVmqszzc/VyVvpYu/pHMkhw6BZP0IByMNL3VBcwwq0LshbFXyn9KVIdOJqls/yriN0QxdNru
FHLSRBInoixG2GhwESgVJkSxu2gRzGqkT4kr3ZKoaTwsrZeYyYev3IdQG5V9TyeFwKDyBcpT7Bgm
kfAm4m0tAbDAFNp9MtPpim3noSHTsR0fMTNwILvoIpC/gqrrIrq2En7bZeaGjOuMhUIl8s0oEBdD
vL8YukqJX181snFtORuKgBxU5dWkosk7+lG1WgH0oCyQWeE4NneneUYios+BwIe/rtrXlOWfJS7n
wVB3Ost1+yY51KNQJz3hUr7xsD6KUNqOHrerb95wlbxwNudsu9cuiLZCLmYgusSqhaLb0zTYNhqL
N9BUv9QLzQfXlBMrun5aCbPoCqYAzOTU1iMdY/ZC0FYJGL6WPgT9aK3W93BD3ox6SVOtQK7bdwmZ
TigjU8Vrnu/n5myB/O8/hvv3vHxpgQo1YJnyR8oB2h0XgUa8lP6LwBztbsKh23EYs0X/dXDFMD2K
IZsA4zuIiQ+Oqz5/o2151M/2e7E/7ie3cbGiu0wTHeVyFHevGD9sSsTTJxFxh+Pky/ZfHL51JBg/
vwf6rP1qegt/9RC2wbHeJOHgzl7vYFs+xh7mGHr4Hud6hyGCj9TLl/0tST+2sqUDbeu32oZiZk8u
/BIbJC6vWtutt114R9hfbWp957XyIGPYvJojq2/9G8AOj93k+C1t2bU9bsrIYULp3O3FXz0h6C/4
yps9TyNUbNSHGg+K6jcuBuBBcViovtfVoadZLRyUvbbzddbTxD5O5mZQ9pp15MSpy3spv2nrqZPO
fEefIVlmJcV0Reb0tvUGl7O79idvGCHYiwu6eC9dgIMcla9xm4Uz9bXhiovPqUPkIkfnKrS2EKJ8
5mpIhV1jW4UcZLcMxvYGOtX7bRFOxbq7axsECt0UFCN8EBgZQZts49JVWM/y67CXgpIPs/9WnG0a
3Cz3OPj7be5stYCMT66AWfhMaVR1Q86xkB6jk05ubeZJjIILf+o2FCqM0gm9mB3Ep+q8N2sPsjtm
S3gwALior8bvqHBwczrtBlXWFhoAHw2X375B8neMQ+fe/dE+A35E98PhaH57BqfVTqG1r00/QzBk
XGWOyXdmsBpr0bX8eh5dK6J9meQ70YMm6D6i1/mJf7XBTra+SpAwxYb+RK/vung3ZdZVu8fXMlpe
MunBgOXQsUHLjdkSUzAHSBuIgBsWfP0EwGzvliemhyE+VQph4GeRkgkSjbFNoE7OG2gs5rI31VO3
Xge8kEwtsHe23DVGy7OQIAlcftd4e+c9Li+JcZIJE15JZD9EBUDGV/R3TeIv2tcyP+TxF2y8qGxQ
PWsDkjni/DyIZjBhUOF0Roh/Td/DB5Md/ST9YXFnzJ45+R+BSwYxZlibIPmjp2Orp4Td90H2ovfO
1LrVb54eRO154GfbE5K/Kv6q1+8YlMSSl7gNOHqidgnMdkMktgK4y8dcXrw8AZT0AMh/FV3rAGLj
wh4JeJC0q5gliJQ8LyGg/PnTMZ55W7iAuxy/6Vpw8Kb3Y/cHsBHe/bf4Zx2xniS2wEKLWJC1QTiY
z18CB2vYiLa27bfZPr3yynCt0Z+To2zlbjc4g2xP5KvZw17+eG6oNL3HZy8AKjjU6/u0m8XDs/HN
63QkwQbSgtrHTV7q1Rn26gPqbNZ78uI3/BTtmnMPbuOjukmtXR7MBwMKP36Tw/Rqva5/z87a2/2W
vpm3as8LpG9I19F2sSE3TPxxyDnTY8AnK+3zNwonnAyCQSYPy0X3kr0QXtR0pyH+LsImHD7uOBuc
54qlOfmbEdxvvAueNP4OUgCYHH8Qj+xMfrKv35Q/0Vf6fWnsorPMMkNcNDbGVgtFP/lkhy6vvOAL
/8d88Gz7k/tKr8ohx8vWHD6/LS/rk17mCCyV+NlKtpLSEz/ibxGry5+1RY/CSzUv8XXaJ+f5r9Zt
4YBVMb0qW9k3T3RZvsUP2SWu58i2VL6pD3b+AMq48401Ybuw9NvJS+MjN7xQBSKNDWZP4q8aPRZ7
yvzhMXqMBZ/rttew0rOEPWAkSVT8RtA62D53LIt2t0Ng4SzuEs4ejYXNs7fzWQeoSjhLIXZn+aHC
52z1zmHMzcLvu/NJRpD9ntvfIy2uxs2cIiDMgbIYKDocWlt1FzolSVi+gaw4oE/ygcnIsbcMzhgf
+JyJ81YnjPaFFnL7ls1bSUVYn3TU1nd0OzB3o0NrHacSgSwzikfb/ZTy531+p10WIaPwKHrpLSd0
TnDsh0a5W/FSCXusQpi8ImS7TqI/KSuQzSMWGCHG/zOwljJT8/pXddPty+/s3PikEhFHASE0sWN5
y69P0Fte1JN24ZbWLsph+uj/5Ef81j3Sv5hng0bRjakvGkw8aOuFf7U8ePRZ3TvuMAIkrqrfO8WJ
Op7D52vznqqueeTol//rD3OAyvCy7IS9sHfVK2absxUW/rBHorR8dB/yab1QFE0U6uT+8YhX9npA
nZb+m4UN+n1wuXDSDlawbvO3+Aim/EKcgJ8e4+/7Kb4SMHu433gCqjDesApwT78JjAcfuYnYx44L
Hg3HOkB5CZLPgUdb3C+utM1e5I/R+8Slyilqc/fLnXE0f6ODdFQO5LGcMB9oW2prOmzLo8u+6P4Z
nCaXPoiMDQiuyNjK7+AoOZKypFc/HKVRPm1ll5v0xukycsTNd+da3+KNUwwwsJAH7p0zCX6MsGYM
BIdohwRavCjnMrifdD+D0OFAMSESeN8sLqzt3+6nIBSCmCDWIZbY2DFR2Vyr3bLJvfa798SbEdSB
WXnIOSBsuLDRhh+uPdiD5E9CxH/i/P7cBLAkf3dWIH1HAOGTDdOJxFX+pjAGdbIruBTqSTrSTo7+
wW0PhQtQshP6+Jh+7DOb3OcE5fdv1IbbciOewR+J5yQ0/eGd9k1KS/hCT46+Q8GsnjqAhYjsZtop
pl9pHhZxSnfMtJw1WVa6xjVP7XV8BbfSVS4HxGWD5xpGM7mwq5uc5I3KlttAuH8Ttvm/+kDsyEF9
YRAPkK38GbfJy/xKjyT9yqlD8h95OKzHBKer9zwdbfBAZ7YmcvQKkEYKAAbs+E+5M+BGpm2r1Af7
JOyRzu2q60Bt7JTRITqP//q3dEdneAzMB29maDd0Xbt9dxsoBHTAoe/Wl/xhBKx99YxhyyNh2LIr
YqjsoXLzVxw18SunB6Q7n3yE+nX8FC9cEkNxlRdChrI/6daSZ6XYzW6BOELgKxkK/4pfKj3hXDQv
i/xsNPdwG/lDCFyg6dc5aXzTcB6K28raWNKJOsJYXuiM87WWODDp3zHFdqM8h4uE+fk1IgGMtfUJ
eCCoFdpOwND45cl1vh/5L4wiShHswE2RPuJtJLhYEhQxjNGTWKeiuUzqNR3ozqpeZ2x4L5w6S1Ij
cLsDVKYVi0Bn06Zg+AGgFM/mar6x4rBv8Jqdx/mFxhRs+so16Cpi/6N71rOLZDtRD3rRS6VNE7IV
0WVGCUHyO0fTkSlltyeCbnRqWhhAr5IQxhAY0VVHLuYzphOaHZR5Rm8YT5AEZEJApsVAA2qFCbdp
hmBGKqTjDxU4xcLoIdDHz4aA+S+NPLgPzK8m+ldt90EVc+MeAIjY5VieHJHPOzqwj1K+10i24MMf
KwCrFgNToHZuE4H4r5zOOClIsPNXjWKsq+GPSTVRXJ35lxFJQLWY7Tu/3XGDStecKR/ocxRE2NNd
6Sp8c1adN/3uKWTiAEASiNduxk0SAD4k8MlO9gkCVdge2UW64t6dOZRO9Ocd6p1aCRr4UjNJ871I
s7b6jQw6elOJJ4OXjZX4gMaAPFk81NSwiyveJNY/JSD+57/ZROvNzvvnd22b9ntA+cCR6Hi83f6+
OQP5W+dhOY/gswop4EG48wSnG75ayoghqEGEJ7NAZSxmagja/b+zS+F/s807RKLbJFJ72pGzPDaN
A2gtj5RLwoqYafLZ2+g333HiEO28G7jIl9jXPB47O/HgAYRfggeI/YJ/cRff+Kh3z3jUT26rAJa6
JwVy2DH9iALDidG6+bFLFgT1mxrmbuy270hosGz4hMXayRfP8Mm60cEMB9iL53oj4F+HJmULxxw+
z0bjuDY6lROF7/RYL6Ktnp7PMmNtVndtq3j39+FMeXCyLuwOTM/ZY4Yw30gHGlHspvCCSJManJWj
wpZZwit1TfQ5HseDDHSiCpbVzz7qr/6YXuWNebqzR7BM9NzaR6xgFK778i0JpcvM6UW2IdhQcw6P
LJTpdeg+uapnuBS5V/8rqLeo5QAb7gBMBEmIcf0NgZFOR0Zkx2q5Ao3D4xNMn+VPvrvv6x3olWv3
3Ls4euJBdWE7Ov1O8/TwWZxY37GfBGaoHbOAm4+pATwbPoD1nYm9UrnELAxMEjbjj3ItDrpLgBqv
gr/zoDALpyP8AwzMPONHNq6Eo7qkVp71MwABD2isb/UY0c0QrKvDRu/Pm+gfYt3YlzYMlz/xqFMY
wQPdZrQrMJXxCpZzunPw1u1H5ejbfqMceDcHlJGX9tyfqkt6Qwh1yvisLk3QnrBIYGp/rw5waiFb
xn6zff6aSdiY7CJ2QQPapzg6LYfUZ9LbOfI307xdu7qwD9RP1F4SlqzJhqCqfvY/xBjwfuic3iqi
rTbqJ/nx3MQOizuCO3reaBEdYjLgdaGLY7+wa36b7mJjrQhj1ffDY/jVP6q9cqk+ojA+An/Do41J
n+56OHNwMH95LTPkvZTcsWZ43wDn3vBg7jmkOJPsyhzBP2gk6o/8u3zrPlDe5ynfoDkZwxEhJPZj
A/LqwKYNqQo9mCP9E/cx1OAPQIGURiSDud2eRvj6N2bv1DS5Kz87gPmx9AYBnqg97Zif4MsDk8Uz
9RG9jH8MyxjoYbGluuOYg9MTKZahsbaGee3QE4BvqT+YVS453kWH3ZuEGw5VA3V2+qX/NGeSM84V
x4dun3+n3/Ip2ievUJNWeQOzKdax1XnKn0UPIvKJpi+/Rd9anIxYNcllRaBzXT0W1isEBrOv7zlc
owN/xN/qY/7TTxy+RhYtoDzPhZMzL7RVWubfy1/pxqcSQyvzQ1v5gnacEQKmO0g/O2CVKF0RqhoX
/XqXCRBQ0DudmBa3rxA7dtYnA6VpZ03IuQIwn7KvPxpETvZKAxJYzsdIx+wS78TcpzKX/oq7He/a
1+kH6oK8oZnPp9T/0YjkakTUR9l5vAJDHE5CwAhSbDZEJFBZcTLd3VVX713juHxyB1ku8/cwCqj8
WluZ3P6vaEMaPC7zmQO3/qcerkHPpIYxSbpdNrDr6Hq0f0yv3cjDlOoaByUo9urNJITTLrhYGr2I
0ctehpfkt9mLD/mEpemn3gw+k+OLxP80D//hYXQe2vG+x9lymlksuk9so/MVsmE4b5IDkTesCFHQ
bmb+TeoLSEJtkHs8VMpu3MFiZX7DitJv7mfzrHKadrMtVJcNv+DYsF36pG+yKjDG6Ww5RGdneC2C
V5kr/wR/cufzObIcsVgH+nm9KscFd9n1+dHwi95Xqmt0BcrRolAmO/buSD9d0DgATUKZPpjmaQ/t
A3XeDaEZTxBudB5g5CM3+UED8kDi1aXdwWhCnZwmp56EGBc0mWuINqOf/3F0Xktqo2sUfSJVKYdb
QFlAAx19o3L3tJVz1tOfxbmg7JpxwCDp/8Lea5cn0iu5eA+yXTsIxjih9BOl4X/yS/vBuZC5wuRI
qOI5hwe3Fmf9kI4rghHQW4CIy2T9s6Vl2E31L8Jvg1adznSWOV/ZV6xhtZL4hHCIqYjwgry5o1OB
cRCUr3NEFg0ByrcimP7u0exjyvwQ7iJRSbdlPTZYw1UiiXHuH1NV5PPbLN1LEskX0dLjWjPDMt+0
w/oq1hUB28QsDRXeBrlACCyimann2NXQ4Ck/gvyOXv4J+H/pWnTItWm14TaAjlH2Di95kTHAS4GJ
4mYn94Prds8ZCe3yJh/FVeuiQZMSO0u9drCEizEj1QI9ww4079tQHzX2T02MjEJj5Q4oyDbl/+oc
/fVkiJBPE9Z+c8y92QqEwA0QBXdtJV59UwK9WYOq70fHqufQSNP1oO2EuaSGOEfNwFZIz9TiMoJA
x/0qyDStQOoUlexZzIZMRKDGs0tcV/W7EUHetDDujLXsLibGq7mA6Nno+KQIfK5wklx0U3ymGrjz
hjgLZioyU6cmGCH9/vlh3E4YgEZJUtgIdAR2h2TtXZDq+VndlET8cmEBYAfP84oCy99VotSAJaw2
Bg2ffc/rrm5uQecQ02JPApnxpF0WNG17VbmwYNzMuMNkPuoJAjzkmVNe8a+O7Ybqtop7O+PJW1Hx
d1+yXhxJNjmsjd2XBH1tNGsH6CcmMwJYHtOA/2SRmCCLVo6Smd9ukrsEsQ54a1d1jjITv43RXd2I
4+EQ/hYkNVBhs0ka6KX1lnbJyRAe1rI4WlOzRzFtrUczp1W2oMB75mslUjfmw6tf4wwxT5J58rbj
0i79vhV9UUwDbiGAKrkE0IvTFF2CB55aDv+lwTiZN3wyd2sv7uOU3JEtUvsTpeQUo+6UWDd6Nt4F
vM0BbFNZFE4XhwouYLSuNj/lilmS9TJM6DA/gJAuRsTu5gSLhWp89lr2XKT8yRbWNAuPmiITtCET
tLZHdb1HGGm5TzZ0GAIDeDMrfEUwvYKM4V5yJiFzLHInp7R1GZDyrz0B7XF6erTFM4o6DEdnfirJ
QH8jkVQsMuh3+EtHKBdRxSn/tMQEBtRDzU5T0tkhAJlvoQXKXmvJFFgTqoeThHgJYGKJeFcSduaf
7hG8F5r20oPVEKib4GWG4Xct0y1UpWsth90z2WPxBnEK2sTwly6D0UeyL5z93fSrXnXi8tpvUpiP
etQ9AvQCdj4WCFF6J5l2EKd4PSB4pv2bVoJa6lD6neRBcGYcywrZIj2vctjwqDA36atzZS5nDtu0
cXf1sRfsv7SPrdRDHaNw4tQo7BWP/CMQWos3ToO3zyy46aSRwg5e+jaYTpXIXkfWU9IV4KVmP2UT
KKyCrc9sQPFQNgzbAFtZaxFtunUOz/Ifk8QcIh+JkN+OCVk3Y2c/V6DrjI2v800lZb/PZPDKbIkl
RGBZ2HcqxHbp3wW2w2RWbyw5EDlyCdCp1p6xZF6zxW6sICzJ7xNxQFlauhfdQScVl3ejs17KDVNI
R3zpUV6tIC//M2Vozt18nvs2ynWSeSXhup0KVQyqqQw6eXVykyY482Xgq3xEsmJryWiPxN4aLWlH
6LNM/DE9A6hVYfNo0Fu2m1MbBiqf0m0xlvPBuQLY+tlIPf5NGAy2Be0zZU1sCJ+ZQx7sM+7nhJJc
lT8QeU6N12qtJypkoZPup6QQVkrFVdcfwkWP9dC5mv9UQSAHJP9lnqhxLvvSXxAunLWZnp1TDTXh
96OjF+MpSuR86XY74RhJyHM/5P+GuiWHBQ5nR0maN+7ZAaK+FhOsuNF6o2UzbkZbXthUfqo83YaS
hcpzRcmVrmUjIB2ATdyZBXYH9cDwRZuvuPxvC/73RbJe9etHmQiXsQiMakK8gVRBZFY+W29MPU6z
JWA/T6McTK3Fa37fOe8HzI9o+9TtoSlMxlC7GiAUSEc/6pXhrJjkegNBk3CJ19ptWsMx3iU7W+kM
s8YvqLVwc6IYMb3sswEtrXs9VmMkkb+yyLhw3C+6Hl/R8RS3qp7vmtQ9Jv7dWdKFtbq+Zs6aIoUk
ci1VKY6AIUSCrBBMmkdLOdFppVysFxzSHZNB8oz49F25egN5ezzif5jdLas8bbC8tlN8ZsN771dy
7GvM4YxN5LHFRy/y0Ytq2BlJlJRFJJxkfL3Xf7qxuB0LFI3I0ZZXof+poeMqyiO+d0iFa4n+PlFC
fIHdgPAqiR/IW7K8fxXT/tXy6/MEl36WREw7y9vinWpw/7Us2CCaogGM29bTHhI0ThonQB0hAuSo
yvbCDkGpndSwDcVCYQL+u/jsjEO+iTY5ug7Q7lOtdKdxIbjox4Adq8qzZ4HThFW0vrCHhn/xVKbi
7mvjEe0phxXIdRKxBQImlr1F4DUL/PUsphMWs0LhyRZP1GENUhWKqulyIPfV1eq1E9fsru1ubDyS
HKE9+dvQRaqs9gXE683H3uvv/xKU2CpSUsXV+x2IG/jEEZ0UIeUDBJd8LN0RMV7uiimTzPF53xUu
aq8YvV2NSokonYLUZJ5HJc8jSbH7aXQkoXZvwovVb6farerxTFvVKnNY98yzwYliM3UqztLNUm0p
H+2Gjwra0hZLJ71hHn8dAwUWPfeAKoXC20vXG5j8CLRgQG9CPbfO+mNUNWA7ioP75D6dogpmlm1n
TR+kwsaOY8WUpujgl5jSjRV27NYbiUQmRw25Tw0CsvTkMkUkarikoLk5u8IC9eDIhnztfmUddGBP
3ZJgscfgJ/tCa3iVFmOgrsFCXtrVsLHx+WKpcNYsIehxLojCj43Zf6ADqmOn6wu3bx0LyQoGGXZz
M6h/EMzF9Lxu2THubn1E9F27SBmBb4Jdz4i/VSM4LiFsMl9bS98CeF5QU6eDdozR6gvkrtyhNh1H
oyakznIGicCtmaTN3OtXyU3D0RxdIdcpLVAtqjnpvHdczg73zlUA3N0ulyYhgJlZyM4qa7JucrPf
mgJhmfarpJtfz9M19UxxiwIhKLr81ijDlQzHXiM4eXU2hDqb2njdXPisUruYMBt6+klx670gEqPx
KDlSzRvTxJeL2m+5jHJv0EtPK2p+V4PqTTitWs+dw8gyzx0jI1G9f8ht6huz17H/LNUPw1jezGZ+
NY38IQM70cw+mCbH4JLj/nNG7KrUFBa32UrHugy5m5D8XJX/9KbzBiit2n55FtOD7qYM4Nb2tVas
13y03lL9J05L7IQ0+bJyEbwE16VIfkM/ysg/5VuMsmMsM4fCsYBy3uROZlWvkIyvMqTeSsemTGOw
ZtljNKZHrk+PGBOxUN9Gybpjo75rX/IzzxnfVt+g4sX1Xq2GN6N7MmhXRWhxWm6e1Cl7naH/Jrzb
jpD2eX+TDyO5fVWWuemquHtKbN4CJlO0RYu/NFPssXyXmiFoj4W6h52J/7eCxEyB1iVSNAlMoVbo
MV1POeZZPpsZESqM8eW1LA7ivPcqFZUI26uFtEXejT8um11hgkD0Y9faxhWtwd7OOGMrp7zNowHX
mXKYuKde5eTVgLw+W3+KrexqqpU78LK410dekG3cjFfVCg6hqgZ3zUmP80fXJZ4BzKltHFHMrxmZ
U2gUAbzZuSy6K89XI9t47vDnGsCiFpmt8jPA9XtWWiZ0U654ixqjQgETjAtKk88dB1eeqa70rllJ
kMOoiz2jNrw+bbxEZS2vWY6sUp/kq0vGfA5vv9YO2yoQGdy7UqqDisu9dZi9hgtVnlIuUiyp3K6V
RJ/LEITgyq0/S+Q7qhDVVqRjO7AEkiHcVCmvekpWgCxf9LLiBc5tsKIiu04l7KXx3yK1OHQPvTq/
aHC88YzxMLBnrFQVGN1arUhNE04VDLRxGk/9WJxSGRUg0rdtA6JqnuqAWD4GKHj7ST9lbUD2HOlH
mHschJu6GsZ4gLHIQuxzGub5hk65IY9OsuON7TdXEVKvrDYP/w8Ueca9z/kk0sGMeVBqpRDCSNfO
Ns+sZE8pLY/IoxMp3/dCbQAZvFs6crRqD1gFv6pVfYuX+gXW6wWP0Nk+LoXokDKf73/HwYjkojvn
Bodmfq6D59saFzpsFt4d15qA6JyMqpUCnihoxgmb+mvBvcyWinuOoVptuRaP3h7qt8XucvLFpQ/2
WGdqTAxvpoAgLzzNomoZ8Fr2ttrVtGOwsYhe6P3ZXc+mSUb309cFCLoTLFf/2EUiTT5SCY1hA8FQ
MzywKj4WWrYSrf9vXhq/fqvS7jZzw2JHIDLNmz6WbfMHBZEunUyhobDNmf9jRV35ezXJxZkCv88T
HLVjEG7SPpyMaMt2b0IFvq504McqBKRy3MdzVioRmZMkB8zH+A3cfkb2G3MxYlWk63brfwohMkB/
ZiV5yA4LCVVw5Op3zXAJzjJuX8GtI+zQaS74bd0TmqYEbXOFRImse8kqN7tIEDwP2g96YQRsaU6M
Z94eFR10waojOWPTLlEa85L1zSVFaS7P0yS5cfIJQvCkNOcwjQpx9a1iCureWxQExwOpaIsZwT6D
jUkI499ZgrhgEIM7Mead/4ACRh+sNWw3zTFIyyycej0shC4aZSuqjwpyjl1Hbc0JrrK3VsVQqoEe
9bgL5jFkmZ0wdd7J8yhB2hmwoebAIFADm3DYUr0tVG90tb+p8J7fQGH2WMnORm+d982FC3RDozks
F4AbgYy5VsajQ162ZgQGv39r9bA2y0hmczAi0qNZlQrS5XQjSk75OF8Mub+omhySG1yCQ0R6o5ma
L0sDBD5G1ePizehHYVkWH03YhfJEDsZ8g/R1IeDEV58y4uOGIe+qnU7TiDRFZlCtOmoynLeddeiN
oO0cHixU58GTeoaIy25PaQ8yILWrkAlWU197Hgbb+FSpsxORFPfpk1poCZXJRcSDXBkaO7PeaYmK
jgd//rHNjQtypax+JHa43Ms9i6bfp090iFrFivJyPo9CckkDldN1NFpPWhFWLf9EhFTLd+Z0SxGI
cxEsUxqkMSJh17zHYx7G8x5WQx6a4h4YJ4ifRhPw3CGfAf1qV4luS0eQkYbWpy5uMGebGkeHuKE8
Z04eMXtOs1LaFDpPV7PLPd6kWHyNSQtHkh6NdBSlaHjGWgcZ5BuPXPFwxCvpdQziFtHeNdOdqidg
AanecVZntKV+GuI6XU3WaGjASn/gAdon/790RpwCU6meW1W/1DToTPSH+KLzidD4J3D7xgsIAX5U
L/OiXzZLvMx830wOgkUPYGF1Hzxjde3a7CDwViI8cGLxh0yrL/RDQICOK7Ye1m4MhVM/RYpYnAuL
xp3gV8nfAXiUqeW3SQJQyHBKNm6CiQ5C5bqQfMMvz9vyn0ZyljwTIDpX90WxXjrvafyOq8TTIEg1
wmeZaI4CPfZP+XkbJGqhnsZ1FV1FR1mAZQsRd3Ig4RXCYU4TwSPh0oQpa3tm3cQKnKpwE/8q2Osz
LlJpwh4wBM+rsCKuZZh7h4mioz36k/aQjOosu3jOFlKAoQcPQuUArXaG9v2JFZNQV8tY+To2YVhD
YvSSx2G4xH9L4pKwv+IgxTnLYl09Q11zVFN0mNgA0l6rpyvwIDPWOZY5SjpbGt2pd2Yn/pOZR3lg
Ck/gEObpv4J1rtB9k4UFqINJ2mLQA2jeGwuWtPIsnF2UW6Q0oOypcvhASkCiY1gPEhMBDOkD2mgm
dW2DmfK5wUMrPd+Nv7pAYATTZzSZs+Eazeb1nAJ7nQcVIONJ+9t1Y2g1QrjjCmrh0OVh6eWqGdQt
f1HnzJwbkvlCIPxFpxb9bylTe+Z5slgY+MGoFSfQ9VepxPPU0ZmM1UtcbC9KCpIn0V+WdHsBQPOS
OOmvyTB3LWOH4c9WB9v3Ah4lxXwiL3VA5Y5Sr7hntX7rDJaZkCprJnEbA5l4QDqtBpJKcy21voxM
/Fu8e+oOzLtWgkJ7w1EfwuPJ9uy1rEihQk2TFB85xhlcusmu+umsHYmDfpczzMkkXVknpmRBIy4B
ay69JqG259mKYWifvoT/9h1YJyHEBIBMtDkWsRjA/JfceevQBxM4Nxi7nduNOjlrotDPkRJCFTQY
vRv3jFdT2bVYEDfPWfwtX3EwVYab8JIMDXOQxg4VBEq6Uffxq8nENS9dUV0mooty8qFWxsu5xKaX
rJ2NbXus2s2w2oZV2+BWkFNdGvl76d25KG5iA9EnWXGdlO/wyd/J6WnrUyW89tuNdf0IeY8V2Ddo
7oUzx8LYI7JKkz8GTb10Sn1VyVGuTPmqMuWJ0/awCds12eqrVMQX6wRA0mXwuxU9oF3ErPKxXFCO
lFOkZW1E81FTgmI9GLafeNnDsWpQKxMR0agR7daeb9xG0iebI6UjzskrhQKBwWSD5D2V5X6pBPHS
xOJlHGayRvgA8FL04VQnYdburqxgai0Cddr8XrlUnWlDQQl7giealrfEjOxFkwmJT0Tuyg5GKej4
jFjnmUEB9R9UDpuvDOv8TlMytRZbMXF8RjfjKhZ/2R3Uq3KoUsUjUdzT3mEtkq8M8sNUUPFfn/DA
fMJ6yPGd5ClUF3C/sPbnKnc3qsKEqpC9pEKdP21MyNw58WHT+BoFsDyIZ9VSzqmsnY1MPi/Kcpaa
+gRIhwPfZUGmtAg9TNVDes9lgMf+uFDcp2Y0LxZIKYRcchdJQhym7Rvx3F2GsqIrPIXHX0USUDPZ
ctYiLtchHi0sRwpnYduW6J4+kyg6oIhCNKK9LB9Mz3PECyCbjbHxxRoJCiNbbKNWGUgc5huHuVmm
/s6Ag1q8HlAJsYbUHUrxtJrsXqdDZ/OypaGlfu/TcFSMnHiiS0Nws0D6Sn6pN24hFQ/cbkTmkkRL
loQzlkHjdRLI6fZqVuJx8q4DMFsz+FXf+/4pK17c7a5E8gKqdzeRGTEb0UjLt8aouGWWdhb0bcY5
4t9kQEjOiJtBkEo+ZoX9NzdXW+NhGxdQ+pHFI0uaerrWd6hrTq9gqzNQELD2KlcjULC0idO7uajH
dcG4uoHkQ2TOCLTWcbjm1a0twVpW4s3IllsjtDfFNF5Kd87dQkMEITkDUWK9ywmgARWo6IYUZ+be
nPDZaebqqSlVO92aPDIP4SloRavG8TS9r3McVJipGXg3XG4t6hNgfdk4X9UPiU+7/NPzDoBIEaya
3XGVD9jpTHqshuw6ihOUMu+bvPKoqTQ+A74hJ282MKS1v2K6zjqf7HEGI7+18RCMGcvD1mqnssb+
glLX/Mh4VAuSZa8SqvJxwPYkOhID2Py5dZbU0KD4S4f9WfGRPE00xFqcCXo8axbfNneTkp3ZY4xD
BKYv2qXnyG9JGJxSLNZCGuZYtMt2sOdnWjG/Zeh2TzDQV8nwLccj6PleKq+FIV7SvkCHMJ2BTRBS
QhLd6ufMz0v9MiXRjGgYlznI3/VXIP+hYcjIsu6cZfBETdpF1fc2pA94+bYK+TTFGvarhSF1jyB+
KnpKKwZTQ+HpBL5nGl3NQRq3c7Jn53XAKoG835hf1C2/rl/wNiA6BBVpiz2W4RUnGfJk3SDJCS05
JxMskqwh9Wp0Y3Oh9ufg5iW3wf9Pq4H+qWetm9R+hhqZJeYQyftdQKVfE1sxiN/aSFGOOZIQvVBK
ZjZbMaePnxJZAozEZiRCZZuxomwXckLBDEANpc5S6VwVeT3Vo5tG+tmkTS3YtDPQnuqXRSPu4zAE
QBpLe0L/rb+Ni3QiwXoaEm5dzU9UXAs7a2yEMghZDVbUzAwqqSS5xW54VIipI86waa0TaClO/8ET
12+hxjaQf+Z1GmkqDn5bPwNkA6YzsrimQcMR+pTCzB+GWOBolEikLXi4S2yK/uSzdlKNyR9LDedX
HjDWRNA1Itc23YyiRkX/U54NjrNNGdG8px4QQDAVSIbRrmrkjlCvWez3GjUcoa4Lky1pUA/F1id0
I4nlU/zEyynQHJBptejOsqhOHzwWAoXJdXtsCQ0CoV05Of38NBPzajJ3/CNJDL97tz3WHalHrRe0
rgp2O6YizP+IIcd0wW67jeThmD4dk9NOFy2Z18bAww8lS+nx60/Ji/VFh/GY2zdlDaCvpTqZqtq5
Imu3I52HNMeN+UKVMCckGyZZ4GBY6Jvw5X3EwpvEWAKlIwlu5JscZbAF3KeJrt4VBZGA2QLcktni
z3cwwFBEPrScJOOvpJ0PjFkBJ5DVwtTaPtaEv+EbpNLL9/1QkIKdin/E7cEZfhwLXyBrxXwOJT96
2EKW20rnznKTTvOFOj5k+h3wA/+h6W/siFKJ98R/hWk3zUS4kE5randywrLXIXERBW+lk8bDUd0c
67YfWdYfhPq3XnAawK9BZtO+P20SOtZ1rs70sj7p0FScAXYD85GqPbOfjgbrKsDBNPoRQ8boGxYJ
zX87ihkpB2WLqmkcL2khnsfuUWXv2ewnZyte0e9g0jxvHPPbZ9s98m+B7AA1uyjm10z81lOFMl5g
dr2JpvAYVk5e1VazUHlOONeNHHYMxySOVACEiluh1WcN9piobsdJYJlrtxouB/UF1Rz5AuG0oOh1
RHJFtuylROdRf2uXSvmgdj0mbXvdsX+IRhQTHyxnyAEZqU4rHGL+DLis+bMYwuDN1Tx6yRukl2OZ
age2B/7Ul268GE6Hi1W0VnabhTtxGWBO7GlbkdCkvBHxpZVsci5PBAto6PS/4ukVJmeZ91d6WUXk
m6j7ELhmoHe4t2QvNwdMtcjrFeAEG/RlfS4YemBVxUs512QNnzrznzT8ZsY7Og8/S5ogZqqRrd6Q
NtGyfFBsYUAGBxi/EG+CZ1i6oU0CdGKUJ0ElyaulP60rX1GaAydCdgKnlNacgCARt5cY7pX6gz9y
1YGsXXAXpd07JiHkUO0mnwQmCgRfGo4ZZTlulY5xoOAI6cdkBexEjvwMnZT8YFcHQ6cmBi3E95tE
1lts/E38WnXMQYMJeaTxtaznGoYhEirojw9FBU1h6w/SXp7wOVANDlEFjoqmUpn0M1nQhAvmMQdT
mUfD1kfDqtq5jmGh+Vo7Ii27HKCB5FTlgPYrPscpenj0a5UwuBpLGoJaXIvVADU1m0zaVxdGXBC3
h+q8hittAsvwRmru1t0E+fQfc2ky9eYQ8wwIBMLaiwtVAz5MIdos3sxMJg+onXJD4KlBCtpV1Pdu
vE/RT0oqSysQMyUgcRNCqULi+M+gZEyF3keSfxwSAVz37sdZGZCvO1eV/6T31OH2CcKixMyQzkIw
QtOraL/K1kdFUY1iGPMaGQ6K7ALrNYRNHI5JFeqxHrCzD3a7ZzGTWkw39/JlxiirVC1cTjWcNiuo
bRQgNAXDpSbWNrsp/XpvBeNBJJWb5B3WTNETkkdqc14EJie/2mJD0c/TloMUL6kRqLB4Qd8Jpw8a
uGry8dl9FjJj8wv1c7Z9bGGLqpyqmm1h6tNxeVtY9Km/damfPHb6h36ZAanwbeCZbJ6FIMBWvdyd
UegcatEKbRcrZqZDArB/WjSDAyyW/dFcHUlBrOlJut/IhMqsK7eYdWwSLRALID9KF6R20Wof/ZtV
vPOwhPXPCi2yDKp8MfZE3mD3KZvC5zYcC65MXVvOCC2+8nX/LAfjI2n2d3Mu33blAm1B+I/dbPvW
7+p1TuML1CVmuFpEobwLP032yuSNOnxD3KC6iBmmg27rNuF+veSPhun1xCK2bs+ZUPeiM2cv3UpI
cBVaRh+M1uIb/PKRB6TyoqJR1Qix1mqSnZEYK6krsErMBMUBpeyQUyGS9E1Zv2VjuBpp6OFHUbLx
oxlCs2weSZfdgQ+08Z1GyRhMptkHwfqXislloWON/yPdDKftEL+WYn8mkoCip2fttLF2MroJxNXq
NxRMyt9VIhd83YIcK95uAZpoWQJkFKjlgGaOj3HNsBolpz0PRraxeVFRHn13GzSE9yR5LAVTVCyv
w5hFMma9AkICDW6oc4UXXCtpXvji7IGf/e7ZGzEm6KeX4jcGxMmI722V9teUPZYpuDkhlzVp3MIP
E0qQVE/HHHlUGZNoCZeu2f7ZyftTkeiPZmVDZJbeYKG+KNZ0zVn0xWLYEXPai6RS02i8Ws/ISeGz
/tDILY3bP7LwQ9WH4o60aDA4O8RoCRefcZtx0TSFDLCAd7vVLE3DFXMm6NW41u6qlN/qJb8KesnS
45Dyi6GsJVy/OUtfVTnU/Cn7gs+j+qtXaD6z6kIKMFbiz75z1YlM7d3dtO3YquVNML4YyGdhrger
3uJszRz8+E8FLidHuhwwDXR/5hzhTzUSpIO69WLgF2OdWpyNRCPx9WUkXJ4hqsreYTj8aghdgXVA
1FGP2Bjrb2OFkx6HU27j/9YxJQm+pJh4a3mStx/pM60HX1ed3yqBY7nlwGYGQui1QBinbLxzVtWW
dBs4i9uHRmjobMsmSbb/qeJC9DmuE35AB6msLyr+1/i+Ve11FPZzsvCNHfIRcKDHT1AdQ6aP0Rvq
C3rkLRdPe3qV+s3XK8Wj3mRil1lhGe4XEtuwG1hW+DJJ07kiwFZL40hepQv5iyJjGRFDHJaOyak7
vKgDqViUMSyqJ998JgvmbBO3AIujlmzPtJxHs6yOsOinTdIfgH3g70FpruNzYpJW0EznfIujppoj
szTAaqNERcp9HAQzElsjHAf0zErvs98KRsbyiD0E3YqsnGOYycx4gbt61XX9OrZcyUxCy9emd81Y
ZSu8hxmvbt/5F+QHL21F1E5gDqr8HV3Vm9nOrx0HJ+hGKgXgNUahuMJ/+XMQFbP2IRcqPyFVlWwT
mPGS6bYm+LhZi2r3qKWfIMb+KH09i2ndBhzTA4+suGgU6z7GBHWbDHwpqD81LSUbFm9JjiGCocDI
sMhI0BTuEz8GIua3BBd3v17aTQ0ri0V+Q3kz4GeqfatWfKusgnrcAvpRBRVPT5oTM4iY705YgI4R
CNIVPBL1aLbKaP5VBussAoHYNnx4JuE0grNmz766cmV2oIAHD63+ki9cnr+qhMA1/lpWtA7Vj1Am
iK26mrQDKQRiGJWNHg2IwwoSKcEqT+tVb6ubLHw1QhKNnFoKbJOZ2Ur15E6wmQaFM8YXlHczd5hU
F/XJpFRkwHJXClof9XMaY2/Vto69WS8cJWS5sc58CAdBX0n4XlIUjgvxx4whLQlfM7NR3bjtycAK
+GvaUJiPsEFHWdJOHdOpeUekufV1lG9DtBb7b4L+UQJ1lz+poMhOJorjHlDCNv+Tapm5JNrddSH3
5j/9KaIE4T9SFy8PRRgu21qfpcIALqoyP5syp34DVWEIyMqO5XqeJRRw0n0aR3uee99qmAachCp5
Xa3mdRGNe8fp7lVJT8rjcYthvyemny0foMdRbOpHMoqiZbugjM+nH2nCu4NjshqnyS4ZvzF1WdEm
9NJdFdqL0XfzsdjUL+jw2cFM0UruioXLBUuHuKo4tcXvvnjS0VkoE/+5UY4OCYwgVBZ7rJxkHPIE
qBIuZldWY+s98+8y88bShB+5+txLa3Pagh5kn0e48qPAsfoD56eQeI5irnW2PjuOjsZXkqBbiRMo
UELniiIJJIrhLhCWC4K3cjSiJ2ER36sMSBQxaF1SfoiS8W586oFcAcvrMMZb8F7A5gQWFPpQKdHX
ljfUYmUnI2Wm2TywOcfZSgoRQ8Sna37qKRV1t+Nho3Pgc9klREcN9bliWqdbt4QPtJCizczOsn7W
9zwUBVTH5cjmYQ8380b4aSjMaiiCONrvFZt+eKGsLbACQldR89dMwb9pSu5WYn7dSYDqAULvfr1l
PobHsVW8dvxKGoL5RAaBu0dfW3F812gBMf6NrZ3kkj2R+siDQBOYyk3KSWST0ZdwSL5F9bNsb/EO
Ua1AV7xdyH/y9FT1drXwUW3zPOSLkCg9K5gHRMvNeP/+rdee/MQ0aiT5LBhuAX1okvdAHupggKWF
EOe9AX+iVSspjX/q387CYwXTgY253IVGN4RK0YbUqTCcKVtRzk0Wj+p1CiwzD1IM8zuxkCUUpGQ1
bl1tvBQwn7vfFHICUUJ6DoFdcRRkqZx4tpGOqGEX8FGgV/J/G6oEWAfPFPV5tIdEtic2KRQt7VAg
u22cmkmAjoWmcCRGYXtyf2SLcm8s4U6k2kPUhftaS7xwF1OJENxzw7FZivIlZ5SZDaGM7AQ6tZe6
jUIg6l04KYw5J/3STDWLdiTzxnRv9PZWsE2jSpV06ESpDv1tshdNBpLyL8WImh819kSQmDYhs8k5
HSh9snYJO3aJm6UFcjfbCqPc9rkVlYPMdOZFdLN98Fu+xS5hmKhiQYiLT2T9TlcTiU0VvLAjjeUr
gr9uv8gaEgFr9lYJZ7a8eXP86I343k/y/Snu7kHAW1gE9fUh66O9nPIyMCEk5VhwNbz1g6uUiztZ
XHhgGRYY52r9quCLVOM/avK2QgCQ4zTI8C223ci9D+UoiJcuLGcz1LYlijczGhD0a/8j7DyW4+jS
7foqN3r8Zyi9UehqUJW+fAEomEkGCJLpvc+n16rumTRQdKM7giRIoJB1zmf2XttDTclw8HtkHMSZ
NOMdzcV7p7mdLl165OaqEqSpfF7zwfQXkpILMQvH3BShAX0XPHAYgmotnJqzbOaeFqai9G6k431m
ELLmjziPXvVmfbFk61ar2TUmjVlA4VBx4K5OolmOJg1uA1taQVU1P9lMUcEjvpPQNVgMWKdvwl+c
/hXEtFsqYAvr1ZEtck2PwygedRznNKqdFVjtelD+UGBZ1hEpynnwlrS5Q2+1BwaFS05cIss05BCn
OLbO0s0iw8qEECc3I5qW/jKVxXXhrzatsDDojhr4LSrwyCKMiuWAZ93HrFzRpSkCfROMwLLwydXx
jb+IB9EkUp1G7hgfyo58dWk9WgBRGKblwG1ohXPtGMcPOZqcOJ4fvaLvNWaL+iK+ZcKKIuo09uS0
GdldcvRGuC5JdRnuTttoxwTbciklRyNs8gA4+Nszh5WlPG3qg/OZlnESv/DnJlG5jz6a87Yqrm76
hYyuvULuF4Bk6UvxwlOkGObhHLYJpky7u6eNeJGU4pwdwk2Zz8AIer5CWz12XYV9MIeUW5FhWvxG
S+0ZC9E1zQCtoOaNrbjPwLtY/K3n+WXYGMA2HOUuhUwMoycq3pSNNDSOO6EUHni+UEuIHy/5pTY3
ng8V9gCaQ9EAaKmHL7aJOHzhnFWs5bDqzaEbQZWOhD9xbiEpZJO/BXRxp4EFUl7HvkCCcrxCkmXB
QewxA89JL8ghZi5DVUmmg5OKaNhhcOqy5ppsA9aOnhT1PIHvmnDIrPE4bSYAFor/D5JIIvmUdOaJ
KJ9zKsM6mxNH48E3A0GcX8U2eZ0fX0KF652NywqR0MT3IeneV9VbuzJDgfVRThALld5j4UJMCA0j
okBP0VpbE7yRdO36kGGO2YKFdhJWeGDux518F0WRMFElKNUvGQd9kjCyek+8Nt9cDWiMZkOtYiT8
iuDcSVY4EEbqi/dxr6vZUR83RDnPdB7L2V5wE5ACLFs1g9MXfawYwyAuML5TUhubnGl3DM+zYUm/
nhOw0lqDEYitcP6SD8auMH5V4+J2I1aaVjwgwTpUYg5/K3YLMu/bjJYfgQ+MlYEVfqhnFjxYJsEM
jjphcWFnlQjBksknGk6J4Akq/tb1PklH3irOnvZaoKpjSxVJ0nUg7XcW3yZCKOh0yG0ksYGuazW4
z5jbRycrJmeNLnrWgNyGbBEYaLcw6vqDUD3HFDsjF3bi8IfN+H76bJ/dFPtWSyBzGg041jX8mapy
yZbxhZeLk6J0GKoV6jU2XZVBe75aHq4QOmvA94yuhtq1GATqbJFFla22wcRK982o9XkfZ7nhzN3i
WMpVQ4IgMoeYfnowV3MieQjm/MW8tAqgEY1RtPZrmDB+qEwU3kfET2nprM/Nz9y5FXmGrb6dF7BG
kQFg0Dqo8xFkNfSfVDZdGUUwQMTnCv9PxXxPUntbLpnrV8Ix2+RjExP7aldtfM2l7NLyait4TIqG
FqZkadHPXM78eARoAT8TKNapJKSNilB1lBJrmYmWEFUvgm2440lXHbRl+lyyX8oYyMOflFHs0nxZ
VHqW9TvKPtr81M4rT/aeCVzBDy5/j5KLYf0V1xzz0Bs/cOHVFFHoxZ+ZdJC1L1GaCXXt9hgs7Doe
j12rHqaFFVqdh3uTol/G5J8v95UdDlRqdyu/V7r+tH0hqS+zk+l1NNH/MfmVGBCAQ2Pm+0UmyY49
wkL+Ld+siAv8UZpug0vBZ7fO+nIczk3m1Xnu1SwxEx7FRaxdNLNWO9tWckVd2FSQSDPJ3QjFLhhB
WHdJICwPzgoFIvU4WQ8Nv8BKTKxY0jBciJmrNwV/v+Dx4+BY2G0FJtdznqAU4HwzdgkzcW4HQpmY
FjGKX+7mk/XIJZYajpGNTrQRfxUWxT5Oo6MuQ6ZKj9pOMTHC7nH7qButbnYzk+6C0osnYOTUOBTc
ojG3o3mG9Y/qHlNB7aO/H2qgUw34oWF1jSdFk2EI4a4skvqOaSQJyAwryaz/x1oNnloKNjsxn2BN
1vE5nXX5YJe1qzeityJuo/gQ9Wex/FK1v01p+CRoY4L4pxZ4oJUeDLWuINpn4d81m9+xu8ZP35Eg
qwQTq1MrzoN2/UjFFTfqbvsgceLBeFNizU0lo7blx7omHwNT3DCuk1drYHTcFC9TNd/NkDcFNqei
elsW/7lx0cEkzx3iF1hgauHp4EO2WD8VenPB0MNBz8MwqTfThGWgswhYV5dvymlmG9wBPSjYvWz2
hppc1C71/imIyMJ7Vz0H1YMtuRYmRUXHdp2/Wdrv6Mk+IXKEq+SoMPlWqHf/wROTR2Yt81VhX9rG
xWYptAy1rbD8QOR7ydr0lsyQGQABj5lwT1vlhM2LqKgLC4KTpjlCSuBfK+BKkrDzjA7yYCeCKcdg
Aexymp30PTrVjTMa3SqVFsK48myyF5th8I5av5+E3unuiSJx3FhATEmQVdBQQb5OkGutCv2ftMtt
JErme+GI8dc4W29Q8VDraVg/WTUi2EpuTbVcEdleYAAiAf2z1M0ZwNA/bFfkZI2otcnK8Ne85/BG
TL0yXkW5Yw0UiNBmbaJ1FdCJe0n+mTmGeiCffKEswUjZubNvVIpbIlIs6FsA60uAH1h2YE3kxI0u
w982SXx4QtLAA3IDU2+Mzj+5KZAJK6CcT1vWUFYRcHGHQBt9ckx8NbebbaMew3OSwx9mWnOCSJFa
bjLwYx3I3sAOOGEHlBlflxNZBjwFla6HU61BFgy2Yroy5LmC8QM0ee2Wj0d5EPiiNUuxwZxC91s9
CMFx7snS7B6Kj2d6WdpCDZPNk2xrgIaMBVTsIhPYYFxaSb8t+GRWxq6DjCFZ1B9REr3DsVmPSzp4
amWFrIRS6sVeh9UoOdkjP1rQ22We4Z6SQ9kAafPbxDkw6aEslwwve7DjeAey2w27f6JR67JYxX/N
reBHhHayPGduYrz0gG/m7TVd/ooToMMIsOPvXpSCf4y0NywTBYGt/Gr3QVet1zbLb0I+3uRGvYEM
OKU9kFT22h3SpBE1qpIGCD92OTCUadF4C+9mQgxjtQw3RP1LIPMh4LqPmnNONzUikUduO40mn0pk
TEqYYu2Sn+6gLkDMWToyIStpg/sYKTJvyX/91//43//rZ/mf8Z/6WheIrav/qkZSstNq6P/7X4ou
/+u/mv/8evD7v/9lqIos84uaJcm88qIsW/z+zzdisZg/Lv3TISpKJomuydTbfw8XINNYk+CMzzN0
39hCTd1rt2pky5viyT2NkvRMU2ztCm4vfrddA+1NBtQbOzHAFigEjJ5aPzk2H2r+t7Gfr5kDDVoq
Ik89PcbVH0OOXYkQRvGRlJ8tYPI+n8muAAu6YKNnj6WhLcyxHZFwZSvNEloy5I5admTyVbMhcTr5
UbY/RTejqNUR4sThrJC+SDeVt8V1LoarUXVXAjSu6t/0rqX3Spd3J52LOLC5WAX0LlDc5vYH1bMx
0GHlxOSe5ey9lF9B7nFx7ca/Wx95NZYeAh58KUPqyipsrIBlsDOa+ZDx9LBxt4juYMozTGS/t01Q
R5YvdswIGj5DpACLVm+QGcJyFWSTY+GG7/mX2+O66Me1VM5xr15VEBTLcmZiyHp1xKetXtG13hbL
jVflRYzq11JZXnGAein7loX9O0oUtfAT5pB1KnhLhjyRiYRR3PS0BscBPls76vD6x+lVad7nxEAX
uZeV9wWxXGzh9lDGnCXITwQlJ0p5/pCVUjLbwj2HMLDGYZd8Fth6Ma2J6anRxaNVW4dkLokjnkNC
hIIOjhyLAbNAtLAfnkJoOzdhaw/QbwQK0y3xpOa9GP/IuK7wxFJZMAoTvWcE4CAmVPccV2CELKbB
lNUDECoOX1VA5EzCei75WF6C7ZaiHe1C0Wj3RbSdJm5rQiknmCKGnNo6Eit5Ng4rZYTUEQr+W69N
SAhBlBngSBAVTTsixLCa6YzCyn2nGfvRum/3ezqrzJrxAfbX2iiZMru1MQdQ6otDnNI1dqHaVU4H
YJ2ajlIOCAz8Mf1X1NpiZ7mC+TIY0AvK/pIOwkWJlyte+hZWhFLdUQxs0vCWTim+VgNBfB3x6wkZ
y+uhsNJDUcyhIUBjKYpAKjEwP63r6wIAiZhimbe5TuvKlOZn6hum5tDGZwVFeue3XIXZBvJu6YKk
1ANTqkLjeTgTQ7cStjDW5TszXg4zU3KSr+RWwwVbHu2mekVESIXfvE2YaV7EXwMwD7DTTW6DvCAX
DGh2BT7CtO4AaV/UuoJsU4bCPDuIBjEU1yJgCerQZKeuakCui11vKDRQqUq9FKrlhzn/ye2+57YF
M7Sa0I+PJgNOlaeyxssTj+JpzYUTrSjub318Q/X/lgoCCz2J9jJ6je28GE51IRx7f45BdVDA6hag
xe3QgRhe7+OuM8iO1KfbguSlJcxGSg6E2YVoAflju3kuPbH/u2DrKze4ySA+/z9HpShr/89ZqWiW
iBHPkFTdEq3/66zc8DNtC8YiO+bxNJ84KPpxbAaOwh3U2DUGh6wYUUjVh0nJj4/eybIacyCXMDro
TiGpDuGqjhDf3D9neF12lsGBH/Rb9xGVsCM3f7kQHIUrZfVaaHaMcC1SvWGEy0V/6gbwdjJtbns2
SuvcHNFVat28W3vTJm/lkJnjkZ3aqSEbIC7+jPuOi/jN3OPm0gZcVxF8aQjiMUDKSbi1hT3wbHMQ
HLHdAyVr9LfoT2MXJT3tx3JJmsVlSejVy+qZXzlGTiy18m2iCDbZZ4yhojOowQI51LuPemW6g2yg
OWKklyK3zBNPDpefQ0WzW+SwDcWSgIWVPlAPqzo/9ClMOWadE/+AGCQQY9Wx2FVtHa6lfZIYhWUy
tPDJlpsHYyS/LAZfqBff+ClA5Bl8gI44tBpCFh2cktE7iyw+hWY4E0AxlZNtgvXPbaSFnqXHl36l
9s+39VChFzV0f0HPSSAkap+JuUCE5uSsr0hWf4Yfk3/UQ9I71idQ0pcRMkRF70EXyTPhWhp+yMuM
dwgiFuq5s/CSQBuTUIkmGPuFzcPIEov+pgHILVXf2jSfBxzADhINQ/a1jN8TR5+m2l+X1I+ZY/TT
PWaumySYZRsWgbG7Us7isXSAuDkz1KhAQeND5g+JR7arHWVLc2TcaSVDIQTCWGZBDnadH89wRPBE
igSPuonIJjBCVxQZR0tPocTWp4nNkcKWqKqHUzx1JzXzok+C8OzEZZU1V6DOQYkDo3STanNn1SZ6
kihaEOK5H+OH4TeZ/eRvy24Yr312pc/LjF/GE98nWz4jXAI9goagISt5MBx+z79l+gN+nF6HBIR4
Bdq2NpF2Cj2fkdqYjidZOm2XCY2O0DzHSaOzTuAB68RdiGie0E0WXWA0t7EwXYUQw9gxOXg1bOEq
60iMypRzXQsuAHF+y1pkyIIh/7I0xt7SjslUddQu+tTjQD3JdM+Ftvjpr7Is4BzoYICeHUPszDdx
QiYFTAxUNnzDMexccRHtsTVtMubR4Y3O5CbBxEhr7HadjDo9oE3vSRRbArW/S5KNoiMscESTFBaa
OitYd8REBzH49lHQaScgm/L13A7GWURmYxhwRSmp1fLBz+mNZ2OXFkQUDD0VLwDO+RVUdlJUtzwW
7tuk3MhbirLQzNdgkkyfxCy70R8x0o+h9NjGuYb0lH1bbDOQr544XcZN4Z2HU/zBkysh8806m4mA
jqUrLJ7qbmPgBQUOnbAUwvezRCr381fFVZBp/W5MscpdYFHGJT8mgn7aA7b8AzSFOX9LS+Oty9IH
epndJrZoLv0SOD7Wu1qiIv9bwxXgXtNr30p2vBuYw+xNC5EA62Enh42UmeiNU0BZ6HoGwxUx+KwG
tm+Bjl5gTeLyrjNP/dI6cs8y/zZHjgUrKjB1G+/q7+eg6N9TIpm4SEgkaXqtk8uIR1NKMTsIR0xr
q6eSWGDUt0IF/pp+rWWKHUhCS/mtLyjPAc3r22mpETb2LEUGwZ7Mt4FafM6C6GTUqINpcVOJiKoO
7d7oKNSDBq1WgbdbpCak60yAL2NDOYl7pXAL5IENWGgofbL+gq3PErKPfLE3dlRrhlRcPgB4HbAQ
jcR/sd0GH5M2ibdQLijHUWLlLV7EnAGyYd4XjSVXyq4WgD8wzBbgXHN7JICWCaEMC3CEuT8jJ1W3
0wjlSuDh6yaRbtIMrctJJOOvMm7sDR8UJ6SewWgw+JBEPhK2d7N4yMkV6WVgmtISopOFpiOth9iC
xA6fC1n/YMggl3m4hBV9Krw9UkV09jNMnVgzSulAG5PTH6LOZtza4YQRrPhYtIx2Gyt8boW5W9YA
r03AQjzIEx11qh6kCWK/nItSQtlLBrYni0wGuCqi6rdCmS/2R0JxOAYQqFN0TLz7Ud5opX4We+RX
FSqACPqiSizWS2sBiFPqmzaY91ptXgmDW7fAHPixzwce2oR/oJ8JCJN3U7R5Cpr0WhE8Q3UqSNGS
Hb09H09dOMbpfMZpZMZEFMjAG/kEoyGOY2E1xBz6Zak+I9WdPibYAdK/0yJ6QtEFyy3QI6nM0yQI
nqwnhqPyu3hKcc/Yhk2mgiaah1wBDpBoB+2FMJGh5f37QKp2nY3+pmvDHaFlod3iDaLRQTP1g2Ag
1lO5+QvB6dsBX4BNeOLbsvIi2cUxixufStivQUZNAmKwLOBxw6aP6R1isLsgegP/w4sRi3uLNM/p
mdW0ZZ7Je4KflKdx8mz1bs7ZzgomecB2YSFyLpAUGAfiofPzFBHhjmPW+FAmE+Bnw8zW8NW7mui3
3mquojWfZfCelBO96uo9DRSJ7YK++YMtamOQ0z5k3RIWItktRAXkSH9WQTpMKGjEKjsC0SjCeDDZ
Xo/nlWI7pOb4mNP544vEXFoKYsDSqXphPxSnbFfaT41cUDa4OBZnkAku5b5fd8h1DwK7VVDb1urH
g+Wh03THe7LHrZDa4727dqz6lnGi9o8cxO+u3kXurE2eEvNWNkBPARnLnRZlVoYya4qBfaPMMrDw
lkYarFh4E8rqTUbTO9PwjIw+XoolpXsIukX1LEvyuH1xODGPjtyYa3PtyYdtSXEzHwbyu3UD3qEh
5P4EwNgtR4GMjvWiCcVZx5Yhlse8Fz3xBaHQwvQikbHBv24T57wZHwhHAPLa2fj6aBjtuoTbxF1U
GLNDEqhDBDJpakQg7ayvZaartpKgQBJZL++VAlTaJO/WIEcMno3OqdanyUF7rtVm044Tn1vtWCsY
WBXjYKDKRgG5T/EgFSxXV/gi8ie0N+JTXQONWI+NKsFGBTMN/Q+rLq0DEwp/4zr4UdWRFFeDFPNV
jSUAJDAwMilpPlIDRRv3aVb/WLj2KIzwGBo6eKDaI8eEbBuTNwdzq/rxTC4Df46yIi3N02zCad1T
sQpf80dMrcpFQStHEmXnzct0lqCISC/LYJ6Jis65c3LhUJ9oiYvXvojfxEZ5Je3jFVfSC6ZQzuM4
g9JDjXOdnZl8Rdl4ndS/pklaxEbZkQsvtdq9RKVtfUyLtIMdAJqC0Oyr4j7HizxVjugY/O+Am/45
YKxlpiGRiK0CLCaBIRplw9AptjSB7to4NVunUch+qzVnBG3AjGlA3JVofjYlQYnoBId/ZaEimqha
ryoMgXma+Z51F8l7waB7jWcXwJE742lgVle58xZmoKGqhTf8n/rWl+shERH2kOnIWWmLaAkXInPG
CkSk+C2YNIFqzT5PPVpWuEG9arnyChrXnNueCoCCn9JAAtQ2zjjLiXyhrzkAxmRMIwStjICIidXS
1CH8AOzdCpbvJcdvXWPrge+jLCyLgPt0fWan033mGhMS5Pm4eeWep4RRd9Wxmqn8HEV465v0kZoL
QGQ/j4+ojxwqdCfq0kP1kRpEyKOjaNBRpFiv1cxvnjkTFBx8fQdBhzOF1Gn0dP4D+Zb3IXd8xX1H
xEvSUdLek5XSfHkzwZHSHh2jzFc9wU8Mjnwr9i0CZ+E8+Bolv2yycel/WRMJOnyjRfLNVuCQsV8W
GVqb0nctOT2BS12EWBvoh8Ciqtc0ArjWEBvdQcaYEQ39mRqrKfZlCR+49wxr8/RBR2ma+LXCtzy2
GEFAcVHL/p3ENjgJl6KszvQ6Mv+KDqUGycBIdHVFKdDF40EbYCR9lGcthSToEHhUk3IMH19qwYm4
cyHdcCfdOhlc2ELuSD7chJ/qFaqCl4yV19aJN2yWC4bPyX5zn8M32eG+F2SiEClUNIZXmGbElpRc
Nz9/KFCcRjb/0PRIwCm1Y078ZzwZBIzTGbAzaOMbUKKdwinDIiMcqTUWk81d9M5yhgXQvpllmNdv
hFEfeDV1Rn+8m1ylfn1adrd6DkauAHZopAiLqGBfumF+VVSSzMWT2RZna3ln2O/lC9m80fcKXi/W
MLs/mOxN7YJo3ydG9aCs1SGXBNwDClMOMLuWFQim3zMqXaGV6iIBg2YwDLdyu4xPrEpjneUSVhUs
g+ZQiOeFVxflPnZr36I5jK198Zr1LNl+2uYRxZ0n6KOnLbKnG6BPXOjTPZdcnL0s+s/MHo/irt2E
cGx5/DgkVgXTJjzedDyQTkxexBBaIxzN/lVn6WEYd2PrvWUKW3JETTryVyA/oXJUfiha9rblD/JZ
jnjLVi4+NANtBWgNykaR2ZO4cHsgzNLZZWt4Cr6ZTOfGjfolnVBX8bpQW13EYryY8mts9OGIrrE5
sX8wBTQ3VgaLSPLK4UzaUyHMQYtfSStyv6C+1hAXVYZ6LJeLoWS7zl7vBf7zrEAOVgaR+T4Oq99i
77bWHuP1uaN2SgYMCRBfG+UYM6BAhhxdtZkcB2DzVJu6BphruWxFdY3Yq7EeZcq9ovTjrctFCezE
0b1HoZmY3xn99efGaK8iA46Sme4o0NK18yuB8HJUo3w1D0ZRH1capBgdB6uHJz8JS8NDhGopGvbQ
vnY9P/dEujbZdo3jDwabwbYNwdiQxQUbfFE0nwU6Wm44Kit2Y1n3SIot0gKYF4z6lA3QIDhGuzoS
vLOWcf9A1irWVNxFO0mp/byMofGx8tDaUBIYP+JdqwUv0QZbqT7abuKJVPyy1zlNEN8Lgr/9mt8m
s7wr6rdRyNcFXRFsY7cB66id1wRoZg4mBiwaZlbBVE5qXDB/MC+xKV40mKQq6gZrkhgCIhBpCAdm
3TkyrURcrF43RfWZ+uynYnC0c/W+ZPEhV4tw/pwx9/Pq7YXvAtMO9YoGN7VlubrNx/lzNyLjRvYb
0TzKQrAgT1abr1ql2qXbLVhyzwkZI60zWbwUKRwuCKhFZrrWLOxk4OIMVr1FfOagOHIGqxifzeAQ
EbffgIb+unc6F+6KPzCeTu3YoRVg4L7rsvEotimBtWSmlOdtm0/tJB8VSztMxg69AMK7DCOEETRV
RJUQPX1W/prIQd6JoaKWe/qQvbRCVKTg+xqysItWh+/ZlS8/McKJAuHEf5DBXGx/1FJ5mWq7z3J3
457JFcIJm682T49tQyJOJAWYVEPtJAECIrjIXjg8W3vzpv1mml7DAgLuXDCs9CMfM9NCECgEDP0l
eNtjoXFJ+iMUYOawdoSNcI0FpyF9bOwX950aZTaoGI/WqVU3t2MkIcxU1vSJUeyw/vEsqOtbfJL0
CZKJrcdp4DQoK3RA6a8YD4DeNsanKSLIfgY2xv7CRFUGQ2FCnX0hScOiUB2fJwSxsfheYsrABdPL
pCLgtZE8lBT11fT2/FcjEq4sqfILY/I1r4kZDZMKBVLJ1jyiiUay3pCTiWr8kn2TevGOF0bij2N5
dkww1lhkIb8nEILbn7FmiS57x9EGz1w9RGunVNYt79R7OrGMBErTvLPDjl8FGTgjWqDj6kaj9D45
x6z74b/bXyJjCk3BVMvgANZIDjdmt2fLDGZAgxGLIpuPxREVhL0kxAAB8pqVhcxZ5RJbUQRsKdDL
xJu5x0p6X2ma3eU7r1bHJGj8G+5uxiyNKap6xdMQWYzgFf4E8vpElBhcuckqHtUGSaLKSdYd5VgL
RJ6utrrQStwbYXtJcn/q2Dr2zo9mMu+mCGuKG+yla9nk11QXL7KeXHgvopmCFiq5OqoHXDIQelxi
CNqIc7XGfJ3aWYZ8RJsP+F6iSYJDjInxwtpkYiAE28m25AtFENARHiHywdg2F1yRiO4tkO4IU0wm
IgXUlYo109N1mvvYEVRwY+n6UTXLEezfAUYID0xNOR3xKPZWWGNxzXF7ZUDpEoY8RsZNQ9TWduw/
QBzLEK3rB09oPbBvoJs0CLUWdthLRXSqMji3hM4V1UBt1faMnMacaNvOM/EYNXNmvpVmJsJO3tym
h88hD1RETIIWtD7P9KIo9hUSADP9mR6J+oEMv7KGTZUmrwbJ2ER6kxxE2zxUxXVl/znMxkNsqneT
EnKhZhlUHiHpCskHLi4tkTOS5VRgmBxn+q+YgqHGltQHlNLBVBJSMhNLFZcMNViR506agYkxmOaB
La3gf3xK6iVlbBkl4IamiasPnxO02Rnl+tKc4hOJVm2C75TwtU6FurJHCxxlOFE6MlVACvZGipQK
7EevnQrZIKoJYAhfwviYPw1ylYW1CQgJ7AYrEOP8kMB9XVeOzuOoAzeU0ttYqncUtBxD8otcpG/R
y/jJJxTg7zQewai2XFMevXfcievqLRtLuoRc80nzLcIje0ZO/TgEarMFhEANrBlxjgLUXIAioaZ0
Z44OoqY1KmVCnlGrqU7OYDA2se0v7SFVwKerLOrAQpf8utS576pa2trKSS3b+gVPXwtGGEYzqxMG
OOslJ5+aQJRa/jtDek/5P7I7CwZ8UuRsERoXBwF12Vt2vBJYznAw4lAmx2HoaXaGFqd3s09ng2zw
4twlHZIfrPuG+SU1M+dw7qjCdO/qbb9sw6OlKDdXt1T/UsKSaySdeXbIepsX7gGUHnUTrEIeNJbl
lxG4WXmkfc1wwItoDq9zNnn7P6A9QK447RMoix254G0NFVbd/B+tQJCdeiqYyWZlNxurPucM/rGC
7IXncgCnvJS7y54KM+MoZRoE4SjoOhaeNbZI+KMrXPJESS+IG7cOYTwvY89LOljnBXZGS2tAel2L
EKnbTvx8thG0XEMJolCuo7FF0mB9gyGsY8caNHKfBtLHdZJxvpecRU8a/JgZeu0E+gpYI8HaV3+V
U2vQ0y9n7tDb/FO0qY2JtCPOkuSTNDsmQHNihFA0w7zH8lZ6z48wN3brD193JxBWsZIPmFv7WQCk
R+6h1P2qSQQv6utizbet/LuJeiDmadhVdMLk3lszccEi1lENzANRk139x+wdZXUsteE04bR6jysh
0BQrMH/iPmiUFKfebJckfmQIvFK22mAQ/HiJqKbe1z4gtGerwH01mJrLsC33n0V8w5D3IFh8AIpd
QAhmFSK/VdE5jY2DrCgHBy1BK5xmm1QNE4ogVxKM57eh3Tf4REzDKVPRk82ZC8YjdEZl7gQPNNGB
Wa4HkmYUrAvCxfyQiMGxzBdCAogUGNj7iJYeinzVm7N0ymtZus5MU6rQlCbdRmv2VZN0O5JqIThw
w6NCewODzlqqTlHDXxP80wPlI6kJuoo7s6cE3A8I1QgrRNBUCwF/iVg0PpmpGSMSLQsrks8o19l4
YXitZGplPrr1Y6yVj7JVPmL854xn+NKklNx06HPLg8mu9oH7ubdyelOSEjPc4LJCF0zeo2m+1dmb
kK73eFTvWeWgiVp4jFKIiJVn6tYrfMs3WRn22C4DrWS0gehLcFCnQqMvA3a4SaWFJLUPzYuqDC8c
qwk/IlM4ACfYzsV2eTqP9+lzPlhf4mHxLLYxJtsYLQvyjD29/Lr9HQmZJt0Nr0lExiyPG+/vBzmN
3cJEGnDut0U05JjFp88EQw4j0VKDlsET2EtVUFljsPH1USCTsbNfGTgmzyacVkWZrYtOlDoi+xPf
HIvtayFZF0GQLpvoc+r06eQuAvOyLrC+GuoX1B5xRJHwfMs2uCPnl2VFf85ZlDO6KFhSmEyIu41n
43n3fOuDZ74st1QxnZq1nXREP0GIz4Tosx5AgV0mlRJSJmbR8gtlCaQ1C2sGk8OWHuAE4CtTnp7g
iG4bT7BQ2Gg4dcGNRNxd2QDjdlc/M3OcEr1bQ7h2Ib/OHLrVJttHDstKQ8GRpeG20REMz82428YG
X2sKdZUCjbUiC20H00DEZ+XjeDZ1CVlaRcxs45TDR0tIHylqHO0sXDrWp2sKeIgI5nIanmlwlHFr
T820kRFyBFlkC0Ps5LHHJ7V1fzFX49I1v/OEJJnhuA6JW+DJW1vrPBmkJAwFtd0+S2cSNODYxKIX
8yeFtjiRhBbpIAo3OIfozUmYirOnnsu41SwJ5Cg/6h+VKpIajFRDhmcdJy/lGOpxcTRJaxZiArRI
vTSb5IB5Edgb7xbpMgDMaWTJNx4o/Uq0yKIHjszTGsb3263tYamv6q4rrzEbjw5ppEyAddWwVgV0
3ieWOwufPU5ipqaD7qwwFaDDL+cEhlbMzLciJhAbKFvTxiL+jDDJaApUKQmFYQ1HmTSPn//kWpnD
eM57v2/NU9NbIEWtW/OthK1ghXEchbmph0qrhUW+hdFWUItg2uqEIJ+AkzkW8VMZLaRo19dIUe+T
fMqwfq9RS5G361XwhaYa6n6NBoAcHei0MXO6aILbIAFaXR8St7hRGvseeFSTwqJs2DSqb/m6PWZw
FVs9vCswiv8PY+eVJDeWZumtlOU7aqCFWXc/OOBahQ6SL7AgGYSW90LdLc0yZmPzgV3dVpljUzMP
WZXMoJMR7sDFL875DuRsLFz+m5jFM/a5ZCEsDMqTMe6gJu0ETsXYs7YRlKH2fXZClQ5Hb/0N+EXH
mYVJ3OCVljtpwoa/oK8ihQFWvymzMyrQi5GTZVoQtcg5gn28dj2q3+Qlb55wVY6OftAJqqeEjx+R
E0HXPgtjjpqdyRwTx0OE9hGXMZnmAlYbki4Q3YsEnzygs6zxCc9bg0I7RfwpUBjwkCrWibI6gF5j
5ZqHPbTWopge2ulzYt1jUMgC1H1KC/Ox67/lbAVvlIjIXU+ztI8eHKUYKCKUmzXzSgGtEvFw2suD
z77SaGs+qi8VVH8FRG6gIJYLN1t6E+NZUtq4eb23g9OSj5sNHB/IDT7tHQzLo2fC44sZf4a2YMsS
MSgwHnOfTSTOT9bVeVMdg/XB9+ZuMhnvC3IwVAbBLS8P0wAEfHrteR6WRb3jyeaM2YH0r4L9QDIx
9iZvhWlnyOUsxlCfkGPieouX8l7C6dCQzPs/XTVe4vkLyIL7NCa3oXxK/F8ltQjVi8dIvF9CrX4b
UGAks3019nLTy/FY9stBZOqoD/bOCR44GD17xiiSPNIXPBVt+xzEWz/o3ykWtxNSA6m9j8I/VSxj
hYKsEpNK2DsMDKxz6S9nQwqMy2x+Lf0k4+rkE7+mU4oAa5wP3UP95FvymPp8Owa0usgop0NnxXtX
5311YdOQoqVHRYHJiUGJazNhEq8mFDfXqslw52aCh1k6z1nPFgk6Zk7Rfv2VESsrjO4U1ONp8rC/
WR8dzDozoKweyf/NzcOEqm4vXXPX6d5B00EKSPBECdp2UzzFSF6DtEFCfR2s+CpQ1c7TPsBWS1L2
u1oV9Sbw+ICMhhczQW/8nDnkgF2iLGYQgYdv7X1KgQQNjQ1coNRgSMhSGD9KUpwyVZ0ijf6mMAIE
dC2HLXMTnilWi4WE3APqWZOhoF+cEHA6hQhzJgUDRiyGUZo9vSt3eh9l/a4s/Q3IDCNBJoNgtTZO
/GuE8G/VzGfg4GoVctI8WgVdOYWIGIkHaZjiSpB3kNBy2kHckt8WAqdgy5G6EmaNSZ8b/GbIQuCr
quTeO+Vdl/29BQTs0S/lox7S1J4S7PN6f9Ni42rxDtiRATk9aVj3CZqcSu0UdozK/9o69AFYQODM
bb0XKBcdREC3PJE2uTFVvXsM4NSRsuTJaIsId9vXIAmQPm8hIcaKFJAfVJyQIheLzBgVdXWAArxm
w8RdvR1t6wLP4Tw08UmmKrJJS1MCNFvkqxKSWXrya6QD43CZXTiokKNEiZi1VvekGx5Wh5P1/Aw9
lMGV71TneiluXV/d5IRNtSKWyQ0hX7tC7QX/5PO4VzAvoArZ7fZAIMsGl/eM2js5Akk7epKNUs5+
Y6QTbQcAu+PRMcbQgwXBM/boTUjtwA+pKIlmv37NCwlwGLEkzXp1z32LINGy1S+Dg3+zpvchkN5n
0GwyaGYCy7AZzaXr703CjYYjFcVAikrqcP0nFSkl6bVuzevYNIC37BtDRheAHqBp9ohmc5AfrcGR
lSKhJGkSLPnJ4vavdx6sZq9TWwaPyG9gBs42NWAzRSZIPhkyPC7U9JKm3UsJZ0nUDzR4hGxLyixf
sUhCW7KtNbnL9H7N6EoUgu7J3Xv807C6KVjZrMMXEnbop1hwr+HDddbe8iS5YLHeuuj/g2HrLBvu
y2E4mfpDYFV3PmFo6ZXhX4aRh4uLGJMqFLMCNaVY8qufYTAXAr+AQPgbb6aozqyrhT1SOI+BH5LI
WOSPaS8fCjFRgk03Jd5E3x5UwHtl+6e6No4TgKLh2SP+jtlKgN4GTqPH4NkmrTNGX4HCreB+6a1k
72FH7GfcK7sOd8IYt6RtYZFg7actZaTM3UL0if5e2+alDxI4j9mNyO0MG5VnbAGYeYrDabBPAWXs
NuutJ9X2uMkgMN2YCx5JDpNqICeOB0bQ0+Dge8pTMM7twc3VniwELOUw5fdpFdN2Iu7ygJk9wghs
+7M7TJhXVu37gOUOL5zwbDDuydamfktaa6uN+a6ijkXhp+P3AtbXY6PxsIJ7P2u/uaRNf67a7iSs
6vivZYumbv8fqkWgII4RmFSXhmv5f1EtYtL0/SaFhRV/WhYSGkT4MyHXxj0NEHY5yAh6bJkZc2dC
loyh3KYWBBwmOpX5mLtIctG60Te1Aqon3vDWZ9Ik2Xhzehc1/z1JyNFiKjRurjutpp7lIsUuTaZ7
4R2CTfG0cMnHrXmyFYpf/RZMvLVv6excsoMRKZYmFSIAH9OG2wy7rvC3bKUAuO3oBIEWMsyl/8an
UiPbyPD2VWTGdwyyLRTzyb6Msk3P5q+nvepb0CFeyv4Q+R5wYtGOaLCngzonK8zldZmMV/+hYWJk
scyaD8djV6vNCNho1P03S2vfbEboY3l0caCNGqWm4TBmgHhUn1K4c5ZJ1g+6eObUWu3u8aKEPPSI
B0XansZgBQp1TN+Wejqad2uUYKSc/UAzgTPrsFqZqyvC0asKrXR+JEtclP3DuF1YPoqLU7EA9r+X
JrwrkzQFtGDmjggqx7nP/XDvsPJuDDwm0g7u+EnVmw2RXhKlchsSudN6Cf6O4BPeu3rexg78dnbU
5FoVEvcz1kKXLm/FUJOZAOO/BPvmGbjeuuNi2sf8lBkwyWEj6gdW9UcX+qrO2s7WgmcRB88aW+7k
UsngjNeLHSpbZHnuYI0uhjr5gEZ1ajaf8L1NArVFwiw5O0fLL85ol033EfTFiw/CxPGrw9sjgWLH
GBYtc7JIpMk5MJz/xyVvePpfL3nbNQ0/0A1TD7i6rVXI+0+mBqceegPUlYKOsvZm9glkdJ+UJzMe
0PcRQQiGJ3eOPmWANbBHJN4dFELLClzSEvaxe/atBcLE86jhLW+uX8Zo1v0LmoDrKvmaC1YO6i4Y
eXBX9RuxkuatlwUNjW7m+4A7ItHQgmAETo1yqzER7oki2DpzjVk/u4lbOQ7XpEsuHc3EBFKvru2r
wiU0W4jwGKWVFwnCKHa7jYxXjQO+2JMBySy4ajwcY1Dj2bxpBtiv1+TR8NlDWIdUpu9mMr85/osF
2aAb6Dwh3GHu7BL2vloKOhBgkf+m6vpi4efsrJuhxZeN/uBG/tLsBPa5ANQHpUwl7V0XeWGfVkeJ
HgUjWtfEiDjDJmVk5MGcsMuzey8ucYFOAimToVObDunW7jElwZXEu+4q+tPBu9Ufxpg++DxeGJS+
lc3yaqbxC9bK5+DU6sFjrwGPM9iIax7q5/ImQ8ESZqj6S+mO+7bGqFBa9/m13DZLddO9+p6on5Oz
HK0iebQ5Rov2VMOS6mLtSZuh4xniOYieu3yh1XxbebET5aYy9QPb/Hro9kI9JVivRmkdXIKSa4aR
JLdYLJqYDMcZnEPjNahtDsFIX1WKiG1q8J9avvvXZ7PhW3+9UB3b/32B+rqx/r/35wu1GCGgde6S
RwXJdPNDTtm/eMbJc753WnNslhVDcFh4u/OyQA9vnL0xvdTxcFlGyq7TGKUWIQX50XW/QBgAhILo
Wuknj8Tt2HwkV+Xk++2pY1cgfJQTMWQLnaQPwbXNkKKhr0OoVhIy5LXb3LHRSaJzvFgRrjUwSrTD
510GIaD0yEE5uOTGrairDSLt3OWBwEC5Cw4mboSWUySDbyNtCQmHd07jQjmwUjsMWDsJIzv7RXOz
SLEZmxVCZZNC4V2b5DMnHmS28rv7gLW8fUVxbFKUEu1KxapdDKysJk4ANpSDtpELA2qeq7PHQswh
CZj4ZfsUu9MxQ1ip2styN729giEu2amX1bYrGau96VX7zJy3DZrXOdHhEwFxIDuk189jy4Zyu9Aq
A0pf8Cnm7asts1d/c0tafauBY1FTdhCkEQZFQBB0/lCW+Z3FyK0gwNqtGMuDx9qNIE/GDomFxNhY
IYaQ/TZAdT+a2A5Xz4b5hdHFJrFtNleExUEAs3TYJEyrg0O6RXTKbgIwLdUrdqxj5tx1HcFaMxxx
KB6JLXXImrkHCJ36Q/lKX24EJLmNAfMu5KQ2/beeXKyH9HPQ5EP3XmvgnZv2jnT2llcF6RtPb1jZ
yRPTW3n615ewqf/1ErYDw7J90zFwkrn8ZX+5hN1y6q3KzOwwmdKrF2OfPRQIou88jr/I1fLcNff8
aO/9a3wdyXsYyHtwhhzTv7qZJ3TVq9gY+t9q4Ea0DaW9Hu5fWDom6sGOfTRbYoQuE0aeYBp1sRuG
vTcWlnw41e1a9xZ2vPoxAUg3bJB4GMH32rHBNOKLFw1eoowmmnFShXwNV6JNCxNfM5YQLhkmji6v
VV7dexgKaLHAoeRsXKypJGXI3bbPXgqegnVbUa42vF22VZsGUvvxaKTGzW0B9SXZfdHSexolp9Ek
35JPmdkc4CQM7ha8VauDVMfqFGV9FR4DJ3nLevfFy5tn1xkfU3LPcuM0fE11EkBSdcid/tj90Mts
P4M8dOqMwOT5UA3h6klnf5SK71CydyMSzzIxdo4DVdvYB6h+PSM7+/Nz0IAYylsqCgSyxhxaaM1T
L8AfiqjGYPm0vxEZZbDgM97bcXmL4XRu9FEdeU0hHcadzUUm6tw+zbk8dbo6frCdsBgYZfsCDTk5
f7pFDAJcprZvtoLGdqAo0xjjTVQULRVZG3aasW0wawuUOfJqf88IkW9hyUS6VIepJEp3tqAxWYfk
Xr9O7xp3vCTnoX9GWLFJ1r0sLkp7iLHY2SiPUOz3FHQtUq6fi+r3w+axBGKagBH14f1x8utdd+pm
cWwO3qX29fPva/x//MklKX67Jn80LUikJJV/+eV/XLMffSOaX/Lf1pf992/784v+495+1s+y//yU
14/2r7/zTy/kz//H3x99yI8//WJbI0hZHofPfnn6FEMp/8vPuf7O/98v/u3z95/ysrSf//7HD+A6
cv3Tkqyp//jHl37bPymM/tsuuv7x//ja7aPiZS8i//yRZv/rf/71JZ8fQmIO9f9O74sLygtMnmI4
ov742/T5+yvm39m+GAHI0cCi+rD9P/5WN8iU/v0Px/i77vi+79m+4fqB7XCciGZYv2T7f3dsMzAo
+HiZ49jeH//1k//DyfqfH8r/xdmqO+vJ80/WVt00Ap9vwvPxnliW6azW13+qAlUz863lqycxJZfZ
M0m+kTXGITH3oWz9IxFe7c6tsH5oOplj4h0saUrGM8LW1hqyMPUZZCRNgTDMt49JxUErl/jNNCqU
FTLYtmn1LDWGkirNwFLJpxxoR4zM8Evx5ATTD2dojJMxa4+84KxXOeMJ6AVOtyCJhmyVSGyyHUrX
sfGdjavB97N086VnOmyQIcDubWMNOcnJvv4xJGUeWozGstLdZqkeo+9jKtV0zkjsU42ej2Xm2KfO
U81oNzGxW6aa30VaXLJHmeudUjHz+nakDYY1OLO1IA7LRtNZPKkBI0rhVeeyAKLruSLdu2KYUP6y
Q5lQb3ntCvvOzkR5qY0zyPNgIVWVZQIeMwhiwB9AUsgewzwZwAbh5v4CRiFKyMpxfeeX2Skyidry
PTaanwza1vlQ+kuI6otsTXSEC+ndFORTwVwpMau7NwbTpnOCazATuTb6CEVlb0Zg30qdhTCpIX3Y
WZSqyxQAF1Pf81J7B7MBtMFHiZ/PJ6Gz5DRZbaOj/dKXzgHxflF/pvkEZd5gj73gtU5JPAbyB7rL
TyBc5DUzF+MYTxS7gYVEvR5eRZFQ9s6wGo4kNH9wqYGXXUGl7MiIfw7IjclpVJeemThqviEh0aCK
/a++PbKeL2giZWKRZiV3U199Kyxc6NhRCmaVGfiWskDRAZD+++Cj13TBauUTCjCzgQjcVKTRBCvh
WpViB+Y5ql1CGt2CCt7GRxzW7H+qnJ2xHDPy1jJ+6Dl4dFSGCgXlcKSs/ICGNcuX157hqVZXSRgY
BbOkBuCoQQAt7/B4rsAOjJWLF7qyg/3UxZvEQTfRZQm6hYar0tY+Gxe9qHlCw/mewOPeBCOTJ1N9
czPFApYFQsyCr5XJdwZgF6X59XGYliOeN6bbaUd5Pidf23Jww9xWQHdAqcCVnm82DH6nm6+J2dwC
Cpm95xDO3rbQ4nDWpa74pazkFjv2YaLh1JP4aGE1SajH0eWzfMzbL61y7TAv5ziS3OWwqZgVQm+0
+8xBjKgTAq78UP+NQ3STLWXMt6U2yDuAgQe/BY+F6LJDxz9IXOjsk+EIXyy4DJ276QYQJC5KuHkx
NDIDzbcEvuWYOEzDQAzNPrk8S74d7ECnK1lLMMWsvGa3Quxmh8Sh8N41bzCgT7h3Jk3nBJZpxwIc
0yNs+ILwcOxUGunkgBWcjAOg6hgJAGLE0Wx45dZJNbgsvnaYzZR0noytG0p8hb0kJWuPaMY243Lq
iwIxHro+wE68J4sLA0UZ19iWj0uMu44mp+exnM6k5ChoNXW9aj+81g61izsjlk3mC0pS40qOxkmY
BAILeNGuxWZB00kCMRrmWYL80slmvJG9QDepWEi67bEziq+TIrQnGSh1Zgeq++A/jwFANDo0op6Z
GW00q273k1m3+EGGUzZR+DpOCilQkZHA/L5O4pzQrsEOlddzxTsl3cNEhg/Suij2lntVqWzTlVgw
dbL4bNRIBhI002QBA7ccusFHnWGyHxi1QR6+cxeriBqU0SxqeE/DDCxsw9+UbD6jrHIBFRE7vonF
8KYAfoal81J7PXkLlY/ct0WTF8jnWFcZPn0AnxSU64cC1mXc+Hb5I7eW1zmengy4EOy8GuNiakit
lkHOJ/vW9zaLXkSqTnCzrPmHla1GW5P4qdTItRcd0CyoUnDz4s5GbHwoW7nTpVOcndEEJ4md2LaG
n1XFFn8cA3LfF+BPw8xcrHJRwPSCWXgwc06N4/TqIi7LE9bIXtEjsLB8iIulBvUOZ3DkvTQCHD23
gBZy6pAr4AHzbdxbrKCLDsbA2HR8NFOEJUQv8m7blyIf/K3npHd90b5IRUC7NXHyjjU4ksAsfw4T
NaJSXZgk7CgDtAOVV81nV5g89eQQgoOR6wgXAGlpG6GBTjKy+d9dW4JtZh6NBlv5n/lAFFme4yo1
K5yI6ivXBXQy16vuo4nUJLV8srbaez/HfVQRfcNWPwgFq9DctVH30IJF3n12qp4P0S62bR+/ZpyJ
4PBiTCXMsyQn2jwYpxni0jbNYurM6VsmcNZoeCAnUXFT6JTprNrJJswrBIEDw3SkwwzFa+7jvoEe
k80q9GKoa4H6pYvpQ4NP/3uQbFTJUw87QPOrdTuHRPb32rvzPqqACbqPRsEGb3o2Vls1ayR0Tecg
S9ReG7EZOLfOK/N95g9Iv7GC2OO3XPs1Q7cqbdHhWprqrWiMZ9cldaoEDJkL5zRkmGAT239rtIbe
uzQ245DGB8iJT16L8pGEpHmjGfQPJrkSjVlGk43eAP0xwHq1HFwzmZ691oGom7rhPPbQmnPIuv3M
OS6UBycckJa99KElQXsof7Q2fSxtdvvN3qgnfBGdqM6FktM9drgVcodEEb9wPkg737r54H0srrb3
mQeXsh4+TImpkMVEZxb+C0DXNTQdIrpyyYuy27rekkW8QIVz2KGrGrIp0PxqJhlyWjOY5wmtCLu+
PAq6b7OEaTVktsbjjxymMZ9wF+vZscGpTEIb0IcmZ0VtFzkOGUwsdRPfYszzoGu0FDcrB7xItmIm
Nk2l9UflGM1RKx1w1424jpmoo6Rdw7BZGnvslS4wY+SmzjNO11UYmbb9dcBZj/zTAW0z+h80JuXB
KADkqIKR6lRaDrc/iZmL350Vt4Ce4FLI7IUlgs4e2xTbBVWk3UGMMhuEQHpN4l6b9hlVXDMgzZEu
SvHG45Rlw46VUN/4KdbUOdWfglL+suekvLWBRcY6jolx9tC19ezFeKjqB1NeJhamu8AKzDDPixW8
u2jXFsm0UF3+3o+ITdPG7raaqthhKvbzkvpwjN3lXtfoM5zKuCZecKfCR1ZUlEdAlnnkl/PIANg7
GGk+71qJMLkIMH/lgR38519RDTbWWkQX2exOuJEN+6lRbOjtLiVKZgIt6ZUUHR4hsDZe/Gp5zbNI
czodqx8eJXOcyicbIw+NcTqc8mUMwtm3xSGYcCAV4LSDcSJyuJoCTLrq2SXIbGN0OBpajbtVA5DX
Nmo6eH6XnAogwE0XkAXZwqurl0tDAh5Us+nYGGo86Yw6TwSN3mwUtzQp9VU0bvGgkcXg1YN3UZba
6R3P/xx9aCgHmZA4igvFaGEUlWr+oLtQ12AiICSF9a8w1DQ9DYS3YBdHsaaP7ZMeF/7Zx3xXQiQ5
V07ZRJGIO4w9mYFKxMNTHZeig9yUXDPAebumhJXqumVygIkPVsbGyKej3NjoUCl2xLvznvQ44VsQ
GH35wTeqHQYIeU4FRlbp5mdpAHcN1vwou13EOcebiZHBrcnrgAcTG8MPMWUyAkkF4gN3VT2VmPOQ
FWIUsPuLbFlqNlAMGr2Gm91p93ylS6gF9lbiROTnnYqi+cTMNqvqfQKSzIJGXioBb202SMrU3dUT
Tp3V5NpbKyqksGptI2ZCBlNc8/BP4fdb/dlxl+NsxofanWU4Tfo3fDPmhggclC7LFM4gDCK3apqt
JFDV7uGSJRrH8OhSLRF6n7TZxSibbAsTGfl0lhB5yekBs9Wxg34XG8nGE6ibewi+PdreTBHoWBEv
Fy4a3oVyVsTS7OXitRHjMNCqmrgD9GOOo5Fgw8Hwyc5xo43dJ/UoHm5+vnQlYbOBPHUuYWszIMJR
k5QGGSY7ctnBcGDEz8q3pu0ENo76e2aQu9z1A02SqdD4akMc4jNC7Dh0YGF7HZCzzJeP8p4D7e7a
VtAygVAZOJ1Ix44Sw9QivyXifkm48fLamjb1hMhLxGyE7L4JGXaTEc10PJkRDmrTW9xDvFnk8hqI
1t7CDvEjbQaMY/o+oUWFe7QXXGZsxgvN2vhmmHhGQARUErHr4yBo+2ePPTJ9maUFbihawPbtpKP3
VOq+OH63n92Ac3qCizRmq51kfMbtE1od4ksk1Cga5PzD60j/k+zEIHfbRGXD5fQBji/xS5VPydpE
nofYIJtksaKg/WWDRmscquTeaHpwy/hLWTiinjEiY6Go7ozmW2t6WMlsaMwOUNoiJsIQt4cc5uKm
lbKhT/xlv9rUiNHUNjbQF80BmeHudAvJN5t/1jRii00iR4tj1/nrAIAtDFLPxjpM7Slwqq/fwYw2
P+zqJgtLHXmQBZJyLqGlCD6ArYdrZOgUTfrsfmicYAkWajg+JnqJyf6Mv+bj2zQDzRETP8NQoIN1
Rjusc6RSTQwT3VZI7TrvKxit0DIqIDdT/NbqxffSoW5Sa+uffmYl/54A2Gms8VFJnuxe0rcQlthu
2KS841OAevSxWBAbtSSziEKqHheXozhrubGaeNfL7sPR7G99WeycLt5nM4ZshNqBiQEtTX3o5ePy
QyzWrzXrsk153TJjyNF0NzJd4k5pU1lCetxCVeE2rKz4pr4zZgGWLzs/TAfzzUdvrjrGqiJRj2Ne
OGGRTPexydnpkVgcZvoYw6JuIxxeWtR4wamIkfj4M5ZRt3noCiQx1jgi4oytHy1inP3g4w1xyVfI
PaBfyYDdvvRJSCwopsLCiQhWw7PbEKkWxPl91m1kWSXoyK4+jCkDCT2rXhLV3tvC4dESfASd9rX3
ipnTqPg5OhqA9i67pv7aRZiC9VT7EuMatBz9JiT74AGeAiR75uYawdzZsHdE8uHZBJj7dvFlVmQh
Wfb8tYsTOjl/PGuq/UDtkoSjadDUmyvik+deVTavMjV+JgHlvJUYWJ5TfIKJxvRycpqXtF0V7zHj
mY7d/yabwEuadJwlXiTuP8J/WesCeqscd6MVOuCTOtk5a1xA1qD8HHqxaq3N97m370RcwYSEtrew
Yx/N/qNOF0afVTPwbYwgtd1+lYNsAIN8FC7jVfB3W9pAUskHF0kaK33LJtyuSWKUMA+zj2Y3lgDn
sSOjec7ZGcN8tcVYrQJ/jt7qrcnI5B2dPAbb3/3C2NYLBlBFleu7vn2ua9PixnRVOEmOOsOL8WuI
CkZxvdOSoMMyO/6cjVacBDVr6BTpt6JIwMqb9TEWPpukocShBMNYTVu0KQuLJaoA1UJM7tbSPqu/
muTfeY5A6pnYW425HXm+fNnFRGihBAiyydioHGtoo1P3xbFzluN4rG0LHpw+YoFIygZ/fwZW0a4q
BJMwzxvWYdpjm7Vj5JrLc89Kf+gIHOGbUeX8PBfu914fAEnmK64T+4Neiq8JVhfbKqEXJD9JirE3
iBAuSnnfCqY0jOF+mbqDFMHRxcabyBkNBA9LrO3nUTRvTocAZfZQshfJ0+QzvKlz1HkOH5gtUEpV
AXrwqiN4rVVg7RKk379/hymaPMxRnJqJAXFMX1UlLs7CNsMxCxtw6uWuNBB9mjM3UBu7r/7AhIXM
FUm1LdoTRT/m1WY5LrZ4UkINr+WgxYhpJGLRoQ2HxpMvlrFVZo4eQXQTZMfhnAVAqhKdbnPQCfda
TB9qNaK03k6+9bazm/L+zSuKH4Uyb4Q6hO34UZZZEQ0lOPfSahHn1zcqCk4Qd5xRsQ+vsnYwMTgF
vYr9LS2clTKU33ybMEgnBm6Po5xdp/k9Vtz/sA0iwX+BC/tVdN+KrgG5k5dRL2Y0dD6mSg7oqC5x
fiCMe4iHxcPvgxLbSNE2GRbVRveSlMyIXFC90s41ioK84qcEu5dPK01E8IxHItEisqCzlm4FIX0a
CHsds6fGYBjjp+l8SW3EDL2dYjXIEsjAY7aHisBH2a2PUMDcLTFFskjiA4pu4fMc83PE+ZnZwgyw
CdKex6jIneSqDA2rlZmep0H4u7nGnLmo+decaSAxkulYFfOODZqP1o6zTcTWRmN4s+nUxFtTemxD
VAoV3QtjJn4bNUOVLvIWwnRAHh1NzpG6g3GK/qPogNeZqB52XtcyiLDwkow+6WMu8xmbSmuRnOWm
gJamOoz0ZVudBEE2GWlqdhDAHk2ZXvec87uyk8CYsB1IzITWAkGlV+jcDL+PpLm6ULTyfTAA4WDJ
y0HxROb8biExihDG6mE+WPRu0AdkgViuo6pzHXJES8eVGzwWLYlXD00+c7CuaBbmxxvmouXOY9xl
Y0UmcsR/t5UnSO6YYEYk1EGDy1iT56ibkk/d682EWlK8kyZXXWuzYeSet0B66kswu8WZbvextTWg
n6r+VnfLSr1J3qZRflpAVVhchUWZXmNPgu4K4uuU04CVBYBrh2g5+BQbnvYfDbrayBgoxPJq18Ja
x0Mi3odi/CXsmQG7JJSTqc9OBv03p5HYMgQlbkVIUzG3InQZJYdmX+G+xUzlyonsyALZTufxc8dt
TfIDcyUfZVroWlbYSz6tfJl/YcmaH8xCP3JunXhIkJSFhTdGB9gFELNSrWyjyWC85VVAZhrCEFWe
44B0+mjMkInDzHxgvv1sEBexs9pa8kTVCFUI4KHgK2ByhqHXW6rxlW7kkFi+ijIT5i7c+1+Saz8p
cIuJibJWz39xieBVEfhgjHjacf4sYUrDwgqEKBM950C2dEIcCJWSPN4OgNkZ/jAii9oaoeIYk0o6
zGkWZoHxUMfZwiyLX82p/U3XULz5ZEAM3gw+nCxgURAd7dYPlcfDMjGYfPgQAJKpggLWXv2RTsVr
nINT1y9zaRKyYOYlKPlz0xHMXrJBLpuyjOpnrR4YsPvEJPFwtMbszXR3AQaJSK/Iz6kKbE2Fl2Ab
ISQzIXQKfpIJJI4Rw0ZvgA/1SwkX7cPrfKgb2bxLzfzM3ddsdc/C9JCPKMwfi6Yg8aCbP8yBsi0g
bcKLBwK98IrqmdLw8MDXybgvQYyVpyJnZJ61zsEVBn87lwcdyxrvFODIlXV11c2qIB0Fy68xIM+H
khfGGgbXhflg049UKbnEXG/CKk2Got1rTRk6qjB2MJiurWWB0JrNOwquF4czinAuLl07+WGlpFAx
AcSs2cTm3tPKl3qgjzFMSgZ9zp9kXHKsTMhcs1mg8uUvRerSE6Tp+0PUSfuUZjoBIURcGj4DJVnD
wunSJkb67/5kUg7Yw0kjAZS4HjM4L0KZR3bnT66xfGsFBl4zyxHmFRPD9ulCPQDrxWAGOzTknuVG
/MQ73BMpYXqhlntXngCsjckMnDooLXRh3xIzq3c+8JYMjJaMtVUY80ZvQcque+eBR43Yu+ckWXws
tdi2OLnJBPbL99pP4IJaFSzh7EdpT4RZFGv2m7LusJjTaPAlV+jIUN1g9gpBJ2YWI0p7RtlYnZlL
LGxRCqRs1qwezdJ6LglirRoCfQf8F2BPj0UwfTPd5D1oO6DW/bsR4JJlJQbBQPBqs31cEvc9Gxix
la0hI9jgN5FRh7rEkghq+XAUHpAWtod6WQZhK8VzKYI8xIGbbjtpqdBMB2jAU/DkmN6hLFmbGBov
VnURpiT5UClzDxQz3Urq02blfu7tEp8uDf2HQgvePaXfsX8zlVGrjdtOBBSVoN/omER1nridcc6n
Gk5qwTUCkXaH8ItsnzxtD2wvd42qX+1lTVaex11rlu/G/2buTHYbV9as+0RxwWAX5FSiJMty39sT
ItPOZLDvySCfvhbPf3+gqoAa1KyAizO4wPGxJTLia/ZeO53ay3kq4EnkaGGTciTUae0gApJaZf30
A9OltWdJ6Y88XELgZkfZ7AsukXX2QXmNQOn47rnm0lNasfLAa/lWDvfENMASBXyYLe8TWkpmazDB
cOU+zcPk0x6H+Z49ACFcWfgwMM23StDmrLCsuRgv2D/LY9wiThdp9WX9o1kPBhSNrJ7qnuwOti9l
RPDta2CGF7nY6I9agn51028+GrEwl8KZt7Xi3ezcrRNTQTpxbQ7LCNeN8UwEl5ceiWaDORUc2+69
8QIS6spzQIl23VChG/yUVjAtZIkHMBzKX1nqfrc+7vOs5nXTyv8KGkmKmyBTcODInFoeFRjvuBr9
yolm5QX0SHkdTQItdsYiicL9HwFKiy5lfmA+T9SIfSsltaSX4QyPY+ag2tMn1M7A4dIvLZrbvCZo
/JS3UwULW71rkCAW4llo7fnXqp2//OVy3xr7Oano/WJnelpYakK+Cv8Wnbmgj7x41cb90kTWd4+F
GW9ChwlfPs5P1ZLdiH9weITCFWN3yf3qXMZanStvphEO4T0lvfNuwQRxva7Z19t1tc1tq9qCK6Ba
hdfNgHlorXkP7OpOywUf0ihZtbsIjWWPNlquGBbFigIe1eOOkfVBzClEoRAaamVf/E6i35dRUI4T
OGeJBMuZcpg65tZt2FXg+Cr2sxW/Y9Wig7Kc9zTxuIYtKo81uy+cmH5r0QnoXkInTTNcSuqRYVl/
6qViEmCzNGNR+L5YLUbe0Wmx4noVucPF97D21/NSxFFvxr/wAtF9zhQlocpfLdUC7ImfqxS0d+79
KT3CUJEevaMzKhG2ybrfz6QWeAt7rZmLjzKt4woSbXzvDBj72gydaJm6H1PtQv6UPbNbDo0p/Bmm
+TxXPK/F4n13A4aEVK8fxGUCUawMnYYOYBp7mb/Di/KYWC3EQBUq7FvgCLOOEMPVb39lNVYvv3jZ
LjiG4g33ExaFE4dC1O5GNXxWLhEnamTkmYFgIf/u2ekIGM3JiWmUumEkh8KhSSFSFN89Dnyp4a/Z
fsD8vwxOvZ9w5lVYzoVLgS7nt64QPgMn/77R1aM7ju+uT+nd2C0y5zojAL63r4skphJyxW3AHqWb
eRuHDIVirc9+CuVIQwBkDVTvu9V7NkaC3e2qqKtziiYJgc3uy7dqZLaQh/Z7XhR/ReZcmnV8g2P2
MY+6BMq4efbahWgM2Gl5e+g00gLbosYw1QKDd/mxqtxign/OlvG7Usy+2x9vpuTxOjpNv7PvZFte
MtHUV3iGvlEI3wxhjyBVJdZx8ZS3nxa6qDQktZoCvQZrACIWgeZ5EvF9FQRvmrLKG8UHRCmgzqhU
yIsbvqsy/XC8JDzl7gZ4rK+symWoevZb1+ytciyjgLZ6P4DCcVR6r6SvdoxUrzvcmHVQYy3MxfWW
3DA0BGeRPQKniQYinIvITGQOx3XPQvw8WphPudwZ1EStFpIfCKlYMl4a03MyrHJvXNsGHqj+qpK7
3FklXyE5TI1xo7kkiT4sFI8eawy2zMmOJMUys3kDXYpZ0xdnFOffaiR2E27Dfg4DQmPp9A+OxS5+
TEYQXjMBePRQu7qE3bJ41kXFaEgTSUPi8HdMMyJjQ3XR2/ll8GkJfJKe9mhtf2YlvEiuiO3bYvgw
PDtH2+VzdsOyQQvTELtorb/yxsIjoyuCStDSourDGv1PmpSNyX80QXtc4R/hsSAMjOSktmBNntO4
NyEoAdv7bjyY4Jys+aFkInXwvQR22Ji/944V73EEVgfwww9jNXHvcPgcbHrpo1sBK04JTkkLTG3U
PRCiSAMLBJgIp5HYgzpK2OJ3J3AcmSRgnsk2mOmxzdLBa95sg75nJt/a5WTi78fhm5MFVKF1Ix8O
cR+DBq71CsubHcSf9rFQDRnbjIEgOq68FbBclsG+MQk2FpTFTDsgWlZWQmaT6gDecYEfah92YBY8
5y0eM4OegCUhNVnQZhHCco+x6P3Qq3Ef99ahQ4kf1brvSAXRBN2gC4rwMPeRVBnAeX4tTNlyV0vY
mqvGE49vEhaLip99VpZNjWuWceB7uYWnk/JRjt3T7M59BG6Ocof4WdW095VP1tHYrSMjRaSOXdnz
HmXJjaVOlQ0AE1XFsi8xlUv21Ne+kHfS2Oglt4jUMj4uYvrmm8XsKSx21tvnBkBhGn/h7T/O02Ek
g2jKXXcX4JTd99lXK+VdtQDQEiEJWazkiX3huizn65oNGsL67BCOZETO8gnNQHVsR/k8xy9M2rAg
hz/SPqtbH7m7tTjimS/6KschUjXzzzqpgz1i5bPpJu2WtXs7ICZC/oXdL3vHELbs3IDPkSeD4qgD
VGOcm95h4W6zecWbHwCA0iBNnK45WmP+UHlQopqM+rNWPH7+j9Wz2KzDCr3dFN+2+WGotnZqbOlR
3Nc2RP06KhROvIT06Yd5hrOZWrqKbBRTSCKrbfviIkeTP4KzETlG9V7jdq5cNgyrQbVTBuxjPZpg
vf5MOCi9skQgR5Ys3b51k8FAMcJ5HeKkPfZC3uZB/6flFIaHrGg5U9zqySge41T/zVb/VOQKR1c8
HLNpeKGT8jBHcNLZT36GjY51jejrO2Ux2oTX77yAw6fwIRMmtm/KluTvuO1/yakjnBU0jz+55aUh
zd2UwH8KRPKR1UD4gYzCX7ZHc5MQhS6xrquQAB2PkWpoqGxrZ2GXZ0v60LAnWtkoqIEgzglTPCp2
V/tgCL9ymfwAzH+bEVXJsH73kPIk/s+aw/mYbHRzMHGzpvDPSKhfAYV+IxQxl2nNQlKo3G/huM/I
BYk6J5IrXaunYvLU2YUDfUi0HvY8dBwnnDGe/eaBDsKHmGnG8TaILjZrrnTK5zw0P8xTxUm4zi2Y
NEbVfvCz1K44rIyiUeqQU7NM5jpLMNCLZPxtBFNxRs233fYFcfgBmJhg0AajsXe+UxQnu0YUlqNs
TLdDqAva4ABspwaaTlHaTE+jQNPBvj3hN8yiuiq7fTBBcDdjdrHhaLGGJ/aoQWrIeuvUb7IMvCwc
9x7ppD3vd10AF5LYpYNaCGBB64uzkjhJBkfK28Ob7OfRkk3bSchIUbrDz/zp9ag3gKHhgZGxOoFT
H3aK8qJpqTMIal2tfRIw867sBh2vV3NEkbipcs78metWWpKSMYOf0/X0jd40vIazNlQ0OUbOvDeo
M4mELnGIFWmmwcrlh64j1qVu+ic7wxqi/UQi6hmxgybgx1aeOBZa97GbkC/ILi20+U+Vc+LQu4X7
WPks9m+LdvowNuuSCjXYDhGH3BVjMVOz46Undrgn04g1YRV+ey5Cws3LWharS8M+D5iOS2vv158W
jtfcwtzmgJI+Ngm6aTLJ9gMFB0PbEMSyW934Fh+Izc+N6Kz9AgIxs6w9kBHiF3x8bH7z7auQzoS0
XNhLKKcGxfEa9u4dq8ujrjcubo1ypIyd9U6XKJiUaW/zbH1VXX1uM59Pp3+epgwjwLTzzZzeoEKJ
ynCExJxQvjgeDROenR+EOe+lsu/mLZOtBg9BvFBxy4ff7UsLyWQQxqdqCLllQnlWHBg7mvAK/BGa
pxA0cfoudclEoGIaoBLSi6bpGNRTGdXeTOKRqy7p1L1iQYYXp69yxTCuxKanua+OZgF778QBNlP2
/jzZ6UHVIciqNvxdLPNtapgStrYNUKF59SYCbgOwtHt7rT80QbR7VtbnuqXlJz/g7KqU3OXZvC/o
AM5scXzJfmrkC3ocsBK3zkuzvMez/kAAgXaAOas0KN08CFKi7A/sNPXNnH7GgQIuuDCNQFKWifCp
ZVepNz3DyHOXUeydsVpHroXGzF0WzAHkdR+msSLmCC818sHyoG1Fvqe5RXD+0Fgo8Rc0MehZKByM
O16ymO1J29BPK5MfUNEmF5se9jqQ7cskW/ILxx51lVaHxt20JmOwSwifQKVLhRWj3s0dZkIrW908
QRHMEni7KVHtizFgQgbdr6ggWy3/cGLiP5gagcyA3dR9f5acTAU57MWK+A4BEkVeXGE3B4w3149l
+Mogj3X+YrGA4foQsQdIBUoIS9G63aPY+9PZ+rubUc4ii9j5MxPmfAA6ZwDwVH32kwg2zspjPYTe
YTfzfzPvhMzUe/bXImdaBvfdtfK/RWHeSgUDUIxjt9eE6hzykEAf9LDPqyNowvm0vQ4ps3HROiek
YQ+ShqzG7axLF0i3ZK5tysjVM8koNWC9osqAPfqCFWYHNDbF7Ami8WjNEgKUT+ZXBk63GXy1lymy
j27FQ0p+UoQ46Wzn4XRjLQVOvJfZsuAPqRG3WJKtTyGAbd1lgN1s/lGqZdyN23cCSHWXxEDKbW++
NdAK9n5W8AMExPqqpsNlWmsi0dNejuN0ToPmd0mkG+KYKprnEJ0ZydLMM5Bzd2gmE5LbQccC5Afq
vk8/wrG/UbIJ6Nb1O2E2/q4vi0/pdxd2jG+Fi7akypffCnvPUOP/X4fbjuvNQRW7AETiOjzjk6dY
Gr8KxaYxjuFs5ArYI2INprM+MKYseZxw3u/KnunLWPg/IyU/nCLNHjv4aucJ5WHZsNJjgDmjWG+6
rIUzRUCCS2BQmoHXHG7cXB1dxgtxQLRQUpY5VLb5lqPS0ECdkXBvuDJA6fXU6yvUjFGYkdCYCbrB
NPMYEKz1b+GVIG8QNLdu8KK85Gl10yaKDSm63PIfRijsb3DXWxvPMgyZ7SLaVh4dklvvZ5jFQvJA
hrg7hwGhhf0etvxZIkYD6xA+3KT9gz3aWHf1Mu/yhq65sJFOjf23Pc63PnojRHkID3JbXWO/H4+9
5fOeUa7SF1SRIxmJJ8XtjA1s54+A5LuAdqidk3dRbysmVjezdj9Nz0sLzYwLCvRjLv9hDtV/44w4
ubhi8pM1wjms7Dox6MjiknlLfZiWEQcZRxY6Mbx5cDMKYsZalsZtybnTsl3TjWDKGHgWqAjFKW3j
8HXxLTJKpbt1C/UncAlNVIEPaLLnH63B8+d3+n2YYdHG1v1oOc6O5dcft0i/4nRLEJ3w0NnTOQnR
iWjfRTJLl8P4nqmV21+H57lMMVAj242cCXGXeQg1T2NeMbFbQjwAlpo5S3indhMKSiatudpnPhLd
Kp4ekzZvsBuUZWSPaXAiZrSD27afmoBbskQz0LuIomVs3XqQxOGXYmEuaNJYwnf6FOZGvxcLGlU3
2/6if5appEF6G5vMFG5+JaR6JpFC7poGo7mi+KqWgY8m0UcMCcygpuvUGxFzbaw/VwVsR7dZ6mEB
9O1aIPyIb1sclL6BQ17vAPrpEIsS57fQX0xPorITuOzC6ywDLiQzuDc1hgB2sMnZm+Z67256oVvT
D78IoXgSRW+dS1TRmBD5b+vO7DmtSd3TVKzMq5llLDkO/OC5qcvhKumeDVlc26z0oN1NAM2Gfsnp
VRMDTcz26VgMyVd1k975ItZRFupvO5Csvk6F4xPMzlNUDO4fm2iiQxtohozFL8tyGRJNtFLpsvdE
4keywm7g2D0AYuNjDE3Ca3RkN+3G6qgdTJWreurHHFgy8WRxvb6pISNvZMr/piG1fCU5pcJN4mPb
L+26JueChL5kP4g3EmWHXWzHNuSJwrqOU7YuBZcSebUSu3EKJrAQZEek7NUskrclRXhBYcGAfKTC
sJikuPJswCHzlLZoEadrRHsJ2DQYvU2jmJ7n9m0eMpBL1zcbt5cqGV0EyAUlkRw9ZTdOQHWjUq+8
K2pygLOeM4oi8JpqaX7UOSL5Bqs/a0colsFUnOiZD4ikf/oG1i108UuyUoTr9BXFJLZ5BWFzJcLM
QkJKo0RABScjOAgopjbMswbaYsTz8tdKOBiC1nnCp9jQHf+QjTbDTUUiY9W0uEXdfPfgWfbaicFT
xP6NXiWAo4CJ9cLNEI/pGK1i069JzILot4fB+RGVc+5CdZhzrCY2VPB6MKzo/PakJvE5ZNTK40qw
CCu6fhuT4FW66m0gBr4qgJFmRgMnkFEi0v5mMOJg22iQrEqbfU3KvcxdFiybc5wyPRm8j7lI/cMa
/jU1GEwbjavVoeXIdSlPjX8z6LeRgK2WezcxQRmNYv1N3Pez9vVPs43XyxHiYryXUww0o+3f8Hcw
JSXP14PnBhH8/3lN/1c+vJe65H//3Vr3Xyx5/6NV7/+gAc+WmNL+Zwfec1FPf6r/5sD759/5twXP
/5fvKt/HOc6hb4UKC9y/LXjOv5zAoZ8OQZv7novN7t8OPNf/F+NAtP+YdS3p+Irf4P878Lx/ubb0
A8v1LJdwAM/53zjwpKc2tMh/ceA5NvWFG/DLefjwws07/J8ceKHxZIbNZbOXyRwxqsuMhHSwbEm6
o0vhrotlQqVGeq7I0BkumDV2XQbqqGMRvosHjNelN+3SHP1bWvXPEALBT+GNyIc7NevsBuXxMeh6
tgi2p/cd/b5C593ZzSEtZAHdi46cegEZayqYn0zookbg3UWn011RGpRK1VbEZ6x4TAPHYWI3qD1S
wlIYeEP9UML52mHjyfaTw+qPF4lkBTQPl5nQV7JF+f983Lluj6bTeKo944G6yiv0/eBLt7hICNmW
MPe+YsqcOl6Uygn53sL+TKL1YC3ustOk+s5G+xC3wVE1ObJiRcmNam7d+0yMWbz+CpFQ7JUl3zXA
uIjox0MyDeBcvT8Y9MqD8fxs1yNdWyx3mwyUWQRhmf2EIZcGn22Z2ukBOVC5s53WPTjc4liHvPZY
acbcRGYxnghgidVc3w12Z1uxUEWcMFbtRz/Fd2uz2e8tgzCyZ7vTjO1tGHZPom68PZP0klYMEmHt
oM0awLg4fBcrMPhwGwzEybwfBsm8M+/Y02umCLlYp6Pd+PWeUmc9DJqRlYHLsbcodlYXJoMP7ZJm
JEiJkCV6YvZpJGbkzREdNckNtX/wjffBrvIUSnySrWF8MHWfA/t31hTtC5Ute+btJkUi+scW1GdD
9aeaNUSpmBmmRzK8jTyJawvUPICvlw5g75wF2D4UfybMND6KVh+Cfls2Eeu2a+rpbuo9GGG0Tr2w
MRrVhROBFAQRVwm1q4ryij+xIKkVKekwMCJuhqk+Ns6b9Ji1TUzCrCXhV166d4J5mwnSETrqdp8y
95xlSmnsZCQ7dgP9DdWmy0ptU6mSDOKJgz/3n2ET4Z61d7UhhCUDWX1gIHvLBcL8ZegR6o6wRdMY
Y+UcgAcDlICGCLQkzOhd61qoPdiN4wQwKYFtIUPI0ROvVh7fAh4M97nN7GPoQ54KtNphE9zF9gon
VjOfrVespeMyAwFEmVaTdZ/1C5NEEmIE30wN4jjzn0o7SXkPMOZwpWGw0XtCBuUKStcJN9jw8jVK
QyLiwrIvdt5EmVOQYgj1S+qo1fj4pSSxzCuBhAuj3yEZSCWuUO4loryOHRDbmSEVPRUACJ0vUwHC
H4LyNUV5Gax8t0PNHTZtodMJoy9bmk3f2FvIthiQVZwkGIDDU++NWNR54O2g+gxI/dk1q7GOup9O
0Mx4dBuiduKZPeTgznuCPwmJQWcXZT7xLAsTW2XL726Rem+HVrPvLWz2K3QYuKpWQLqrVMuwd9Eg
zkn4yHiLpllOvChl/pLbdntt8hEAZLZiAdz4MunaHdoUpSbOaPvAJvmQeHjaISkkE3KvvmXQSRYe
i4+uwWerMgIiAIOibEX2yzqdYqyS8hvB+AhOD0JEaePHwme3H3GmMZ9OwV/x1noTTmhBTM2wuLzf
M23g4gePjci7SBaa001aF0v7H64mpnOpqCD7AEXonJ/GuG5Zsy0Wcw0g5OjLarg6KDl5n/lgclVW
tC8Fpk8fKUMHH9UaCFo3CtKTi1q8yvA9FyU5oxl6bLXYIFBdikZvczMF5Y+xyp5h7tKdWpjoQdn4
+6JrnB0CJWQBzoy5sEcDl/F09zQ3UFM5ZrpYPKokfR/qWxR2G+iyp/oQH3WavU0KnUBcCsCEtvWU
VNCDRbVeraX1nYXrS52EqER5PBs6T/5u/ja3v2Hs5Mwse/MAtXsJ0R/zRsyiaLhkeQh3P/g9TgDA
XB8/r78Q3Ri/+92CEFPrq0ZPHTr85DhgQ+q9Ly9jE2CRvRl6YHaz9Lcz9T9J4BjmXChFBxGSmUbx
xLAmidC6Po6rwzxBOYTWK2YcsVU4OxcXUJSu6UMnrRPAntzik+BNfVEByYdkILbhhZCC5yHmL3E9
5NRZ/hNyTu+owja4tIcsGfim5c4nv/quNncw874b2MScYiCJC4HpfaPMsLrc5bZbnTHgfo5FMl1B
68OmStGMh4Jp7IjTNtW8gJ3FIqQZ8CrO7j5G97H9DBuEce9CTmbxwj4Owv8gmrtyE89rcDqtw1oI
fvijVyIN0cxwLh7GRj5a+aBkd1IOE4MVIQeaOVYo45K8lKO15Q5Q3g+SeFMoVLQKdv2Slw6rkNYm
uompFGygU16yR0lAJXKpMX63MUbmlsTBlbu37RD8ttLcfaB1kmN+DZMRfv1U3Acp8O1al+1NG79R
JJwGFWbHeqZNyyyGO7OdntbNd5et4pG3lAq4uxtl/7h2c7oXM+9+PNw0siT6eNqs0IwYW5N9isa/
1NBQdpgrj0lVX9p88q88g3S8WCcvCjzn2eU0iAzZ30GID5GYpLvSn9gcR/mpFoi/kIn/KjJsMS3D
YE5Y32KI2xjsick9E0im5U1CbNqM9NTpcPAvz7rIPsoBmafWXBCmvJNO4eBYcNizQ2GMUMSye2FM
1ow0EF7tT7jTCaeCGcGqEmU0TfsI64gN7GLBdp7DQy8T/wTRZ4f1iv9+QPvq5tOxJfyjagqA50y5
SJe5xOx3q4kIqsxmJGwt6sJ+FEIANFborQsUJ5Q8BNK7mQsBu+CsxwTNk8XuAGkIC+C0sJD7dkxX
sed+DqDRIssnwnUm1wIB3XJwfTK3cd0aWASqZLJQlg+p8pBx4AfhXjpkTZChKCdSNeRl7lPnW08J
5VidRqin8SPZwyPawl2t+hdZIjn2FGUmptHGQ2cmBgL2OhYVhxkHdWEZtuimSY4bi3N0tgRJ9hn4
JVpumrA6Gp9w4cAtWcLktXgaIBklqdhGikX4GdeRtJGLOy0S9l1etKSlrQaHfTg410gGSCDpGW9L
tyBbDk6WYDUfGfRJO490lAP+8jhFTKDwosZr9o4sWb4idub0C8IvL6fZMjYQFumY+ei6wOOQSsPe
p0VvOmyApvdIbNiGDEb3HIe4ZtnjEqHJ/u0c+vmfxtkW9CWDyC1TIvedMAoEU5eNR7JDSZggh4wJ
W69C4A/uIzp7NFy4SaLGRbfgJu7O7q4GNyB2ZmbJpJGwaoYt1aCelhidmkpeFr2CuPcQnIkRV1Oe
4/d1mUhArzk7C/MGuQoeI5aDIs721hRcKbSf8Oa95dTPY8hox7P3XpNTqhI5xb85YvOo+BV886oK
mt8uI6vCNdel6NdD32lK85SF7TC0Bt4A+0lcChBZWX1YSfVdD1kQTRqqeJsKyRHPHgnBjYdmGVTj
mobQbQfxl6YG8jbBUKsncWEtIGRLGRGF9Cg6anFr3azVoLQR9gf4jKvkZrSJYslDxXJgzrfhVkVG
MVOWTevQsqI41/yULpE96QMrM7iZNGsdbIMLQtoOTVLXbFI3vRI6hnVx2gglIrACCfDKn9jAx/Hv
ImHqDRbjNFgrgr76GSUtzh6YP5TjWBoUx3lRxWHUQQ2c47Y9ZMmHl1EHeqv+sN00PoVT/saxfVda
y+3QrE+pGtpbrz3EmmqpDX2KDivbQMT3CVgsoqPSJ7TGyWuC9pkQBZ4FPOhYBQAjuyE1SZPxERS4
I8KcVW49BucgcYmw6eA6drwGm/UdxdwZ9ecQtVP4Fwwtfo6ge2/99ZhZUN1D56UX5LwOacEupKuZ
mtbMOjrj7/Kh9R5O+UCJF4pmZQWafznzZoCfkaKsyfyrSGElByYgWHHTkLr5owcXeRy5AIXIdngL
j3XLFxuy8T80NutQq0Y/vmYv7mi9jYwgGbm7T0kWEP3gnnWBBVV6lInViAJ087i6RVBd1/y8lb7s
tCb91wjWs5qlvx2v7SkdvatS81JLSKcGqF4fLwuYUAthxzvZkIfZDWe0/YgbNuVfXxJoSS3BuZez
p5us+mpkGYa3o91GictEenGobxwjzHbIIQ+Bw4HI7BI7FIl28LT2Pki6FFef49pES5S3BSX4g6/0
AWA775ND99s2/GxMxQ+dCV/HEbtqa93amGx3ZQGRcwqSJEqqYrqd4867sgaS33q/5KPiTgCJIdh2
ENmDozbb65YCpnbMT6wzfat5jZwl/tZjFlzZfMM3hYcJl3934hgB9DXgUvQS+xpf1NEPk/aCwlAc
RDcuYLssFAyGJewUhDth6uVmyCbK+ww28wzIAAoBnuHMQKNwwppcYC+/yUkvE+gjK0eLyMm8R+az
Y1zZL4787Nq03U0OBLUxnB6m3Et34djaV0ZyEOVT9aSnCuCOQE1Ui5+lqhhzEkk5Muu9SmsDAXPV
AOjxP12YH3/G7cDQLcAgC5kAlq4F2rwYkuvez0nisQmzaud2j4xdwsJAEVGE4akslpYnF3Bp26Fp
stgemkbTx6KnDnF/bAsqNkJtfz2F4Mab5kYX4TMiF0ailv1Lz/AzDaJvrsvt/qtuWXETxKQQCMQL
493K2nOo5wxrIaxa0lw8VREKHjC2TEk0c1L3Ocni4BiUOMCcPuRsUzS5OJTxUAnrJR8oqEd2Iwia
xod8WuqdB+3gmIR0o+q0eGw5vAW1WNFK99KQAlaPZjpTXe99UyOr2U7gfvoTr5LhKKhyAGenzuVd
L2yNdgtTmwzoY+X4hKitv5qX6VXMa36uZhbpixdeyNfmI1DXQlt2FKokP0HciBLkLNE81dAdFrSM
TK5o7ErCSaZ++VnHpmOrCV3NobDDvuTCA4h/4WpN9sKCBtCJX23P2l3NTzRCu24mqZbLLVRtfPY3
t5JPEhfRZXClOU/IOU9R2s04AQUsJVDD37P1jcQfGayjH+VExo3nPFlObp9T9v2zHRJSwPHTOrSC
ANAIpjOHAQHCaUk7cDE4+RmLgEBcYf4zN4npPZbRv2CLOJQ5xR+jpawfxU2VJa/ZwA1j2aATDHCk
yzCnKXsDpPh5gFVFMCY79I6B/hl3T16lUYrgc4FchDzMrdgkZmWGDacb2/2S0bp71BidhTKXFeQ+
5Lcxs013FUzNxSnmv4aUh0Nncu8iND1WnzIFZuqD0av4KN0AFB2Jfm3XXjeLvvKAZxR6OTRL8KdQ
KKp0hhAXZD1gzpEv1SNVAJTsfVBBied3jtqF+kTYM8ubofsuQ/PYxX/iYfrGsLk3HcqwUcKiZ7rc
moqT2v0Yu+51xkO2TPH8EM8q4sI5gH7kcCnzGOUhsK2qlVdhDNMlkd/5SBecDaI6OIkII8g9r2CJ
ruaq+OnoALnas60eIQbIGa7neQKnYI13tmAes+Zuwn0D6sizjzIPMbuzGjgJxOIpUNdzbeXOlZL2
sR/EBwb1/KDOPEDhxE0/A9G5jLTgzA1xU9qf0io1ykmVn2TOqqL1UdAvMbHMTUO2Wpj+KkXxYCzS
sRyNEqRI0uRqpiK7AUAH+pcKjYwQTJwNE3uBxJlJCemOc0ht7ho236jDFgFWBgefdyhIFeD6mBWB
hd3BQ2lDSxkZaNX00A+JH7ZH0Y7Z0aCcz6VV7UMIQ/fvIE7e14TAsDGeUDVagznV1faCc2aJJZ6u
yqY8hnzRNx3MobzW6bVHHlaeyyfaVfJN2t/EnwYYqeJzZkimsJvrXJp3eCAeeqK54KKwx1/UUeGe
yApafUxcaTjfUuA8uKalqB1xZdnWRaTWW+M7VyMJ6WhdBhctV4wXik4TCb6SFmcTnqi8wnCvgw/U
PoLxE9hy4u2uTMIjqCeIbFAG7jVuZFRoTGA9xkxrk/iU32TtGPOGR4UY9uBu7rS1l7CZ1fqAmRZ8
T8bCXGAJLHoKH4ubiKwiw/Z6W0RatnkiLQP/ZvCYuPP9osqrJXjVthV5EGwYGZ35NNDXdFe9LG5g
aGWR6JKPvOGtyiGEM+mQwfbTujWHE4IKLysA5YxASQGvXQTj1EomQNqp/J35ye+cj2AhZKB0/gYA
WDw0C5XDa+2ld26bPNuou0j5e+zgNeL9zj9UKlA9TWWDoip9sKaUmNzLSjIcZqj1wR9zqijoAIiT
6y98tho0tPuXpt87Frh3GPc7uzn0u+u2GX9ZbhqpfOCp5YXjrueM5HP+LZUPXMKmPPV+RpX80mbl
BvTHp5BX6KSTiYBSK8Nv5PQn6eUuYhETnxUCdbZa7Yl3kx5XDbeWWzKjIUh+dNYR3F0s8FWhi6iG
V93A4dD5eAgMpNRyscvd1IHOqGu0Vs1c/+2M+kBheD9xut+GSXXulvSlztPvOXWw4E3NnxVvGQ/a
Ai90apG1WOVJrmX6UiD77VDJItYNHr182zUbpq2VdIZDxfO9cwdeSm3bRzzt1a4bsl++T48Wr6+L
wLKxqPR5ant3z9oudKoonjpAbzicBhd1Q4w46dq0lorcgMHbxknLwlemqkmkKkYqRUzUmcGfLjxW
uCIhq1U0n8sIHi9uxR7V6BxlcOSpNRFfMRfavGYJ1csyLKemzZ4aAUZkXlf74JTNTs8bVCTmpxsn
ODQGAEErBeu1OnuREx+YO96I1qkxICNAy7ADkMeFg44JYtA8wLL8rIvx9zgwEXMaW+/7rRm2JEqj
oX+hAxpQzboWICvGXCH5JRN1OvJfRpIh1iSm5+sBL+Lj1Hc/RdFgzCxQ+YQ+n4Zx5p+8uFYaBlKx
EuCckyiaqGw9wGN+8O2yvgv+g7nz6nEdS6/oL6LBw8xXiaJyLKlKVS9EReac+eu9OAMD9hgwYPjF
wGCme7rvvSWK5PnC3mujrkRcLzt1aDQgLeK3QhiP+h/CUQ8hdR/3+J3UB4NB5Nc2XbuZd5soQvFe
Z+paaxF5430SrXTHSLAib++gYja4kzcxSBupx9BdNibzGsac9HhsktF/XRm07/yMo85KEVJGRoyj
tiWkutToCnrC5noT4xx6bdG+B77/rdfQN4zuxTN1ibWreEsHxknmBPsmHdjs6zWDi8AAzi0UnutA
Um8JdryCxnrRWygwOkrD0Bz4zDwToUwkAOXA3ZOZi0hGw9Qk1z/GSWO4i3AqsxIU9JBa2kJ+akqC
7NNHDpS36a6bI1GTQGXmy/NZsbniPq5Yd3ACpEoMKVXgrRjpD4CQo2cI8hrvEXmZqYWGIza4EEze
HaESvRFV2lNutc5NEJyuYk6TdPA/GWGz/cnrjTGiyxNI9dxSRvXOQ8+0UOItbuQnuVXOvaxEK+hD
iAkRp7C+5ZPpfn4ctGnGzTXyktu2ZYDvY3TYQpdLolF2bAtWjy8U3jv1j93l0L0NrCS+Wr7B2MwX
/3us6v9lnftflr7r33yGltb/uhn+f7jzZUHzP+18j3ny89n9y873H7/mnztfVf43UhxMdre6JVtC
1mG4/nPnq7ANFhZrVna6uJV1gz/nP5a+1r+hwhSGrQNq1gzNIiTiPy19DUsxEC9bQtNYJP6vlr78
LP+69dWFxW8oK4bFHyT/t8CJqR/8AiNL6Kh97+/xv0rUjzSDhJSkjsyz5WRqhKpcVPVKnxsTgIKm
Qx8Vu02JaUBtwFmlLbMcdF3UxkOnusq8B1bCqdkZo3BrD6MQnyh1xVzSyUTABj3huqrUotifMRcW
J+GgExDKXoypmXmpVGnTmFiawBM4EUP9Y/Vkn27s/Dkv08o9xyNSASszcycLCL5Ok1p3w1by6nIn
66arSN6sekGVnpvWm/RCtMAAZG3W0Gpyuiq7BIDbvHiFcMlaBKYE39PWbqRhM8Rw6QBPGhyGJ89C
fKVnkit5/c4T2Q87EEQs5IxkdnKk+sQNNvTvBZozn4RTY2ruBhFmhmheQzx7QoCJziNPuLJ3Kqbx
yfXskOJUuFjK8BFlZP+0yYvUIPEYEqyBkmZtAMK63RDMTDaMo0nlBYtY8J7DHcx7o9IuSeufFYuI
NnUGw3CCrbK8W+dR9qyD/J2OD38wGZSBKXAYTDXFitw9uwIKRUaPTLTCtFNtww1gJ5JyUALx6pCa
tMouM381a+VPAckAPl4tUrqFVWHiZXcUoKeZbMjhZA9WjtTJ97Yok01BvmzalQoxap7M+q/6EZ73
MkhkaKoVY9x8/Cqt5pOe9WcMEtDhwdb0ZIGhDvfvKFvsKGosgUFp0uyjJ8pgiumTT6WAxQ8rtmvb
MbWszHDIb+hsIwmdF9WMjBCtwyQy83hn1EIa4xrfByV0D7liax+LEH5LCsuvDreT3LIGzYwjC3pK
6rqGf0Eluobpum2jSd0GI+PpSGgcdQwkN7k/7068Wl/VEQrw3oTQKxsKcH9VgtsQTT6YXcRAtrVp
mpTVYV7YlLDmxZjN0M0Uv3fqNO0Sk6gHDZe4rkicTnysGXPghpL1No4T5HNKKuSxFgLlARWkxINE
UzI6rLmKlR5Y6OM5cNxGx2YWmQS4JnLzqA6+RiBiinQ7nmHlbdS89dPwTXdIiEs6cfZoqEkHdK97
eUqqm+a1HxoE92mIPmN2PDldLvcHoS1NxkYhUDLk0IOBM7WtWEykz9lWViJGWXrY9JcQO96qlGam
QtYpj2XlZHKwS6+l38k7LfAEkcPVdEN8vfEtimWtHzGadnJ0UjvlytCFTK30Jvr+VUGHj3AEKaUC
DDBpzBxmFPsb5nO+YxBeKYruQLDin9K3L7reoLMPIcGqmJwWsdEf0OXV7PKsHZSlyA1DfSfp8Gtl
aMqLydxKpD2erAbryaDfAwxLqznoJY9hcLGiZqZbE7tCR4EcPYHXALDxn//VNFSp5shW3yNcka2e
vaGHBYWCoCpfkgyQk3au/rVp8RB++Jt4cbqGiMaMYKYnRLa1snpG+bGsUxdVNtfWSz6a3N/RCs0G
cx3MhL1pham60FhADPVrj3ue0RZ7fvpNJzFUoLPGi22xrRrhEuMVTcGYIB3ALEFQbWp81NCVdUuc
c9v/lHSCjOXhMMFTBOCJCQR95YSRZFX+RDXCe9R9ZHNSaeiB0p9CnNN1ob96bfVlGuNri0KNP4bu
yaIXNcEla01Am5Y91UZ8KQBmcgg2jRIMuyJIzrSoGCJ0BJI6xR8RJBtGFWKJYEzmF2Hv9GqEA4mK
yjXx+gVydYQGRXwwrW7LLYfpCRyeQ47aDtrsua91jlMCwdiiiBaPexgwhOrYserpPVDCD7VQl03e
/PXqlPMGiwkCxqHKAikLkdUH6oQVpDkyYLmGifXKgcSuyyiIMOVZEvz8rYrST42+cQC1DlNPgGCZ
reFwkUFbU2RqTXfAX82aF+qdbOHdk/b+SJ5g2trvbHznPSrYoCg1mV70EvuQzr8oE1jxWmU7U0Ss
6zXGQQsfNd8u0/J+BWHtWRtcDcT9CzXVRoTkEHaG8Luxm+Au5Q/bJlTM8yt+qYWtuWdDGU14Bruu
ckIVjY0nYc5VmhTUjHInm8iwB/9maWLtqd4XroUa6xzeK593ZpMmpEbaIQL4UtvUkBtJBblKyP3v
UkuL3KcovjVU2b3pTTiAm7e8C4ihzUAV1oX5WnRISuqGplEr8ytwN3axpoQtQrJAwuaX9hf4MXnh
SY8oukXIpHcmgXehwthEad6lTgHGUMZIS/Vvcl9LJ8/rD/bPUC5ZI8J+aZyiHO5FUbrI+7EP4YZc
B6r6HIV+bWtcSqxfr01bPYwZoDBXC15zRhO0k0LkBhbAbNRUyGuKQJ75sKqr9TyCFtSUJrDfErGR
mubS84F5NruDNsrfJUkbGFGTjQkglyI9dyEnfPltsI+Dvakw+QI9bPg1KIRUfqtL7b1osJh39s1I
iTJIbbtZ/TColbZhp39ZlbZWI0KCaAwQlGheQbwp525w0QFUnFP7hVd/eh4gyWlY4LOexiA1MPyV
BQEhhUo3miVtSbcigbEPXsZBxacWmNcA3ZWuem92VpubobiPFd5TYMMebnwUYWPcx2v0ANlCHZjD
yyYUxMzCoNBJ2rKstPSgsjHhBuvvUDXIpGtCNywvalvPFmyE677akSg8zoKti9QRGad1L+F00qtQ
IKzy5opmhG4gfEamvHtnSUCIemzp53grwebQjtT5th7bjRVU16aZT1g/eMvL8KuxY+xkA7EhLLDC
hgBWjaMnDewNbqx+06HIXRjKdPWBL61igck6UnR2tmpqc6qDVNWrE/gAgTCZ2VVNQ4sw+i5V4j6D
zFbsJfmohTs08pcIpZ9qKg/oOi6Kkf/gbN+h5peZb/KNh9UZxtstB+lAhtbUAg0AoJDpTpxA4fVj
unC+Drw6G0F6hZJgkVe6VtnoprSPOjQLXNoarfuw7DJrhaYal4gvt5D/CMbTK425t8lbGPEaBzqT
1Do6TOYD9hOkNSv4IxkK5q5B8pkw/PfCA5YqR7+TSXFpWay0yr69+SMauDzMYVlgHWXDRNZjmOTl
xcLsx3at9zYsJ93cVwnBQx8nV8q2Z2BkeCV3q04lKPXR/azXCCQGoR1C/CeL3j9z6FUcacyfTX/U
1m3GmiJWIsYCQTs3wgwQKxSOTWNgfJEQHGRoApUctVXZv2ehzU9X5A8SIGi3jbm2UqDTdHmBD1D6
yaFPjrX5aEcLjw1rvrT8sptXX7Ew5kcsEtQaXyd5PgA4kVJq+SMeGJNWvflnZPJtGllbDCbLzAbC
iI5vcQogskA16LgJalQQ5/bRhsUdo+k7k4khoeDRh+Klz/D3lcp7zkMCHL7/nQhvMxpWHi1ircgO
f3RzCDZ5YjcUujwgZQTfDvbIs4CVvY3y72Eg26oSdoISAXDDOLD1SvHyYDMt6zbb9fm4V3DQrGJV
oJPDaqB1WDJqGSGRZF49pSqciAyXxSCmWX3+hm6e/w3Z7nUTKY4SMnaWTd3aXibWfCYZ+bjs6A+m
uBXoNxiq2BkWEN/YtSq8ApToLOGY9uGUKYu7rCGuw2STbYyhAhpCuqeujegjrXSCEKTvrSl00ZhF
IJmBYcgyqwU22TJTgGZh+D1K0Nb7Foqa7kfVBCgT55XTD8FTC6OXEbBvVPJSGFtVcisl4kuMiWwa
/fIJsSt2DTN6eLVx0H0UaYMsf4/apa+yfDmgTIXm2b8RYtXwvtUMxhZkNhvVm+9bSKyk+Gza6laP
yjnffXiVmofQvXjOnj5WNecnUj429wCtJKOztnnr35qBsmURspZehCGjCS+0UQUXTqqM36GG7L00
ZLcHRb8iLzZc9KQrOWWKaC+zza2M8pi31HjHIzixGukPPSrEs4TJuFS77MLQ+7WR2mHHzn+L9wvx
rVmyjSDSVpGIIYApwBQ5GCD+oZyjbB5cA0tEa180e/waud8xVN/bKmIFahokACX5q6x41hKUmeSU
LWlGFMIg1aKWBVVxjwoldexCJdrSqh5B3bI+KTsW4tpZVcds2WSw+H31Jas5HOIJT+oQFdthZFnq
t0dcwM1q6nEdVjGinTbIgPlxVRLU/BXVDkj9z05+RjF+p6ZSWZ6nYeyGIMKQ4rFH0+n0FL17xa53
gcaDyi6Zbwd0d02PKiedgOeReQ4nmoWtoP7NScri38C9/ivbOnjYta6Vt8kiM8hHfGArz3H+bSYw
Y/xdvNRVKAYouXxw4b5Yt1iP3FRa4Q5lLRCZIJ0Rmjr6+NvafJ12gdOL0QBeYJRqku9DoQ0IDBwR
MaY+RhAlh12fgs41uNtA/sVnW8oKxzI6AHS4+Jazvt1R9XPeY8pRZwYb2s7vzhI35LeB0/OFohii
XgfLXES+TlOBmrSAhQb0XN8kOSBSeOX8srx7jGhWsexXx8YEPj1mrc4tims+GImobnaaNQAtqNw6
Hgkoo2Jb2MG0gwamowFnk6Wm/ieUAGag5FcBMxYLlb9EgkYR5GkYJQaNtXz0HHHRMO2QdkHj4+2D
B8DBT0JU9OfH7a+lly9jg7VjSBGGxcEdi+J10PvN2JP+XfUbO/F+BuVujvUprrLPrFcPjGdt3rms
/WJdp+2z0BnlxZoiDexbzBua/caZsAm5ZPTIgv0N3sqyakNCAQXbdMMc/Tn04peBBC+X/NVjuAPm
l25HRC7SWRYa1TvNKJgqyF54oT9jTaoc3VgrU8VjF3SaWzNaRfr4GCzxCzfJWDL0ZqBNNpls59+x
qTitOFoejp5aM0J8RdXTqP0MREN6l2QpdRLTXiN4okKJpXvRTA8DjAdmt3eBEiQl4GFTIH3c4ldf
E4azTOMSsVxFonEww8qI6E7b5oJ7p98xbSdBIWTbRpkccAfYBJbURJ7CC+DL6POYhDDPX1a6LBB1
yDQ1vKOAxJNREPOuG4LUQhCk8a96yW4gpZAX+VLz4mDrW55rxd63ZqHYHieICUF86CbTd6M7zI7U
5XCUVryVHCOqno1PISmQFcSKuDLCfc9NHzxWgZYHBXgeITP10kBetKEI2Scg4TJ1HHGD96riA1ro
+MIcrNyXVAIn2HdFtEqCvZSCSlNNcFYS1DqdtDJTDg6+qr5IKi2TUiTBSt3TsGP8G6M/bwpe8BGu
whi1qCIDmS9itIjztFpkN5Ne0TKnbcvzKXntGSrSke4Y3uoxkDBIA9OQa1KC7CODYtZz45FR2MHu
8aR5wFrQFTT3oBPkioTHgOShRWeXZ61ihhEliNiA/VHAYORIsPaSmLeYapO3SYYt2hLhDprspLCa
Y4V/VWu2LB2CbNcPR1Rse2SMBlkqPNLU/L8tcspMUGfkwncTtJ2gzlTq/3sza5/6eSFWFOoj7nda
jL8QKFMKMPSFSY3uioTrCOkBfRSDLNi6rbL04vHbj7PdqJ1a2KQIlJJLnGrPyMYoPfaVtoq4mHDJ
fwLEhDs7wfI5RC8GVLKVjDkECILsFjq99DgWiqMTlynL8rDKZSAGRgz7dMpem0iV15qGSiOlibdH
1Ng11jUqenvVJZq3tpKuxGSB4wIA14VC32ApaELRU1u2Y4aybWrjmI7Z39CNSPiq8ahWw19AdPCq
K4dDPBqsCCv7LxPfXpF/Eln0Cf/qG8SytGTZfUegt/GnqlmZpDC6ucwT0+KjtEf/UDQoMgIDG1yu
f2eEQ0JOGx+jnDtGzG5MkS9NKiFrQ25awCvtSbbgGga7AOX3uvaM79CjOh3poNsJznae94qDKgIe
Kq8b07+1vXbXzfQZsWRcC94NobdHtULuuPka6GG/KkuERrlFGqJnsJew6H1T3bxmMZV+yoLXaqor
HKlNzhZsrEZvBZ+LylARAEAU/y9V2J+TITVHfWMn9NJp5ZMEKuuGTQo4VI3K3jWxgNY73EXCzNRP
+mc4lGc9x/wKzuHV4KTHvwtgKgXpiYEZFbHx6OX2pcqMwB2ZbLpM8Z4MntBTjFO3NdM5OZBz1k7R
wfmKec7YhLZ9sGJuYi2jAfWhB89uQf/OR0qyZ6ghWWYgTWRH6bnmrHSTK5Shg61wCzXSuROUWWid
tylKESR4gBjhDa0xIQnELBa7tFk2UZVUvhWbRE00B4SCyrqGscg+Kf/UBiNkD03LUts9Ynlk931s
DJytxAHrVkGJneU4duVbW0CdaXhYkfGQL8lltdESuvpcEQ8Vr+QEQU9pcvoPEd4qwr1ZHuxiXbnK
ASIpZOXZSmeIgww/35MbpC9C1b90HsNOWWF6xiB9FtqBXIHzs40m/dyRIZhEpVhA7ll2hJC6uF7U
uR739nrsnY1WeocvFWAJz8N1IqZbT4BXM7TyteLDk9cIjV42/WfpyWRsM4VcbVWUv0D3p63IvY1P
DOHSrAdklLmmOlObcDENNdtjMGH2lNnGekJNv2X4Fi/QhKnMd8M1Hn7qJql/NwD/no3AOEBNtA5a
BVumICYXHNlITT0QbNAMgKBqzoS0JIBJIzFk2cpMj7MQ+bNX8JLRcaPTORUwO7FAbhLcrPNz6ndQ
CcmETE082nwzFpRscaikMdpKUXBR7KbfhTxAZUFWByK0bZQivId6j1p7yoDCFW9Af9Z2WpYnCECn
3EoYvUAYA1cjnQHvArBIOqcmdj5IEzzH61Ti1BJdxRDPn/6UOIDSrXM9koI9ZZ3GczBmYgFRCd1S
GgG2aM0qJN5iDV+phEM1Hw8iveJPE+vR7il/8ydZCqwW73bWlA6RQcjPJYnOB5gnU6qKaVZyi0sO
iLEv94wqTLa9NZkTKSrawF4pCZPmvipuITzPTlf2REw+eR2xjc/k1wOZ0QqHqQ5/VVBMBQHW2UwG
wQRVKdgigCM+duJ0lLXvTpMJFKuQQGAyQuaNVkLAvRwklvp1iyQ5NofxMDbtvvOyl469KscDvKo8
tdHmeWO4ZYG1E2lwE0zHwah7S4qoEqojQkVypTRAJGNgb1Uf1umcTWbHEtjbivs8y4ZNDRiCAABK
TUnqPtsAV4nsv5cjI5xC5g2uVexZDUTKngrfxsjPRmH7+xR4TF9IjPNVVB+JphJwbBiXKvcOZptp
VDA2IiJT7Aflamc28HpV+DMtl1kh4/A4bMJdLG0LBV6wEU0LqHIKsff2LxSxCYqEFK0jxaxdj7mt
1AaKWzWp7uThJkV8xDtFn4sQMjD60KaVwAioW+OpV1uKttHaZgWDn9oENjVol4KA8rVqjzs1bFqX
rnGloEoiO0pFVNlQh8qpasIKc/+h0Tdqj8wyUeFbwPejq63jteUlgtNsjqZTq7zpdRAGlmQQhR0h
vgw1NClkpsBS1XLEOiaWAujE6kb2LdeTSwx0SZLALYUBdAbO+af7fEvwxGgKBvgKYZYduf9Z3mTt
rwxIYZWA1nSpDZwyDkzEfqB/XHT+PLAC9IGiFKrD1TjGWDP0kORXDeX7UplBKUicl7hUnda38E3M
3zeWbY9Ot34dDYZkbShfZNLuNrjf8TArVIpz9WjTgxczrq8ErmcUv8T1fhP/sPLikhWJ95kq2qOo
kcCDDhAs2/OUQ53B84yHMnaTwKeII2YsGKGZNJOWGJ9Nqr7WEFDBvoKfVvMAGe5UvARBhdmQEc8y
ST+H4DuvXsoJMs3Zkr8wmEXdOY7PGvyNsmAOY73bcDyRD8jexVfuRrwjfDXuDn16ipmUmnuYxJJx
88pTvCEHpzdeiBhM6Fhz9G8vKtCzAKQod4p/7ZU1v5anoGOrJPSbZb2MWBzs9i3IH4LLXLCpQN2e
ThqWKaAhoU4nmznFwO6rZFL6ZZe33DiiElLza2aOC7YLDETerYCowIT4oFe5N46eVy+ZKq1U7zF5
2z4QeHGYNHinDNk5Q9D+ZcxOSfkB8x2azXemIRKdnmp/z7QXCy+J9vCmP0971c1nWCEmCsgU+zB6
lnnGTTJJqELTB6DGnWzMu3sPBF8VNqhn4eTtSm8/hbQpe7t6VtpNRr5iAF8iFM/FcoR8Dn3LVm7o
xd6CnhAN9beIHzB1SRc/NMx7iots7BWyefNXU/xmDI9IAl4Z6Wms/9rmkcvXCV158Rdpr5lOoCWP
yCROTfYR+F+Nx6qVAkICkBlP2FlZP404Unpuaf9dT79k766AwGcE5GkPRdxUhJgKw8qohLDy6ND5
x2y1REy8tL4km3ERptMmtrjNyDEZMsbwggvLlgA5JK8TIj5I0OyxBhYfgggFIq1TrINmzFNGOT4Y
P5n0yBMIZ1sFabag42/3cbqJurXW3MrmMNoXL+cGP1rKg/SNUjuQTkEICvlHsOz8XacCFJlxKWj8
0KQFgHBdoPtDuFH9baYRUH+M9Z1pnifr3DEhYhDQLeseofUcGQ55vCMxBGasxGCFeLaWTlSgPqvB
bU3Yeb2SZbb0AXIFQWHj2DbEdQ5ojfE1vR+ZCMa+sQIXNKIjGCBNCUcBM6c5yUSJNgm6cCrgRWN8
opagIuWWLt+HzgbPDzdxFmWRr9hI+KwZtts4dwc2ziy/kVHDY+Lh4yGwxmZdYuXJsHtMl0CDSk7c
MMszdxLPRnmS9mmc5ficxJek+vDlYD2YB+hTzWw0QTyM3hsRD6l70b4LT+W47cU98W+pzkMaLiPp
2yb2xgOZAgl9uOrDne9ZL1lqv2x0BM2R8pTRZeZMJZDhLxTl5oNmrupl5fEPdl58zq6+zoBCmwFQ
Xzwigtyp8kUUH1b0Msh/afInlB/CPtmhfAAdWfoMGxL1T2Yz2cDYUa9j/zmURCdjuRYc6CFDWNie
CxE+ODiFvSvHL6jfuAoYLUA0SZBXGMbH2F8sBuqYs4vA4cWnjH8DtbSczEkDx1S5cb4tkFtn7LBz
VEu8zRxyiJDkktBg2fQ/s6CSaaB4mE5q3dHf9mWz4jKyJ3a4FKR25oRPMUucole1Tak7gkUzcsv3
v+hJVuHwY6F1jAZvp5GG4SFsxfo03+UFX9L8XNa8cxr+vkS9FmDbULyDjO5LaQBWdj9ecjSrB6Em
uvW05Ddy4JLytRjPhbhHGXGYb5r3WXEtAibUg/1W9Mo+Z27XevzGTohA3M9BimVXbneGdQigv6T3
ugIxqutUWRh6HuZscY3mESh6etncKPTrGQlRE3bzCupwT19rzAjajrv4s28+2cGvmG0tKAk0GDaA
bph2FwFkWIVkwwy1NauCai1LBt+/bd1LdV8jpQimNwu3LGLUBYEbMZtIiq2FiVVPTT/D5g/E/yLB
eKiUXx22LabAOuL5+d1jzaQP0GTjYK8DjLLliJFtFdO9ePjTVH7WjJf7GJHPwJdCaJEjAjzzYJjp
uHF0/pboQVgv5+pq9sTzuOFrzdGB2jnLDY5mv0kJW1JXGEx4xYN1AyBHFBezVfLG2aZ4U4lEhxSS
FscEXWMAQiDHJVXiXki4fCUsLGohI9uMASKFEXW0N8C7pyjopFVbF4RrpNuQONvGJMsFtW8Pi57E
Sz1YyfJjVMad1Wfc+uR8se/XGhIBJdVpcas36hshKACnec6ZNrAsWhka2FNOVS+vVtgwaFeY6KaY
3UxUqfk7upKHRmyq1UHi8Ve6hGeF37Ci55FkDgjJLK5pA9MmDbEQYUm3MmjDOsaHoEfp9O7rPMTm
uGrII8wZQiTxqw6cYLpJ9UdsYULzOYrEnLyL9OWlp+4yENrOP5xSc/cOeDDov9kBpu2PHe6hMcvR
udc/VJ7jvCMRPQc5jSAaqQn0yNUIv2qc3kdtDwzBLdWtNAUbpnkON78fC3iUAIMnIBT2u6rhQaLp
6ThoZV6gBS7ggdzDvv5CamoAOAMtskyh3to+MifwaaCx3blGSAhlsROCLuCQhoW9bAxmNW3g9hYx
1UxoOqaAVciDYp5qrshg3+Y/x0qeKiIOnpT58jajv7JTbdO0JnofRrMUxnnHcYJFU1KO/nDRqpeY
6jWilLJ/qvbdQt+N9xL8AE8WSVa9hT4o5tYiV8TmltJZB3bqT4E/fTQRcH7J2medHoKC+8fwuSW8
vxR506yvRBQMDghMtiIoQ2NH5QYP6WISgD9NBseQFbofpm5ZMQdHzh0Lzc299iojz/bD6Up0CIqH
2Y6O8nVmb3nqXM4eEFS99P5wisFvWOlT6RXO6oKcH9ji6ase7uRaOuqcqTWyiKTDilAiJEkYRvoa
qQ021IZijRHr2Br6pZ1zVsfUekR5zBk0P3OK24AiagoGYArqN91wBokHWLS7HAGE7OPXTtVFjFxY
y9GJdeFRMrND3ganisg/OYU/1rFdFc9a+cLcxovSgqpcrEkI2XsCA1GY7/Keu2gc1mgJ+Kz9yvBn
ZyUeEkXGmXnz+4ClEqAM4RphsR7SfBsQyNNh8B2Z0PoJhY6iHa0U+EERY3Duf/p23EuQjntO7LYx
3Ak9ndzAvk9f6NRPwDrOFhqv3DKJLtQO/jDBO4pvqMSPSiAdcj+8lEQNKzhD0Ahttdq7GeQ9mHp9
apT6tFIKAZONJCUtchuo2Fg7nJb1n066aeghssJFpNUQv0iHJDgRHO88UsPgwjEDhWwBMvJReP2t
kYl1C4lNmVLxCOT2WSom21JiZur64Jf+3izNlaqRH4Krj036Wynkdzm2T1Wtvci6OGHhgXj1gXH6
S5/gn9SnEj40GloRSHsR5XsFxa6gMCXDoHf8FKaVZl+STP4bYrYiNAFHTRIXibVoIupNsmuq8qOS
CGPRrVPW+/fEcIyiupWG+VtbHPl+zxQswk2EB5FcUhZi5WdiM0Xm9ZEwBkSlZiBZnN/tvfVephnd
26dg5JsirxQq3/O2jPNNXn5BiWLwSCZydBo8upjut4r2Xr33JnChpHTAiWJgCeQXpEdwHe0tOfHh
9BK2bEcIfr1Fyh2rpagPVfxC+AFQWNxHMFThKujPisdlZnwEPqMDfT8RYcLYxyo+yBFmXfDha6Rj
vGYTZxhL4URiaDvbeZds4ZiqDBQL/E2lnA3rKHYLgZL7nfmMA25m6QW3LvsFMoc1vF6lXr9UwAY9
qFYG3BW7TD5H6pXd6tII1ml6Dl32DQb2m1sX/BXDtQCUXToq/E31EdUfPNW8iI9EtkAXd5VjxKEt
Gobc6skOL8aKydTar088SuuJqknrWZQjKEXzucp8FE2kcXWUCha6JXXmgPsP0tc1805ep5PObBP1
oVQ7wYA03ops3bdrpHH8J1QPBm5/ffgoBJmiLu1I/qfGbxWAAYl07w2ygwlOT/nKWbnIYA8bZ6s8
VgtcGNUS4C+ckB3+Dc72I28XC7K8o2IZIK51l4rvhNEJYtiO3KcDEyc1W2EodYZ+G/ko1ZwQ1/QX
h5cjBaeGAR7u9aQ4qkg7RfdS2DuDjbWC5iMcD9h0lgQGEeeABcGRfjB+4GzOQO0ZI5AL0KFQRAlH
43URXmdbf8tdIVubYXj0097wgEScSTrjxLhQ8VvGHTZiGrwTSaF1r+VEH3hPpffQeKU/qmADyZvR
fhSU85k4VrABFhbtzIbN/mLIb/zkbqBfyM9RkKRGu8ElUtfYW/mp0W5FAbpJm9x6PMtL6AamQyMy
DueyWHfyvu9e+WWxuh11OP0XC3tQ7erjGUuz7CAG5UGgTk930UpfTgDY19w42TYMDgNbygKjd/ad
Tr+S/lL2brJ8jIiwfgPvtRa3IPyjWO9tIJPXuNmM+q2llnr42k8/urn9oA5flOW7IU6GsZYGUK9P
2bqaDhBj6QfY5Uo2T9G2caXsbJZHn59lydAteeH3XDb22s9/Q84/kb8bDMaJoHJYFIcWW2AmzRzZ
bfGNEW9sfitpbWK+0EhI25FaOEF7WpKxoD7a9Ni2e9m7ZssHWbVLyFarpv4owNx0WzIemva7o1Az
m1voJYsMLRxAlEg7KuUmtj+5/itToIS+DmI7fxXr2O0RLkf3YAQDPm+H9jAc11Lm6gvqUvbyXkwM
av7WuQAwsgugj4W54H1EBFZpOsr86QgVqozfrFsjt/EpFlv7TWCB7LprTZerDMgxkSSREwXIhJy1
rjzoIAnlDXuchVm8NuCrqRMNOJSUYfa6+POAgJcsjsjQAYHy5tVrgK3soHDBXmNIi4l8FslGjw2g
vmsjxfvOXw7gvwumf1P16tXHIXjL6s/5ToPDv7LCwGGaQOXOgmvJ/0tRUpQfSrUP1S2zsYW++EFV
TmPyzLTLNH9jx147E1O8yMar3Z9r/xIQIWpKq5XiffrVkZaIvinnHzt1uS3qU9CcWhSWpBTL+9G+
NSAqGtrdClEjpOS0347Sn4kWg1SBpRz+ALYK1zBczHfi9XixXJr8e/6A7xdZeQWIutSRWA71rcgu
Zbkl5ptljL62bJaW+6q61+Wlomx6osbubF4v21p6DRxeuI7SHekX+cSnjrdu3F5h8ziTeM+9o1I9
kdyg91vMeCsqF15Fp38n6bx2W8euMPxEBNjLrVjUuyXZviFcjtl759Pn4wTIRTIIPLZE7r3WX0MM
2d16MB/+CnhLeQbNMQY94POyRdK4nPI21VtwNi9lLcayGwonPoVw+vqPn4bTk9eV/2XKBwU2Pk7v
gfLnTx6R5fUaRWj6XoC1glm1mBE9kfBl3408A+M59jlf20ULKcNOzZS8yhdR9nTzI7xV15DzRefe
6xCwMXAz7BX6LqIOifxrNNexugefVtgFUZQW+rbtvmlnqLqdFRDGs59WX2LlIm1gOdmRvUNtNaTE
e5+sfZejFbm510BQOUXmJmyWSfPXuKVTh6VN9S7KbGhXGhLoSZyR7U4HQTvp2pbap67bVWyRg/rL
riSGN5/ToO1uZrAuRXSwkId7I8VaTIv1U0kAuDZjvh6tkxa+yGMQ0Xz0Lh6oYh8XazT/Un9OeUJD
7ZXUC32Nc/JIIARm8L3Y7AX25jj+CeafnHwBQX0tynEWFJvMIXbxF6dzciWTtrNoMLeXP2B01DXj
na0dljwIEuU05Kizqbp5ww2OVx07gb18msqDAT0g7qA8K7C7/fiYQnpQ1l/kJNRMbWtrW671yZk4
z/X174Pvrgy2PfLn8mZRDUBC8/DAdb8KBiTV6768NLVjSLsgWJ8u/NWBzYXeemLq5agwS7jvHX48
QpNQMazJFTVd+mZRLAubPtg0eH7nZ6VtrfqUASlbK+acVXgF4KtYe4m8+YSggS3GRkYa6ttQ7Hhx
W6ggbdclxzFaK7Ld/yCkWmGB8GZzNa6+TUeFdD0zRjfpEhpzHrtNrwCjbwXrmVheml5irhw6DDKv
OZgrGqA8VB0+dJADWMduFS/DRHeRjAPuZAkFFp9EUWyTFLD2PBqgIJhNFe3VppeuPykMPMZLV5iQ
LKdvPbX6aFvGWbD2NYKT/6MhtHpzGj87MhUjNqqZmjsCWYCsqHup11FyxmXIsZi+GUxUG2J0cXOQ
hYOCggAXyFJEVB6ZpFy+nAbJXm+JoHRZ2FlikHOf0vFqlI8l/A5BFavEt89H3iibQv4iC+tkgsJ1
2k6M3szpxgE/TA4Jp6Kyrc0nCsaREyM/tNGFNxN1faYM7OxP+aaFe1+0KRv0XV6PrLKXUaMzPoR5
X7hFtp2NgxafKML2ppjTeT9yUfgcWBO3xzHi9TXhbRF82omA1Vc7z+ObEe4E8sbSV/tkjnFry+WR
xkZ/oJKaVsxE9NT2DjENCqjY2cQ8A3ohIqjT8TyDn++W9ApOJ0wK2UnghdF4QSDiFUZfQdyH8j1j
3pHzDXZffCQMvZa85mFMMg+9SV/szfE0WLvZTgAB1ogCeDgjPlkDX3NvVk4w/hrjzjIOQV4hcXUG
NfDgVLCC8j/pqQpQmac0j2cIkWcOqkplnU2PxQsJuqUfmmqdQIkqG4UfQslouRbHnzwVHRl+R/T3
GeH6yCUcA3dp1e6V9tz1If2YbNasWOS70ADxT/F/RvnVyizekblDCwgddcvGc+thR81qfFcoq+Rs
j3yk5m9IPzKhWOnFroLkcundCn65ynVt3QxeXnlq5DaRo9NhEPZf5vASGVeVBSiDOVHVG6+MTem3
WW+xVrOVbwzxOP6NnObhVzPehflIM8rkdI6W3Zchbv4MGoySUDAeyaCr2J2qnZwdZWnCM3vW83eO
S03dLS+87n+IHfCH/rm8UF2L/8DWkNnGdKktN69OIJvqA3b1L6JU0qWw5aZqn32yzJCVeJrESy7v
tOCom2fMU8q0SfM9GdS0vx1ZE1ZNCZnfImF40fLMtUfs1BrE0+Q2o9ohxokaykfEhozpqSsT2LJm
GnRSYG6OEWUbK6+ClVGDxOmi87JbGcDvLAnxkohlvobpaJb3kS977I/meDC7ixLvO5WUg1WH/iTz
Wt4svN1Ti0eZ5DKRv81igfb/pv5Kdior7Eauttq1Fi6JeCrTzfIBqr6H0YJ8baYkqsav2pa3Uc53
Rs9r3qXbpvu3QKdC95HMP50KGzx+QDDZendi7VHlRynckCvgUeKpdFKbCRo70nI5KMptVG+6RsEb
Dtc3mTmtzz/a+r0aPklynzsOTKyz8bkZThy4zLh43guZeJWttEQfXPzgFlp3CzfdZFP9zUZ06dni
pQPLYOPvqDtaGeGL2h98t+SoEfp3nncEK/XtgVoFMGi7oAfXId/a8pYDaIrOQ/rfhCx3Hg9okKL2
5xPo/gjaX23gUmW4bI2p4ikF2zbdi6QaC6fSLldYjwMvdDledGZSerhYeNmVJxuWFT2FsDOt05Jm
XV1L5VeFA0jhCSYJiA/hs2zd1eIkE5AXD3u//C7VS0IQE9coOvrBpbJNy4H1iPT/rkUe3SfJBdWP
vsLuW29FgwVv32iMSrgSROUfUOIgjox73SpGomAV/zLtXxGcrJk2KptlDScQV7kV/DPCX13djPjO
+l1aAuRfo/paJYfHwpIeg3ZTK1cNR02SnifmoW46RP3JCn9RAojfKjfELFFCBiMDmMEloTZsEnRe
fswKnYvFASqxSZFZnPVmPTKSzumLPhRZ+G4ari6OzOLG+FBZJTgKAofiINd3RXznisp1xtFxozbr
VH/FkMOCcFtuGTQDTbbV2OghDx49sWElmnARKFsYT4J4GKrvxXtH+K9NsDlI/U0dla2a/qusSzL8
1NlNNxkTjr7lRToueu7S/EshJUd06Rhn8XF6G6YXI1L6RSyLqvBLJju/cciPs/EzcWgQzWGERwxe
LoG+fXgn4ELWyPe+UPsJfwKjw4MkgqLi7YKReFDVKxueHqN524NWtd0xK1+69V8c1UonfBBV5yoh
+jqRP2YHMYmyFLtfIxdtp/Xmp99J9ejaT7P1Ot2Lg72i/A35H1qlHnKROVZTfpeFLUt3worME3+d
Nsch26n+qZ7uSfOtVe9N9xykB1+IEuzmZB3WB0khrX7RlIQ2yz3cgSpeIrQJFUV3mJamR9ReWYGC
AthkEF0te2bldi4Pg0GE/5eyijD1oBo91A5DmvLTuTzH8UO2R24LzgzlKofhkj+wgjS2BxKMhuYf
eZB4PSH8/4Zsz2Lc6UynE6FINUKt4Teim1rpSIckLYB1bm75RFa/gv4cPVTu8nMEBQk2+tqytnJ0
VVGdFMEdo6kdsJ7YIUGgNNBZpJusQvXc88Zyn0CLJV8jSOzya/B1SKGbzqB1xvdcfATCZZCumnSo
Js4sxnzsuKsezFii9BuHjL+IbtJLqHjSgAL/WzeJZHZqhFnfic778JpHEKqkcMPilqDhWZY1ReZk
DTubqJJ1tvqThh39azlZJMqp658mT0eh00E1PE2y5YL8QXWImh5YCpDBcS1TnXhmzWdIJhSGxYif
WMEGVtFbph6tTVweDcBFxmAEFzoiU0gZQhVCinhIZfL3yfjLe5mPbwIAHfu1ZlwmxRH+zNlLPrJo
PZWbRtumTUYGlaN1h0o+LTVrf5m5gYmolSNvgiTvanFr+mfOAE6FCYOGxMbK9lVqPLPVjzzsDfPe
hTezPA76pi7X5FWAf7xT0CqSdrysckLGLqu9mzBZQ3H2xz0/rA9ov9pM7HIVI2jw14FLR73p6hay
MuMIYEPWjLGfWPrLUwckKW3L4IrgGZmsBHj6UTYXgia5Rg07IBb6Sv8eGm6KOKwMysut68N/PxzD
1/gMsrd4OobZTzWcliFZCyI01QSroHQbi4c2rBMo4DC/WVwwGjkSy5QPS07ZaGush2lDqJxbc8is
QD0oJqRAji5czlk+JmGnZuvIPEUSU+6mrT/lCDnLS5Xdql831uOLgrnqzIkSumRrmFe2SGKCN0Py
PkPKEfjNU/U9bHTtDItJwDS6ZCXZJm966i2fOYRFZN4ws9ihSNMHZs1pkwd3vf/X8rtyb9gyajZA
gFDnEqW2cXhZ/OMA75k+kLG87aBlqJT87AzbbJHMvMsiPTDA5qui23CHlskWZg7P9nZ5mgV5X+/6
p/DJaa6lm1Y6Kw1DprJGPc2RvG4LdICHBdY0ZMSLntls5/QeSh/MCtK0kaP9VBzy7oJuCer20dus
ivV3p/2YCkAJXMlCYKBepCOgVa7Lv1iEP4jnD74Zobgb1gG+eIICVa6jeEZjzicC5LKcsq2HYhnZ
1aeBoKdtP7kGCZrOrC3V8SH8zxftDtg30Bkwqjr08uGemiigxHsq3lT1HJcPAOXCQFk6XjAbRsJ5
msDj1lN2KNfIqXwqLq8LhFQl74B1unIsrWMhfUj5h38kXQ4rWRoanoQyspk/Y/hYqX4zk5dgnY12
LU/Hut+LODmYkAc0PhGdilqwvCr0vsfl76RGfIJPBagkbb4rrJwWaK1VH6h+t8l9GT+5pVAqvvja
9WC/7HjpadhE3lS9ls2ZTPWR2SAEa0RLhplQ3qIr41jd1Vx62fjZxJsMKEFIv+L8y5dRz2DM6diD
jR2Ry7xxm368cl3zw5abs/Z0tzceLDv4f9VV17P50DcciOfleNTaTVhcS3N2k8AzrEcyn9H7tJKT
yBsdm3XvTZFXIpFM/k0JITzdYUFdtHDXLWSAf8yij2aJ0KTyeUexfc0/TqoPM/tEnAwdSYP6OQu/
dRRWxC3lADSEeDYo3FXjRyBESzjrUHshPAqTithQVn6LnK8RyhJ/nd1Ur8bfd7bh+MG5T7zlTqAO
nF6I1dxpMKPfs/LP194jkpK7h6VvSetr0+82YDrajSVdxZ8CPbqYUPhqFix7ZFgTPzX/HmI4X9CB
RHotq7yi3oNqVwd3oGY7j/fsh665yFS/kIAtVXAMlMwVIhcPt202kEI+3sHli2xPjCKZfX5AUFYF
Pc9zE3H0nyp6JvGh2tkSf0PJrIGzumfS9cE9jGyRXPwtnEI3Mg5aD3F6ETS3MuNDjdiGY676HkLC
lcvH1uoubbmTQ9Q26ZvA64po18b+2Anrloj89F9Czrq+hF3nvDekSvj+TPwjjyc/XgiOgwau5Mmp
p1dOhNH52aPBrzzMUawcy/M2qZ9yec+aU5H/UlROZiYYZ3IXxQ8NP5+vXXnQRkQ/csAvnN/a5JLc
4/lqjFzh4JwbgqRw7zjhsvMgYUDjFoDm868vaY33gEmQrXPujT+omaFVgTcRLpbxWpUeNIliHEAz
3b9QdjEWnI3wFok4Cbd4INw0v4bOd+pjEBEgZrEAcMSTRyeeDBRP45i6qkLMcmHZmkqOPDk21GUa
9hheAIbYcnWLUCXUC+Rx1QOGQoI5pqOkcNbwd437oPhY3sRCPIkWEB67JhWaq2R6EdpnN8FJ9bfL
yr0sCVwTPIjc+QA5DddJtMFstPKlD6vazoIX+5a9/AEyqKgO3TwsovDpEVubfrojVV4p5XmeODSQ
+G7ZC7JsnceuRPGaeaACgt5EcsC781I7WMjfSvIDbG/I+yo/ZtqGmlZSx3pnuRt6eQaE207SbQRv
MN18zXaYS16qH8TPxiWXvbkh3XWJhuPj58nnRWdCM3QSfbal/uhr+CM+/iS7Ku1T0TFJeml5MuW/
5ZMwlDdleOTBe/0V6XQpDFzRwpGVkJNKkLbwPhQhC3vAyeffGGHzuk40xZKzZEsGi0fwGyibGs8r
4YBzfuBzi2GOOhkGYDUgsDwYw3ul0rPpMVkQ5C7oa2k4mfUJ3yMqPoPmXYbipbMnOdWYfFtvFHbT
bhJQMxDsamJGTzAKqdGVr1dCw9ewPsDFz4gvc/GdMHy/vkMyODrK5X7Tk1pwNI9W4zbdoTV+qUQe
36rqghHfnDZEwkI6lSgTGvOq7scHbSHLT+mZodhTmJQsmYlMxJb1mbX3cXrzGeHiEc0Bw2vO7ryu
NgMH+/K9Iy5csL3CEFF7fhsG1sz2amhP0dyr0V9hf+cDi+8EvDDiUj5W4lZb/HpHKoRWtZnbEos0
Ke+cjWdfX5v7JVczmJ71/CUoH53+hyrf73ey/01GFyc86J/2kueb3j8XPsf334GHFR3mDUmKS45v
v4tHp61+SzxGSNy5QWsVkYB5bC2k9RxV6kLmPTqzdribfcJjI69jgCcWNr6iuFs4HyPxNH83ufoa
vZtIpIr6NmaPKvpToIbR/hPyRccIBzEsSFLzmrN816FMRId2Q2Jm19Khw7YtXSd6KgjM9FTuvLeC
0ArCuV0d2Eyca0arz7z8WA5Xvf2SuGCGq9zyZpEaTXAwd7vM3BjgV72ZGkg0BZUxulni0SIk0AlF
oaYtOIb/23rcEcmfgYV1bi3HJOev1TfmeA7l38ogdxTa52j1EAdf9NSDPDN9ZIXTk8EV+B8S+Qla
Sdd6mNJIXbjKhNP7EdBpnrHNwmPgmMKO224lmGmK2ITyrw7frOHI7w3FB7AMnngfvdoZk2i3OF56
TKIZL0dHUkuwS9p9gpouMY+ciSK+9mmgi9P4WcL7Cp2jqzw1RgPwth6TrQAlqTgtAk8s1zCfFIXg
YzSUVwcTES16FVB3RBf8B1KMFgBHBjYVFcQm8418DB82qyfibtympH1QKifvJOmqYiNV/U+h+q5n
rskDGWFe3B1ELkXu78jjQtH+22XAvzTCY/L4lPSXRaDtt3SLlttKf/bSvLQE2ur4Sv3X1LPD/1nC
u5C+55WrRcguNvRcJPOakXmD8bVBvDRttXXn0UPlIMbAvsEr8Pri0NX+oQKEM6eoGLNXt9ioJtxf
PVcFkiS1fqli66De06b3ZS/EmWjV52XvrOrv5i/hBNGAtGa0QnVxVmp2SB6WvVDcpGqf1v80/wQW
VZAKlJ/V5epe7lpz4HJrnMq4Qb9J1c1ExOtiYgV+AKgyTGpkgx/6LGwpoIF+pPUXPf6w2PkQLbUK
kr/+xxe/yPcNlaWs+jvXT3wy7DARZy0OYGeR/4D6EXInW48RRVrIbbAkGpBgzCeNg0V+ZZGnKuey
O/oBPxFpql+8qFPDBUzMK8y4JnKLUZdBawNADtbZ6aDqO0XemzWQ+hpRnIpeFqc7SCJlv3r0UAZW
O/0HhorYiH8P9KjGu9V/RdrvUCH7I6SRGYs0GEo9uL9g7jXaMM/xetpQNjYL9L9At7oglAxXxAb1
SNg1cXV8tl3llGBsBpyO33coku/YmVrjMBF4x8CPVQ/9WTef9PDGd0pFikN9wRIz7DTtMSUzrvrI
ObFGqt0r+lqr6Z+OIiYFZa26S83W3yG9k0yI2PSrzs5+dgHM7BnyQtIoWqRQw4h+Le/ter4sXFj8
Rpa6Un1RERdzIUornGMCCE3CuEGnZgzKGkvc0klo0xHKcsSrqo12IAGS7hvxVLwxByWISsR700Os
lJtB+JBCGGT2h5wEj+WiigsOxg+dOqcS4wBJmUY/uTEndVoxgdAOuDQo0WIUbMDVyeIKpQ3z1PJt
lMq1DxvO9oD1g91p0cLS0lRDOMftgR+0JjI9JyI8/Uw5SFY+3jSFGC970jbN28hKq9I2tbW0fcvw
HV0M/HqzdrQY+Cq84vqwI5eW4cw2qj3gis7vgivGRn/KYKcuWSZsGP50korL8ryn5HRk1VvFl18M
5NzwEpQ+zxIF4OfgvtzLi94E7kqetsuX3/mvhhS0qGCTDQcQCkIQQHasvSyysod8jQagDtMOV7Vu
fYjzQSlvlUDbyUXudn7+waGgKGs5es5wGw2TV1w4ogWESXBggZ22LRlxKTHIug+yEVj2EIACZi6u
Fxy0SnnBjkftyH6ZusJOszt+Z4MbGnGGPZMptoiwh3qxJvGHFwTdLL2B6C5x+2l5slED3RUjWmFF
YVOq8zpPKHOnvWrWFlIPQSscUE6WDz1IM5H6LXHnXAXLlqV3lp0fMCYBjJWCvvfBUC1mptG1RIcD
HvgbFgTODBpSkFBG32TPWMvBvtTexBjdw1dVr32GnRYEFD8WRV4oCROa00PS4ZbHBkRRMLafJm4g
ufjVpWs1H4lsUjVmij51FlFqKvMdoYKuzM4mj7s49PEaaZhKcE0FabzlX4Ejus4utbqbwXQtkdtP
/2F1QK1EHCW80L1N/gKuBagD7RKkl1YFc0WjipcpND4rLPoKhhRr+l5kUUPncjqzP3uFsPMZeXkm
y+A8Z5toojfyPiFLDIlytdgHLglHAHZVhHl/s21xIuwn6VnXtV3XP8WHUj20EmkISJo+MuQjD9Tm
dEuTkpMDi4n0bFUJbzmNtOOlDmGH/H0PZtaDEOeGgTClAyu7pP6nBuw4aOD3oKbGjsbqrNvlfMsY
i/N/fipin9pI/n05TJdf1PkSmxpCR7SXzNLaspbgc95i+q/huDlLebPVglSjLxlEXijO35igZ9BD
2c5Jb3KobI8vU/JUpfMEy7zYSULzryUbQQgvXDhzSNy48ikJOFvrz8b3yHuN83uDwiMiAEcc7tHi
J4DuN9FIgGzZGpL4BQCro3pFOZJXpmuGdHfSjiHMfi2/eIk3lXXq9PcaccaUMs4FqMd5RSYKUut4
4o2LXLQGKBL+BJ0Z/pvKOQiIRt0wPQg+lBKHSypum3Hf8EtQo8ZM/FUtkJ2xVwKWrpoytIEtpEGO
/a7q12r44U0W6VZaabJAmutCrT0640oS8FokmqXEWFerDKO0uUgThSVY13oBYxdcnZHBOxwbgzgX
1CpodAkKcEK37100WrUD0NmuB+tVxywJjbayuO2ajaHxSSafDJERtUjhpdCOQQYZxdOhMNFYc+cY
ZfMTLP1MfINJXBJR+Ou7gRflW/9LW7SU+xZsmY8zRuaH7EU0BPASKnA61wj4C31ngz3B7oRsW6L8
N/GjKAXMtsINA0MwuKxBGeW2K/Yx850zcCXMT6JYZADzC9l0szPSMsAw41LAEBAAvGBu+4TKhIwV
WRJjO2Y6HBkNhe5odk8CwMnuoUVilUpELVeWq00UhQEANgT3WrzFcXnIZ7QmP3LooicX6lOMI0Tg
5kzHm4bZoSzq1c+/urlAzPKzPlIcIH3xnKxjgjMtuYcIr0zUG3q3W05rOfa4jlaqZAuYSnCoW38K
UUNEXTKsB1PuWf5vIT4WdEiqJyar2rOo9+pUbgJ+OzEkGZ7cLixKxcHoAQGvQy5Ca3qTDBJNOOS/
3PjIerfxgrWSX5ajIAyP5DnWNlIby+unHX3iHAty5IjhaYHY8Fgs+hiUkRuqlpnH3IgYezhV/hGl
Y9O+Mt4bIGCdNPkg3VlotM38aeUoEvjykTT5txAl8uL6yI+yedUpMklvcp3bnXRLDMJgO/QniOYH
pdwT6GmzCIVndV2jOd/I7YE/iU3F7eRjxhHYME/K6Z+SfvnEavxWXGnL98AQbmNmm8p3SeLDzAhe
cSRG9OK8nBttcbeqw/LBlsna+OB5W64AupAz8drKp7IeHMOct2FZbA1aPpLZIjqk5t0rvIG7a/U3
J3Tp0LFQU3XYOigCF9Gp+ju5o0dhYIaDdP5XoyIztG0TvAfKW43gmfJy5MgfovKJ6Oy/jw5cCcWr
RSGSOG3Z25Tiq8KcQoIFfV5wstB4YEuj8Zraa4TJiOZSg+KKNa9e+ej6fwICoUlhXKKTpHwObudS
srTCS0J2FnTpuSzF1ajfVHCN0joPABnVKw7+8o5zHx0JZ3Q2PnNe9pQszLHGJDojdZc2de5W5qNo
iOi/hv2fgiu+CFoyJUjuIW253cSsGr2NlkmJ1iC0K3nSSV8cWaoQ57eHakC7MuPpyGHLinXeHfpr
wXu/3I+CSYqeA10DJN64hH/QJvFXNZ4ubkg0M1nmKKCJH1X+q4dvQfo+4VSgLm/VD2/xSKzPdGV8
sP5J4qc4nWp0CuWDfCDUghuTcNc/NVhH7515/cXSo9wD40pSD2aPUzPdiuRKMKXajQ51fHaEvrxv
RK/SwRRWvxrTHeWPU/7kApCEHXAfh4UHGYctd286FUFjvMSsm8m8I1CjED8t8+zH97Q5KxDv2JYx
u7CdiQix7r6PM15ea/FWrrcKlD8qeYSq9MEY/OkdNlhrfNdkHAlQYMvjNZnaTiXbTDcD/r8oLpaN
lwYslOJIITU0E3RIUo43TeRZncHgBv+thoUuP1ThuGBWFkVQyC/i4oKLjbbBs9+4SDEXuZAge0FI
JgypodflBDP8T1F3ULWvksXugUiDNcNguNLxpNccgWn8W4/XZSAeMwDEugd6SHABf8DFWv9K+zHT
fKS7JRPTjJLhZCF90Ck55oNWf6v5YuTPHPNjRdUZTSernhMwZ+rB4g1Aykxum4SokqJ1pFRkZaK7
4GtZEtlxOvprOQNK2qOcpGDZwB0Fs9D9ms0HpL+F8X3FlAf835S9/UUNSnQkqGrVVofpG8zWUBl+
61eNNUFVVhNyNT2EHyT6fYJMW5ZIvfkL+YvnBg5IIMZ83pJBhQUObQyXazdesIWmN6XD0YG6E20g
abcMnOQxGBDC2kcNfbscgn2FuQwxtr7jngnirSU/Z2f25OriYzpaIs2m6qcqf+RsEyp3k9+kBL7F
3+jXx145Yg3kduNdQQqK8EcutyyCcbZpm58ZG2UPeUsWoPJj4UbW68+huAXRRis2phO4dJdwI+aI
dj1KUUaERRNAz3+n2QgqMhaNK2DWi3ZQcQkd5GHHMCS9VeY5Ui8BxSNAI55Yf0kEvKTNf0SqVux0
R7A7mAJXdUqSiGpwan6sSw4Z+AHtKjaJeZh1VoSaIb1hyMGdDK46MpNsNWRVWbETsQQnx6a5JBJF
GgfCgMlLepCMc/Sj68ixWpU2/VorkwHdwkXIKF9IyF07DGGQ6BJ492FuvHF4YONfpbD5YYsXFxrC
ixDnq7aReamX8e/9Z7k0fgcfyyLEFkTPj7LWXFXw/PjQCB6FGYnJNk1ciRcC4AEZQYiKHcwjxxZs
WWG6RfjxlIGf2U/Y9troWZWvLH0HN8yFzbLsSi4Xn47fF1RGqvlTKrgmndmFpL0eQnTRLw8MF2n9
89DxfeYu2OnAHvbVD180NVhEuk2ufKZEquo2QvevgcSLtU/+EpdwKecALX43gxvgixMa77K5ofOG
TFJXfIFiaALVRX9k3diDTLHqPeT7qKK1GJKj/Bf3vyJiejCgTLlX+qVj8OYTcVJlO94y1eVQAzTy
RnFTtBuxvhIbR7rm2wT4scyKlnwkn9em1RHRCHcjuf9Lbq740JQL4B9FMhOaXHJ5CU8WQxRE4ddX
zg7uqvoP2yvIVDi6KXBZdAr+WijaWRj5UjCSoWlIp/es83rrGcbPMPxr9bsw3HL/MImMhudpLXiV
ti9lWvuwXzJ+kYFUA73rbJwdnI4Av6O6pXSIsKZyrw20+azL5KKrZ1m8DQ2pQZcy/FOsA+BWUe2W
oOPvqloT24WxbsMY68DRyvHWzDi5y61h3tq5wVWu2X56mvob6SKm+SqNg0LKH4QntBIWy/lZ6m/W
uEHdpmlvGiCXVu614WsCuK/ki5Htlj+ceWzIr4uUjwTfUj3VCqDCTeJ4HsNfGSqVktzUcn16N2hq
oSYXFw8q1+5p5m9C+9W7tZsBmSb9hJISkxibtspzGhHYmszEwqnHeSR03CEepuXZDlbdsLaSIxy1
gxcRHRItOLKzTIwJixlwy1ACUpzHdINGiqdciy4LGj8TDsDwp4QnuZuwXdVuhE1e3cvy2YpwBOwU
ImJAONsb8bGAvPcYdGKW3/gcHAE+mgn/39ye0+hXJuapF/6oy0EovWii6TCj1vXXz0CYtc8RuB8t
oDqSNsNF4WufVv8hHTV1ZaGasYgXPIqktSJpET6TfHlL7Jm3mmmTYkxuJxijwl2o+w5PFxKqWPhL
mQ7AZm3D+i3cpqAgUSWd+ViKwjK7oCiVOTCWWDxvCr8KaFaU7U5ASNqQPBTzHYgkkl7RxzR5g+AF
xSMmDT3+oZMMYeIGd6KLSY4E0n+oNBqv3BRIxbR3sCt0YY3FbBoe6YKbGXfINWvqI0JUXpiR8A0V
SRQ3uC6e+G9kagwVE9k2ppGx/Irn33j+x/vnWM0+APqUuw1Qry1xJ3slNjBGAHykS2h7ulkwT16h
9FPUjj3WcrZi+LqEkF5KTFM7ZLoOFjEpddbkryBJ3MrpW1VzZBbontNz1G0L7VARwGLRmq1c+fWk
o4FEHs1BZF1FGHVpsA4L81tC0IBE6NVehpngQgsXHKh6qjBVWvxlmd9Dz9iMeaZwycTNTDIJVnN/
RIrZax95y1UtPkmLWsXSRomodKyPkrwe6iMhAkgV9/ka+by6rTbxGpq9PRpKfWmkB48LzH6s7BYR
P3V9F6m8lOJZTD8hkRCf04XDU7cfgO9r4W8SmX4ErJFcLBI648p8M4Qt2Z44ojEb7wfFRBlNnSm5
aNpuSK4j7ZOJoyoInzFajTSZHlPmZt9uiXVIb8sRMMWv3j82+rtVbzULM6SjSi4BNmDi/G15fane
TPUXgIPC4VXHU4S6BUWpraU7VoXFgbaG4rY++L+vI1ICe3S8RXqsZIUMnC09PpgFFCITLHK6hRSs
ciatV8vWxpZFn4KreZ/9qcVF/vM5aq09UskpuoLgrRSJPcm6JtG/Jt0rkRsUaxiWoHhmCPznkQO9
YjoG8UWaSr9AAKJt/PjQDXmNrRlnr6qdSfIJ1/F6xkPfIn1DnI7IxIFiiGVIbrn3ghrQUrzlDH3K
iNx28AiElMDg+EQDdvub0D8RVnATvqGNdBTl06KVUJK5JleN9j1EfMGUFnaCt0wYU3KAcHK6XxFp
4AJjTD8GX1PnY9eGvWScTfjIwfYdPOmJxwy0btV/LTDAgnlyfeBAbyDECROFxUSBHsob03/U/ZeV
/ybg8hr4qJtOM+cAWud2S0vmKii30/DXqeSjowIg4yW5Es8VMlEwWPSoGWbUwbh6VELxxRYsMqjX
g7yNiLc0r4n8LZkXPcNXTJy+WYMA+3TFRqDX0ikQX1b915mrbjNthvFAuE4irof52Ds97MVNXL5a
ZrqeQAMx34gYkHM6GPCTOwD7obTWqHj7i34h1RbqRvXPM8Niep+wZQTACqZn9m7avhafS5Ch8A/A
B44jvzXI0EyBW3EaHCijZtsb+5Qyw/hGpWY/wBHoNJRdoQ+5kg4tRYGseeDf2FxoJHOZPmJiGDmp
hn2t/2cL8TmYIMCA7+85bDOyKa4BPnO0I0drO2wQ6qWxK/Dp+ZeEZ108xsOLJdAsXEEngANUEMyl
mNg00q2he6ipEFWDWigSseRchUL3BFm39ep/jJ3HcuxIlqZfJe2uB9XQoq2zFqG1ZASD3MDIIAmt
NZ5+Pr+Z09NVi7FZ5OImyRCAw/2c//xiVc8LJI1b5nwtwuSIdgir4Rqyg1eyg2XKzD9DjCeVN2Y6
arxFnAgEWfXDSVAcQ844vyapNflhDO/XG3zvcbwAV83StQrBucHBhV43cJDYYImZQkWHTVNaW9la
Vf2CHEfBT8ZUrR7Xlb00vY8BSkUg7TlS4uRVDS4A8NDi6S5heCTUO5OguNo1BEI8liuNe7+iwY77
RxIcc+nS+G9tfAh5NqpxB8JRrbpVpS9Ff5DFM5FmWezVKZz2dJlq3zatTFZ/1B3zyHIb40dEFV+t
zFadm9XeavhyxcIlB5zpsYRgmRvnyIsHpscTCVCeNQnOPvG9tY/pPhnA3b0D7upa6BreUXhZaObB
MbGF20T45WGkObjJzFLfYmaIBjtgj/dAxkGdT17r4V2tHvqCNEF6rylYDGCWQOJ6IPJQ2Q7Gpi3h
L5rJ3ODtkdMyVwYbPZd02WPhIb5ced0G+MOSDmiNAblYcjhVhBVW4tCp6l15R4OF0WFZwyZeRNqh
arDEYuNajnfOIlH8mKDTGSRFufQZCnxTeKFSzl7DNX9VzvyvPDXIF2PiCoEMSY0D9aeeJYYQOX4J
EROW/8l+aE9B8xq3TzwDEQ94QIg8Z/AqK9klMfk9rG/9qHHF9269oY4vz/hldxx2HdMUyoac4X80
+fE12Hhsi0t16YHe9vRgXvLqsd9QuEFxx6XiFs6YPUCNbE+piW5VWgUEp4KA0ROFV4pGfE5D9Iv2
vaZP715EB9y1J806IQgUIS/+Uje+65hob9wl6ShEX50ggWKYhtWIOzDAhdaSundfYYcYN4QV+miL
6vcCGa5GrOZe4uzla/jAk0TFtfNe5cvRcGVY1J/8fD4S8SSm3BOewHnfM4tl+qFfifcQHI82fhYF
Rbl/YJl3CtVs20/6ivyt+t2DHyNjIPslGyt6p6GkU+tmjbOiTOirG8pJtmceAEhk+NfNAmnq58zJ
uY3IKPOmWMb2jleEO0TeeAKQZX/Y9d7RBY3JnQ3aiQ5HZoKI5opaQ4CCnr9zWASiNMTVkQR4Dgns
RwJg3Da74COIA8khaa79ex0v+fp6eKFoUKs1z3ORvUk0l235WYQ7MZ+yIRbgoD+hMEj8LetL9NZq
c4hMC7CIy+V+B59kmwgKljRwfOTnXg9JOfFJSN9UzcnufpAoSJA0wmHpR8ubZy2FnnKs3lV8hDAi
bajvbfjeFE2V+dNq6SS2sDygFxIqAIrdMIKYciG3EGF4MK2CN0Hg+jCDZIqvduIc/WhjJ289VXdF
ulkNHuDErwJ1SBkWcyWMEDGqSOTGEq9rmCE+ZZYDB1dxBTxGyR8Hr8TrTDon4hxDqsBZE6C2Im2W
06tKaUO8s25g5oRTlYe4XJScYgQGBVLPNyGyYLUFVrmExU1Vb1KxU+ztCOdSU2eUVUn8nlJxj6z+
xLjkDIGy9I15s2muZIfCWZ7FnE4UopAM8ncm/Ma6WSnNKnO2wGIpFCmw1PZLK4AODIKEmI2NCkiK
KLP9/BDktAAK4drU4hVbIN2MOWuqZGqzZgrS+QgBIUH+LbE/8v49ZXA2YRZRgR8PpN1ZcEKYEmvc
E3bPZG+aaJG6vdjl2fKEWDjjGBqGHfMtahhsksj1URdhz56yYc+p9G9Em0Iz06v6rDwH/XcDTZLH
FcujIL+yR0+1ykLL5lBXET5IkOU0GX/EUwKLNLK/Dbvj+OewYnGTGRvBly6p2DtU5tOo2/rlljph
qKEptYB34FnC7HUQvnpzdyZRuwGMx8pZdOmRzn6HuVUAGu9BIsiHaO4JW2TYHOg/pvxvgZCIm9re
+YhUjCRsK2vmNEO9+SBcVln2kE6AVdwGAGUVmluZBTFwpEGp0FA5aQ7Dv/LMkxycDEjgypp6uUM4
CDsKe3lzlwXMfC6izglBdF4E0VN/7fHOq9KVrW90+ldY/JA6MdgjdZLp+BLwqIDkSbHSe0tynTGT
r5XFGDwDB2UfGw1RzdZTRnoEUTvNlqNNFCxk2Y2PyE2QiyRSflaiKaP2AkFAjEhrvE1DHGKPQP9M
udIlo4JGnpHj/lY9MgxJNOjk6tR3HuTjTlRsGWRYjkYPGbL3WRfEBcgs/1NovTQ4zAVfvvLp2rin
L8JFhVE90/6ZQDTU4ND0D8kDpaUGgdbcMRd/YysVtGRWKtJIscVJ1vxukjFQ87+EaV1wD4mIMEHd
fONqmkf9VUYdoGjbBBOpEDegPL/4rM1wj5K7kJCxrOty6xQmZlINUZNLW58V4ckMtuCJeCdPuoU1
BV7iczF9vfbpNeRbq75M9t20s5KZHgrj0nXgHUwAs+kHxaMBfcNaNNZLiIkOMIEJAom/A+UHrjj1
QjUvUvIzGnTeyRyXF0wpJhpbd58tGXkK+4LgtzZ5RLu664a1M2qQnrAZOTdM3GguQLHnbbMJRfyC
yR59sqWTbD5cBv/OkaEAgSlOv+nYzgZ5yoi+Tg6mzEx+3LK/eQZkN1mIGUM679+zCGtmWR8OuVpe
B86NDU2+dKuDzslK0yZcDWdKfpBCYAolmSc6RkVAeUiYYYawNG6lI63ijqCgcRdC4g444LB28yf0
yZ5/qSuk0SQZqOpOz460WtjacZCqcHiPMuygdI0xgVhiOrN9RpV5ywZrNNPSmofgNK6/IEMVH4gW
B+alOQdwNZ6D4S5y3DlCsJAQe7WYwURykQXQy/7blVcZiM+HWHnB5suTqGGiL5a7nB895xi5t8r/
zMg6NO3FQW/RCgBQGacUlCXKCUPgszQj//XPCrGbujVgo1ZkAJANLRUwwOnukfcV2s7gpqGmzZdo
iYYltO2m/xQba02sg18cUwnVB5kVKSUimZJ43/o7NLcmrgJ58RVp9wL58d3sXgsL3jamG9r45jIy
M9IvzWI2TSzpQa2ViTW8i0Y1t4xFqZ4deQO+YS2jNfOOeqovcseeUpca/brv34RtWxzRI0Iptxf0
AJCeeODuXXp30VgmxEAaCm+rxQsfpwSJWldd+d08xczb9KYFtVtav6uWhbEYX9Fl81108gxVYE8V
RG/fmwm0Eoy9601KY0LkBy/K2X1juTFfEnZeWvdmKA/MeXjqXJpMuChQ0ZoLyPWEJo8NwsDFi69S
UWHU4KsWj4KNSU3//hsRTa6hRBjXZ4IF+LA3rY02vMEyLew1Sn/DunpJMhk8YD/REyYfXvDUBLLr
3X0okE3loMln/J0ck+bc5JOKPIEMBwvx0uhckBzo1Us0wB6jFhxqzFoC2CsPR79aNE6m9SJ4vk5y
1OW3Dv8ja1kUOJdiM6wstHZPDB35qsyNAvMZs6cNgc58+YaRLlyWZK21lN7Fq/mFoF7Hrb8KSAii
t+48QobhRxNgNhVYEgiKRLmmyA+eQ1GTAWDA++B8whiM2LEcEapqMYaB2zWG77n6g7uIW+6qquJI
W43pR8LAydBa/gYYA+gQSjthNRcwMorFRuhI1y25gRnZO+8qVIPAeJrhu1uchwEWL+VVQ50sL1sH
OIVMNvQ3rwH9YtHhNDxh8NnMsA5lejOyJej+oTC59fnrkH3kpL6F8BDVOj8q7b0T85GV2B0V5jt+
Bx3W+gFGIZURNkgwqT4jdP0udrFuXM8HlWAC1EgtO+u27eDzU2sdXi03nmkQPfgtThTIsGcl35by
NAeLsbyV9OUWVDDkkrkE+c5Ipi7XqWRMCu+Zhg41MSQpCP3Nqpo5AKN7MQZz8Emo81Omfys9iWpk
iumEE9OjEz4/aYqXyF6qJ7091/oxS6XJM8OMqlkLHZOKt7fzCmg3qbIjT7mlns2yxTIPDOVq5pte
gvc1q6tN0nwU2LUlScZ9wjwc3iShcpkQk89lQYndGs0NwYfQMG9ema0LDb+OprmfQAFklOzp70wm
sNt1hPhqw9BV5/7n/bOAEexKTyVdCQAY8N+PrsNCW3pUWC/EeInxdeh/B90pdrbtsgvRd5qku490
QpPWmoMPVdGqZ5cNTUr9ZaCcVeekpwdaHg16CwRmLBZgfegs38B2ObRBuqA6QphnFIRHtY1HIJuu
Owo7MCru4Khi7EV6ZgTPA10UNJrovZ1gP/IJpOcWs2JYoOfBE+ikkdTbl9+p9shq8F25WQxSMA9Q
+EFowyKC4oyCg/veoDwrhXV4fpXoOmR5q6kKiv0RaexdrnH330qfoPCYyATVxcuepFPyVlzCKRm9
rP0KVK0+MCXiNe958gUBDooBqUsSXlJHDyYDi4nat7rSgosBtFufxPzUAzjpg50TP/Px5W+8z0d2
7Yfk4y0xK5SiT1Nbe+RH5RwKyhulcrgeltZwADF1GP6MS99cVvEp1Z2pZuzwlmtGMC5KKwKwAdSq
euG03cyM8bJQT8jbAL0TADHBDRKTozbhmp/g2meSS90I/yrY2AL65WRuuoq79yLZOyk+4HbB1FOI
ndFe69tCuaqQT0egwjKv5yGEIJUV4s1D3INYu7RgDc/A7wlhtxDxUfYsx7hKgoyao86sC9EgTWmi
qYEYG4SCei49McuFEE8HxDQ4gaZn2VT70SE+Y8Af4xESMejsroLHB56jRriW0HKwHwsBVsUMiwoY
NoXGARiek8mZEkIj/SZ44hLDEd5GFnRO2Ok4QXF9RV0J1kLs2kwqZpSr8yzbClyalErgpdj9VAse
+O9+fMUdl6kQThoxH6RIHkpxU+jrKgIERiEJ4+COsdpi4pqiHtypvLB9qHGs1rL3DHFmvmOi22ff
RoWQc8nUpHLHhZu8RzJaRpo+pnQWTzT543SuhIWZSIsxg2p7DA9hkyqYYdUZJ69Jwwp9ReXg+U3A
BM30X2nC2cvZJXDk6i15qurUYiTtRMx0POcjz54BRWS1rc19ssTAK10Tj7doiQb3lmIWBxSjAL6K
Xi+hKRgw70lZoVAFlYVQ5hjSMtHWY71H9Y5OmPlavsc+Cw2Imc1TYfWMJcJOMqHaLJoCE4NNjN5D
Ni4+CiDcTiGUOlNSsWl0LwWuGQxMgdIqa40PFaL8eTVsmyu6UZs2LLZO2LZP3GYLumQgQrLZa1Yh
tC3pu+qqlZ9HU3LGwHVglKPRQOqQXdhYGvUlMB9pbK9VbmDIoJzFCVy4bPKdLgMTGEudFWDBflLt
e4BUxWHwfGHvjoJkolnsJ6vbOO3bi+9jxfxp46adVuqMSK95obLbEXcgm2wwj6FagTsRZ69xuEV4
GZTZU7aPcreUFGjes8h+lBTDTcMa03a4zy0KsDvKw0VKWOuc53LhNPcwvxJJgRNePc1x9BxD5jB4
3azydN85EvxRUE7MuQq2Ruyc1458G3+zuMSJojtHRkWDC42ITVVMxiGWWsI5Vd16KGLHARg4OwdY
pNolalyk0yhB5H0ZrjTZYoF9RbSAEq4z5dHsH1WKs9yDubYUQsjWf1KNaBsASOCpwHt0+UH98PMV
dhvYt3MM0ItkWOMtKskHCNsh5Jm47fYNmsBnMJ4YGQ4Mziu2RidgWledh/xoR7fO/grbZyePK8IB
KNbyGJqXdTE89gEFWybivJd02YlLYU58iI4iAMrKXwdMy/1zOR2lGQsCh4Gw0oSr5qwOlblr+yiL
zs2Cas89wQSPNSBranoGD2r7nWDv4qefWfAmYQJXfgCR4hxnEF+cgyacrcnXYB9wVPOVH4MMV+ca
yuMs6N8NvM/rveT8GM1eNTcqmgD37mhXTfphoY7pJYwg/axtVLdHVZ0jJNTQh6szq/PWGgn3LixE
wnRnGI4E6VGz3jyFJxwWkTxspHm4KMIljaQ4UEVXxyeHDzaX3OsIcaNq0WTB1zfEuL1+yNJCiCRU
acNsXwWpUSLMe4/SGbFvrvSM0B+JupMtiD5YamzzvmP7ZSwEQYmkCaa8a+h0wTR7UxlJNj7RoBOb
iUmJIcO7HOz0bqlhDZkEX4qGEF25mCVZ8g4qqOGlZ0o0LvtVsYScka9YiOa6Y64fhDcBnA0UowFj
T4v2Wh6h0eq4lNWLHGowVr51DNgRUFyaNcj7DY/naaAcOhkQCpDR6XE4uFqcBBlLJUY7xykJmYay
nHILrMdZDyv2aNEDaekCZbQw1qxASqhe8w1nQhusAOmj8bWqMJPcp9o5Tq4NXgLBDvWNVCwMljvj
nLmzpCsXrRFm9lQSVX5N6JgJ90E496GnEVy9VU67rbAomQHNMKGArt7jv0lTV4U3zF367KcHFbHo
M4RSpVZB+5KZTX6OwvNnwPXT1tU2GVYleWzY/tQ2ezdzE7f+TKpna178qbfqxy/fJ0MF9UE0d4yP
BBZt+fLb524LP7ARBxBlp710Y2qPLSQGgh8AIr99ejWbrMvmUNFU2foqyh9+f1HGjCdvU7D4wnan
eI/R39sP3VnLo78z1XLuDERivVZ43IoBNZNkNlphlyhXsCnNg+RArBVOblzkThg/CQInMy0SpCgj
ceb0PhLSy8qE+qYxqc65O0TohQwo/AXTWoM4TbDsiNICqz1cBVD/o4Vph1MLiz9jIpaXKxAjQ13o
zHeSpiQzOyNYEeSzWt3wBW3m3LK8OBkItHBLt3YN/HOVK5rQxMvti4wtQgDDb6j38F2nLe2oexLd
C+7Igt5st0sxbSkJhSwN1iHnf6nkwETdJIKEX8HUdZjJRhIPJnZPwIHjgkuFF4FerXUiCrOvUsc2
Q4J4xfE1siQ0i+fS10lJl1ZPEG5g5jkWkH/Z5OjWp+DR1QRwwCcBh47qa0Sx5BnahC4fi9VppSEQ
9hAR4QvS9BAwaEMIS6jbNw3GUH/WMAz3CPbo+nuJfX+OInit3TOMx8KroYLDDSc1Pyv04DmlQvQ+
YhkIx5e6Ew53eR/J2aHOAafW2NOdcKWX874+6WIQIQpE++3Em2k4Km5bhrjqm8NDhmJOWYnBQcQB
hv2jbdwJhGTevGWeR1+1L2zi5mcFfqECuXB1ulqaOm14ifUtwweZZIsXL3/7vfnIA2zPncdKcoTD
A+0zdwp7wVhfqCEgKAaL3dq9lCjyF6m8hXXbyOe0WQ/Wwq3xllwVLi83ww8AlEmLN64VLY38kNOL
9JoM+3kB/Dril5XuWq6njxYQeQhNtzKTnzGugnh44fC9F5QNRRjU+wZcPvfFiQ9Wv9/I3QLjXWH3
AjkThoafkxP56lHBuOdyIGZ1lUBFKVbjDXyG/KR+BvrOfkQjF/rHhkevij6t7hmEsxbhVgXs8FL6
e9m8VPlbWsCXWgqTw25BtdYweyqqDis+LMmKZWYv8KsqckjnC9fdA4Z00bsmtNYBk2bEt5rMJvdj
9Jexw25DYqj3qTH8UBCGriNrLWbaCyxQ435WqSUlA+C1vx+qFxuxBl7qJJ66LBOMGWJcJDYeC1Hf
VxyDc3w6/Q/AoZhBABEcSIag6bPp6YxzhcVNvkEkE9QvlXIY9LuFWwXaPtihkbv0eGBboLx1lm/G
fpMGd32IV6b+nqk3VqeqIK+CySk62BGqUMHZbqFKwaWmH1fY3mJXcmT2xGkqWq4RLUw3JTVkMqif
pYKua9HkZ4fU5kC99sqHCtek4tkOmtloBlPHfhsoBCNCk1auu6n9vaa/Kd4Z+1fZ3eT6PjY3Ybw3
g7tjvUBga/CoeBuVNWRk379G4PiKdfJ4ArQNyzp3rj6wigcoajyZFQ3lXqp3BqUzfhKyu0bMXIxk
aA3KIvWgHukDkCisS+lhE53ao05cAHTpeB6VhN3OdBqiGLqMrt176TSOa0l/qJBhYpArWQKljd/6
7J7TbWVbTNOiRtQXre/NGT9Py1sPXVjuvrigUkOKxDaFjiRjXl+SBWEHOIFlL778Q143Fo6VuWn9
lVvMM32KU/UGW8gYdl8Gg9OUTy4mt/VaEL9c8xh0hxGiibFMs49BmQ/2S6ZTic84ZJlw2fXGVnby
FSNMtXrTghc1u41YcTFgkZaBPo/xHoYvO+cNKHYbD5PyN3CoMSbAr3GXGfc6AUkeoOc77afr8yTM
x5iAjjcbWwJzJieLzkSUwOcsWrR9WDmAcIXdxS9PPdopmJotTBraSMyGzWHXE1pdYjkCsCo1COkR
XIUn7A28pkdLO3eshxJTcu39CMUWGokMDw0b6aL3oas/IZ+1Q4AnW59ALUTkLMQzn1t4+J1iGEqA
jXNbWyfyjaDIoT5h/FwZe2Cs0TyRoQgCi5YKr/vfxG3/J+54mEfMYD+y4Sum4TMTojLkC/RZuDTN
PnXr6aySHhgloRJJs4uMz0lyb6yvkVUgUcEngsLY3eAnBAGVjrIhKDlS74JSZ2OteuMtyeHEY5mh
HDMBhvSYsOTtHIv1mdsdxdgi0ZJpqH6LnJBQuQ/+C1xqzYOeiwvAvlWOZQwsstfrjVRTaQusLvtK
ELdQ6JvWis1BjLSaAMPOm4MnKpdaGR9JPXGqjqAgBjTs377PYeAA7do7t96SQ8Pd0pulaOrVl4Of
4BGA2z+vGGk7nhwsUVy8Go/C5wpLrFpMGuJiUgGQxZUxrTlWQuMAwtNjeqR0b0loTGJhjOH9cPzh
89OHZJMkd6w/vTEgo+FgxudYfugjJl/9S7iR+HLdJiPBliF2SUj7jvLKL04DWFZNk5uZXw7FVecd
fi8coL96q3gA+TzyxF2+xFDRe/c75Wt1WNiLAXct3RncF3Cm7QJqCx05OGurTnqlBWjAvOKaLMp+
X6SkSS3o4tiuGkqr3zBfM2vAPRLM8DDCxWxnGzHdYFbv5muGHmSjjvmp7ODzcxLCvY7id7RfSQwZ
e0nmjquLm1V4Ox0PiADtt9jvPEZJXD3VPCrKSqVjQyeN6KTE04CNY6/K3wIIxhiuDB+afWBvqzAR
xePXeVeRUlbZw5eA3zFp75+xjtAQ4zd/VQJXO1u9fdh8MuUhRpOW2DuNo29NDfpqc5tQrSF/rjad
yn4nFJcHlskYrZkusbFhIkJFQ1ouYM6AlSZ5NpAU8Ri+I2jD7FPB0clmy3FAq9ONIm+54Fl/Jz8N
KpDPVX+EcOGp7vd69zH2W6UkrnFOAWjLAHHEPTDqKzteu/spOtxMl4A8bgF7kQHZJqJg6LcGptq7
sYenQPkMtAlQ4kAyXFlrn0euvWbxt6Fc+3aO74nzDfJqZd9FdoyCS29uh2ZZ1zuY9h2cwQoOmLTv
9RcHGJSAuOpF57FAkxv+KDIAYAbsVN3H9Oo+jW5mB0zad7Z/AjFp01VMTdMAmgQkBWVPYmwZU8f0
UcyBdB1KIr7SDDZafKxgNmI7kKxDQgdjf6EmcDI3IeklyrkegIsWY7pEdNBIUHBwDoQypd1SyOHV
tY1OQfg2QB2pIgCHsZ2UxqGWIAW9pNAeMPTLGFBeRdYLMI9UX4phK8zaKXp6Aoo2TP0sa2aXTMWP
gXdx5XtdfFbaJVC/pACvdIj2+Tai+1rwln54ktDrle18bFeeviosHtsIt/i9m2LbcosLGJPINMGs
2zUPJJ5hTMCxLMa+dqgePQV9iSlLs0SdgTzem9big5itvymxsbDlS4tNDpvRADpzcHMckdcmWd3c
n35So5lYiGTf2u1XKcGOQESMIAFhEO+qO5eUB3kfBHBHiSmxVpb6EkqvDts/VrOCbrhWQPWqnoem
Ww6EaVQ/epgvSuYl5rBizpGgOuwwB1qp7kufzRuZzJ1l1EmY9eyt4HuED9fmi35gGUzzfEr9h5Yo
j9fsvqbz6TKZDG92vCCoxSw2xNYvas7iABcBfBih20IGI3ojCD4K3G4Q7nfFPmiWukm3uEOMaiaX
vkpQaQmq3iL1FznduUWdPNzq5NmpHMSWQdckrKGY9VNthUSQg75me6u9mijYq/JT0uZ2L3iakF1K
PC/M9mSqMGnCQ6GztGz0ngijdgrmABGOy2gfkVZjPcVD58KFb6HU62t8NGkfdHIdWgiSSEGwdRFT
x+QoSSEZjLueCUmDVjhobzUffzTQcc7wrWpvYUQQKlBghUXfaC1bHLSLZdtvMOPywkVkXRqHyof6
QkFZggqwxUPMh4yJqMXYY9+bWEsN54e23UnaS958JgaGobeu2khDTHf+YGAYoo7hfIoPEGFrbW/A
r7EuxBAwIOnYO3EeTwKWGjXJliAXfXiW+c4GYS65WMuu32rjPu+Pg/SURKr3Z2wvwO/JoB/llR5+
wNWxZIxNkHHj4Xp0hmXG/pgiMtAQcDv3oroO2yB9dIAWYNQy6DsLyqx/8IQ0MdYs5xyg8DdAjGKc
5IdX3hTkAyPcQKZ17H7s7IGctAEB8z9dh4W+iTHI0GF6LXKTV8JHg8IyPJCfaTHtCLuj1Z/74pZ1
95QnpspxNho+JQsXRvT3cfBM8jmOtRb3zN+49UpSgWasp21eDGBFeOS0DNBniJfNaWRnqn8Zmw8D
4xZFeSHxoLa22bh1tI2eVlN4snI1m0IeIkpGhnwvIF8M5g37iHENqyGFckHQSw1J4pBj1OsB1+U0
eKZ+7+TrmD6J2xNVTqetJA4nYSsYIsthfl0yFuUrMX5PvZchupnWp3hkwWLDV6GjJv5xWtCvMCwC
azfKS2lsFfVM8Nco9gg0Mla2CIK3BqpVwgnf0P3HPrho8CaqUFQHNL94nHkNjIsflzYblwvl0Hqv
yfAdm+GsCwBZepvQvaPBQ5zNewy14gQT8FNuYFFsl9dhuJDsmhDgEX1yB/DTJsihY07T01ihioMV
gmcozE1zGWO0zV/xYEPXZ1yLT0NuE6a77og1piCNvE8HKh7VKHR3lisNETelVPGHsVxgzysXnVA3
qmemHAnfqTGYOxsiUuKjcs848yYVu906cm4FTlu4yKhfZXrPGVNY0GnlF/rGHBNIJuvZmgWe6698
+jjYkoLOc1r0R3yka4SH3ltCBJiLizJT7BfHQ/mOSuCsoTbH/FZMUcJn1X1zGZvuZNnbILnJzhJQ
lGrTDi6JeuJS2dIegNT3MPbYpw6u1nvkmNIiK84FWK/bbRvpCKo3gD7Z5Txt3YVUXbD4beitsgNb
McHY4MCQhctKjFsQO4uF4yELZA/QvtgG6bA9YlKDWWVgmlpMGjXftsnHCCSJJMlbjR32CrvAuCvA
KQ0Dhg5zHjRxFicYrmkHP8JS4CGZm8TLAENoYDD11Zg0MBia843waJXqW9dux+UYbnjruL+J6osv
iAeF8DphpFdgtL9W9VNJWHL7rQw7V7rn1nFwdlW+M9szQwRMUaPhFKjfRlTzBJ7L6hJWF1W+5+kp
7mYROFUKpXHGM+L1ZET8KO7dTF46jjt/KY0rTObL/DWLWtouxloe5r2ISGpmgNrNzi6DfcpB/MPk
rIJBwuPVP328n0Y01MDy+Oy/t+M6GiEtreh+0O1k8jUsDiKT1yBpbgRXo6qCzYzLsgJ7ucVvdNVY
NwMeL1eZ7TRONnJ/UpUDAT9eeNPdcenk+UKNQsJ0jx3UdQ0ELaRS4D34HR9Hsa4AfVQ5ioJNZnzE
iTV1O/ugVj2d4UbBHFtbG8W7hoW9o0trqwGZt84Fs+8csRynH50XXBeietlJmPJ2P610wbhL948D
NBNkvvOivOZdPJNqm8F3swZmNdsvzPsgX0XtogEbrzH/WkYYLkllDYXpq8+/cg1fiEWtbWMUdMOA
FOtHhwiQet+w8iUX6f17m781NTgwXx1I9kjhbjDVgikXLR3/IePPp4IOU0zOx3RRhrsaxy2bRxub
UcuksT57dKXDlAFFj0+yvpYVmosINNY946mpRQdkAFW5i61P3SAqBR5jvBvzdWceCqBoWX1E2Ifg
vYdjpzaPjc+0YooFuggZysHjlnI+euvju2Lhoo7WTafKH8i+Y2yihECy0OiVi9+9derK6emFbtFH
ZkPSqtl1fMyiqqfRULRIHyOiYx1OiSUMgbotucSQmewS8s4i4CMbJed8CfHnWeG7GiIe2rEB5Tms
PziXbDLVePCKc4ZJkmTQEknvSfQO04xGJQexgLIHCuOQPMBsDoEdrIQinMvMj+QiZuvadKR6data
WwzNJu8+CoHd1HDxmgsmh5rTAjLvOPtcgOuY+q3RPlxgsBHcZlp3DOBpo/zoPqDJcLd2siqbFekq
HIocqpxffgpBQ4PhobIMlVdjoFCMLg2OM5xbjJY9+SBEiilUEWa1PGQqEDuR6Ath0M25KfZXD86+
4NknxtonmYICQtvQI1868y5UEfIKrzB8bpiH8s28/mz2m7x4zShMpBaST/8pqDVhtSBMEfSfo8GF
194B4psQxFtfCH1fJWGTIT1D98cCzsrgH+2z9jEikpJAUxu2I7e/6urdsq6ZDJrBtVNAZNgASR4t
IMoxUtIPZBULmwCXt7WcGnIOJGThkkQoQPyoJHLh1mHymoyvDKsPY7LyjJxW9K3Wz9RUsKYrzt5x
XOjs9j7uFcA/vkNQ6MdYHgNzw2ISZHPFQ8VtcuySemZLZI5DPy3JF2fRarUw0iiA3H46770MgG4h
6Cfgys7CIQCATKcbnLVwePT9hsbN1o9Sd+6Gr7L4cIJvlx6kMMkusDZpjrzjmvFz8kNaB4NnmTsH
cVWcYiYBFcs62Hr1QVY+gMEEJkb09ERZZ+LnrjZzdI+YswiS26tUKtB+6DV9TDokwCJmIkyswsev
P/7jn//1H8/+P73v7JTFg5el1T//i38/s3zgw/v1v/3zny8YCWTJ77/579/517/45z54llmV/dT/
z99afmeHj+S7+vdfEp/mv1+Zd//7080+6o9/+cc8rYN6ODff5XD5rpq4/v0p+B7iN/9/f/jH9+9X
eRny7z9/PbMmrcWreUGW/vr7R+uvP39Z8u/r9NdlEi//98/E5//z17yq44/069//4Pujqv/8pdr/
UGXHJj/dsFVDcQzt1x/d9++fKP+wZcO2HMMh5tbAt+vXH2lW1v6fvwznH6bpaLZls7PZqq2ov/6o
sub3j6x/GIqp8AfW71fjR//ne//L/fu/9/OPtCGYHjOASnyaX3/kf93mv76XbKmapfM+hiI7OrQ9
fv78uASpx28r/2v0x1Bi/IAcVh/6U9KWpBe1zSOU5Z4GJRoXve4sh4rCMC7s78oki7K0X/0Ryzun
aiAKtQa9ApPpwHIyDk8GYb4JaUEyu3quYPSZYFGuF3p/0k2c6pugXaecAa5eKfCxJIhELtOA/3H1
//6S//NLWRqX59++lSYbuq5YimbYXCzlX79VZ9VF1zeFPMOQ8a7m4AeqA1yi++BQbi63U0OqWkbH
zkZvUBdq5ATLyttoWOGy9WyQrvTHzCBjiF8tJPaiTAmucZmMC6gqybTtDGOu5kwLQo+sbjth7GH1
4zR3FNpLH5Z5DnHYy+hFwpJpoN4q3sJSG6h5vo/7c2zQ0VTslJ4FP0+8rFGwhxd1TWJmr2ID3Mk0
xOi26gKhJXq8amak0NtiQIzeEPBzw+YUJ5AOZVjKqsbgja8sr2Q1f3EDaBSp1zNSdOPPIPDAOKr/
Tdh5LUduc+36ilhFgGA6lTqpWzmOfMKayJwzr34/wHy1f4cq+8Auj6XpZrMJYK13vQHRSW6HPcNo
LMIl5UThJD3y4gk32L7yn8MmRKy5uD9TUaT7RK6Aefq9bVsBg4S4oyv8E1DiwfYd42OnwG+GttkO
ntdBHpfVz3zKPxM3D0k0gd2KZRP+rMzChFzAVLPboAKCbxsUWboJcxmWZc3YIHOKr5yk40FyIY91
fYNAsynu6y3szz2iMGbu/mq9Eok1fa1mDwC7Dy51J3FUE8N7QIgXkdZeeGVu29rfhiudX6qfwNhF
1Ce70ts1nMb44wz4kFqkQy7ZOjN/pAYuo+nF3qw/yLRz9m3l/zRfQzbyt5u+ojHFxWAJmukS5OFT
xzrFAdKfjvYAwGjeMIvymJxqukjIFTeFsp6rCnwectyuTIE4zS3M4i6+2TAZtkInOntJ1+BAiGHV
LHarXWCiHk7fC2+Dwg6Ry+3lRx0jq7X70oZYzM0LnAxv6+270xNzEfYQ22skLuuMRYLbjt51NofN
Wel7ONgdDxU2nGkrCQUsAIcyu3QRuDrfzfcXyOybxz+ry0IIR4YSOaQM/XuiZBlKIBGoLTVK0Zik
txbric2Z3kq/wPBqqukSKOrYJ8Izwqyz2NrvqRe/pkGIoWwkbqdB6jXPC/khmcLw+shjqwFbrZXg
rORdLgGJT7M37JOJiYvvDP2lQ49OMOWrlw1n8yyDYMwkIYfTitZ55j0TVF27wuErNMs3zRoCfPXC
BFqJhYSeEsH9DZsW/KjTTO4Wgn5V8e46NTZ1ols/C36YR2Kog5tZYAhu/n4mt+D4rS4bsJyyZZw6
cFMawU/HFLX2yPskET+sx6+9CvGy8tbp2jyrfZ/uN3JU/u93zNObOcxJ4rxDxR+z4M2Xz0gJRaWE
EeXd5PrnjVVsUNOhwRUOovphVEgwi8e0YkclNhod20jmYxdPPCrgp9dpslG5V7gL66/eXLj5r6KB
3zh0AC9eGt6ZzSjS92BNuUrz1uaTmV/rZs06m3BcdyBVLXOyHWwpUvpbxiUAo+e6dYE9IEYQwb3z
7I4xvhMDPjf1sDe/bl7a14FpBalcvG/4CvGzzgkv94YV6z8oNEVc/rDi7nV0IFAtaf7ipTT8vv4Q
DhRDfjNISW3ljzZbM7WpnCn4ACV8xRCEq04s+z52FaPAON43LY9gWKB+yPtAZ9NDLebpnuu3eCDm
wqxpT2CXEc/VcUwcoBirrn1EN9+qghG3NXr7tcL8Ju1gJss2PHDWuazy9Lh6NmgyubGkIk0QtDvr
utQim3AiypuD6cpztFNgwxxcr6raHpBkFuTc8jQWbuXd5fGltypyrfxgR9TwyJCRLcMnbmnMgsdW
bx0U9V/zIX8uAtzMsB+P+GaVXs3FiBnBtr6mFU9tOTT9R9na3U0crxHPDnBa6laHLfTFbdncIh+P
Eohaec2OkvWXSq9EqVdYIHpxay5PdP3NEMe/Ug/vDfixKG3LhLUyo3p5y9qG2fSShfuMttfc5Xal
Kp8dBsZx3Lb7pYDtmQNtsp1MAuFga8F/HgIyQMc+YMDDyjCHeTQNJGhv7UdlkZXj18iifKBRaCYc
TiXOT5B4UX3pD2/RAVg+5B698TbFnJ02XDPMEl1TcF6ChUNExDX7EPc3m4CT9f/2Wlz7geN7nq64
52CtUo4JpY/GXtF2Ve2CVwD2gKlShHFyTi6+HxyJMn4se6bCuAXdV52maI7sph5U+udqTu+U2h57
fVR1Tkw2gLROZmWYg2ueNgJsXOxBONj0+2JypcdZHKoBNgqQcdcwwszRYzOQrNpD5Im7bRt5eaQw
uxjFl/DxDmjbBQsbRAT2imag4tlg194OX13b6XZ9wtEW5eW3Ta6Y44T9ci9CJOsRB9z1OOXeTdeO
SAbKl9JHjZx1OMX6HiIArA+gERQ5SjgvBy2we/mYuHes35alMcC3Kb3ppveSm7GBPUDRwdPMQmq8
MruxKrqAusXFIgsdIu6V92oqs3qd7JMUrA79q75OB87a8lkECmceKDJ263/YTbudzdNVtOtDnc17
u/1YnWg+rSNUbStYTqUr9u2ynpwMMKCb4Dx34pfZniwVCppNoDT0+YItCfiaatGmBe1QCe6dBsLn
EtpI8HVEOKkkhAE14F2S70h/B9brnOMYbMPdUlsAOoL/S6GP08mh7wr7PxLBiSIyd75ZUnQwrDOO
CTtbrid6l1Efgr0C6m6DPrv07Pl1EopbPMgvogTnWfJGoGVFDoT8NF+8D3Mjas+dD/Uq3szZZ/kJ
ozg0zgHC4GZgWy24wYgUkpeZYJi9uZNVJPeV1yWHkgjvqzCwMfSMbRcka/nS4LVAhOgpt11oI3wo
HvX+KJoF/XC3Kb4+YuAKvpe0ZIamgm7cVyXPoN/zNEgKL/132OKHvanC9Z/ijEprjFeivpCt6irM
8/3XVFegedtvuyTB7s4UEqXDxKcTboZ4Jnydmj/yJQ72pkQwi9D8V6LNRP0QL0LzYeaZtSrnginX
xlbrMVIceT6CzCl2ddtVDIWc8VDJYIKibYM2k3KBSKQKXs0p6PtsjqnvvMX9S+rdFYptwNelYV2n
MHZTPEhycN+q86nAg/WtdPqJNYEIzLyNOT9nvdeE+mivMYwqts/J1bhPnIIK1zBnFugR5glz80lL
FCb6efnSz+t9G6AaDkYImzxfrjUztZzz61w92860IekmoS1bBXqHhdJ+7m6UaOW+TNNfKZQ7ggJm
s/ZlFpTXTpbexRt7s3kqRn0PZizWZ9xAduZ/ma3ErRhzO91zv3GaL1mKuUO2POJwtiYLjbnpGxLn
64CfTO+xtZndKspBR8zeI3TJVVPgJXpTb77HmOnuPH08wPmkEuEkxtuG6Fh9SJhNv7OLSzPBHM1G
9kSzd1kESgBvM6gOhvKS6wpp9rdPkmJRtdYK+lFNA9S28d4f1XndgtdeVxVVyln17w2X/Hu/Rbcl
fekp3xHCC3yfHvfPXeTUsmt6XQcBR9dQ5kFul+AFA6CRgHj1kayko68SA/OtjEqcDrKd7VEcZGly
E9ZgiLZKPi1y1c+Z7f7aWvnhLWxvZc94eIirUwwjutOag3+/bkf9rU90bE9yLBOFrRzpOgFt/p+v
O6lCNeSzYDQ4qktTVuW+Ysqf4PWnv/iDFW6IgqF1xahD9QbUJONT3rL6+gFvhibpt2OQF4zNBIWG
a2fH3rLupE+tH7kzOF2JUAPteJK5yMusqWUMy+YB9+yYy01d56l4YelOuzD8QWpjwtR1/DRl8Zb0
+3//rNL752d1bBUIJ3Cl9KRy//pZQ3oVt0uqCDtJHrGkpEK3Ynq6ShfAVkNg9JJY9LD6eukRfre2
rteh6lfWo6l3chsgHqG7vCJw28E0h6o27robizqymwgJNt+8LUj4jsGjh6BgAuZdvHIZ/uPTOPpq
/4xb8M3x0AnXVyr0lKcBkj9/c15F1bttKXKvajekLnYwUKqFRPkWo+SK5/hRdCOVZu+XbEFTemM2
jsYObkYPTXi9YpZkz28Qfv63yszaLqwQhV9I/EkhP1f0wIFdrpR7cXtwIHdk/YCGeq7xGA4XzlYq
1GF1amIwOfe5qSPz4qtWHafk+79/eY5eQH/7uK4vhSM94fmeqzSM8yeYZg7mPJvclrxblWCvhOWR
VT44uEv0XTle6h4woUubfZ1F9+WKQr7pqC+kmODX6OPQFHD6DDFfRRnMB9/30d7gOkfBgmPTyE7d
rvxRFwZbG+Gve+Ir7m6CIkwxlwkJo9MbDEASc6Cpf5FpvZsD+evfP6f4x+cUfELhwlmWoW8Hwd8e
0nmwNzrgHFazrryDtR12ycQBuXIqw5gpAJQmWspkOiyC+Vb+Mps56lrVxCFa7/9+NY6vcaK/3HYu
R/q27fpChDxqev/4821PbT+MRa5IixE/xpARVYqfHRxgXUNHc19gDgTQIRaol3mbYC3Z4C7WVpCc
3cjDxUYUZ4cx6xbj+7YOdnzqAyzto3y5iZTqgNr5i1N/Z7bNKE//6HH0v67s8JY2lepJH6B0nlhE
MjDQ5dHU2rhgMdBtj8Q8OAx6gnU/YgJjegtT7WFogJNoND6psON8MH3x3GvXHEmYTn1tb8gszSub
5R+ArgTlxe6iGJdjmtA4gzTCy9nXmxt8zRV9YBpiq7RAaGh1C6zr9SzLLZiwv/pqeWblXH73uoOz
pyD7Zs7xWh8zQlK7d1GAUw+CUB08G0C4ZT19mPXSpdTp7UJfGwooqfM6sLMiao+6NDobjNHe5u6o
gltzgwzIIKf0OaqpRxYUX3kRO/us1eLpaYXqIhFHEo9YWDbcU+oOMB/d7CP+3SKuxFrY9HRJFM/Z
fGd1RMthvjArGpu2799NI2ZwnWpS91tGJzGX4DpLxBKp5/RnnHu3g3I/HRc/49wHK+2z+KZIiIJp
ygjqhTsNx7xG+hjjBhwPyVvsHWfFN2lK4KUWUC3Vtwqc+La0V3hnZQrtcmFEFSD6X/PnmRe76vJ1
ud9WoL56U1ejhpakl/1SOChgCbGbO/ecFAoDhIB6ItKfKW7Wc+bMQItdYpEK6L1OYnuNJRWg/rYo
uLF35puGSMTZ5BfD8tgz8Tmu1o2VrsltHaMtnqz5MPWIVxX9AJaPPSX4o7uydwsvpMpxdK4U4RcN
3C59BhTDxpg7aRAil52Nh6z3bs4SRL3oxLfsh9lycx/VEyrY38WTiHi5n4T/kjTuZAgUdAp975PW
ENmYAVjpq59OuB+WcCaXLd2ufH99jtfVPwsU/22FWtWJEMDPLlSCEBtBzFK1JSrseyGRTeiufK7p
2DYwN/Nhhx5BXbpk0NexPHCDKbhVP0yBBgXImnom2xrpMeX2CmWmZ291wBizKnn+jVvr/rNARwPV
d1KdTmgj0cq1Mv5vuR3F0NZXYwBNXLdTXjI8NJTliO2pX1zdNrKrIBruswp7soR3qwN5rAZiqDQM
ky+4S7TRdDMSnhEmORpuJ55wEMlQO+paalDWfdbjqWa2cCtgXtgwaVvLKjrPSXfOXJ9vTeQ/kdxj
cRrP4jbaUOQH+XppMozsNVhglRzNPtMiDwOoevXXg+keGQpiorS00B5ZEzYVHi4kGagnG0tcr+Sv
YkecjHS26QUIK97Hc0vYWo+0sNQ9kVnDFdJeq0aAY9rF3yhuzHGUZMOHaAemmCutq1odEhbspt/I
omLRk/qbUOI2h0aglvKxeNAwQp2FT03tbpiARPmhb8JPcwyMBTtEiX9hN4TBgSQB2FADppeDlx6t
sutPmHlwd0OLl3MfZT3ke81kM4il6uZ21/kYvABMnCt9UFr0JvBpEhY/Z3YeYJYeJujRmjAMcfPh
AU0X8LIlJjRr8x/CDB2HW/0yMKOtn9+RIz4OOpsaFgW1M92Yjz7rXSJtI7xWMvcobPh0dbT8frpm
pxMXHIn6b2QRBxmKPF1+BXP6sRC9aJ5aUxmaFROvbDwWDdKVJxd1mC34+q4nbk0jqJr0i6PQccvW
/TZuU3H89zNP6KnT3888isSQGjEIvBCo669nnoNiuZBV4u9W3yYyWR1FGTAM1c3pUMPrNNeo9JEj
YZxgbBnPEriJ45pUC4IafSxUVJHYt9GerawGZq8VTEE9egnWnl9gk97GFPVA/z7JAdlof9/SeN/q
nbuzVL7HLu/WQEdEZETnLWB/DAWVXQ+T1KvfzELDjiLPB9h9NKBgZ7gF04yPemIx+hNwNonYaP26
vflWfKvHQwoHRdEKHna9SeClxpMQ4EK1QIkwbV7l0LKG8b7OWybGCD/kXBFmJD9snJJvDQy1LC5H
J/QVIeq7RcwvZdm/hWnwZhoypwIXIsjmfyix6cEW4J6dSwLJrCNwLeUQJoIxtS+Tk98gAXSmEYTH
wgNL80BQYDXA0/qI0ndDzdaXOA3goukhyv//0UWAuR4Moh3CCI9SH2KdRoeLMYbhnFo35utIWwUM
1cE0zI62LoZpb8kYcvF2/Y9n5h/FuJCBr/cHz6UQCoPwr4+MCFen6IsYsa7NpMp0uNDiXnx0i7po
NM9OEUx/TPb63RpVSL2ZXWY+D50RO2QaAbZ0U3HzH5f1z+rNsW0HHNlWIvCF+tsUsMqCZV78ydu1
jJMIa7IIpVCvyl1AIM2Topt7ytHrYvbGQ98mOOxIIr7/4zI8PUP9axXp2JJaT3nMeAMmZn+9PdAM
tq7YAIA7gU1jmd/JDMdDjMC+1DgFlRoqMVVHXFKoRD2kp2p09XyGc47mcorJK5ox6bNh2puqyPz2
togbB820FXjVSSU/LKvND6ub/1GiM7wqeD7EW0QUAUKoVs6fkQZorBU8oYuR3m3NszfKNxpXIKU7
dO08dT7OxKuFkVpokwDM6SQIlp5KrH3i6ZRmw3ofA6WmaUf0BqPNdLVP0wiIv1jElW1u6p5FtL6N
wmbHrfAEyjASNMiGWbEG+c1amuCZh7kVjBZSh9FnOH9bfbRhwl3flxKWV/xZuRCfzaY61Xhm1FX2
vFhwK+cuAJnmwoA2SZ9CBurUzucC8vK7T/UrYq45mGY9UxbWcl0tiimFXhqLGNAMJJBSinR9bmdQ
OVqg1yznrpgdbVyXRB++ipXqMy7m+F6d3N1p6zZh2z+pOG7THM4MM4+Z2ujI/6DGE1l0MKO1LKJe
olb7vT96geMe/Vu5gOObvaFJ41c36T+LSuGZwF76e4k207e1Fl81OANU/dOKT+ZjmwrQjH3DBA4X
tljFAlZoRT5KcP83bG5WVYxnY3Nb26wps+x0g9u3+I+ZAt+0bLbe8+b60kQr8QEUKuMIIGXeLcO1
QpGtkXWnAWRqmNN7syDNBNRcdu/N+6xzI4oqhjd9q+7N9Y1+/M1dcULVhYMe0/YBwpZ/Xzf/BJWE
I8LQhzXh2q7H+vnrsgmSMN6mskaXqacarpd92XKidrqPTD82jv6GzFdrjgqzQ+I88z/czlxlvCU/
5eLe1mi33mEx/rVemUL0n2GQffzHZf/z/HR8+BxSulIox5N/w5Siyk9tMi8dgkd9ug290cjepT/3
mksI73/x0Yr+nm654/M6aIBCPxBS90pyUM9ybDbcN6JXs2KabbqEboRmxUCqwMN+WTE317uEHpkP
yB4bVb1F5bA3g1rms/+Ftoh/bvBK7+we1iEIT5T7N7RlCK1q9NwSHyI9ws4LSvREeI8WnngHd8aA
P1cdTnAalu8rXOUWir1BqMc86hjb6HmRtUpIdGu7+/e77ei7+de9VXl2KAWPR6BA8f7GX/GLuoJd
hg9THBGXxVxtW1n7YWAm5M0BjGi5H5j84xSGBkr3m1nGICbXfAm+mW1mo61qxOs8jAgm0OoVv3T/
ZA4IA7+aKWbj909zkjn7VXNiTCloUHPh2pSCOWaxkFBu//2zATX8Aw4B8gEMAYXXQJf3d/whLuJ1
jEH64RcU3l2UdYz46vmm2SKoCGL9JWcaO5+RlB3CXFdY06T+k9ejlczzc9xV5cu8QCWv34IhDC/1
uAzPnexO9oScZnRtdTH/imeCiAl6oTnrD3WW/FHWInoQ7U40He6LCk53g6ahwvD8PMSjf+97VgWJ
LfxuFZBPk8h7JrV46MVyDL183au7lZnUgVuVXRMgg7le6Z3SuK9xVnGeJ05brhlPFHgl7vU0WR32
eYRt9EAEm5hGiM45vfTMYIe5yCuiP+bxTE8XzrklIg1shZoP+z4UEEV7q9tOgz8/hEoj5PaAeJuJ
e5RE0W09cgGhlQFytdYP4U5PyquwYG9TCI6sREL4SP1BFC9X/IyDFgcfC1L/hBeuKAgXV5aLFJVS
dofBF3O6ncJNEE9l4DBSNO1jTqZ1Z+kwEh/zufcyWI8D6GkaPqeqO6fosVY/4hzaHvI+J1sVMswu
gn6Tay/VGNF8THyeGn9tbL5qGXdlCNScJA3mgDGiRPtXYFmvWRw8JCiQZh5NZ1IHDpQ4Q0LmIPgZ
6+QmG3gC0+sC3tFVXwxPFdIHWAz4z+BqyKjqKokwll6dhz4l67wNj95ug6Zaxy2+YdmJgLFzaX3H
mawtCVLs++KPoCVmquHMSQP3C8N3shyrD4gTYbJb3xzoix6AGZzL8qUvcfoSgu74YxkwKU+DZC9i
uW8al0wp/667yF+j69zbCwydvnlMloXsIMFCPHGpV7bATHjXUtZX3o82Q6FB4sS4XR9EyTAzV1d3
a3YXNl9m0MnrdHTuI8tGlUk0GHo/7mMRv0/4ls+ERFXU+1sA41dMv/y5Yd586/uKCEEf1noJw1Oe
lCZHJ2l6s+E4WSvB3Zy+8Y5dHfL4Vm85looEhIZ7e47x6qdyvh+Y6Aerg4hVU6SnAxM+2M3WiVuc
7H14VRH25BUvKbz1fhuYp4mi3IfaJrX1Id+35a1IxwuDK+bo3gXa/S7nxetWfXNb2Nyj/7UYyQKr
f0z9el0oDNVr7YYUPm52QwOK2VXrzi+L6gDNGjJOEC41Mtn1BKv7XXkYkuXBk8OpCN33iDmPnRYX
Lutzzcdnl09bRHhCIMrN1uuqdd9XN/li9RjDZMGpngOsWSXOyPV0qZaOOrRBTkNA6XUeKfrz6pAT
erMQarLJ4b5ltrEE2BeX80F4NnmaozzaZG7OLj7oZYSjdQuKFc1nZsJ7mYDWujm1ZYt+uo7wPu1S
ApPb57U+QAK6dYvl0BfhUyztmzJ4tKz1YUaE0fRfYInhll8/5zWqA5l/2sq6zZr4UgGiRfDefNzc
FsIrrP6x2ZqHyKo+XQebg67AyYiJmSqr8+LVx6iqHmTB/LXuCdRBxhg/pVF0j8AcIYo4tsTRkMaU
BM5DWuAfX+PW5EWPYTWSh4HeLrSu9BBfBRc2kh2HPIVxdMjhGVtM25OQw8Tq1D4eHnFHtPKnsEv/
yBvxLUxJbFT28Dw34WUJby2chWzp7WT9gmitcJBrTB9O8lMkb5cKjUc69nuJRL8t1M5+SQPvqYp3
D3L6yqUvUXxqHMDut1G9RdiiFv6vWs27CrixQPExoN0ca4gGuGmDvKLAKLG41hk6dwPugKF8sR1k
m/fR+iy773bzaBMYZMn72GLJD+sNExsGWnClXOjgK1JEPMWzWu+f2ESD9YbAc5Qq0Vjvww2HzaF7
GcHfqjFHP0MSG9kMZGgPQ3WJIPF35x6v7Qg11AI7bm1SgAHkLg0ehvgALv25Y0E3VgkloLtSkCXz
6dsQu8/+Nlx6FR/IjcGXEXo731DgO/t58DGVguannjZMf3QC5NQ9u96CQRWelFzcrJqLpYpzrIdr
cPMsMd0GFoli8a8WVSP+bVsb7sSEIArZUph2h8D/VF1zCGIoPnLE60XCIMv3Y3DfO+lucgnzoU3e
pH8sKvgRfrnveqxQo8ckugODOrXa/0Pmt3h52sSekeb0OCo8HYV9II4DzPPbRHrNUnU3DoCn4ykq
Di35yVE7HlvXweSNTKfZR3AZgh2AbXOK40IWLfWBVu6mq4tjy5zaEtsuC3rcHAa6B+xR4cshbkE6
UtnP0v3IGL5YjEbn6cZO0bBHv+r2EuqdBDPjDdtTP/ixSBxVz0LS/WH/EyEaAxG/Ggamkq73fXQ8
3PIxSHCwHOzeBUx4Bi9Yuj2IGUQcrqWHg936MaT7ycoxuMC6KLVv/OWXC/iVyG3v4pAVieAjDSlG
MYqBEP46cokiRpE/lDbkDoCVun9WDN0tRhcLEBts0/0qqrfYXl86G3ZlaDFQdLuzqy2lSAqCQ8ga
AzLE7dXuTlabJfAfCcq17Yc6HwmraI+iI2e0rCBN9MfSOo1i+hy2SF5JHx1m1cyXyC4ebEd+94Dr
bac5dZhrlMwiN4SsNI3XZXiJataR42fnUREZlH9feszyyxo3XlH577kOPAsXQUAe8G39Q9nJhEKi
2inJ5xn9jzms3/x8PIvFI0Etf9lS4OgBOq4Q2aN8L3FX86znDRcTGTn3E2mJuybtXpSIHzsbi5c5
VD9qbVSXRERRuTzMGzLqCSWYU2fP43w3ErqUOG+T96OZqou08BChRpU+ZjsIAQdFXYMFt2jOffUx
YrU3EwabIHcW5aEHaFvz+quDH2m0ep9d4JEQlBPiFFgnmedP8fQwbfiSM9CUZX5iXP2YKMWEtzjU
0EhKJ3zEciMKPn3f3efsZ6FN6h7RV+Nd6uRHj1ufR+1jjF7TYgTSbvVbHgy3taQCgRn9rR2Cb200
nj2k3xcPVeAUrwxYkuAiCyodqqYNkNbdr10snhnAXxMTb39uMOihhFK2TUQQPmXqJDiD8EUn7UGk
GHNLm70lE9+GYmHuGcfXmao66gBc/mMXLapnf4UZCEELVd0SFiSn+PxXtk7asLZCQjwEE3vHXF0a
j646ScqVOCNBiPoatydpRdZLF+CCaG1EkzdtF796XjlihYMrl/mpV1jzQzCs56lc4/7aGiSAdFFx
FvFXIzfEP6daINHqPyZ1bV8aB4+T37+szaXSmhgRKD+HttzyV8/POYADTHPDNpYwDAQCKEqZ2z4K
WhyBLt0aV+8r9iRnFi+Q4lyW7/Y8Dqega5bdHBXNTeQOFtZ4LgkIzeDuza90oh/3qDpwrdQvsIDl
skFs/mleMIPwMza03rJR2emfOnrkW8+01+anYQZz2yI/ethLL4cvF33owNB8bpkHq6iGXUSWDbYC
ZDxSUUS4xKzfepurryTKa0R+WJA7/UuBVjtLN8lywOtghbo3+riGwaSJtQUqBj5qSvdiLr5nt0K0
T0kGZZygqaM3FSi3yPZCZ3fGE/pQBajGJ+cl8Dfn6rAoRsFMtb5ksM6YbKUfc/8D6BjFXvWSBBEG
pyM76TJrJu2vNZtxnqImuYLXcFTW9jPgpNX/iK69zhtmE3OAMZCNY2mhtePrPhVYhcH3gqNFgmxM
INOM2Lfo5N6tUNMHI0Hqq3jocWUq5uWQ1jbjuCR+C53+MMp+X3XBKUXA2va4Ma7Zdp7qh2hcsCCE
KlFZ5JxnMZ7M23heZYnt6yEaNx1DJ24T7SRtj9gc19fRZlPqSUYtDSzNZEtgvYqnkFSCLqvufExE
kCtPEpmo78WffuLDOu7g/KuePOV5wA0o2O7XPPtkzzmHpJI5JXE7YP7Ye3Yh9C32qIqhwtYdBnhQ
qWK3revk0YUvb2sni6kHBW+8O6aYUPYYdY8zLmxQ+rOznXx4Har6iZkUTLrl+2gztHXy8HYJHqRX
X3yrfazDgcei3o6D7eD3DwOyk7BlG787FttyaBkx63S3AR3rUNcIC9fgZ0V5ELYZPedNnxTPWYls
VZVkt7vvOWqLdobaW8+HWXrYiDi7dXavBXpC3x5eVPuY+D8aXjRu1E+my1cLJkpp6pPZOLxVVYkD
Fn7gZW4dcSFCvle0e99KkcHhcjmAa+UrySpDvb27CSCtjZtUN3Cz/QyxJLXd3OloUc5brIlKdAXw
hckuuik40NSY388p7AM3Kst97TRfag7CPVzcRwtDmDDDCBFTMQ/JZ+lR2UTIvK4WEjI2BMBrfOsQ
tXq1tMmb79YA/P1ZZSMWNVkmjs27U1gKO6mrShIMlI4yv0oxic1leGd57BEtPELMr73HsX1yPLTq
7uoixUP9cUuTYeZ6nvQ2cIBi1zbSuwiiRnCEsYLjIIb0KCqsqpsyufEl/B1ZFeuJ6Yqkk9zBXX2u
B6vGWn7wB7ai+Yhfe3vO6/XO8Fc3PaawvO0jSkss8QKcpMjKU/uuCua7WGuPHaRqxdRFOz+X9j2U
WMwrtz76bOEZ3qC9jS924ZBh0+YpanG2hdJxW4wv0KF2QcG/kVvM16XVWGcH7tUuoXe96lesGCGz
H2PRtKe27C7r2kaXlrgkwQSFno3xN3CTcxxa27nIMeDcHtvsALhG8JhYST7e4ClNAQ4pc+1/lORx
P4YToG9sD4+BE/7ME3EZHbXA6aY+n9LUubVKjsU0V0+zoA4aJ2c6GeLyVEzOsavii7mnI9EUVXvV
lE63H5WSYPrbCj1aQbkAZb5qhk3u2ceeCJhcGqIofpPWDY4ZEKRDQCC+SvoHqWN9rfrgqVqjHwK9
A5NJmI9bbP/c4uqF2sTVoWLRZwM5m7jI5FAzBfDQWzlrjclDML8ZOYpB3Q2BwSfnUgcJIqcTJ+Uz
NdW/HeTefVFE1j7yaBAdsITff6NmMbTe4uw9hegeAB/z+jz8nCdFmbL1N5PmsE2j2++/l0bRkDuC
JN9y+j1Zs1NwhDhZ4cpPW3QmFINlmE8YUDmnwoFXatfIIGzyseuedwpg5xtNR99BdoUUMNzCcgz1
eE4l4alL2/eSzLc4tPp9a3Uzw+zgzZCaDEBdJiiGV9K2doamG4IwXVHtHMMK7p1LnBh7NeN3/Xn9
Ifopq7y6LEL9Jjeb+bxnLT/9bKYv7LH3T3k58+aGpGHoCv8HFJpPXiPvDhIID2a2ZV5ZbjapABXO
qZpslcnKerXj5c4dXB48zfkPQsYutFfmBsNUK4HSEd4wLjqmsnvifGIm9ptwYX4lEYg7tgCWa6Bp
3pamZyEsadnglmtfSxUwuuI0FDsVMjMqMrwZG6/4GCJsPNuyf5o0xm8m/bWDXUeSdId0vnHHmEjm
5fugJwSCmcNvdQhGQXoLywW5clpLo2eqjYD8JVG45SrHBBG/WEvN1M+akRTL+FOWPanuEDB8lGoM
SG3AuvS6CysW4ZKffSjDO+b2+O34OKURAKOpsOR94IMCJZRtyspIk9RFrU+BMvdfDCOhH8X7RgpF
Frblb45Crgc0KTIrXJz6DyNz2bZnz8NpQY9ozUc0WK3sGhTMnk36Ffx6MwmIlxbnudgzHJi5hGOZ
sfubOxY7YXec03ZvCLyGAWLQ9hjtgzMhoDYMXcMgMNOaNewwzCc2ldnY3sisDIXEgryPLAF40IcM
c20J2rQmxCxjdt8tC4jeMInN7TaagsjfTnG53XiW8q7KgJzkMghx7AVqsEb2wAWy6c5zE2ZSBYY2
/WRpv6fydhklrjV6vGyGHWYG9luXY22/vCitALys1ynElVmrIaous2gXgb0ryjuojlmj5M5qQ9Yt
/jX6iNo1NrP8WMucI+hPE9sIjdj/I+/MduPWsjT9Ln3PBOfhlmTMEZoshSzdEFLY4jzPfPr6NpVV
dc7JzmwkGg0U0IAz4WNbEoPc3Hutf/2DSVhphnZYkFfGUoyJbFZKaRfjNtfIvRX0klX2GQjOTFFE
h0Hm/KzsnApCfNfO0F6MuGEHFOg6SPTgCW7MSjKkJ/Zwk5vvgfOblZm+TrQnmqXaoIWNKoYkPf72
CvC0t64H4q8sFiDU9kEBwpF235M9U628KKz94bWN28pfZ4nr+MuUSzaCfDdKKFXyXWOHeMI1ucqC
Yd029Bi79TmQhWx7Tfy8bg6mI8q6Hpy6kVh1BPvNUfOr7eiJ9RhMT23vV31PMzDZFwO2asrJcC+7
bUZMWjTiNJSh6PFUzdmvjycDo0P0A6/3+xDW1JbkmREDPkERMipq9slqt1oIfOrAXAnTkCA2BctH
o60em4q9SG1D9WlpZnYZtulvps0600onNJURvlkMjZ2p/dUvRBSJKVzpQOHpjWc7JsGlxTk4Efy0
1EImLwlbafRFu1W4EoxlC5GL78mghKk7zE7BvSlm+PNyjpuEzoYixvbfm6ZQ8kmcxHaHd08i3EpH
hVyMqGRs2LHZrpu83jQkg7dWu1sXfFNz7i/R/frdgxgJqTGkJC0K7655AEFWSSkOS/1tDLGKylLn
sg5TkgSDGR2XAqMtPxVtuavy6k0BtIqc5mcZwQ6PVYgChpKcglT7oQ15tJd1XLzbEKd4uaoONcS1
bwFBnRNJarfb9f1eXzCZCuqgUnKua0gOaelFOTNkSb9tqP36UL1Yhca0QdXf+xCf8bjPGQ5UuNN9
H9UdYiEPBQOJaWKMLgRI6zaxLvNEpeYKkM3KtoI5BzS7CL6F31vYI3eZtXDcWoQa1JcghyLUaRFF
nDiUzOleN0mFFCLJITOROkFtxkzJICyyripv3fLSItdhppnI2ljC8G+XfY3JqRbpRF1jve7PQ31e
pR2Ch7BjivhWiUI+tVGlChHVNChfo/VSDw0QQ2PcdKmzNsHYvzc2wb2miRUwb7Srw/IEVWasGNkp
Pq6zWXi6o5a+EZmwALVwi9gW2LHMgNzSydjZCt586wdZX//1JZQlRIOper/Sq6R5xzB774QllvRi
zJkPJDlUoYFDVrn4nSA3JjFLvNFZlpOQ+AXaR94vu6ZL42+hg6bEhIzn21Qwx2QCSQKb1437+bkO
6NYh8LpdrFve+lxUVB4bramP6/PP0/CXpKiEDIrid+VeaaTUFCq5DaN0WKvGroPopqIGg5ll3a0f
ZB3LisPQNNRDBdUEBkb82zRFnEMUY60dvPSCRVkDfU89RpFtW7sr8S8JIiRGBRAeAqd1+18PJDk1
91XoHNeXJFINeBLoqLjbKNVtJcB6k5lNKYbY64w+NdHnSY9MVJ7iMn7tJTnY6lA6120kTQ1Or0ja
ScTlrJf7vUlp0EbGWcb1W+K4sMqKBZ9T1ITwowmnY2NfF+fKYsqKljwAUBksc/drSbmydkdiJ2Kj
/1qPmXXXSTrCg2FufJ8+ELQ6JljpAvcIA5X1OdvKLUlCYC7dLRYycJKFPlfwa2It/lmwi66n2voE
VyqDmUWfRQjkuJ698kSKamTeUaU//fdh3BEjO7fxsEsa0FarGfereEcTVDIsmNEoelaB0H7pHaB4
odUWlEoj1s8zLRNdPvTGtliSrV7qF7FHWm2IwJ7kL0lkcn1zoOE14IiTHFPgh8DM3gZEd7uc97hW
5mK/3qukGmaYmsFhfdEHMDT2TUi+qPZEFI3OWLwgvWIle6zsxmaib5/CPvi7ULkceixt+5eVaLJy
ELMS9M1sjHuiVBmoC1n9GPcYSyXoB8M53irVaO0xKPBtTTqNifo0o+xftzZD8FFXdeF6umRGB9B7
nwrF9kp9syseNFzgX1aSCJ8/gvWEDjfKFXeMcCjmrm/X03lpepBiefJiVN2dxV6j5xgIrnUQtPaW
+l86rG8YXM5qo976CvpSGMRXTUoOypCArmV4IBeajv+qkHquHDlLQfIXaQ77lDh0zYyJpWyND4nw
1hQqZ8G7WQaqnbhNnto0etFLf1owtF8pMRpW45QEwU5CxOHFpCnUYmovKHFruWDDgFggpk+ts4mH
7IVPGhwN3TwYxvTcLklHOcBlmkH7OtN1q72QGcGBzlUctMZwp6u1uhsaaM5SedM6rXu0RtyPV6lp
aMOrL2zsd/GbdhQUEqMadyyCXyvVYlVJrDfEGoIzYA04U/qT/KNxrw7QAirRasDmPcc6qbSKoO+u
mr11oa02DysDxVHR/uUWuTXhlAVv4YIapcGjU3eYbTX975Xn2UdCPytiwYj+i3a1Jj+YFuhpYkSM
ChrzPKfWpQ5Yq6Ws7tqqJHBPjiE3mH4rGFLiI2tdhVJn6L5FgV2HVC2srWcDy4ydhavuer91Qi+G
1iR2mTNNvCQrbXGtknCi05eSPUxpJMwN3teVsZYG601YC+1OdG3rmzaXxpMd4EK8fhNxtoHqgUz/
nZmkGtGXWZVYkPE3wQwKP2NHHQ01FuhxS4yxqI0agXQutjgJZNqWZvJlxzzWVvdDVsi1VmxjZTA1
hQy/pCEZqaQMnQ1BAQ363ThmhGQHwoUo49vDYl65dd87mFBo2z1G3n1Gyrisnut+xoZW1HRDw1hc
FTcr52Z9F/bjZIMcYBIeJ/PD2gc4qU6cW03Qw/oGrnt4YuGlWHffZV8b9xepDVrkC0gy8TU50+Cd
zSS/C4TOaqWa6GpyDQxGUqYp9PW9HENARPA4KuYjFKqfZdqdwQG+OWuMG3/WgbELiMfNbLn0192h
65vP9cmp+fiU4SCvKbXFe8qbtVJChfzKWfAWLjvt91pXrdvOWkcknen4ZtHdlS2DB8wtV57bys1d
5hY7DSyWVkHpKi4xUAPDNSq+yWQrC7sbhABXJjRe9LXrgl8PsKIMH+yw2gSGfI2dkeDC67rqx4XW
ZgqJy5ky/XtDGKHbBl2xeaknSXUbsX7SinYXBHaXavkuGDToZgl0mriVX8fA/lpPDSRp+BopzDFs
iQRjwaxfieqBnOPEXbwvBUKAuOucB8YgITTClcgt5/jvVcslNrsnlnyFud5XI7TgMs3j+hzn1EQ/
gSZxmE9UKqRcCXgjGIh5E7zB9d7F47Yv+0dL0JH7XkKuWABh4Qa5LoyVras0wVFNIRVE888lnEFk
0Zjue43sa9EXqVlLllKWntaPOkr2s5YlVzPC8EuumJ6tPws3LfnYGyY25UIzOrV8m/VJD5381UgO
rTOY9br1r39c4+7WlIlF3M/eENughP+oLw36Tyk5SaNcH9cdk+BkxM/xLllkFZ9kAMe+hC6x6ph1
Nk6xVawPS/wmEb3AJBr7Cr/kkZlXo4c/8mkh4EZwvGUV9QSzjm/Z7nra9XNWgkOkXwCSF9g8xUE2
leN649ZScu5xsAjkiuGHSooT06r104aSBCaOyAFqPxVqMGkYsNdM7HJdOacqUaIy8Q1ByJFtwJmw
2S+Dcpq30vBjoH0CxS2STWcM0lYfqudwqOpTYCtP9iKyEtbSg46SvqUn0DleBzGUmus+vi769foS
owopE2lQ7FQHi4ran0G1yZ0ZMLwgay4hrT5c0rc6C5QnjKHDyRm+uyjDLB8nnBIzG4/iXFj4jLCU
aPMQPqaN3nKwYtBtUDiYEKcYyweaV/dqvLGWvNtGC2bP3dvS4dIZmEvFlLvz5Qhy5xQy2LCrp9WH
gFZhPBkZ4Or6sEwJuozSYpIrttiVddonYv9y7PtUtwjQ5bxFuUjbv4oykIOPOpGBi/Zc6/FL1Kpf
kWzgPM7iWntma44hzcdQC9bto7TUfGNFyylL2KNTm0+BJDdkmig9NAY4j5RWj4bOA8kKmXlAxTlp
6tS5nBxTzYydk1f3AijXhMdzxmgkciB1taprVCjGJldi8vX4zmEP5JMz11zrMcsejrYDtG/A4Zio
y/eShhc60pynpLN+AFNxa+hXs6AP7jtB+arTau9oAypnBlR5XbQYEdb+wlncFsSjaxn0JDVFDllo
C3nExKYEGtH2hhL1OwWHq62FyRPRa8bRgFeAVSr5BQ1pKuMoIhztAeM0CMZMW4lKV632IavqYMvg
+EOadAvbcpD+wtoXNnVYPiafQRCMPmLsN8to9kah5scBDkxfYw2USumakYMg7UTLxXZnJ4HPpPQ+
JMdhlAiljtKE8WzuyU1SEwTfEf2l8XpJptH7it6TuUTsRtKTI2pbxEkh6Znrvj7VUMXMIj2qDRhw
1g/MrBFB9VIaAu4iJtfs8GTPOMCPWHY82aFpHZKl+T2OBDs0Bv4lYxufopDoGJFcmvbSxrDszRJP
DLG0UjqorEQvwOk/7LD2UPE18QCk4iWtzkMpPKzS6qHNncrr1creJOGmH+XuEmikIxgBdu2V8YjG
JKfxB12aik71OhoMAtPYJqPpzo6maK8c6qbGP3KRjmbJqh4i7QfvQ9h+dXFxixrekkGZ9JM26g/d
VOMUKMuEsGPhsP5fBQJTthW7sCqVGEKPDyBMANa99rXMcAzTavE1aaoPgSVv81aBZwdT1eytnmE0
j7bNkdJyZwjqKvAwnkO1P0wQWvOoSjhvjQdTt3+0RmWhHZ5D3DOzbTeQxdrm58IAHFItWPytKv2s
rBC3LqOaNg26xMiy+3fbwewvbHHPtgroTRm13gJDWu1TbCmSPtu3DlEoM2Mppm5ADhq8k7GMXpwZ
iysbZggQs/qQFomIJ4kg+AYzlSW+NxZ5OPaEMWQi+jnGTx+hFT4yEocNOKOHKVrcdouIQB7FzxzM
D5q0OTV2FG8cWMkoeEYsBtvsWk/9QL+QYFHanaJ8AC/sHcbNmHZn3S65dBNGOQl99kZL9HQfNeLr
6lgTM5Jdkgzdli8mtEmR0G84aPOmMXuj2TB2S99cJXDWZcSkpSl/6ox0tvD0ttDuALqcH1r4y4JM
ca4SDfqgPZ2ssXWuvUrAsPbLmBxtG4XxZyxP6iVGYKcuQXR3hWm8nALEkS3SIey4gLY0i7wzm94b
fjwkAxqXlHE7bKNDNNG/LZbq7AorIshP3WOog+7AGrj7iir7sMsczFPma6+QItzBdywwZzroVYJV
DArnsVEGd66V4YIXajuiSUoTxbWJYuCm6sXZqvSfExjOqRhQA3ctIxIM+2bSA5Obk+EKr+edfbS0
8Z6AAWsbU0VBCKHlGMuPvFJDT62B8eSUwXJUfqXWROBuThbPkCanqR74GDFujzXur4Bm7G10m/h3
2AXWbXC1RFdQ5uTH8/4ifkzlc6nZJLMnxgYUQ920Rn8NJrJIWhNrJUTlG9ycgrMNRqRHVn0YCV0C
ittpOtRb00CklgfkFIBakgFuj+0lAaOXWqy3TSsnQ7lkci+Ddhwbu0BCwypkc4NjkZ7aGMdKRF3q
NncGWDwGN6JyQjJ1JdzqS9EZWbX+LQz4t0wo/5l35B+tI/+vnCr/B5pQgq/9gUD+Dy6Ul4+s+/ij
B+X6779NKBX9b4aF5sTRdXRaim4jQfo2oeRvFFuD3Y/JJLg7lpP/ZUKpmX+TbVWTHUsFNURIhQDj
7yaUmoF1pakajmJg/KEh1/93TCi1v7o5qMIhU4MPh7jAQuzh/IXFD+M2JzWBCWVU4mZeI4ZgHZkY
5yA/MZb6Dg4B+SG3xAaHQ3g+R69ZdFO1R0OGsldB2S2oyXuSQzFuw8NqO+KAXsu118jXrExPix0d
Sjju+nEKCLzTXSiGyiO8VqrDDwhjZFcW/YeVf8ndMXgopAdeZac8Zs+hoRM17oFowlTbAELl1tmR
ISfcL8H9XJJAI1Istmxkbua4MmMBXKzmmmuiiDPJsXuZUKcSrCtyoh0X14itYFfObLdJrjGB0BC3
hxszPtg5UbewZpHqulqC/R+EL2yfSgyZtYcKJuWEKNSuSX5PUgRUM2DD5EcSRtqMfGdyFNg79hCF
jgXDT3KaHwxb2YwhZ712SYkHiiUQqfynnX56TMaBfELPtOHnBehksZJMSTgmLc1rZnhilQTnV8Qp
XGSM4QNVgT6Y+LYFp8IYPXn8YWeJb3DdUyAIGdZJzI7zTKUQDbdDnGJzFG7zMjqFDDk1hn1t8FtB
reboeO0Hy6GYU3/ARKUKI9QDJJHDI05DTuABWk586+tzyPHadzsyDE3gXmWB6ljiyuYZlkS5Rp0z
w7ZsiUJDrjmF6S4AbxPXKRnXCWaYGj+OyauRelUdeRDNsHSzGRrPV3WfmHdh/F7Kx7L9sIAEdBtQ
Hgq7Bqk0K6+CWqVK7tiNfq5ejYzeQblyTYXWeAGUZKm+iquMjQBzrtrLI+Zr4U3SOT5hWNKfbGsF
6RpftxCk2UQqfAxll0/QZ5N3VlVjjHCBExzMkGazUBmde5Lz0JBGpOPxYHZeKKDD+ib+xDHoeCcq
M84nKDlbU70NNaOXiOaHXPZa+swZV5JYV2ShJ2QOY0z5XR2hK+yMmLkPl5XxWNo+8aM09QNqCz0e
NxP+XAtTyjqBamKNfpXv9ZJczOa9bK9td1MiCv+ycxvclxrBKAi13eLIRNOEnAOTb6LZL2B9FfgZ
6NGT2e4knIak4W3qCFlMpG2F3FaV37r2qDQ8FMjDYuUSp+6VE3TVllVLm2MTid0xsAnNK3YCngzn
WuJJ9DDAiyTz5erWQzwnatFaYBzaB6e5piYWJLRsDWsgyyUGleOmJrAM2G7Q8HZSwXgqzSPGyu8A
WZaIwLNA5bQlY48ZQoPqb1EmCPiTL+7ZyFoR/x1D1Cy0W8XFmsuMS4Z8rumkpwKaV8FyannF4BzW
E38/QgkVa8V6wPAIp33M6JfWi454OKM4v0TJ7Q+b+MO3lOlPZrZCHfoHhdP33mjIKmwkS9Zl6y+W
KBoCOSfqYrhZ2VdbNv5y7wA8ZpBnUqrWIMh2rPo8r+msxSezT3SAvGqSr9iEPOReBeNq5okPsnIY
5x3zUYhbZoWZmrLtMWmrutZNyG8ysEJglLSzp4cGu+8ZRU8jln9NCjzuZhgjZfNNvGTTtL4Dbfko
M9rH+wbpjTvbUARhtubRLeMFsuWrTmAMBCuHJ19jCKFSk4BtZ8DEgXzTk7ccbxLYpMB7OVYyza2p
H9sJ//TkFlDVlNxrYGsX5TtY2X0bPUFZx1Vh96/v7l+Vbf9wd/+idoeXmKdEDPW8ry8pQXSp5eVQ
hHXeUbiSroxleVd/afqdlNzNVHCzTmZnczagDvzrK+HI/MfnjAuVaSP1UnUO3D/LHYtBYszapjzn
ksNuW2HvyGqfUaDLB26c4WzrmmSfIwHWDhYy5EK2D+CmuLS6FH6M1yxzZxJ13u9a+SQVfobrZfWY
lmSNuk19q4xTLdw++EWm2y5lyCgzjZJJPOrv//VHEaf1X1asI6sy61V8Gnhaf/4kWoLRlmwjRMj1
beN8gqLiQmR6i3Uulcb71z9LSMv/8WdppqWp3DXF+cvza5TMiaIpZ+aFTC3DFt0XkrR+Z4DmfAI/
/x9+2up+8Kefp1AIyYjcVRn6E75hf/5soy2DWgYRrj3sN0ui4rTDa0Ufj/rjMKm8gYqYFd2gbP+U
MKPnzBglZyNN13HsvR5j0xIwtGFGrAClzkyoZik6qUp/Ebs8ydaxu6TXMEH+I1Wfof4q53snjl5g
vO4KXvIx7n4ZknIIoucm7g6LA8m2Vb0RTiF0AlRCClYayUMLDW906r1e3KwJEfO8bRhGBtOjjq+I
/FEveDH3pLo3nkVoA4erKCMkC7FCQgRUvUvbE784Xi/Yw27GmcxP4u7BDiYqAl1pUXGQWYPpfdOH
W8JntOEpALttpTfQu4NELEXHOz/XN9CHo5rt2UI9VoqL1MHPrQe1p5AZRl+cvDGXLY4H1eIsG/go
mE+Jk0982nB8Bshxg6sM76CsiDXU8eTnPGHLE1WDzNdI4uVoaFuZjIqNvgmaY/9pJX5KCG4Smf4w
vw7k35rgBh1WFVO0Uzn8dKKaGPmSxvZrl3Wvbf2A+TYo4jZJbLewhk3FIRFS9zAlaOBYzcx2e3iS
Q4obxfJbTx+kCtIj7gq4Ne4YmZL//C4+lzhQ8vJ1QR1t1ReS92qbClKJ/R7tx6S8MWPyxDXXnHm0
rHzOdDfUsa/f91gYmZG10VMZmfsxDSmAS74ZXjuRIXmWKxWImDkme6ZXdUf8Tpy/GnWzV7TxgiwU
rrsva/Eham3yRKW9CeFggOuBpKjv37WBVORSpC1j7wqRtAwpFnGqYWABI1KPcfFWsNGJ5y0YwS4p
h40GxYb8atnose3DfiQEpiRWiUNTx0TVJBDPposs4bflR47L2Lys5/LGxm2hTT9aXB0KCtjAvCok
s1flb/QhXkC1aU5n1KB7cVxrIHuiPKrSdCcVzX7kpREnkpHfoKLgVXVd0FEqSbeb88oLyOWoHusk
5lHAqSEvXE/C57TQKBVPAyRA6NWHrgqfM0X1UrEgpOvcM5Jun0CSzlUa+YMxXDoEQAwmKKpuo/2p
Ul3DR/Va42zZ5xk+E3g/f66NvVsoZMTh58xPsKmpWfiIyd1pODo52NMs1nIzUs2ihShDaBghR5nF
F7ew1+FzjOjrIkRXsEH7hEFiPW61+VWUIlQ3DkGy4q3Eg9JdhtCrOPKItGEFuFUJCMrR7GrAYqLJ
r1RqjUilIVBRnz1YBq8T+4WF6I+yqLRwM+C06g3Fx4DfkuFNjvU+zxtP6xii8pY1LJdZVNXTc959
iibCqrW1x2jqcWOpt5SsUXEVBUBHNdwCWQLzABzPH/v2JoqoUT8wWbH5MTpVeIQatFwY4Fn4h6Kv
a5f3NJ7Wotg0JTKAoMmhhOufzamEkRW6UXUr2tcK6FYdN5FGAjUW4IkzbcxOOZhV/NAmVAN8nkHy
8ZJwGe8OCAhVAORIwZaJ0XXTBvva+GEzc4573LrutkmsQJxKScIYt20ECSgraGF8lJ1+Zg6u2Kgm
aC1rY8FqEK2DwynqsNB0kwIWqrPeAqOpj0ZAZWniaRb/koJho8BH5CXsHmOhFmCTtj7FPddgHQfp
rSnY96kznXEAj6TITpu96Kh6Jbu3LPq5GsNzMD+9ZnAH4T5Ldz0RSnUI5wQx96T0RJLBKmvCXcku
1tjvQf9exiZVOnkpvPXNexYQCdKUbhJBn8X7YxqvffKiFF9xAXOZzBPDzLAKn314PnBiBuBx3yAm
RtDZowZiTbGvKOkrHJ28BFRU/G8iCk3q9N2kXVBTQkE4ZgueqVPs1aQzVQSzlVKwCdSRssfwVMBj
pVt8B4+jUN63yiOgTxARBIPj6wn6BkbdlrYLgvfYuMWx7obPHRWxeNYj2KFJXkLo9vrXf15smeKE
3T0p0kNKkhH0QC+2pK1dishLzhL40hkuOdD6jWne6chjBcIfkAmgzX5AvHJtSNtaHLryrlS+5PQc
KoXXwx6ua0hcI5aNPtnqoQH2b70KC3UF4gcxpnJrXoroc+DWxi92/8zOKiRq0OmJZFB3Jpvw78iA
AZie5PB5ZMibtyemD3RSpA12L6X2PCUfEtszJ0DA60Oz2p1TpXCNEnkEblW1dS6y53pCDnpvpn5M
dlV0SJWjs9x15T1AHp9CFEHikS39FcCxRPRkZcjJAL3htoc2WRTezNiCOZI1fjgGnrukq6bq1ojI
MmV6nALVlz2zIUk5FqPvWHgcaf1GJZtICuv7BRrhsqg++SKuqsg7JFvwjkjlIMfWgcfeIA4UeEct
GW5q8AnqcAtH4znFe1VxBvKKWVGxtNFherZsf0rWYnyFGi57ryj8uwgHswjDsX2JmjqRYlid54YD
wWqyrdLge8gTwXRAeQ0hbmgoKhqxgCTMZzqvtCALsUkW+WmS0Etj+6Yw0goREGbKPlheDfW5wBRK
fH7eA314s9SXGX5I1sde6A0mCavxsJl02Bxzgm4UHnVheGYASVQVmPq46QlmIlfCQ4joLTNUV6Nh
otduFkd/1AoS0CdwGTbJnASr/LUZSHy0BVuY8AYEiEXP6oLHNiI8spCxR9SNugI3xkEuQDlpFUSy
Zj/ED25oRWvmdFHeHnI122g20XHjcz99CS2+TAAREaURxQvOA3HIftimXyIJuNxr2rNEHGrf55Qe
zyOKdlX90lTUHTE2NotEtBKTQxWTFeNLLBSVvUkJvqbxeUTQmZO9OTOQhGEp1wl24F8EM8AAH9yK
fa6ZyN/i9+Ycbfamqbn8vYkb9dxSecfvgi2hO7rXRKOnCEqp8o4oCzYvawJtiENxlA/BJgFq0BX+
mSYuZvFBfDEVJXOJsDS8+DxmFK4RcMEBzt4IJBtC11S12phRtP77DLhG4h4lxJ7rvG0WEgPmm+Gc
+x3ZbGnFsmMOMWc9LwCzgATPwVTfj3Au0HuS1omBALudxO4QjQZt1zuTYwYs2V5sEpJFvLFyJjoJ
ih3CWrG9Oz18uGk3kQCZ07uLf+YQjRzDZO1wqpWLYVsW0qZHJzRgN47J8A5fwCe9zbamWbzDutrg
WLRtuq1Rf83GSGo70BjgQZLPODOobAEcFrN6dpr7DO9R0e1r9rSlRpkCtEltusnA1RZN2hftuBmJ
QJeM6CTElgw9NowPnCi5In/cxsl2wZGvF0kgsfwejwG7OtY6cwK3FMjTIHSXeqyF2o4Lhs1xNoQg
TuB7sX5t82Qril4BG7bkasrUeV35GBJ8F+BjMFbBXrOws6PwhD+zaadpK2CfIo23Oae5RiJKJi2b
UaPOIOF9VD4ag1e+pxxnqEt6GIcOmBcubyxlczmxHFCiGiPDDoFBTt2RLFSvVUBAqNJiTcG/0M+C
yK9NXkdEUp3ij/VJY03P4w2ahq4ehoxnEP1qJ0TDHbl347hJwX1aE0bMcF2W5s7Jo62o2aN0cX8t
1g3GsyuDEooiK5OCfbeg4mgzwrOau1FrD0tX76IwuQo2dR9JMFPip7W7+7cGC8//H6ZbKQYdOjFg
/yTe6lIWH7fyT5MF8QXfkwXrb7rmWMKmCQtCXVY0wIDvyQJ/IzuyQ04VNr5AGgqt+9/jrXTtb4RX
2XwVfTRWv/Z/TxbEX6n4iDsyqVSyJWvKvzNZcFaPtz/260wwDE3Hi0ljhqED9/y5X7cgPMxExaGJ
VB8BuOiETo+Gz0h9G3mJP+wJbgKcgIP/w/bk47iBmLCLdxbk5e2CGnac3dM1pCvNS2+HqmwzNO78
Ezr9sd9G6KK24895bxyHDaL5cG+YRxl1i+22d9d207r5Pt/j3osZ6XmGIC8ss01yyK/yvMdoHplp
7JYeJ0p+GYwnBoIDFzaD/QywgTcIJNk83w2/9x57ruKRCOKN41MOH8wNRsQ+Ce2n6BFZhjmf+xMb
de9ecdQ7y3fqY3aQ+TiGO2zVI8YQO3IKfePtxEbAN8F77lXfN8dso37GW6Z5++voST80F7oNPwGQ
2LrH5Uw7B1st3sTkND4Nb+oF+MJ9JDx6o1DluIZ7PT5er457OYn/ANo+Z4d28w7vzLXc5tyc0WVh
FcVVnXJCVX9un59D95PE8XPnE9H4RNa7m15rWFsWkmTLPck73Nl4HPHiwYTsrxH5H77F97bc99h9
5l655PH6HX9Gu3NzXMk1cTpwP5s3zU+fOh8q6hl95t3scPi+4D38FFMB7RLcW/pwxFQ0crXH+rbs
8FDddycdiIBRkLZV+CF83dl4jB9ow3btnoS/+46g8LDdRHBA7qnF+vbIL9O+H2n5fkKB8QkOO4cH
1sF12syu4Zvv2RGAQKuonnwc2CyvGB9qPyPcB2gYN6PH6lMfvRJL39/VvUKS0m9jWz8Sz71DFXUj
o5eEjFMR89g04/BORUe7jAvTzLMeSGP7PVw4BtMdArd2RyPzWlSwvF35BYsDHGGtC96c6qZ5Dw9T
xkl7wKE8Ojyg0XlrpkP0BdbBXAlPimQbbsh+Pmi+dm7e5ndQZHBXxG+0G0BG2Ei5A7EjmCCNO4jp
1rmFdTG8kjNsZHfOI8IQv9rZr9UlOqsX7QfK+l2PydSD9Ol8lguuqLQgA9MwT+M38jG9i3zpnpBG
L5EuHAOw29IzsABBGSI00cahxsWQCJQSBvZ4tg7A2Avi3mijO4Av2KNc2P17E3aj238JvAVhguOO
xrZ67j8iwjvP3T0tdEOezww9zy+jvebjH/2QHJKzAb/nK3jkW/qf0Ench4fzkeuvPfkHvrVsASXK
38jFGAcB4DPkTkKZ4tprv8x385Kfop1zCGyEPp600Y7pVmKBNTjGM5S5IVlnDSg7Hy+gyMMxGTvA
x3LBito1IQT17vSTVQc/IX5VHkh0MN58CSLcD/mWbF3cr1wIGHv9Mmje4JM8btz4YI5bbBmKbR/m
PXbGXkhPwnPBX5WgPB9e8n3wIm1xoeINlrWX+TWiMyal5pPrwj4HGvZPg33D8oafwWPyEJ6mX6a9
qX9Ln8LIpWQQQgGxrae9sSvC1xpUfn5WNV/Zz5diq3vbeTNvsLYBV/Tvq61x+qTgoHly41Pyi8jZ
I2i4+VH4ZCT8DgpuiQxP5S37ZBJDP//2EF6cD4r/xi1QmD9pD7HzQnbZoL4t84GO51G7qG821q4d
9sIu6MpNPijLxb7fwO7f2T9hPV3yM9aIbvWpPhy0p53lKXfRl3ZnP6BK3Mw/tONdfUj25VapXTl8
stJD5Qb6VW/4QM0dnX60T3225c3HR7RPGs85yO4PmpaHY7LRvNcNtnXu3exvjEdiT274ofvAPr/U
M79z8aj9WXy8aWzmYKHYFGxx+vVJV/3o/cIFE3QVb9pMm2yPjmQznu9w2/DuCD64thHg3XLkIyCd
9/JDecbTdWPflwesIz3CnAFyUCz4Fn4n/BuEsXhX3ZEK63NB/Ho9Q6ajH8eei1SsA2z69GK+pQed
eOgv+ll+m329Wbv1Ku6666x47SnbQWall+zZFxGXD257rs/wVFUWeYTTyleiHlF1oWSkQPWgIbp4
N4vPlB/47Rlb0YxthqOqO9ITBvcwN4gbVHb9vIV41rimaxB2tZVoWUmBYnnKF/0Wyo1bGVttEz4Y
uzfpQmIQ2ItPUhFd045V6Vs7ZUNAp/bxArpz/OHtv6RD0fvqyTzZ25e7YqHNRJjlGh+Glx5Igz9a
F+UuHT1Co7lF/bb2cc7Zif+hO3uEwii9c8Zy+WKcBMZQfBCahI1wi+GAZ/+kS7wbzyDnmGmMbnRx
6BpoyX4Num91vklLod8Hm0cHD16Or2w3x/dDuNcrzjnjjdEZ1jTM20np2FbSHmE302aGmHp5FBZQ
/0/Ky39GbfkfyEgxqdv+ed3o/y5+5x9N+vtPUaria/5OSjH+RqgCFp82jBSLYAmKyu/S0f4b1Z9m
O7phQVcxme78V+loWJSOjELx14S/hfZM/V//SUoxILkYzGawV1eFKeS/R0r5i+WlrjqmLduWbuOg
gHxEcG/+GP2g4BuSJyl+q7V8qaJzCCYvUyX84Yb8b4a7Clf7x/HVP/yUv4yTmkLX+1ChN80aX/sP
zs5rN3Jki7JfRIDevCaT6ZTyrqpeCJWjN0FPfv0s1h3MlaiEiDvdqIdGoRWKYNhzzl57l28Lbiub
8BUUxp5yf0J3K/nOi73iVs7oAUaW1UUyeUwc344qeuWMN4W6k8vrxDqt9GmR/vtPnxydzcNSNKjL
izYs3xRJLBFHI+hNApf6uLM4kbLxtBvpBZ7TcFII6+DI7hyT15W2mUyfxnOGUQMDxRxGXibLIwPA
VixMwyX+swdt4vVc8l1q13fqlWKs5B7nF8yXrS2Sj3E1UOLW0lPhdVvV1d3Ra+7SnURN/ya51n9T
WHeUt92eexp1hMHPlc7OP/7d2+bfQFO9pxjQJHjk6IuBbiwVWpbN5NGVp97TXW1L9HyDX1dzlUBg
2Ipjsw8P1d72Vhq+NGstU9csDTq2Rvv8Yu9sUYRTVPAbG9OlGsglRLNRXqkWYIeGQndtrWG855W2
7Ob71hbdTIAjOEXWmi4iOo9Cja3ysztIbuWJo9iVf4qrr3t36aO+b27xURNROIKEssnVNTooh/lq
Ye7mR8HXzSiXlsn7dua/fzeISZMGg+4ziOo+uVFd1LyHgmh05Plb9MGevKVq9Qf+emvDeWmJvG+X
Xfd9u6ZhOVoxfzzJOklgBeqk3PZwyJFk25SzOSqIhOkmI8sXQ+1c6fTazJkH/12npxxSIS5opsu1
8Iggcssb+Imk5gaB765YGWJ1pavm4vEvg+8I0onWkukHGpmqBO7K6wzL97jfj/rWtA4WCdqyedPZ
jqgux9sjh7EB2E5wh4eAOkgHIsHbiooPXqkrg3Fp/b77EvPJ+H4wROpoSVTx61GBz5cHWokF7E+H
BNtGcfFTdIvH8dAQTqvXPsP8jb9YUub8md59BsnIe00vmePCm3Y8Qdi8sOO4BvCCpzC3blxW3Po2
u8V0dK3TF78J9CrdQGeIL/piBuhCUmKro9P5OThYVx1PV+te2lcu6Ni7rwf4X3DnUzf/25az+P5D
iVIBjytzzgtwvz4jpXRb7QiJZpPAgutOJmow5TvyQzdPD0H0Sw+91nyurX1JPaQm36IFwxxgbfu8
OAQ4rrNn25DZnXnDezf6pcDjK7c09u19c6zvSeFy/bc3yku1N1aGYFE89u+IsN41tdipUfSApp0X
e1XBgbrGXPXrIVYuNOAoCpE/rELgKv1bgu/6Ams8jmDMwaBgDhMve47umw1iHOZveysd/Zu1CWRc
OA6c+VrB7Y+wnqwtRs9IoEFJeUmYvw71ZxWTw7+6I7rtUAXRTYIu5jjEcgzBN/TdVvS6a/SD9eJM
MslfwSqB1oRPbRRV9h019/0RglRBtVQu9Y+tZSRYTZFxch0Ekk9Whh+BSVLmHqd6tKVtbYwnJ5fJ
RbdJw5tc81vpx1RN1taYoOs1tQxplsJEiiwEJSSO2qsPlhhziRo6w3qVUq3do+IgUQ1JEuUuyA9f
oE/KpcCkJpJaHzlPjNCtSr/71mmC8HgmGcG5wBM22cSoQEDNBaL1SsTiGzFZLeVq7YRC1inH3f/H
p9UMIrQGUV0dbMXHaSoieYyinlDMJLbZXyx/d/GuOUAomHB72BdHnkzrp+LnnWm2W1Ntc64RUyDO
f2y0FqBDzJJGIct5xm6OsTgeb2s3ugYqs1U8+eB7Mu+2tXl1YSZ/bHkxrwpr1CJVkD6aHuXTsOWV
e8j2iTv+svbjtnGj3WqLnw/DuaBT45/5nmwut0KeMrIpfDKl8dE8Zd5w8A/2xt9QxbUlTr22539e
Nx9aW26Gthx1VTD3D2aYa1BCcZgODrcoIgYc/l7u+u7KBJovZh+3X1q0bOc/e7016wfe73NFFOXR
lNO/ZjtfT9OdhlvNGCIN3eCj5k0eqhnpClXAxtquNH1xaN81vZhGlgq8tZuT0MNO25W7+WjdDi4i
OuJDwbZ2Vtr7fGe0ZAMNg84OKOvshx97Gmq1ZCkj1R7djh1933BnpPRxH+5XujUfWMsRNXTuDEwb
lXzL4ioMbA/Eokw76t7elztmzI54GDeF1Uv3pQE0jPkRhW+xai9nixqrRpEHtGT+AIl9qK8z9xdG
Z1Q8EXxcnSmfT0TG711ri/Erw6YMQ0zoXeW29zh5D/r3hhNROlGwvzaGn+/dlm7YeFDPGSGbQ/jj
t/KnTDdae8CAjhMrJ4Uj6XsZhz63O5Al2vaEBCs3vSYE5K8Vq34+LD82Pf/9u8Oy66zSweFSx4vo
ORdgbJKVRX5hHuqmpsmKOS86xvRjA5KYynooAN+nZ/8E6u9IJYe3PoaX+vG+mcUTaQZU5NqI9Fca
25tOniAv1H9WpvqFzYOucEG0bcpw9OUxH8Y5QtJZXhwfo4MsNnN0JN457uAWx/AwHtWf+fX/z45s
UB4DJs5Q0TYtwyMJDwZujBC1enfOGNRudk0p43bwcg9O8MpD88Io0pjGxYnqfkyzFpOeW4E2yEFE
wVOreyo6lFReiy+tNbHYBjMd4F4iUa9S4QTA44uSpYeV73RhozBU7rGGSfm1hk/PxylnhZIKo4fr
WKps86PuKQf8CP5az/IO4whvdfUud0B8f+fZoFvzrZYY3WLQJE0QsQst2Q0N5yqM8nv8dmYpZ412
y8YIBGscWfJN6vgUxFRmuGYZ/emawC+g6wSYsLnW5Nnx7GN/ywhqZa/Hyr/Le3TSBSlcSAmQYs4Q
gTbNngStufKQXaoU9GWjiwVX+GmDMjdR3Kk+lSRnajfwEM7EHqmSyZ3fzyW5jtXlsJw+/5qdryGk
4nWDFf+xr86YmWqX02zyIh38P1Azt8Epf1WfzMeERZjdrgVFLjeocysykQJyAfzYYInriu9bEXZ2
mdkDH5wrc8XazrJ8dv+nV/9tZLEohKQ2YRvTK+kw7EhCHrJTsaeQ6oA83fW/BYh54mtj+/U6We7M
y0YXQzkWkvCniEbTc3PUDiY7c31c35mXh9uymXmA350wWjsMStoxgKHxUJSPYX4f5lh/QuM3rr/u
0Kfg57KpxUKonK4ReUKP4uMcPfgGVYktM4d96To3MXg3ribZr9LNryld+p9vDP9pnRoRcGukA5bb
juw7hiZFgJTkk7ip9/aRRNeJO5ebu+FKTy9/uv/XlLWIIlhDggjNoqPq3idXj8qBnjX7tSvX8sBb
9MhazP1cMuNcrQMFnUSoPnV2Hf1xQl17UJJwWtOxrLW1WAJhTum9ozNNFHHsAMLElCra+beVGXJp
MmIiRZTDwDqVLMbHySiifEirkIHT96TvySur3nQouFKSkCS6SB2K7VKLxtNq9f4/L6f3F+V5MA3e
VAazQ9GRF39supUio5Nqpkcq7cKjfY8I0o139raSztYeWMReWnstXxrSdy0qi1nS1SUAfIlzwbod
vXKX4erhUlGXnNFRuCk1NikYk/uy36wM8qUt8327i2mjykkD/RjcIHYIzrOq+BlV0qRC5TLNUObU
6WtRtFQ2+YY4mFBu3NSHJrlR9Ko55AbQNyfJSLxrGEP8z78ZkWQCfNzfyMb9K/J6vxf5s202Fwac
rP5tEGNLesJyyUJHZ6xx+QbKd0db2WY/j4atIAUjDqUrFgL1eUq+2/9iEDuxnWOmFIQVt7fwxVYR
QHzdsc9fmjZIMJqGRhCKLOTHNnKYsIkCkNcNnTfJglVNOMkuh7UPO6/Bj1PYVmzyjtx2aIQR/NhM
MeSKrZodZG4d15RpoJZpKgOcwI2riZTTUMjwlClznwkUZij9Uh3O5BSq6de9vbiI0SNy6yGaSKTi
469hGBPKRJVtqR8Q2UGetY9jSzUPBf+Z9b/eV/8t23eNLY4vhMlqQD2s4s4MjAFucdyvfLyLV6k5
9GzbKklmpsjH/uhhrWtjwHrBy+5IoY++CbeJi1WB528CN5ljWj+1u6/H8OKl8X2ji/tbqfljCHxb
cbVbex8ciPi74dY+F5RhAMLb9YfV8/HCPZkbm4kgknTo50kqpqSQ0oIW9T2Ox/tkn52piNlE29V8
0ud5arIYeL6DDQQFsZynfZFI1GhrAAvO8wVxOuBR40r3jOUWRPDa51tpbbnNlmNbOYjI6Rc1XXO2
rPlJpQfJ8ua539grrS2DkfN0fNe1ZVgHuglb56DL4CgoEUGwkeUYT9zX6FWy2Xds5UH4by19XPIf
25s7/273UnAqCKAhUyFH9hpsjEellOGhQHKpj7tNXef3yry8tLjfd3CxuPsiS0HHAJyrSawq23k0
k6EDX3FKntFFbNSdejBrPA9+2jerWeRL93BTVRSLf2WMUhe9HZB5a6PC3ZRw8q42N8q5drUrym8p
BpsfUjMnY6Mf1t4Yn7dvBpnTwbaI/VB8vNgAmsipnWIGz5dIoG1RH+JeeE5aP6+M7Vo7izU/Onmk
BQoztfsmbppzSPxTelD2w9/oTuW5NtcerV17Pp9+dI2FSDSZJypn08f5M0laV8k51zrCaXjj+oex
MR6/7tbFXpkGKBloBCoF3x+bsNQ2sJsS8m6u/zL8Z2d40JS1UPXFNrg3kFjCVtyxFt0Y60wWCpVB
4D7UA8fBTtj5m+2UK8vt82hZFJ8TXlZhoRBLWDRjhYYKnTsnwzfr9fRcym/7Ufe9rwfswt5PA6RQ
yPOphEeWEYs4ru3aD+MJ/hwCxP+7sFHzOm5PFesWxIa7HlG90DdLxTb2X6NzpPPjZ0qVoalERGyg
kX+Z2suo/1jp1efFi3+mBhPIpnaLQPviuitsf8RkC6KJvs9uAFDv4WNwZiMYpjpwpG7WfKYIe7d2
rl3ql46kgIs9PCNG9WO/RGRUcQS43pW0c54dB+NmpV+fzxdczahb4o+sfL511U3pOH3E15JPOjWZ
2/SWcNYmO+o7WM/S/56VIYZEe/ZMWNJtBxDTxw6laZdodmiCHKO4Jfw+Z4F+DW71VlDECg9z5UD7
vLI+trbYk8Q0wmu3JfI/IAZjv701Z1NaxNwro3jpM73v1WJpFWRDsiYLJ277hnKb+2ryKkVK9Dh0
erevQoGvkoJMIu396SaVsuYWARSU/Ro6vdyPHdbWkj2i/ZWSlXz1pV/MMi2uflyoHcNeDHczqM2o
5hjt4Io7AFGRx12Iu9/KLPp8b2BJ8PTkwsy2oixTDELpE2HaJjDoTDpW/rNWP5IBHpt93csHPWhX
XlqXvirMVU7Qed9XlvUEE+9vI0ACiyTyUQN+arffzHJl3/9UrsREdbjkmWzHvOg+jZzjB6UMGBVG
87f4aTiPN8qG55xnQCs62VThspVh2nud/fTfVibThSVJy+RrNAo7DeI6H5eI0DvQ/RNUU+Qs21tj
hzMtUhznhPB8sxZfvjCUcwUp11nmCPSSxb6pR3DPpZkA2OS3Dt5q6kmI/df9ubBz0gQkNpI0OkGR
xdpANByPjmAgs+k2F69O6mXSVVGttEKajmH5eJnkg71rZ/77d5dJzHnwcpk6hk2xJTJcxq2Pd4kz
RTddZdy3xiAAkSpAUkcEpQZOhhvYtd+MDDsTK4EyGWPlIlXyaTa1mqwOkIji3xWsGnXE9S5UdQrw
gIMrcn5dRNj/oJZOwhqbSIH9BXirNNNgewLHDsrJ3oz5cFu04jbUwrdewaorU2WwXahux8y5m++Y
oCG745D5V3po33RIufEIx7rHscDIlFRDJWOwZdu6ah1kjSaw2Th5Bs+/12G+VNAvNOjFOboTp2zc
cowBkupbOfMPAUYZMKP2YTRzocVTHlBeV/zkHngoUEtXSA1zUCxwWzFxODm1wARpQLuIZtTAHRqj
sElrzwKfxulnVEUH2/a0+g/Wbq5i3AchGqkw20i+g4hzQBubUmTSADc4tf1N7hOx15ASZBKopbNf
a0Cw/qhTcaM11MqAEPZFf27t6cyFCxmaiGZS035IsTLSy+p20pTf3VB6TdMfMRzfBjUI1v57mj5a
KFImIq3NBLxJ4oVAoirDw1W/xQZxQ9gQ5lqN4D085lA6c0l3M0y65ZrXZnRMUF8MlfOtMZ7i3t7O
yOzO3w5oSZqasydoYQSFYlOwh+E+hGJbFb/MUdkpXYDmwEDAbzQ88ZzpuWkdT8GSqlf6vTyVNxIO
maPcP2IjjFljeqrRynRDfBtBF7GAYehgYJIYeVv7wyoHxLmYfCVwfAfZc7oU0JmCOIVtRfZf6lTb
dmF0yhSLa9MRz3MENui1M2ujB8NLqjYHxQrvGxsxlqg21Ppdx/avBEXDZCAGSqq7IYLhWUuQ3v5K
XXugFOi33PWPXbjPgVhUiXmvd74b+zg7CfRbafXshLPVzwMUiaus8FLZfukHMPRIXYY8+d2LFv4u
YhijQxMNo7PK//pZ8RNNqwtpjDVsn2wd+pD/TU1VaioR6aFl1tAQAo3ZRs70w5pPuWSvBy9yIaMU
EwdpKq9TvDvVLDpLzcOI6Qmfrz46Ub1rJgHPPsEdOjwade/m8r2VPUlai48JsAltr2a/4T5F9blw
GIH0Ta7E3k71h3HIcS9GcOjI10qUuZ30PbWebOT0XdPuhgG6RnGlN44XKLFrY+RWBNleDgF/mA9+
nXljcRJdf/YTOBK+7Zkm5czFI2fdvkwODap5BGi2BIba4Q+8jSL8ht22Xmf7VhpfBTpxnMfn+byR
tZORPyXhX2NO4TZoLRzjFA75yepOPXRTozlhaLg1wW5N/QTI8LcYbuMq34oUR02MOSU84MApWTy5
/bHaD4iYGsAzPZgTov/bHABcYGsvSolFQNE+K1ibAyxHrl96qf1TgeYtGbaXWd1BAyuZ9dVOJMNm
GCFFhNWPqVSuhR1sO0C5UtTs4sL6JsHHseHu6uFvUaK5DIo9EYctJpu5qRe4HD0qxvBQaPkeRnRE
UMxsf8HvPc6MST++6mvrnOEL2DsZ1qy/RYjIrbelx0gvdpOufJsS7KXKTYWZrW5R6Dmg90aKTZuG
dLDKCr6AHt7GTfo2xa+DRjlEdlWm6h8tCF99H+F3RTQ9xKmRonbxo6EcSxkeakVGtWa+wMi4m0Ti
hmZ9hRWb143Ql7C27x8MjddNLj0EeExW4U8zbHfOqO8wr2JRpNd5pt7EYfUctqdE6zcRbzP8fpLx
esKUq2FniAL2SseePMKv10MgyrNaRfVV0DQGkrIguckKLW69wrKHM0U/6W2nV+GVnijysQ3knMpa
q4y/G06kX/WUmqH5VK4wPf8OpxBHO1UCsZJ3v0M4WFGAdfDgPGZYam7i3PlWJpnXZfZ9m2gPDcgV
zjIT5XipbSo52Jga/pM9Fk7KvhHVrZkXb6KZUXbiVxPjqleeM3nGzF2V9aOV4G8AwfAnZcjsd2cr
7694M2+sGHpnMUbslGOZeCUYX08IR0EBaURbJSnbDfqPK7LSAvNfne2x/JMmjbYJrPYuD5TfiaG+
BD3Yc11/DlrZlWzrW2GJ31g+QnLQrBna2N3GYXIbt3q91zOL8IMuQQdqu/hU6hiw5GKKf0e40aAz
UTJ0GVI1z62476jM6uPk76AYI5WCes5m1WgmumC1xRy7GItdE4jIxYHIuJFQxpxKOemvSN2OOP9O
afPdKtLwoEZai8y1pHSxBLyoV8guo9ghZx2xC1plZu2mGoZ7ZTZVyEaAEe9UKSEu1Eq2kUUCEEEd
MbPXYwO4AcQDoDrmkz36YN7qkTPK96tdYMCSl9JWuh4aaECVkfp7akX8XWX26TVWNdOhd+QKIk2k
bIXmlMFGdEP9NwoMtBKjWuxFXFbbHJ8fVzGH4VqDqnTGVkb26khH1pja1UOCX9rZEj3OG1rSHQOz
bHZJImsTs08l18jljodvDjkTLP4gDpzPrtxht9jcd7tp6IJ9hhfzWeCXcq1P5vAKD/tP2DXnVseV
zcrCHi7OeFYDfxuN6UEyktsJcHgzNb+KAHuOAOPzHHfMZPQmI9+TTcm5pnT5Xrb+xFLuOY2zDbHJ
2el6tas1ttdMiW8GLIJztZO9Ke6s2lWkSHrKwynx4qZD8zcB3/j6njnfIz/e/z7kD5aR0qbIlHaK
/uUPzoND2bt2LcnXWfHSGOXKe+/zVZOmqNc0QVHyZl5WinKn1MwRf1O3gcMy1ffESEfpPlW/S7Dw
o5XH1cV+vWtsETbUDOh7YPBHPsKdnr5O6lsOuUhGvtn++XoEPz8G5m5ppDBVc05/LB4DcpgnY+xn
WI3FNreJcp/KzU4Fp/91M5/fpHMz3NTneBppssWDoCRUg0FVO7oCrb761tavX//8y934789fPAT8
SOk6aShHV8qZ9YlyhbfbruJY+7qZC4Guj/1YDFcRymqCl+I4a9YFOVAE5lSLXA06/ANeh/9JCKwF
hC7EzD+0+k8D8O6ZM0W5ZrUKrVpAHN7mCqTAk1zxCxxr56ko1deCrJ/fbx8bXERAnZbzrM9psFGg
7DmbMAfu9Efv1nJG88/5tH7/Oy3UxTw3pXzotIl2qtY1dsqB2xpFs+XNTChY69PFNUWyVlGJuDqf
aiKJ9kYTvsij22F7WwJfbYybKGjqM1C25CBLWHCWOMatvew/J6mIVqAbcNAPaDzxFy/7gO2p1eYI
7PyyDw5zGQf+vnv1sFZbcSHrN6f7HI3iWcgjurpYY1I/l95j9+hu29N/mvK3MzXBuCYUdJAP1lZd
qRq5tBxU2SYoQ7iJVb2M+w66UltFqE0zCwG/IbSI7U1ywp5ri2UF8N5ttFrDfmGlU71oQiYi+GRr
yxKSpLQJ2Ubt5BbpX8W8FVyPAmPlo621sZiWlTOZCp6shPYwataPEb6etbWWAbiwJVIZKaMAJkHD
zjX/Eu8WdapmbakUyuCmnSsK/zmr7Zevd6sLRxbRMpsUMPIGm2jdxxa0IAq5deNqlOcN3FbIE0HD
HTV2sZ27ssQvH139/94i6VGdetY5UeosWkzFZNbcXAfXMXzIjZ2E0YfqBy9WXSCQbZW5eUzcpTj6
9XXDF74YN1MqMEh6EWVe5jlCDKPmahmZEkWeknbsxdi2JE7i/a/N8NNtDQ82dF06+ZSPI6oqmJE6
Cq5glVIdhh7joj5J3SjF7vPrhj6Jpv+FIgEkG5bBHP9UgonXopKGBtGPqd3MZfAEDG6cYTPXOld7
82GttOfz+CFdQAdDhT8J9U+KtcDyE9JuVCJYvRX91aUeHqeeVOExMApn5Sb1eeLPbSEMU6iBRJ69
2KfioOX2KAjlUgNmPo5WIp61cNJWPtXFYK5CDoWUg0l4erk3YWGuFqM2j+DtrP1DSXBVX0tuTcce
OwohKHe+BUi45yz4+ttd7N+7hhe7RxkZA3Ehi9t9bYGizi1Q4Vqabr9uRaHE7PPpOQujHTzQifOD
f/o4G4uy183Qx9xSVadoVzpCvjLK/MmMGvV6VMwHXUt/aGpyC4Utd9Owt7ECxOyWN84vPs73Cuu+
bTzgLZyK8m+dDt+V1sZjLn6bH4egbtP8p2mHBs48Pb6/WAfLgVVt/TS6tebsQjj8pk4BNrNBNGHy
s6NDzMDRtKtRWD/MenxQCrF17J6qCRkOhURIabCJFjrlRDRS24QSXLnKt791rbPrTI0cYcRjSZGw
Jc4y8DNd0enQ+Kxkg6k5ML1M1R8QbUBbdNjE1Kx5yUut2dRQUlJABuDwE33bDjBy4ReqhCRGMFF+
Tzai6D0zT3W3ibBpK3PV3yL6RgBa8X/Vrf3gh9A5MozaeClaz7VhH/JKvhajuOpG5znIkE3YIyKb
RH4iItPy5CS/RNDl7wRdnp8lKOTFAU2bih9lnGr7LDILBkrqidKBHbw3W/Peksu3oh28Tgq2kOQz
L5iwQEIVgrVXAu9DS412Szq9PpSJ9oK3/KMm+vJ6StvwNOAD5CmRZZ6rQrEfjdKIvTSI7/TGv8+M
cHyJBsye9DhtdrY5mSfLr/VnI8FRKwyr5t4xa5zK+6RvXEzQ75xYflDNnsiqnOKQYDu/01x7DDsg
wEYBV8kJq19TmQ17nYjdNomsv6lOdFWXo8mDqV6cEim4G1oGG7MSzKgYq9n3zt6PE/HrJKwgItQ+
IGsL96B+hqSLciAnFucgtpPSM3yH53cwGTEFg87PrpmZS0TeH7uKb79vfIsIRjE8FWUWPAS1jDgh
K3amNAA7sZNj3YZ3UzJ/MKn63jbENobcxL1AK49NrJHr881XbP6wDMyRthoKnnoQbnFc3DSBcZdU
4qrIQc73Cc60ImdTJcz3Nhn+7xFHokMrirdWn36rnUr3ikcrVq5V1dg3OD6nRvjSmY7b2Uni+Wkd
bYMYaJAQ8bOwCvtRhDSgdqXYNbqRurlhnENb2SWiv+Hx2ABIM7FhKcrizmgJqItSO7fErDi8diL+
U3bdle0M+05KT2kb35SjdSPXtX9DcHar1rX0ENqlN1FQt9GU/Mo0MUT3nSMBh2vNiG70xr4Omva5
kAnFJCQAtDr41TnN7wnQYW9A/K71AD7wKP7WhhF6jZPvDVPsyx7jFw0OIX5Xwig8J+lOROlRrsXJ
+MAT3ssHWL7BuKdWfrZeQQ0THIXWPYqyY34LhUhvYz9XU3sX5eYpKbguQXwFmFllzyGv8rCtfpZ2
+zNRidfG5Ck2WVbu9BaGTWTeGHp7iDtp72NNNhsTE4YiXK7OlvOYEisYggbomGz5oZ4IJWInXyrq
ndZPD0KuAVWBV5XD4HtgtM2pTLsnKtCImdiFa/kpJPeO/+juGh3OuWHdaUUKZ1oO35oQG5ai/mGE
8b2iqjtRAYMP4jc/tHYJvgPpKM4i14+BM+5yONnSkP1pKqoADBX6egwMyU/DG0wr4P362VtmNeB5
BD704FbABFlWBD1e2aoJulXicl3o+N4cO9YZ+LzRtiWMyCbODkkbPU8K8POmQgM0ZfCfibT0hnQd
1/0R97Yd6hZCWgoNooFL1XsxIuOXZPln3ViVqzdhjK4XrYQaDXuYvxg9O6UO04+QtcGj8WnoySak
lcSKT2EY1Ua+actQ3reKeLVa6aER7A9y+DgICEp2r20cTIa2dhTcqo3upbhCaHJz7GyxB2K6q/se
2GZRERa0xSOOtITaBnjAgRmA5Quw7xyr3ZCkpyETP1N4oXUEIV04Q7XL+SCeOoBOttpsPwzGPh5M
PI/b77LwAZ1X8t/eMeqdLffROSbAfShkrfudaoGmkL9PMNwagxN2kXspJJ84Ss8ira5GPyZh0Bcm
bi2tBFDVfCxN8VBK9rlVixc4v98GllkeO6cpHM+NbBy1ugGIFMvC0xKfSGLuD49+bMX4pU4SftR9
fm+3NFGq00ka6j9qFe/NTrrDFEymbAy6XNG2XhKFBwcaGe/kY5jLz1VJ7Uuq5GxAlPukkBetPrlx
6qS/EbpaXuvSSI2dUX0XMYX8gqgtESWvqi0oaXkcbFXQpoc8cKD3RoFzVMswf7Ynq7rKpso4jTpZ
pL47RY1suVUGkTcZ4n5b61GVepHAV73pw3znQH4PjlVf6lidmVFJfYWSQont8UlRkihQ0WNr/d+g
Vl6dAn9i2w//9gGcUbs+KE12m8jSA3DrNyMCUUecRmunG61zHuZFi1OjoXq5PqewqicFWwemdgE0
cahMrw00fUulzi811EmklWnjmZWElUMMGlzT7opkek3CBPO9cdwTYMPILSMbmAXA2pzpFQdEzmwJ
NwYZEIRvNgeSjX+jthU7S5gZp7BNoYptK3tFnkIo0AILI7Oh2r7X/QP7fHhozaHeFn7ijY3/0pZk
bZBtzckTQIVhq/yodT1zLalKNoFpn42ivfFHh8tDFV0nNlmaWi6eR8O8d8g97QKzvbHlTD3KkYpJ
YwRHUX+WNPkoWaw3ZSxwbs2rUxeKAZ4xKZumekzDAmyjNAyuPJg/Q8km+2lT9GLpObSaIX3CoxRf
QwKyvi4DKtCB58nZreyUNzmUFALO0PprU+ibuhenYqRifZSz35o1HZUs8czWQXRiDHcdewfo5vwp
QIhf+6So/CD/0SbiODrBbcH5ysXtjVH9gZHxXdNGnOfJWyVhLe8XGKbkRo4tuerf1l3x05f6GylL
pJMegj3jtChdXt7nJmlGj8j492qEuiYGG1PTbM+NA0+y+Bx39kvUyt9tlcs0EjJ/U6b6SMDbeBRF
uc2j6nao1Wc5iV5ko7tvhv6VY/rKVsVtpZgnM+9+xIr2LDvjScAcN3Lq5TGPfUnT4lYOgKaDC7iV
MkN41Pk9F1lJKiVUSXT2kH5J3wKpJAVKfivbFGlzGgriHT4c/wIfaUWt9G3vQFCuBi3Y+D089NSs
MaVqdCi91NMKzhRhk+4bKcEjP8lKHytpN9jGS10EV52m/S4mCUcZFcCQKdKXMYpzEnCm5nKz+E55
lmfVmsBuQi73XGxOepVcS1W3UyKH6hTQIoEAdBBNr5HoDwg0oj0Gps5Wr8xr2RDtdgqNp0iS+6ux
s5AS+ZC4oW61fPYQUo0PnSXGY2LXNPGdXPOJsunQhRVwwKA7liAfQO6PXoursZfHcDor+7fap3ex
mf2qyG64nSle+jEBYSknD35S7f0IbyPJjx+xQx02VtRcTWH2nTPlT+eot02KXoOpdBI8ScHE4UcQ
GuN4JFlAoZION27ok5Nlw+1rhuRXIik/SCW3XlxwFsnhX7aab7qgWr7tte+YtinE8qx7VcFOLu4L
KgXC5q/SOgX+ETWQB2qjYqn1AosvpAcklVPgf3GY4tAl59+IvwkA2e0+0dUXh0UYy5p+HwwKbEoR
HAN8N10eK70LbwAjDD813DEjEYawKLkiyQNAE5IF2Wtb28WZ39zVSMPM0n/lME52oZCPU9CHzyOP
grgb5W2uDq9G3QFJrX1wRIQRWJMy7kJOmu+6zI82huL3P3oRcM5V3Z3kD9m2U4toWyu+dBW39lNd
DbyJuEu1VXzvp8FhqgNw9Aa+SvNRnnEFlnq0Kn3fYkBPNdWmL6cHcu14RGUM1JQBXk+sJ1UKKdWV
tZsszW5sa7QxWYFaGtfYv+C1RhEiZam7XBMgd9XE+FPMAJA6GWYvAScj1jKyJ1tHc4gJVmnNm6ZH
IOqV/NsUMT/7imeeKcfZdihIk0T9H7+IoNIk2b6p8h6rNP8ms7MnMQnp/5B2XktyI0m6fiKYQYtb
IGVpXSRvYFQNrTWe/nyosd3OBHESy5q5GbPp6fKMQAgP9184mezt9VxBHzFQAztq2qNfsIPK4Xeo
lNuob0Bp8xoMULigGyg8YdLzlkc6eU+p3vlyV2zKJr0GsfWou/3RCJSnxmvfE0NF1juR3pWIt3GJ
fwiy4Fz1mSKORGrY7Hi3FSKWGa4a7HpaVJ3kX5d6eVOh3szBgISpOvhHt8HlRSmw54u9azRMdpGV
TFaoyWsYhWQ3BRKhtPFdUb0V45CmqDrwddrwHd7MMU0gLHmxe2vEFCyB6xntCKGO3tpmbNUJC6Mn
u9QKy6uSCz6eTgw15hWE1+i4z0sDQA35Dqg+NbdBB9IJ6qL7ePSYiVp+GRBH2eRjjJeXeO9azVvh
5XvXK1p7zGTuraQCQsPteOyjkox3FF8oSw/AeQL3gDHJrmA52H5vwkZtAH94EDmuR92st12EFors
W+ZdpqYHy9e2bWoewkbcDFq+kTG6pUPpvQZaSOYppdlVEGWPZjEgH4pMfVeG4IXAC97IYqlsXZDC
h8BNRU51llhfiOOrkbWPpivwE+gS0VjW5UMxduk2UeLyKeyHhL9WSFu8icgWGmx+azn75g3BY8ye
Mer6uS3UqzKnN1F412HPTApxS5995L3f5yRTLRYcQYwJ7KggPgWEuzpEVv2jL/pf/WQ7HEhmdNXI
pJdl0JHF4yBuJN6vMkupASTtlyZt7mu/It+m0PlqpKL7xKmIsaxpxC9tWhgvqqBXL9x97UGXmy9y
2GPH25Q+7Umc4fgXXsJM4aWP7ieGyd5ToCrVP7IeNddjOOp3ZdAkjoqppm6Xqc4zIWvTEDKJbJGx
wjszDkmKLQFWTkL1UwTgBugx7rGO7t1dKvbSBmsKXpVB4On3pSWg5mp0PeB0xduRE3HrUXfblkqX
8O9lz6FhiptOwxFdUWLpKovoQudG9tRF3qEBUcnTM9lKmQx2Jyy35mAmr4Ku9DvTHLujGA3YMzYm
vVv67gjJS2RDrt9lOA0bAfLdunQQwvjH6FWurbtGaSe4bWD9yF0e8lOdotKza0P10mu/CawdTgTy
Lqpb8tMKExyj4AnlBj78c1WQ9qWGcTbaYfgYh/2djMC+XOt0gEkvMR9U7vJS+Srm0MPi6FbWgPbo
ufar447DIonEMbumgPFTzZNbLRSe3DxTeQ+LwxVTqDlpXtNLH000gPSCA8TKMgmToaTepBKW293Q
GGScinpfGwGMZdFNXzKxx7W7CvBWxzRv4BBMBmN8VwtDC3dRYzQYMllNNGy8AVwCkLzBwKldQ9qy
0bG8b3oVeWY31t/x+6l40/BYqnTpmJndgL/NwF2qCsc+70UavdbDhDodnEAOkq8SBusPblIa7A4T
ZBQw4y2WhZ7hJDyhv/kCr6KDBUrhS11LHMK64au31lCZN2Im66ArQNM+UD6R97LSVAelNcJroY5p
kAs8XioPUTwjzAZb8mTvtZOp7sj1yJtiDEz0vBvTeNUbDmdG5O59dXSfhtDwf+Yi/vHUabDNiDzw
jQYuJLYAssrmSYsZmNRlt65uNrvKxWvSKMcHkT+1bxMKkmLd6Fsx8dQ3TwDi4La6/Oq5TfEse5jb
tD62lBon+LaB/PSjamV+a69lyqai+vVN1VTeDB2VLytQHlsJtW0jflf8QdxVhptuOaTjLScR67Mo
7tMmexw1DbXiyRyxEcaDVxfXnVtSyzD6J7Ulv6+MNnBSKzD3eomtWVM06ktAe6duJRcb1li58uSv
IZiidOiuXKN6dqvvIOlwpiv2ckZtq7cs76rUQV9h5W5tdbW33hMzL+4MA6dmWSDda3Bsy8u8u5Jk
RLK09ndY5RBD4xrMX45/bkUdqeN5QrvnqLB1tar+oocxAt5B+5p4QGg8Ff5QnNzAQhQ3tRxkB7fO
NTsTQy4kSytslbwBBGL47JLVbzOajo5Yd82NWocCH9fEjVxvv5W+8cPto19GHiE3P1TvdM2helUg
KfEC/+ElUjDVjzUgiL7xhZwA2X3OlqOGQacTB5oGeCcRX31BQ8SxwrM7F4IHV9e5YVuQV0YMtSnB
5Qhy1xdg4sOVUZXuIaswKzEsAwHx1oodgGfHvMbmxKN+FuVqtcHaZbA7tXsQFMG2ov67VFe3Wt65
Ti9Gb1ZrPicDTyshp26TNi7mcS5wsQG/Il3Wf4S1iNqhL8FxarL3sheio9dSsdGFXNymvpUdRyFE
zb9+Q7p10zfIelKKeBXrKsCJvARDGKpwiEpeFDGQNVw4C32rUyYUcxHFbiwFYq3sNmWKDzAIRcjG
sSuAV4y3mZqgmJ5NSqiqR19eGH/3GuYDHqRfXHORu66x3FCECJWAOE22ma+lZFnmZjTUQxa3GG8F
9fcQFj4S0ubvvvZe0zh7Fr30IYjL9zJCyT0rhH7fue3VAE6cj1PyrS1IqjESNwLwOScZOvlr3LZY
lsRB8RRKWeaoGje67hU40mB9eWuKqsexhzmrE1LsRg46c4EFB0H1RQnMZhMrYX4rNYj64Qwakc/C
JihIAaDRKMXQ3ydqX916KpB+r9Pju8QqAxhknMRl1vwT+9VNIPs/XXCmWAAqX8Qhzne5Qmpo6Lm0
zRNLfdTTsKQWrA4VFTdE4S53Jf7sfUDzAFUOJQCkB13H85YEvKm6qAqoJRjgFP5D0f6+/PcXO84y
fXTF0BFIpg17HkDtBLERg3KEzYe162hXDhZgSLSryPFJ25oOWeXwRFrDzC+AB/j2kJQVjLsncsB5
WJMqeqbW+gjU2fgtBtJTaaUbcIA/WqBcnd48XR7mn+24D1NyTf/wxP0DbJREfteWDV7clHDKf6jQ
kzGKbnYlWGzLy6E+CJ4zDIZ82rOd8WWyJG1QygzBeuzy46S3NeneTey9dWbr4rBQLLZ0A8+SP7q0
mep6saJzIDYlHRjB3ZcxEoquubIIF8MYsOMnTpr8h0JUGDYI7Gm077XqS+2CYqvB5nhfL8/bR3ft
j3lDO5t3DO11VLbOl0QM8RK4hwa4cOPueV2NP6I9quqOcV047kY+wv/f8LbrbODHNqppr/3t/0Ff
b3ms2MsA3aIl/eENc4IioLQD50bwB0z3EPSi+HJEwnAjoAnPu4M9oTjJJt2vIZKWojJsmDj8R6X9
cT72FKVGvakAtZD0B7A7VIvEW3cuz/BHI3g+w/DF0CjHWwc+62zT+RHQU6MDNamkUycTL0n9WIgG
Z2kfG0Zv+5LXPbpjAzy3rHTB3wV9qz/SFSoe+P9G+N8FtfQLLGKfb4qsMaX7ru7NN97QSOxHtYAj
ViZ/K8rU4snUosLF9bsrEhnpboyZSGQr8bsw1Q+1IKpuwE8HVy7WirbSm0w1fbyjBw2Ki6kWpM5W
/F58MzprwJoEzcsuD+IvkWLE2OpQO8sMRUFzVrDEbVR3GMKUoyu8BobRwgVpTd44WdYdEmXKQiI1
/qbKLu9NH92SmhLcESiDjDcz574xuNbXXhsCisl+cZQBWbylo8alfHn2JyjDpcmfneTUxcLeAp4K
+XGS+0PZfD/pbK8drAtABwCV4iSCxmVpIft3vpQUNaawEIL01vCWgBAOqnmD4MQEWN/y3tytUbIX
li7NbXaszAWCKv+sOw8r0qenBZ0hEA0YJDqaCBHqEqmvrEzgWqBZd76WeXIGA5oBUUGruWy4zKVC
fc4NINiXP9XCpYsyush/VGrwqBmeT+Fg6a7lTiRzRdd3MnSVsS7//kg9DaHPqLBxFFLQlhV2Bqp0
3i+NBMNM1+RAFlCHBFFUBWFUIKlzNKA89l6i9Xya2s92QU5l23CLve7l99g/bi/P2dK6Ows2+zwe
BwBW1pC8jaTdme1XLxV3GtaLWXHjmndu+zMtXttRIN9/99Rs7Wj7c3OdBZ8t+jhyw15Tmc5SeXOj
B44pPDw+tQBPpnN2SMcYPIuDz3T2UveTntJtJZBFV0b35fJULi4/XUVOkAWAH/ps+cUqT/HWYyZ1
+Ztaxlgz6ytw6MUIJ+iu2Ug8te0sqyCCAOxcNNuHIIpuLg9iAUtzBiCbZUGp5VK6ILHGukrD7Faj
9YfKUC4htRdQEUf5iFKu8HQ56OKCN8gnETCZEJSzC05GWdrTQ3gtkgctQ8KsBpsav3jCgnBlwS3P
4L+RZqd5ooxibnlEMvz+QI/oMc31euUYWjzwgNciTARuTTNnZ0TfC1kWdWDwXIxXS8XcSUK3kcxg
f3nS1sLMsMlBl5e94RImQGM3bprdgPcrjfbd5TCL3+ZkNPL5oepVFl1pgwXR6NrvGDlr2fgFXeNp
bLLj5UjqdNTMrlrAXf9O3OwoosFbhUlE+a3v4rKgnq+GD3pCajJGirJDRIKnbarre7UVcYWyPAV3
4ZvB2MndozdkTvozi0qsRatosJO8pfVn/IyDwN3C2DEptI9frSYtwXVATBw86lfeOIS7fjSTQ281
9bUlyt51J9fNVzXRm+e60YqjlvhY71FYt4Uagp4bl+ZbrjX0j5IYT5KNWfXdMRl8+V0Ag/LW9ojP
J5jwXjetab1cnp+lDw5cUJnETLDimKPfVa+gK1GJrN3wNZEVR/a/Z0ieXw6ytEFOg8xWlY8wuZBy
x0KKRkVNQjEJ7NnlEGvjmK2oKhh7TRwJEagiD31aTSDS8n5NPmgtzGw1+amXKR1xHFhOqLPjsOAP
2xgr8/9uNNOEnjw83LqiYuMzGrX7jpoJtKX3KFk7tpbGgkAupS/0nXj0z6asHKrRqmGyU+Iij/YN
6iwg99s1r4ilw/80zGzK6OB5QdVyOuJeCXHEDuo7s7rBBDyDz2uVK7oiS4NCmQdRdLj+aFzPlppm
9PDbDNAgmhDbuhVdm+YPt1ijAyxFmfRxEF4HEq3NoyiRX1ejH9Jhra607OBZ96O3IjSxFMKanr/U
epGnnNdiKo3GsjYKCJVE2a7Cjdenw9Ra4fbySlt4iYAk16j2qACiFWN2ryDCkgRiC8mLDPRQUXwH
8CC9h1r7ANLwaBTxNyHB/lz07y/HXUoRSZ8oZml4bk2KKedL3B9gWcAUpQ9yQ8ca6obxpN02GMAl
GLkUh8vRFtbgWbDZUgeiKaR1SLYmhTw4wc9k6k2r4ZUosYOjV1GWVqZ14cTDWoyYSLnLIjyB89E1
NYVOHcqnk4evtSdNtNCVA28hAhUsi52FiI2IQ+55BBXsbFSaMhUSMLt99+atyhQuMaPOQszSNiOG
q0k5Em9FydY/pEt7fKGABN3HT2icr9pCLaxFFOdAQmhIMDN7s1xXR1cdXS0qWCoSd7R7tt1uEsH/
zKv4NI42W/M0uXIJaOP4IZkjbcDk4i+NLri8QzOM+vuvy4tvYScTTud6RQvO0OeOFFx+JY90wqHI
ipEQXoYJqsufGxWaRsi3UCbGl+V8QVhlC4MpgQytPdPkcaKtf98/Zthmyrj2rt2Di6vvJNhsQ+WB
igx9T31ukF/UIHMGYOWXZ20hRfyQaPqf4cyvjWiAiiVMteg+2IxVb1vdBMSIUB5YC7U4GEwKOAYR
iIA0dD5znlCIFKD5QFL+NZJvhjV26/Lfh2iC4LeCVNNsqwY92EYw4oPTZOomiRvaaOXj5dlaOk7P
0tzpN5xkDF0A7zuaXtzyPkXfO925R7GzcyzOkh1GlJ8q9Ji4Gk4EKOU/rtkn4dQ81jNkkkTHa59S
U99E0l0nf6ouAptlIrLIIq3F8zGVbjMWOmhcR65rWw17upb3Gi2+y1O3sD2Vj/sPyjugkvnXGYW2
5P3QwG4Sr9JuHwl7RTpeDrHUWDmLMTtJB7+TkCUtJpnEchfflMfJpNe9gfS+zY74mO7WNAoX1wNF
jqkdMIncW7OIma7GUSO2qK7isOdRrd0jYLH3nya1OP/qM/kQXBmuIgw38VWabVaa6FKA4BaviBis
DNinAsCj+Qk6NfzLf6PM1jgtWda4ShQxvkLrwa0OlfT98pdaXAwnIWZLDjshBakE8nth2FUjZnbC
gyUXKytu4Wg7G8fs23Rio7ZZRZBEuHHL2BFpJTctwK5spe6yNppZCaRLqjo2/CmQ8hKjcQPWHmGx
ldGsBZmlOn6WqQbUHwQd8xb0xhaEkdMEu8vfZSGBO5uy2REdaGmlBxpHge+hxRAj8PPii/Qdful4
lWRouVwOtzKmeYbQq6bbpMnk46tYR6W3HkIPp/hUOVwOM83/vDZxsqC12ZXtgSf0hgm6Lo2/EUB3
srA9iJQRGxeH+7b+xIviNJp8fpyCnIsA/jCHinhXg/EO+1fV8LaXh7Q2c7OTYPSMOJCnIY089Qw1
gf2CUxT6bv9dmNlREIm+L2YJi84YjHsQwV1fP0PH/S+jTIM9ueUi6DxpGBNFZJeO7JwUdDjoi5Uw
H1fMpXUwOxCSPIigXiA2PzkKTQmpvAeejGN14mT6Jt65G+GNVGvT7of3FHPJxEmf6n2zM64+o25L
d+DfE3BOIG29RpCK6QOaWHwlbuRoeWV34adOjX/rTh/mECdTG8ZG6ukti3HwHi1PsyNknyinXF4l
iy8Ygyc0SR3U2z+UMSIZqzyjKqZMf5KWDhB2kI/jfnT0XbQD9/SwEm/aQrMPCaeYkorMG0YhnThf
MF6rjoZeVOiYbKQd2Ld98Khv/uPFnP9ezfinvfRHNJCNJMIi77B53so9S1PVYHSVu42PSOkZhxiX
5JaK9+3ks/V/6Igvh6SXiL8Kct3zARb5mDQesEz68sN20nvuD9add/ufh1ol2msOrMbijJL6/U/A
2e0SWjXVgwI6ZYhp1T+eawhg9U0ZlOKIP6OJqkSX/9agFTU2d5300Htgr+2scyXfjpO09e0iG9rd
oIXuJH2nVABxc7eDn2Dgz2WJBUxplGKvp9fMK/eY/1yXXvmg5a3piJFrPmSBb2wRlE0OCkJjttaM
7XWfj2gTeaJ5V4tQ/5qsR4s3w06+V7LxXrYKvOGtWPgqlWm4rfRKgb+mhf7eUAbUuJNUvgqSqHLU
aMowrN7f42gaPah51oZsBDE4DLg5/VNqvfdg9V6/d6Oi3VfIAFOK77OnzNPz1zoqo+3ou94u0LLn
VM/wElAiFdknbbhJG7PZdpomgswbu1fRC5tDp4zJIzBC810wTKSmdKvtIkiCboy+YBVU6r7i6wK3
Bto+NlEkr23GxU8J4kDlZc/7VJltDi3Ih15IgC+h8UMefISku4W+ISESXjvi9SeeKDgRGyI+QDy+
9bl5SGIMVZiHhOvFuyzbue6VOD5d3u9LD7vTELNz29C7HJYWYlhWph1iDy6sWqw97NZizGaNZVTF
tRSgArJrsuvy16Saig3JVjAg7iL+/KHyu3KJL+QlKFqDIpoKjxYCw+fH2GhmqSL4FH4GQK/UoBw/
0OxaR8LKyJ1sGOzL07gkrnIWb7bJu9KQIqGYHuD3oPYUcKCUfxKntmvfkX9mrS1uJl8edaXz+VFD
nR+gp+OcZZUKJCYxzwfm9ov8j/44bH2ncJI9yp2RU1+hTIspCixYJ93LKyvn/zNktENMRQGAo08H
7cn9hxmHZAViDzLjWb+Cz4g5XY+cTPNl8gDjFNh4z2saPQs5NLP8b8hZzhQahRsqDXoyBaaZ9Pe+
yWVzlYjpjtN00hu7NRRh5eG7kA2ehZwlUL1u1JabI6IghsFzFo/HFhy9GTVfLy+gtTCzfSjUptyE
2AiSs0DyHWs7r7gZ9LWuzNKj+mw4s31RoXvXVx4zqN7WCKxe4dJzGyML4Yi7DKGoNbHt5Xho8XOh
IbuCBtD5Ikm9IWlKiX0Rlpvqe8XijPbys36v/TOVX1fziaUDGv2V/w03/fOTNWm4AlUd0O+kocN2
Mv1wNyDQu136JB9gmq46Dy3Hw2jgw0yBBsR5PCXmjSUxpY6XIsVrZhnUDX1oEBw2IOmGcO2czFRb
mOqoXuaVcCxcRC/CKhkOIRdJuXLqLZy0aDsh6kM3gntDnH3dAfUZX8mGznGN9K0Ytb2S4kL21yuV
U9XCC4wiCS6bs21f6V0vI8vYO3qCtJhHBpVZdou48CfCaCJYH8PURUpP5zMr9oPmKu6kqxspttqI
EHDfJ97A5SjT95kdn5TL/o0yO1CSMXMLswVtnQRJdlfWE80h7cu32kcdMUtgP3WxAcO1NoafYQNP
9HL4aVfPwnN6/u/ymT/SI3SkAi4OrJpcFbaK+zKiRm1LLVbiQGBXPtz08S8Fm23FMfTkJgkpeOfJ
Tm8OEDsYa2znAi2e7uXywNZizfZh7yaWib83/lCImByDye911BocubzR2iR9DEZTrlTh78sDGnhb
XZpKunStZiOsrL6tvK6dDhsKx5G/aSUYlp/QEjyLMhubKcAWESb4cKrVdlSjz+sNdkG//vIULh+d
J6OZ7QDEqmEu8RwjbRq23nWxF9DSt6NjeRdewQlZQwku3kAYENNDlSX23Gwr5GmOWZ1aI5wWHTrk
hUMYvXJU7S6Pai3K9M9PDmi6sDiOyNPk5ceSNCyBwFMa/UpVanFfnYxldptCmQPEa3JpowT9EEnV
xvO/jYK8lbNxJdLCiYsPwL+zNjtx6ygMtT5jPH39JYA8Za3M19pIZnmla3S8ADu+StrAbVe+de1T
b+GMXo4r5+3CSYhmmSKbGkhjCxWz8w8TeoGcCzWB6u49HiN7sJ6DNnS6ZltXO6GlkML/eHktLNhn
4orIMwrrd2VK1Ge3J36rgRR2TJ4bHpI78JzhMX4BXbfxMTnW8APZIGpq0S6zjf3/Beu71NTANACk
rzQxRlRjtsU87h1z6KBtTI854T2kTNVyKu6i41RfGQ4yE7DmO7l0NE5QfEvB21XF++l8ooNOTDOx
9WgJNdHWgkLeV4e0QpBRVDaIZFye4umrzc/802Czs0pMFAURBtDT0dAcq+qLXwI1ll/C4K4Q8k3V
xivLdYktgtElCh0AcuA9zN9dmZDTxG0I2O94hCubYh/+0LExjzm5PoPVBj9AP3pCfSDhNls/qh/W
dZSnnPcesjz+I6n5tjLXRAs/VIJnk0gvH81MxcQzD93C8y8m+znUzDyFknVUdsnWPUp7YY9O0N87
zoOCOIs0O4MB8DWwv4lUUnz78Ovc8Ia8EnfpNt37Kzt+4SjW+VQkihM2Bzmo82FRhlHV2IUbBR35
l+GXnpNW6SZ3rWz714vwNNAcoCMbkUKPCD3qQbuTNQiAX73yELVfPGUS419Z8QsHMsEshqOI8F3m
5ly5G5q1MfKQkpp9rt4L0ScKpGcBZlsql9IoiLUMdbRARHmxrynDZqO+UZqaq0xpb5HgyWDYZMkR
2G78Bgs3cnT8DK57qQpX/LsWrgfSfFx2YCygUTEvSKE0lZU5LxCnq8bb8TjiMTsgaQ+XcCVTXZjW
qQ6Fdxf/hW/P7N7OqHZTFfZGR05/V/4BCc21y2BpKMqknI2CNs5qcz3GpFGpG7ot4I/74PuEptIf
SowanOJGn7xSN91BH+3uWl2T0lw4j2HtfVQwQLeAhjvfBno8dBD30adpzOdU+qHnL42IR4n+AJJ1
ZRKXhqhOYwRPJZvGfMcleWl5dcCbRrLu0xSK0KuZ7AZ1ZV8vfSquMqoyOkc/wq7nA6ottc6HWGvR
EoqQRypb26zXDMQXsgUDYUlIZSw9i891HsNLQr+PRpmOaTsm37SuggKde6Un231WyhihtIr8xeqU
4EeTDjxBQ5xo/j7zOvsJ0zScZJJIUPWRmo6t07q3bX4Qmy+XT62lzgsNAmD3Iu0ksKXz87GpvCRT
0XCYagkYzx4kdnSxazaYfeyaQ2NdrzqzLi0QnOZBi2A2b0jzBdJLZGiuwdt6UhVA3MpELcyEQRZa
a4ChxUiTnz17DbTavPEy9C7sY1/rnEpWvyOEuffT/D2Fi2wgXXR5IhfuGWhbdD9MCucL3lXYAFiT
IpeDdACWMGZn2nmmlHZgaStn82IksJiqiCuxDCb4fEm0teRHlcX+QiVNDPd+di15K6tu6bQACSer
HFLgc+cLPxikoRszyNySe+Xq1SZUErtufoji04gx6uWJW9rIp7FmK1wuAVxpCrEUd2dUN+lq8Xja
pbPEhnv/38HMDnVJq0Y5yZivfoehDuYXB+Wu+Gk8NjeTaDwYmLVbZOnY4GIm4YD9zRk1O5rKhKdy
o9IKixFeFIRsr7jJax8kgeOK7YOXVbhPlj8sbS3u0mo3kJ8zpgUPSm62MKIW0Z9AJ6/SDAQ01CMi
EFthstDpny5/sqUVeBJozoPL1D6POuTanCGD8WC2AYqaUecNhx4lkrWmw9L6OA02u7mwB6qKzqeb
6DfxiK4RJYisXMvoP+gT80VyGmWW71gFJiBowvVO8Nbf47YyPHnf/2M7jIEnXsBI3jjpW3w3bvWd
aK83bJd2HDRqshsaYKiozb6dPOpDKpcYCUriA5cJUlSyk3WPEhQTJ3HlcWXTLbU1zmqos00RZTAZ
9aDvWCtHyPum/Chu413mRGj32IkWIEiyodlne59BpJ5FnlbxyY2W6ikigzU5llhcD+Gdhvzx5dW5
sGCoVINKJy02EdieDY0+M4UzCds9o75K64d8LTdeWP1oYsAp4EkBO3Z+OFpW0hl+xaWSich9uoa2
0xXMqvrk7895LBoUWcUDVf5TJ6CKdX9EybND6lXXEFTxQ3vw5Dsx03d/P2FoqoHvpyqCXeZsh/VI
hCZ6S3pdyxHYNuTWkn4lJ1z6JjTwsGOY6vbcKecfXcnzCL1IlJ7rtrSzoLGD8vmvB8EVL4ELniQH
EB04j4AHUJxnpsdXUXA9izyGUCvt438XZLZ2G8OMrdDk09fWq1R/79s1K4npmJkdQxb6/XgeTx+C
t/j5KJqmr0yrUjpHhgtyHYfgXPUw/0E3K9vmnBusaf2xMlClDrOKFxBSh69lmQp7XxGMNVTVUm54
9mumr3qyVaM6jr1ecRH63yAAh5V9fO9+rQ9kHvt4m/Jj1k6lhauagJN1ARmb8QexgBw1lBDeIl9L
9Mh3RjervzZ9B98OZ5K7qqiMOyEK0mtBkuvbWLT8SUYP2ejcR5tosOJ7aIpAKf7+o6PuwJqiXKxg
rHE+Cx0oDkksaTcNXHNViTSbIm8vh1i4ua2PTQ4L5YO8fh6iDmO1oWjFuhK8g9qwPQYyY5/aS77S
Sl/YiDxuKUdi5MxOnCtltAICDpXPApPGyKnA3mBS9omxmFSrRLQMQHLNtjoiuZag+jJAruaHL950
wpH6lR22uXM5zkKWZVHVpPxBKY7zeBaHA0UYvJS84D/SDJNTrIqJ/WcA2sTBPoH6A9fK/MVeldEo
WTWfv90pNP/DnXY3uSd8uOAOh1JbGdZCQwSOiTwxyYHJUmGcZSJFpqVuHReSo+aOd5jw58odvNXH
gfs42K1tuQVII+Goj2LyTRcGIt750gMDNLj0k0lWs/57luXRjiL2deFX2SZNgpcAzKOtJgN9jLR8
KDssYnmVfE90T/4Bocm8ylqKu9hlBCh2oUvotg0UgAaNsyAvvhSVGF5VkvHdSnjC6q5Ub/sxHr4r
MsjFT2xT5o0KN1toeq6fDyQOrBQneQhyYnSFjCKGMmt9zIWLn0IDBQFWNzS8eRtcrSQrVEtOp0ja
5/mhM/8Z8Hy4vKoXStnEMDlmOGugM8xWNYJkRY2oFam116KU0oXxdR6UySRlDkARh5KNqscu1hNu
u7JvlwrAZ6Gnn3Zy2ieFlbdVhtCMq1xhgHnQgs5u8cqVzUfFeCsEw1H7H32yVplaWPAm9VnDmAyi
OPbnBLnBVMrRksD3xTfmHvu/vdvvAyd+myhlUrjqgLV0bpyGm93hUtKEtVCZoBOtfdJ9E+PnEWMM
vNkdVTe3rfk1Tt4uf9Ml+NLZCGcftbFoFdRly7W27TfdU320noctqngMU3+mRiA5yhso0HvhZSXw
tHnn6cTpWGefVMB/QhFkimTtTv1nUrX62V6ld+T1h3VZq8VsAUqJyWlJ0vqHHFIWjhUSTCxdPjKo
VjE391qLl+MmyZX+pe4CDGgkPUPaz0ubY2Nq6u/cTN03EW7rzwgQP+oPSpaupVRLd+vpz5p970LF
oaiQk2nypZ1xqBxfcCZKAhZkGDBvla2GFOZ1+qqsneRLx4XMXNBdE3Ve47MDCVFMQfBr1nWKv4rY
23UQbbQ1Ov3irMOGm9p6OvTV+aGkeOqg+AbLubAeEPG1u8wlSXkaugc5RMYf/5HM3xa0i8qhsdMa
gQKsnT+xzHhsqWgeYOalK7ORlmNgKYXG0QvcalMelUO0x6l2M27jrbf7REPHOk3HZq8VIRGCIp2c
avzCGKHJ6F/8RGp/KJW7dhYvfcDTSNPuOjkQC8C5Y90ytVEotJtekXuwap1qxx5A5ZUp/DMvI+ul
5UANgPsVRabzWOI49EU3VdzqTfuRaosmXlfYKx7H2xY18I15V6x0VRa6mOcxZ+PL0lJqjMm3bkrv
ZSfFxNHbG3t5A81tJdZ0wp0fROehZisE7V+JoiLV0bFsoPt7nXUjDIq0qQJZxTtAQpK364u/z9zP
o06TfvIBIylDMniCq47WfYiLS3e8/NX+XCD8fV7OH6wFiWLD+d93jRqPXEDlSPWjUv1Li6687tfl
EB9akfOZg41MRkNSADtiVhjqUpTbypBTpFQw+7PLIxjUjSjYwnvmAJXB+jJ5qV6Ut3gbfmtWysAL
VzMFbVJ4RAopafM0Ox9gGzUuYvZ0jXj8bNOv0nv0qm7EnbLtdWe9MrQ0nZRpwSnQfSMDnu0BFRFp
s6iZTpKbuybRrrCeQ3VFWatuLy7800CzhQ9ELEuEkEeQum9vJnKEC0TbDo5TxhH9fTuMOTwZ1Wzp
S31agKY3cYZIm8dR8rAaSe/cHqF9JRWdy6tl6RQ5jTVb8IE2pKjo8vYSe3PT6sOmKFeyxLUIsyUv
Fkpf4RwzOLGLBZC676IVXZAFtArzhWAH0DZzknObrQLNpxmnBxGAa28LfISqQ7hJx03r9Fu8S2SO
wklM8vK8La+Ik6CzFVEnmtC7GoCOFGaX79mVBNuh+1pYT3jJ+7z72+rJ6PHVjT61xXiSk/9Caibv
P99ieIP7QwBtnuzX+CJvR+D0GDwNtgdhwNustQiWthhyKyhlAm39025ThEM9yAAVHUUw77REeVSC
bGP4yZoK1p9J9tRvQ/mWirbC8p9lvHliWqMnUl5WEeGTxL3bfjXzbwOq8wHgU6G/wyHkE59wojqx
1SahnDkJvQ/QX6mn3n01jGQhMdUq9JHcXN66uoURu3LwRuUVpXMExpR21wXj15VfsLQ3EOQVdShs
FIbnCJoOuhKqfhH9F7vbjptoK4f72rBpUdukmbCadl68kt1+tGfn1wNpA/UyMAUqnkrnywf7v3YI
Kgvd2k23VR3tYOBn8T5gNo4HxG3w2h+Cb95VixwIzTyntNXr4Jkuh2faabSJNuJNuBVIizeXp2Jx
mZ38qtm7I48mv3lEvx1gcVeW778Pg7Ar4jXm0ELyyzI7iTO7n7p0CNDomJbZXvsiwJ0X7ihEdBvX
FmFmVO/xyjmx/IX/Z7YReDufbV+q5MIziJeZ1Y9oxLCxc18vT91iCANRFZQEwS3Nj78kwdAHzR2u
iwbzEwRPjLWG6OLHAQ5IWwFEmfbB5DvJiupQc4Pa5VJ307cg+enJ//TlyiAWD3Fqcv8bY3bpwZwP
Iktpe8e4N4ctzOL6WMBSUG3jEZXzdNyqB+Cd9uWpW8yVTqNOc3sysiRrgliZ0hU6vZTqvKvQ3ViO
t8VgwnKMvX/tX6lP8V57cRN79bm3eIcYJreTOTWfaA2dR9f7rBgkz59glu6+fwmuhs6OY3tS5BYP
Vb69PNiFE5a0k24hvtOctPPcM0xNvqHFcdfv/tXgEQ9rXJOFxSJJIpnf1EyTARCdD6r/f6Rd2ZLc
uLH9IkSQ4P5KslhL792SWtILQ5rWcAH3nfz6e9ByWFVoRMEz1/aLrbGyACYSicyT58wEjPQQgggq
s73PIacDgaavHilerq/m/X0jxLELO8IrvdnahBQj7NB3FtwGKmBLaoLujFUNOBc2SCgOSxQXW3ds
4gUKUV0HndBq+lbnXnmENsE9gW6FT+PBDWsNwpo1JGfDUYP4wAo+/ajWCSR1Mlc5byDdIJTqUHcE
eRDK0ZcbBAG6dSsWJK0g9We3IE0y97q36Pt0LpSPRJ76fNikP7beK3hn/t0OkLyBlsr6jtXheasN
0aojxg9ASZypqp2y4ArAMm5SG2S0eHoIZ3gsU8iqYZAYxaPkwGHD0Ido/v4PmTZEJPxRBc7/WKrx
eCka4DEDUE2cosu9bGmFKhmFE5h2/zR11C88b6c3b72KTFHS/oYlkzOOQijUBYby0hIEA3PPzbC2
3Ag8BKLiaEWlE/Dpgwkym0fnBHDj4784TJgP4/VpsDgCXinsqAlZxM6tsL4yg+ZvlwZL9nWan64f
JYlDYtYHgtkcKowpMWETS9Y5adOlqHct382FBvNiQCFCQVgiiT7oQHJct4dsC5NYl/unmyvKuQwZ
cXHkkX04rO+S3KoNk90jnBUHzueB0gV18Us77rAaCwG7d1BUw87KoYzHyD2Es2vgyd0gLbudrcUR
yWjgjSjrrf09nvwBxAtOAIuoajQS97z4McL10q+rC/FC/Bhzv4RpkD7yEi6krMzoFazWATzmCJkN
Fa5YkhBgDk3HBrgciiUGeuIV9TZBpAWEpZXf5l807+d1h+HJmBBVcFkBqITxAPCbif3Nuh9om5Ee
EuENtpqTrE5fCIbWv7Jk3qA1grrehrn0u6LfoDB23bZkcSCxgOQ65LtR8BWxGm6agP4z5jVj0O+Z
qHQp/FRyGC7+fuFasbdYqxiI6KH4XOJFVUITKhsbB3eC6yqW8rFYgvcUHiB4xuHkgUFOiCmgZwQN
iQfcifeCVHyXR84uO84gSmShmtdNXJhJUQpCF8oCAhYfTQQBxhjerx0LECxOMZwbD7rxCgS2wuPF
Uy4Y8YR0t7Gt0rGmFM2o03Lb74cbY7/eqnOMDzsHO+jc6e/gJ7Dgi4DQsuhwY08JOoRPfOf4oYII
z20SYLpamSWKLicYE3H6EKVaaKrFY9AO856AnJlCSO+6V39IBUUbQgwG6fiybSkW1G2QOizWKYRk
3IkNXeASYGvnDXRS1hGn7bXSMHCUGPnL9V8gXyTSUDgkMNgi3qYmrpmaZYnahec7EHSvjTK8bkEX
o+HvNf4xIbzxjMGZ7FoHNbRW3bPtaD9tIUo1EXTBs1d2S8HDA9kNtIFDleyG1DCKGLpnAebzYZxJ
S5Jq1mp8QEKDxCF7B5KiBlR2t0rh/tJNPDPE//ws3VotUi8T52FaoDQ34DGjQ1j6+i7ye/I89r5v
okdtXNaA54P45tJE1XV5Mc0wAVJCf2pf7XWNtvJuGYpnY0sUbimJGejOQNsBbLVAs4j1VQBMEjNu
wRhUV7tmzKB3GnrF8/UFSfYMtxUaGKCcwcySIeyZpq011NqRDkN7rsVI25ZmilVILSDrQLEMmIwP
k2W5uzEQbQNKtq0vJZfMGxS4O5lnw7GAiQdBEL6J2M4yq7G1ZhtyvBDEsrW9eTJBgOKGabmzM1S/
aQhRdxQiWahi5/uQcsMdMNaPwidmyxyAlvkXPPO4rh9brSHFO9mSBWHzSXtiubVr6gWSrpDd9gLX
uNPAZdBrkUugeLnt/vHnu/gB/Oyd/YDFhr5lbaLmmYGcxwU8qKKKQyVbIzwDPC8cb/IRgcSqdGsA
pxoC9gXqWPcQbd85uxLwkUALeclTCeAxPpwx3CmajkgIVB3cUshVq6k2WZlVOsZkIQxk7prK5zAe
zO3tuy89YrSSoOHjQUMahX4on4Dh7MJCJqB7bZ6MUNpDmejezYbAK2+c5J/2FSCSq3EVKR0RyvjI
8ARxnqrI41oPRoy3s9kON1Cx5FNEGyVYmEp28NyUEOptEIOP2VaB2+mWvPChpTgEjWjEHiGQpcRn
fAzvWBdCCOYqMSz7AUbgpHaMbjowlsn8fasf6hZFI+3OW/b/1NPRZsA7DGBLzg0uZp5G31f9kBYT
2jIQnYTEO1QCqYog4AOmhn8kDG+iUojc2v7QndetaoDqITjVrTJ/biznq+dCOGnXQPa1x8RSouk+
gwa5ampI5oBnZkXGhWbo5w1TNZBKd1cfC93VgFv1VCXgIkncsDw+nEqxQOAchHhV9r02e1D4RUHC
RPFll50AKgwh32G9dy9sRXSSxA7Yw+3CmWzRdxW75GybIHkFlq4AHJkrcDMRTxadQHtYPVR9KYjU
YpVJme+fm+R/fhYRweoyry2UmzEWC2Ky5S2PpsMEHpll32z+oAwdH283OAtIwtERAv/IB4epjJ71
pG10MDlB1LG1gWaN++5w3fclRwy8EZzrn0+3ocJzuaa8Ggxt8LwpWBcd0vKD4ZyIqyXBSDujCTIn
MX9cNyhzlDOLIF+4tOj1dIUKNZgyMMOJNgVm3ysfDGvBtqshSK7u50kOwIU9Ia9yY4OBBQT2eFtE
RyvG0fz2s/vYhhy6nEV9i5tGlZh+fC55F0YFV0layGkmzvwbkaofhoOFef5ur7rQZC6C74b8DXR7
GriqL/cybmy9n8sMpVLwvxnfMzVjgcTncW8BUoQUBKPgYmz0lmzK7BYWzD3HqeURulgmxtu9E2f3
alXdV9mCcL1AsRoQAxAUCFHEHlKm0xyU2LEzHVy9fSK9imdH5vHnJvifn51iu11Np+GNomYqGt9w
i8/ELd40nUSgMxvDf+HtYJGnFOMIvEYmfCFoo6/NWuPdDOzXkePm42N1U/jevo5IqGrnSHcPM728
7ADhVPEJkfRDyRwPyYZNXqrhp/tPB21xhUFMDe8PDZGJc1hcbl3fm4sbW4jxNM1P7fY3jTNFjJUd
Vt621SAHgta0yFVZxLYOmQ48gtoNoxursT4VXX60SaL4Lu/SaZevLWRLnAYJxRk0DsXrAzGITDpg
10FJy5O7zHcgqs4CaLUDS/bqJjcr/UWnQz2/ongfkgVLXlrgiG8n7bQ5+csCOkp9NCJIfHvjtybF
cxcl8eu+I/uaQL/gx+E/H+s6UD4sa43oY9DlJSiMMvTKFcFftttnFsSizhKnPSDYeAWmuomByO1b
Z68HfBzFoIHMDL+iMcGEQdUPU1L5XEBBYgDssplfmXlTQKJX91SjXpJjTZEEA44NYD7Ge4Uw3wyY
9UkbDKgwms5RntMhysqhDF10AiFonajIcGX2dM9F5IWgDKgIhLNguqldxiMB9nBsdnP9iFcchJzX
iFBd0diX+AE9t8T//CxgJVDYMFgJirW6AEvNcBxUU8SyKxn5NXA2KP5i7ksEnqw628pVq1HcfRg7
nz3P+zRkqAEHnHueKhuJH0r5iCMX9rjDnK1oGGe9STfY40T3W6j77b55Hb+hXz+GKJ5j1nwZd9cP
k+xz4TUN1VTI5mEwVshzPGfbkqmGJiykQX0z+56Tl8zYlWBYuG5H4uugLv6vHUPIbvhFClpMAy0X
NllQAHOAEe2baLQzxdnlDy0hgF0YEvwdytrgpKOormRbgvGM6cHQqrDd0n1Nu51V0V2/WIq1SZIa
mERZgj8x+XzF5WcrhmI2KMc40roL7fytbD5B9GzRP6XDTVs9WMozLXWUc4vCXU07j3nE6PmjIt6z
IuxeuGPOEVpm/nY3/i9TMLLTBtyhh8FbXBAA8FwustMJS+KuRMCHcIEPKPOXrfTerjuJ9MChWgks
Oh9ywJjipRHidXYDLPoYaM6YfMucyj7QyR6+pJTFf+drPEEmnsTB2qM/UTrxdly2qvtS65Xzag2N
KnTK3lK4ajHGCvfk81PChzWXzUl6K0eVC8RrXpRHJNjux2jiUKWb0U9ery//Y6UTxTQUBB3eKgdn
qmDOSOosRkoEHCuZdll+17dfp+FZ83qfqEKb7GsCCIZqKnryOmLw5UaXDeTEPAMrM+J9Ov0YepUk
lmwtGFHkz3q0e7CaSwNt5pUWKCfnYBl9xE8g3FD6TkM7tEoffM2+24XFPeeG/R+mLKSx5sw2z93P
wmg2DzggGpDU+TH7u+SAYHZog+nQgnq++xtcYt9YpGrDvtcLxLhj8aOBoi78RWxtdRhBckiOIbHK
mjqowXpWE+asJifHGyo8hJPk763Rx+dkwuAV+PFBSVHqsV+wpH+tHTb6iEuPydKAAnLKQYe/AW67
Tcw9YGCYHTOQbZ5ig4CoPB5oWFXFgvau6SJs9+l9l0B2srOMNMhmZGpJrWlH6LjeTM5iBV1lsSYg
DbXf6lhzbmOtxNRSs7C8DwbdxqAecWK2c8e4PNl9Ux+0YpkSH1NcNQqoNNN905yNcDZn965gdvLV
nMvSxZy1Nj8kHtNOw7hhWbmHL3v9PFDZ5XTupTzWn31Io+mG2mI9hBAHKzIwSd4Mn/qKPbZGtGFU
I6FvLdQnS7IA1AIUERgz8+plK3/E09/p+tJk94nRQWx25yUO5Hl/GtuhH761RmgRiBJoqkatzO3O
f61wlXa4dTavMfC21Q8r+TWYT0rVGNlN88cEeOMuN0TvkgFFXJTduarY7+ezHYGsd3d946WBD/hM
3qbQcXxFnBYegsuGl/UAmKb3EO/NwDjkD9mdte/u459EWRWQ3dkQLAKUGUH/Y52WsMbAOOeE/j0B
cFl/bKcXmh6K5XtRvo7r8/XFyULfuTHBqbLJAF0XQZRlvb73VnoDrgJFZioLfuAd5bx+6FEA33v5
mQodMlmF1kB5h/5CSI9ssN3PMe6z1R88leaT9NKEUhF4E6GPhAgkXBteyYu3a4bX7R1kADvMFmWf
ixvTQy2CDxcRBV5Atn+u6fCoDgq8D9mOPsUb1APwsVjqHJpxuR2nQbF/EhPoRlAHhQFMlANzfrl/
BthODTuN0b8a9E/dZAGraNnb8bofyJwcVtBT56wLSDoER2iXbkYTMJ2CIfIerKiI2F2yt+Dk6UE7
gBZX8dqTBDMD6EBO+vUO5RDCQ1ZO/bSaSO7r6rEfLfATVru4/m65iu8j6ax7IKpAFRjOh5xe5G+d
c1xRHcU4DDA4t95NCubACQya/WOplOaSfSi8LN9rHiAjeA/gZwF6obhW1s5DvmlHVdH6vaYaWZbt
GmfZMwBh5uBK0RVMd15dWo9ButC90zthbld+YpOIU1QpHIIfS+EKx2Q0JySC8CDyMMGWiyErCnjK
EKQTmokpRSKd782FQdV7vG3ZHtiV0ff6+HtcmdDMUFF0yjohWOF/UwgRu+iOtCQeobhAtvi7189v
M5T2/MEqAEN3i2jGW9c34gEkqMin1mpRafd8gPzx9ydONfp/iF74t+Cig5OUcV3gByBtC+t7G13d
5QDStgzI4OKwhu4NORpvil2XfGH0qrgYOIpODo7j5WEvs7Ui7oZ+an5rfKpubeBo2lMbpBGKUDbm
MTOgxpog/6w6jxLfvbArHP+6dWpoveFrl/mdW39OCxVvs9yAhzF7sERDQUdwJ2tg4KepnAGcj3db
/jWZU5XD0o8Oi+47WGvBdAJ2B7FYpy+IjzEdAGE5unsj3A7urY0mz29SImVSIDkeF9b4rzk77OW2
kqrk1rS9u+djONVNeTQAQPo30C0OKwBwm9PtodkjOGLljOlAOmiwOet9OR9qmviJ86RwPPl6/mtE
rPJpTkobs4YR3nDRwxY96P+ITGZR/XrdmNQX/ixIrMIlVQkpMQsJVWJ9YvbqpyiqKizw3O9a9OI/
4ezz1NZaDlmRAvOTeNWxcqth7zZZfRiyFkVZNvXlg7V4+gnghtlv007zXasovjZN7zxnSWuf6rgY
w0avh6NjEf1+nSqQ6DKjuS0xyvE8gDEq2txsDPLerI6k78DEWTbesU2gyZn32t+11bYgwyWjec/A
oa+n6P6l6NJ8ByYoOZXjTKMN5L2+62prFK/Uu1m31Xsj9VgEXcKc46gboChhleotyr1F2Bk+aw++
EIweAD4iHMQs1s3NhII9fw8edD/7vrzkbzaQzG6IQaTOj792/nAXJ37zBKkG1Xf5aByUIUAZW3gI
fyRmnV09RgW5gwbZEI1xFaSNFl7/8pLs+cKCEMi2bWmcIUXUdpbxBGHOKkTr9LC2TqR12afebY9F
byr2VPLWubApHNBm1cq0dkHXkFne0ZnmU6FBpLcw9teXJrkbzs2YwnvH7CsTpFgw46zuL7fyIgZk
eDMmx8nynq+bkqVNANxwVlsNcEAAAi/Pz1SDtxLI6AEQNi105hnyyc63KaW+MSWHDZ4f9pXdYk+d
fcnSz3iCKxYrS0gvfoFwgoF/zMzMe1dW5Tyj2Q7I/mfeVOTTMUUwfVOsWBKUEP1Arg4OHbxWxKYi
sMxFDjV2HgCnsHnklNbvuj3oDfiArQRJpBo/krkNUitQBQFoxCPv5R4brGabFfNqs/VMcs/f7Khc
/1IsS3Ir8tT3v0a4U50FQmDkB6sh8fC+LLQWQYjokx0gMvtqV1a+qvIj/WxQtkeOioYmrishgcmb
HvywBvJtPgQydQ/eaxoSFGPNqIxM50E7qEYHZS8+NAP/WBRO/LxhDCQHwxlAx9rfy3E7TD64WlZI
S3E0sKpnL/toABrhXW6ifwRE6eV+NjZdjMbmHy1/Jt43AqbuelLKCsu+2rkVwfnjomWAA3cjoOG/
iV+0I58YoFDLArODIijLCuhASP1Zk+CIc250Pea2gHC2/ObYRDnK596P9dscpYcS6SYEyR6vu6Xs
sJ1bFL2yImPi0Bl9MfbZSx8MR/H3S+PXuQHBDfFyKUYMSSMk6/19t+jBMqORVGmnZBxCxy5ukINE
7tyHK2WY6akU6ZQsVAMNChy1iWYjXmuXXoIh23ys1xEV5bkNDS8+Jq31PJvdYfOUc8wyj0RFHugc
PNvB+8gzu7MTTrc6H70Z9QGeuRG/Dzw9wExxDJWIGTJyzRNk1Zn7j4XC8TwCHM7GKQc9HKbDhWNn
E4tYdOHtwMYNMnN7qnXfSdZ/qF3DrVhA2wGDjH9huOxycQwqUlPS4sXbxVtYlDHG9D4TJCfX3VH2
1uMtP8CnPAD8sJpLM0OWs8EwUP2YoindWVF28gL6QD/9TunXV7zpQ1WolBXJobLOJS9AFmhhvuvS
6ALR3mmz7QGw4XZ9LPMWYliaXrLd4mSY2Ss8vevDWi/j2AcJPORhbUgGEmARjLU4lcviQWfRQCRi
1cJuKMdcBlNPpyi1q7kAJYCrdRF4qyiBqszoJb6V5v0BykPZccz0cTrh/zc8ujMb7sok7Q/b7Hh4
X6992JnN5JPY0YNyiOeD65Hhxos710/SDvxyfaftSs1GIcVrk1/1Wrg+OELnyJ4d/am37X2nz8D9
sHRq+NTVsttqZ32xmnrVfDNp19uY5NlPmhMSdfmSBkaVMRWTiywAXJQvhJhGmmYuAZvD6++UHJxD
skO1YD/fmjf/Q4tFEq1hC0UZoGsBFRG7HS2S2jTtuikgN/beifq7avDf29S8duYck5/XvVUSPFFe
gsegJoi6oCGcvK6oiGO3eErHK6CMxIPspqpBLTMBpQiMg4Bd0tA9vuKzmDItcTITG5h5T098LX3r
0q/X1yAJWoB4/DEgXKPV5GbJpAEl6STT6rusivDW+myXhsKOaiH8z88WovdNC2wQDnbT5XdGnh77
UsUrKYn1F0sRPM1khsGaAmg0c/MOgBD6lqY/sP5Q6NH1PVOtRbg0h8IbR0jQjcGqfZ/Kve0qYq3k
7wcIHXNV4JHFvSWmbhT6n3aWAErKWrwMreZouioZElmyhuQaU82gDoYD20Kgrd3acLrFBD0QsPWY
lsBxQaGm8U37MO24mJEqyvLDID53zw0Kh6WxRntmCdDhs4nSnfmk5Y+p9o0V/L/8GDIFbZXEF9BF
RunO0rleh0gqzEBm7OYrwA+z9dXoOj+1NJ/MB8/5ct0VZPvIB02QhHIAJA7ppV8XFm27wkPSS/fe
Xw7uK4ip+E4HFhgY/McU3PwWPrcmeN4y9ks9TbDmrOSnRk4Z0f55TLuwIPiFPpdGBww/enl5FljL
cWAKA9IkF1ILYJjVgLT8wJQ894luzAQhLYVyUBM0RyNkT/YjHf22C9sUmRKogqJ/U/AAzQqH3qJ9
4opgS+CIqIkxATRv3C6/dYyyAkZw6MPr7iBxchvzzugYotUOIK6we0BA1nHVoto1ouzzVLpFFaAg
joSBVWzXDBm5cTC4NY8t6BiuW34vFwnn68K0cL5GEPuTskRFp5yTYzM6Uek14YAJybJ/G8csGqtb
a+L/Cw1L0wimdQRepqrBibwGBFLHOtPCmM2+3Z1iaLkxlAKTFNkqn9BeXw0ox5fWT1O/h6pEUIwP
RgdOgfgXzb85eRUWXqV4C8kO8PlOCjkZ07K0yjsTtPolvTfM4bZo9CeiWd9IoSLblFyB5zvnCuWc
kq5DlbYoOFT9XRl/NzFWFD9f/zoyACswGOi8QqSLExjQyzCxap1XdhugUQPYF6DXkkIP+BtelEHD
giIiuzakkfOj23c+fUFlJRg41l31Qud7JrjIxY8Q7vrSnqvJ0vEjeJ++in4TL6uHqFRmhKs+jr1+
bTrE3mED2Rx7nMreb+nNyA4OPdjpc5uroG78WF1bmBCE3bx3hyYHe5pbpk9mtt3aznwTe8bNaNmH
NNUUj0qJw1zsoxCFMaLT0Iznfc18Q+ojxgtNFRe3LG3mNT8QcPEeFIZMLx2mz8rZGxe8m/Nj96mJ
4iPIF/36U3VSz1VLl3NmSogcZcvMxSQIjZCPPmlp/yVrnDCZZ0X7XGVGONF9Y9faOmFFBkNZKN1n
eAklqaqWJ4kb5/sm1mb7Htqueg7S73rNm2Bc7dO0bJ96qLz2Wvnp+qmWOTqK51DdA8UD+DSEFYHW
IUs3F7cxJzIHdzWIzG0QEVrH62Yk6SAY9QGwwXQpZmfFXCbFG9ErdIKWoJ2CeWRskqAcF8XNJXt5
X1gRnBrCm6M3EIhd/paTql702/yNB4lulzf3BMM342FT4XxVSxO83OyIN6aliTH3AtR95XPsKvZO
1r2+WJbg3M3aFE5Nc+0/XZYE1Ws8kPGVVMM9Mvc+/0qCMyxVvJhrC3Ffy8RzGkG2AJKdlYpDJI0L
Z2bEbny9NtnSTTME0mn2MJXNoba/ztm9Pn4us2RPq2pvscCcXjRNBeCQnaxzy0J5qyoMBL4anWkU
M0DInGIWLAePmh7oxnEAFNyOWESr42wey9f/1wF4z8HP3o5jlddxXsCytznmF8Msnd2UW6bi1SVL
5c9d5b2ifmYmrleDAO6ISsW+Or53kpsd4Hh9OO2qHTl6o8I3pR4DWQKeCvNZC9FjOmtpigJlp4Li
lDmFj5nT+9gsFU8hae6BmUHkvg5qax+eKCZF6a5soOhaFZH3V/FWfSOv7JRGDAAcPshnBctn7RPU
fLod/bqGINsKVXy0sguaAjADXC8Gnj5k32uJGrO+IoQ12xfH/qk3J7A53nTVc9eqqgDyE3JmS0i1
knEkJYbGMKxwyg6WBxkGFrS1zyPYau1Vk//8I4mpx/nKhJyqK5OJOV0F+MFpOPb76TBHGLbbqzZQ
HsfwbAISG+DlD7ANbXYWN6sN1CijHPRF8REM9H5zbyrHPaReiUFujt6A7IJY6NUYWOITgobjSrb4
kBh0OOlNhRqXMzFFMJNG/z+mRKgDNZKS2C0OQFXfDQk7EjdRWJCf6TMTQtACxT7NxgEJB461u+cT
kcldcksftMgKoD6pukT5X/fBG4Dx5ggRHTUB4T4bvGYe7AJfyfKnsH4ud9NhAD9C8VycVI4n94gz
W8LNhsIq+sIt7s4xfV36G225T9uTbayRNX5ul2U/5nWYWopQLHX3M6NCzJrrJaEl0F6B5/2FwSDg
bDDzHxU6G7+4hfGaT7p+WiaQpPVIx/+fuysOe7hG6dZDjt3ls8HzfRUNB67mgmmuQ6pwHOllh3Ef
DTBjYM/EGYvaqZbJnfMpoGSHc+J3bhxSaG3Hlhtdv9zk5+2PJSHv8ux08IoW582aMX8APYPpdkAD
4boR2UkD3haxn2t3fhisWOdprMwJhXHPfbPpy9jZCgMyvzg3IDhjP3dTzUYYoHv3xE4dwiCfoFYV
EWWfBQN8iIHgGnTwaS5fRVAnKqe0xmeppvYRHYw718qOyULfkmR0FBUVaUZ8bkz4Mt1qlRhGxcxg
v8NIZ9r45CvnSZowUV19cX2QTQ+2T4HJvf6tZAUyaNxjogn1fiiwi33EtcitRecHOz/SIA3ous/N
gxv2KBGUEOLA+2kHkSFVgYx/ITF0nVsVrs0tzyba6BlcxNoVGPJ3jKM2er4bn4plP1PVIvm9+MEc
8JX8igGHtphs9fW4VWyB28+nKTSi38wk2Xs+MuyTUP8XfWjwNP2xx0/IWXI3xGtLYw3L47mrzT8j
n4zfAgwq3HWzynWk582Gl6KViTFyVzgORaVVZOm43BwiVXmoHquwxmyHv+2TN4xshta0U4IHpDsK
8k10TTEp/aFDu5WTY7HRQIXzhWt5VFGyG4k/jz56p5Bn17+p2l9yR/1jUby/535unGkEhbX+witK
5a7c02yPkh12dT20r+RWlcuaUi89Mync55OXuNpSD7j0Mr0+GIUX74rYG+6o1cddUAM6Mff3jRFk
3mPvRF8bWhk+bdYSpeylQZI99ywcayffmXPX+xSI6V1epyjTWizvXodhK0MtAfVaba6A5C1GGrb9
rO1shxD8M30Lbc1lM180lv6q7dkDExx9njRjfcu1qgtGq2j3I5jjHh1zyp/TmXQF/mZifKk6sPH5
YwLaX3eLsVdJshy0UWe9b4IM+25EzMvDsTRq5m8FBmrCfjaLfnc9tMjuGqATQOAEDnmQSAtnXE/y
pS9nXKArPbkgGY+HcPO8f3GhYUQCJIdQs8WQDvfTs5NGUPzEdD6yOrfH+FhX+SsGvbzCUaxFdhUg
OAKJyxnYoLJxaWawTTailwD5HLSv0A/3Z/2GF6whK6g6zXxbxFhlAoDKia/QMxSr+sVkg65sWLFt
p+7YPfzO6cbjj9TvAlUZQXqoUOwBkRjYoTG3K6yLLFpjbBmq0dNf447UPlRXdJBegaj160B2v5sj
KiyVLFxhihbDJuCVAcmckNWl82p08aID4q+ld+PsamETa4MiRZDm4iZGczB2yRlLRRLdcUsNUBsi
R1j+Auv9O/ns+NcWQHEqSiIrvO7q0mcgL7jz+SNMH4kF1JXGlr3qeAaa++ww3gEk4esnLgFcKQfT
ZK6ImATtC/CIQtBe8PhNj62BzLiwHY09uOPgawBYEIgPm9uiyEs/MKWjAwiM4h9bwj1WGLYNtgTY
Sm+nMDmgoRDyd2cKkBGfxs+CFU/4ISCh6m0j8xF+UzsG+HzBLCIscpicgnXeDNY1E0P/E2ibik/X
P5ksOoGxxEWVwkMLTYRhbmVfppnWQ4yKWjuHVL4x5sc8dxR+KFvIuRkhrWMJgJhxP65BNtl22Hmt
HgIoGV5fi9TZz60IL0GwgZTmyq14xs48GWEepmEaB3oROvs6XA+1Kl2VOeG5QSHlsMupJPqM0WYG
Vo2YvKTb6C8s8cF+qVga/9JiOMT0m4ZRCLTX8bi+jLwOSuygFsAtwvkgssM7JVT+c/yLI1mzyHgE
s+h1i1LHADMvp9uE+Kl4vrwtB62Y3q2B1T7N9iPYKAKPpIr7ROoWZ0b4n59dWyakoMGqgd2aFu3U
ltoX22iO19ch/URnJoSNa9csxbBKC5UDx2X+QJ7QO7ghXXxnqh6VqsUIPr5gaMLtPCxGW5njU+Yl
GKlXYTsln8WFtoAHRkg8LRHRL3fMiLvZKXFvBHb1aFbP64Lnv+KZIKkbXpgQ1oEOMGWrO6PmPNjx
gUKWj/rWyJydkxuLH7d1f5vqcaKqBEvKOBdmhcObs7LyKoqpeZ7W5t7JuBnwoMXlkd6ySDnBpFqk
cHIRVmt9LnDfcsA7J53KQz4Lc+ckvqe9D0nSUDuwLRx/biqpQ8m7HRqH+IqODaYoJGyX37DUStZo
nCi64EMoB0ya7o1ds1dJ/0mXiIsfPDJAd35gkWvB4+kQzQSMWnthNbXDJGU3TZHdrsZwSCclj7PE
/7GsP/aEJMpsMf+MCIynyJhvXxsM890n9TApEkPpATizIqTTo0YgZN3CO4thX5Y34G307VH1cJUk
n+DL1VC9R6Pxo0wkyYy4oCMqmOTAQVpc6KDAhNtvUL3qO8muLa7dBYUFHVpewDJf+oM5mAuUOpBe
bKP214yR9KDAdJbv1Nu3Gap/bWnvcoMFOtF13+iymzkDlNqqFEPJss93/iuEWDz0cWx14M4PFm87
WF3h98RU3Cmy+YiLlX6IXm2e6yWaSr/n7LLd9HO4GXw0c9EctB0ls6HsCJjYVIsP8qByJcSUYcmr
tMmR/a4NRKj1txi62kv5q7MfZ9cNr1800v3DwDCXocbgrEif1LUaZoR7DK9C83cbwNOUq/i0FBZE
4iQQehTz6sBPAOZ41BqHfKpymnz5fy3DEE6x185uluf9BtLQyids36j4YEBuDX8WcpkLLxCOcJ0x
upQLA2DbMSFXk5j7zUDf1vVQgqqe+qn3B8g3Ui3VHkerrMKZFuV3r9aeKVl/AsIaEgzPVenyq53T
x7zdAMoudoNVvzDa9/5k/YKOzb61lzKEIGMZtKA886e1uzeW1B9wusyWPuv5WPl25n4zQCG38xoH
rDA927szDQenGQ6jjUmJeLttAd1KjXVfsHi9w5NHu2tsq/I9m4y+ZW6bD62HH+MSv5VjY+ySxGVB
ifnC0DQLOwLkzgoZdfIAKP7ax7X+2WVOHWhx9jOvSBaURfxWADQesaUD0z3geOvqBeu8moFF2Ri5
62RGDjr2P7K2GULW2l/02KHgx01emoXou3y1f7Al7kLDTMKhi/vPlBV3XY26SYLufu2MR3AJ+UbR
vjgrW3x3GRKQ5BnRbMdLOJkDpjQX5K1xe2AjBPRyco+MbDdneZQS7WRN1a6w6k8rs+4GLb+zS60O
dK1+pRrGEMZZOznO/LAkzQHj8rc1db8wAAqstTtSa9wnnblBPQ44+HW6cZEeI+V/6pwMZZA5Q3l3
+LujY+KnjnFjmtlL25Vf9MJKfLchuKuKQ9v0t1szEL9mGDk3PMxQeQu5z1uKAlIPqj9iGFu49Vr3
5FYO++o506cNdLB+sy4rRjjRP9h3jZOHw2a2QZYmRlAQNGniJGF7reqTez1Lfo1Gr/t2jCc/qZYd
GCZKv51WDK7YGFoFxMkIUHzST0m6HhLSn/SUxf7E+npndV2Pvo/xU5+K16bQnmrTvbMd1MTBQv7Z
rBgDcw69xSzV8MVoGlDWQN3Sd9wtdFrtZNP+SJcG7J36XWyBkQj4GfwT+k9I/vyk+Njz5L3AW/LA
7pYnKEXv9K2cjw4mc6ExvrR+Wq+oUZjltEOWsZvG8sZIu292u2U7fLrNLzZMJaxL/zhV5KXrtjxE
gQCQQ2IZn7IaK9Jj2z20S/p9wjhyMKVjH2wAGt72I9GihLb547SmdTjQ2gOQ0Xiz8qUJ+5o4d/9H
2nUtV25r2S9CFXN4BcNJymqpwwtLrW6BBEmQADO/fhbludcSdUa0e6r8ZLu0D0BgA9h7hbKcxR6d
mWRfAXv5G01KiybMhy+o7sWN1VaLz4YIrGS6w885pp32G5jjU+91P+Fu8gsmwb8bn2F59siV+ehf
Gq0fgfH41TOre8FnEmojmEmZ7t+bs4o6nv1GO/EiK+wjb9VVW5o/e8/96pLppPd6E8PS+Y4bKPu5
qrszQK8oNOei0mWYZuYBHiT32QR9NK3ZZWkiqGV2t1pmXZq2nGGCI+/alGAVGuOFBdNtods3YPzc
m0P2ZbR8DvwDj5Lc/1X7zamEFgnwTfXRz+Av30NoaNJ2OUHl3uv4lWfBPGhI8/vUlNdlpZ70Vqto
bVvgrSnwRaEr6AZd4YPHWeUXIFPcuVkuInDq7qzMvoRciEW5qna23UOtpZy/DdIUQB0X0HYi6U2d
Ny7FY60O0XiBnHPfwrcrcR24sQrIPUlv/s6G8qoxxVdu84EOrjy6rbhvtabfsz6F6S5H/X2YOYzW
AAL2fKEoL2HWzFDUiziRUWGK/YCGvWjnfWLahPaV+QKHSC2ArvpRjo6ippZ+k9ZwD5PtCHTve8kq
5GuuU2WMl4WDxK13tfbVz/R7npglHVDORemk3Bvc/d1YBTjWXfWtSM1HL/WBR+bmFBlGvR/rISZN
N9CEIGHlusIKxkEUNEZ5qQqIbKBVZ1KtwA5E45Ma83SqJ1zVWwWjRgu6ZQMMzFgT89aBPnkdtcSE
q2Fq7rJsHiMl5Q20DZ+murcDmEr1NG+se1LlBjVchruO69aQIgT8OrerpzJxLx2/+8HNFHlDTge3
5S/4MkMEiKVDrR7zPbazClInZ5gax45JX0XoKAYKKKHatO7MtHpKGjuY8y6cO/Maulmx7qo6hq1m
GulWfgElYiTg6cYk+m/ud3eDQaiZ+lcFcI7USI0f3QAShV83sP8juO+OGkDAZu6XYEJhIxKrdiir
e3Q2Eshbja1XWtTILEhSmyXEI6Gu2FRDqCOZjnAxF33kJ/i3vsEhRublXzGdsBftm+vCn24rUj+3
w1TDQM75mRM8lAcHXwr3UhLNDZpuwiNXOlhvQT1ZDZ1S65Z4JfBOzZ1equehco8lSlO9si4MkLKo
KvVfXSF+aT66Am575xRaOGnyW5Lnz7xHfT+bsBJthadP2ru/Ta6aa0tgf+bI2N707LvTLrenJ6dx
dPhTJUccNy1NNXLfdfyb4xcxGu161LamDCuUdHdKqy0qE/Z1aNurglgXuts825X1E+2nMdI046ln
pI77MWO0zOybJCO/Pd3bZY7YCT3/CpkrnIu6dwOM/NHI5oORucl+tJucGlV+aVjQa8KqmKmVll81
Mu9bMt72vNzlwGgLsCt9o7iwvfZX4WpVzBO3vhS1q46qdM1vQ+NLVAxRU9/VpSjjpB2NJy3hqCHq
Iznxqs9PqAV3NBumJzEJmLPMnn3fd1b3aJh1dVm4nnaYoIhDh3YQz3iaTMeOJfBXYUDdR70nXzz4
vMPdw62du7GepzthG93lwCZnV9SiuC9wLu+zxAIQWjb+DRngGNgls/gJopMnaFPni9CciVv/iM4K
pL5s6Dx7jOc9VWT0l/7IUv5sHVw8Sx0NmaRg16rJx6PSZX8CUMYMPRzxGrTrBj3UWq2GU67bT3vR
FiWudbgQ8yTjmE1YB3j99Nhw+6j5kFF1R9CSrMi1sNAFzgHYmj1nGppKXenu+srf1VZ2DbNYXLU6
kVKplegC52ExkyPJ0Wlq6vY66Ydi3xuacSzm7kA63MJNqy5DUZf6xaRp31HZjNM5CZweBxrqqUlX
U8hYRu2k3w71EDJNfHdFc2pmdbQbXQajA4WdXAAUoKziyvGSLPA6L8pUIcPJq25azYXo8PhS5JZx
YWbSpF3roTdh8K+J4dRhrtoHoXX5YXIhO1impnFQYEHQaWz9vUprHXtf8WDGHt1L7AQqCEp4VVnP
0cDVl1Jvq0et7ctTp1VVLJNcRl5fe1RpUr+07BGKy60UQT4Y+VEYqLh7VQXV1rY7tQo4GweShyOq
4iGZmzKSBRbqnN/C8yoNVV8yHDMzo/qorl0Ajmin2pzC4u+bZQDSOEH7ovObUBYpEL1KYY1M15bb
sNDtBXyQzVxez1IANzpBysN+mnX7ezsy2PNVwZQ2sefKPOqTJqXzkJeBLhgeRHMpT1lXfnVtdS+q
6tIo54yCy3dQRReN1b2nvFDYUziP2n7CUUSxuaBMzHwn9P3sqW+tFpJSv/Ma+7Vs7v1BryIpvN2E
g5gkzd4ejGsUEeNKExCfsAsKoA52NMexycB1QTNy7PMn0VgKDcjuV287SCGoCtuoEcMXplM4o0kV
DHN779U1fN0Se6LCRXUhIc1LbtsPLiQaHSM9gej2OPPpgcxa3Fn2l8GY0xP8m1HO6c29PulfII2T
nfya/cIR6h5miAEGBfMYYATGFBaNARZMKh+KHtJNbDIhqsjUdWmn9W6CIkiAtAHIXlfodBraB9aw
u8yCoGuhIpFoA9VqaKy00FpMmuHC12Fm6Tuxn4gdyKYXPTeeEw/9TsKmULnJfeo4t+jjXQG5uUcT
YM8b4e+ZxndqdE+DrX0zy1aL0HOtoeNqf2e4CIIjDt3JEkudQxSyve8TEko3wVuQUFGzOEEagyo9
ZbnCq4qnl00/kmhqklshm184bC+KgcVABLrQlMadP2W/E3/yI6LMHA+R4bYel5RZ7WRvASOugCUS
cOyx3BkJW8VL2Zk2Xf0kiTHT2s9xE9Puytk94Y7/kvhcXOmVEeY9uc3rNPTQk8R1XOh0qJi584jd
Uru0JfXMscAB7wN8XGDueW8gt2mkpcC1AjaI69VGYeoc5NNDc/Q/BQBz9azFxc4tAF/SXkv0C4hk
Ue14dWQXl+PeOfwlO5G6N2BTw+yLRyLY6imeLyWZ4MVCt0QHw3BVYJETtD1TXW/BJDsKkLwWnVo8
BmdQZeMqZoL+vyOuqsU2N+DLkrKlJzZEzd1SSMVeu6sOVay1f8K7h52JBfwKbIMXPe73pTIlhmGq
TDSgM0uE4ItTvWlOLd9A756rMb6N8qEUNvQ9h8cexEafbQ+vwATSop2zsWDOlkHejGX1rXD3JHBW
BRonr5990VNj2Gtqr+A0/gcVnTdxVl9IKeJkSQL4YJnf9zweq9+f//1zXV98FA+K3sBUG2j/vv8o
UGPtCrypwcWHk3t1J+D5kh1Q0TtuczHPderfxVptsqSu2wruAotWwTjBt7rblYEfWPfZAe9gEOvo
H+Hf3oVcrbnJSIvCH7EaZk8zcIMr4a3aOlAUH7r26HfTtPG9zm9icFuhLQH1jA92hGnhpAMeOX3Q
Hed4qT73dLpBjyAoIfu+BWE6u9bfBFs1QmbInpoTqVC21JBEp9JEJxgMlNEUG8v9bPUSRlUQGbJh
aLYmg2Ye6RoPZZJAy5GirS+D9vD5OjwXwNY1SK0CGw6M8QpQYWuzI+wC9o2N3b3o5nhjedUf9LGh
S/vfGOsSbE4qO/PdHE1YUo6PUBmDTIRZiGlLyXVjLOsqLCNSQi6QQJTGQ2JI7/xiI8Wdse0DMwBg
W5jiLPIN69kqZh+VnNluXhtgjUP/6pZXA7SRzCgLfeRvFfwR7w3l8cU5F6EBfVzlCpdpvqwVyjF6
8eB4j5l/0IwtV5AzSxqagXiTQfcUhfg1ld+fczebU8RwvYJaeMI55hzn4t83lqHhACdgKExhKted
WJiwVKYzwhKNTFdMO4KRsMsdfzeTjb7MOfSJDyAUPAVeDUrXjsNjCSsYlDYht/8DbumxGaKAeoOb
xSE5yFAakAQrw4kmkTwNt5/vqHOZCKFd14bUBlCxa7aM21u55EsfrIoWwKgIx71xY8GaB9yc0Nka
6LnvBoFMcMWhJQJo1PLf36IBeuKW0Clccrs6zNdtCL9DmOclsXnXxfojIOiXW9jmc+fJIsr535ir
w7Es7ESiLPNXR8oK8kior2AH8wC1vcCLs+tFb2eLL7nk1FUDxAcl2dd8gM0gFrZqS0nDG7y5h0BS
r78U6fyiG5HonbCtbUgyilDXNzb7mZvGu3irHG8ToQ0eaXFHy+TJzsQlr0eL5lpz1ThbaNHzyxVb
G2kekLoPzEkFmzZDh7UH+vjtAcjKAS7fh+KU7ZZ18yqo9T09ejHkyeJNo/rlKP4wsW9ir76mW3P4
V/fYKgufknMqLbr0FxeQzPQVovH/QP5mK+TqW3pKn1D9aBepneapjsf9M/QvwvpKQTVv+4J/bovg
gYGchuyJo3SVPq3KKyZeSNzvCwmDvTZL253rpqhEjzJ93tj954aGevyCiNSQ39bGDYk9u1Ptg+G9
zOaChyysw4g9ESz29fXOsH/8AesWzjN/R1zd7kQ/+G1n4/06MU5nFM/lsOXZejan2QZkvtEVhkO8
sfpgxKjRZFLT3+Z6PFSnxekO76NNhfTlj60X5Ntgq51n2YNu1j2C6ezOn2N7xJpMb2T6xMotNsiZ
KwMkTf8e1+r6o+Wqd1uFuRsLsStSP2Dqy+cL4lwEeMLCkQWGu7gFrfLzOFSTXTAsvqF+rLV7fdxi
zHzIU7i7IW3g2MahuvjBvj8AKmfqIEQLBBUTNxIQt/YgxIm5Pz8fxoc9tIqy2kN9kRhG3zdNUFfy
JhmcwHQlKmfl3edhPiT5VZjVWi5gepsQrxkDb9q73HV/ETl7V9LX650klvHQkJrtLb1gW+CVrVlc
tvWbY9SBmV5fGZhFUt8WqNYvLr7Lo5wdHHZX+k/a8xj9M7P4czMLl3EHaoo4wz84+aG01fnEb0co
saA+qULhlnGvfnw+rx/QU4sfgA3ROBf4Q/uDVVrCXNiTVAsGXS8pxOIC5fhBWx3n+rGpLjuRXxTz
t89DfsStrGIuO+PNlBrO7DTp0IBwetsCANzsWrRoKYrMR77Pr4sAbfSNiB/22mtE27FM0E9NcK/e
R5zA82tH133NUi+LVazzpaDQf7UDcZzo/dYr8HVrvUtUiAfoFpDAOLaBNl5lD9nXqXQWLhmqyN2L
MwflVYpSjotmNjDONaSVvK9WbOnhGC1e3tsH6Zm1A6YchOZND7y8D49ec2rAbZghKe4tOG42UOXc
Q5kv/HxeX50c1uMEHh5MCVcHKm4tHeUQZckKAtQ400BNDRpaHIANQAtTZBHq4inqn064iMOwgxGj
U0twg4CzOGgrYKOBUARGmHtEY3FbEBEf9LMftrq6mG1VgJcLzx+P2UcU81FRbQ+OnwafT8C5dQXH
DrDfHQdH4Pr9lcEhh5RqYR1APtmfokqfNyKc3SxvQ6wSn5YkE2E6QjTRGEofjUsYapBoPBpxXe4x
oWm0hZP/eKhj+b6Nucp5U56yKZ+gQNLHyU6E028ekjs3QhUyHLs//FZ/T+IqHSxSJ7kz99OCNzgC
bPF9bqfvttdsQGK3vtXqvO1yUxvGEYNyjFMK+9rM2/ISPXNG6WCegLcGpRMDlrLvs0yW9ugYjigX
K955cYmq54VjyewS6EJaAlap5d180fit//T5Kjz7veBTABQsPMW9D3YFvjH3bmoiobbhX6oWJpoN
ENshO9TvHrYk9z+ySrE8YI6AqjgODIC0VuMkST0W+oxwCxGxhAv2xKOWB9lDhro4C5BwvhNySLZG
eW5634Zd7elejvXY2GhGLqD9OQROwtonB4jVXesBC/oHlFfwRoBKE54oG4nuw8VzNeLVLVcOozVw
BvCvZBPbAb7jRUnbcei9ZLDDUnr+fU7HNv78s57L4ajJO7jFIYl/INHaGRyVEogoAZ/W01IrLrQW
DStnSxVlK8wqwSRuIRZ1GUgYeNdeerTK62TLEv7cJQPue+B04iYK4M3qOOStjbtLgi8nLtg+P7Z7
E+bUeGodPp+wczv8TZhXuYE39wqXKVvpoHEHZNRpYgJa4n//PMLH4jwWAsg9DuDFgIFDKPz9Fi+7
tNEnE8170tn2UQHNf9V7bREUNvAQjCty0pr6tkyy5EvWKvgCVb51KScGU7XPf8kSaH3AoSwH41kw
SqB+udqDygcgZZAAlk4Q7dD36tRGaF5uSgKdm1KwI5bkYngaUNyr8XLLYSMENAJSiht78uqg7eHb
8/lYXkuIHwaD5QGZa+PVE/Z9FNOHioY7o+WhtzvohjeMvop5ngyTmlfzVXahPSsPTb4yzDZJYWeW
P555eP4DCbi0CFYjrFQ92qg+4/iGEJGSaKePsBfr9Gz3+SDPvCOQoIFHhyQguG/uKk7i60niLjpR
Ql525LlHPx3WGdS0po0bw5lPZkCMBxcSKHh7sOd4P5kZqXNcDWc8+zp+dOq6hv+82LqWnAuCC+7S
G0BZHt/tfRCHOEYL4R+8Tbp0N2DewpHxLX7smYQPtsV/gzirB6yqBcsKiavPBK9LTxY7zO1jRVTs
zfbF3Dr7udI3LgnnjlLgzQ1MHnTK4Ma2mj0lmhSV2xZS5CzKjKNzFDF662HefBujKszirY7vueWH
wh6WvbHM4/plQtDaaRsrG4JO3QF3Ld1HNR4+X3lbIVYJnstxHiwfVKCmNWnVqBOgJlSfu42y6Lkl
gfS+6DMhW3wow04gMzPZA1qHZhttHCAe7j8fx/kAqJQ4OlzYINXxfs1J2OTaULGDEShh3/tRhODR
b33+ZUmtMhH4w69OcsgK8IJ4H4N3llYID6/92rCB7zbEnnhAEjdOkVHovT+UZvl77MhFp3uR52f7
z0d47rKPxzgMICEADv34NXPaK0oCEoIaX29Wi8SDGH6BcmnRxa+h3pXGgzls5KVzRxqwcotAjAMP
PZTx3g/ZbN3RqpgOaJZhUO7cVfbRbqOyBoZdHGaQdLIbosqLNk2ijdEuC2892XiNQyV6cSwBK/J9
ZJK6jZdNGC1MbNGI4XHDjsVpihEzJjyqhz/IjFCPQfJFS+SjLTxEJ3IJiR9QuMAQCnhZpDt4bsiN
KPqS+z4MC2x+SCqj0/Oh2JC2Yzt12dwF9j2kbK/qOA1tIG8vRcgithu+8asZr/7+MkkC+7BlvnZu
s8Pf4L/BV5tdgQOBB7kG7T7zxRvNr7byf4Ij8PmX2xqh+f7D6TwfieVCMczYLSod/b6L5WHbtv1c
/scUYjTIww78IVZhjKK2Z7tCCxr9xxxGs6yNmK7It35A4XzMWnKHT1BGYDqWt5+P8FyueRt69dYY
e7gMOxVKsl2RwlTSdKndiMfPY5w9a94GWa1/FCu5brYAiJE9itmvvLi8hXPWEIpo2NdbRMmtMS3T
/eZ6PKIT4LjN0AWsePbrU5VsHABnl96bz7W6E/idlsH3E39/IDcDf+zG+81q5bmb4nJImov+8PI0
Wp0BLmNOXxZoE/9FeYNBO8TXby0gYQ9NPCoKXFZIDs5MFSTgN87Rs6v+TezV1qpZafWmg1acrz3L
4as7JhS1H2rKImikF1bOj9TdonSfqyS+G/B6qxWoxJgNBmzcus/5XfFd3ZRoHp9KXEqMOHu2LszH
NgvIbvHz+ROEkKm9i786EEnuzmnhowfo3o+hA6HnpgoIigtdqIVdigLqtDc35vn8Kfhmolf7Pqut
wdcFxrxwl/t7dkxffDTLIcojoALk/mrSf//SfjfI1W5XOm4UEA/HS9sCi2CWd5D6D2t/3kgqH9vj
q8lcbXgPlmCF4b02VJNdftL3I/Wj+pQdlkJNKv+BZvzWml3teQH9L9EpTGV66C8ARLoE7vVqO1P/
HyODJg8ERNCEX7+iUiDYC6NBEXRwg+TBOKLGHkHva6AAu4OQBLTkdvf2bFBwl9H6wUV9YX+/T2hu
lqQ6N7Ah2eMAaGi3qx5KWO3wq1eJGYButhRZzmW4twFXs2k0Sica7oOBnxy9sUaSqS5tWd1tnAvL
cltfIN6GWT7qm0RtFWDO6A6a4AOA7FakP0/OaYGLAHwbcHGyOSrZsCRb9vvWc+TcGfF3aHftg16p
Vmslg7MBqpdURwVF+/duOtgEizQB1CUBmYKSzvvRzUKCrJcaMB6Gt+rigwve24FDh2gbHvX61l3P
JMoWKC2gUom602qFEDNvvbEEAtwGlnIRqgrqC1BBLnC1hpOcOOVHErCL7tWwQQpavHi0vAEzI7K3
POzPJjWIn0IPD7oji5Lt+2Hrbi30jmDvTztnx07NDlygO3YAtzXW9s3J39A6Pvch34ZbHVZ5i8Vq
vJ4b5aNwcP2sydY999wyfRtidTRpRslcaxlRE5VXzm7BaEtYhU3fF4jIovdgnYAU34q6/NUPn/TN
PK4OpNLw1KwtOXQBxEw1ENnawbqeYAqodoYOkeOtZt7WMFen0SgGbRw63NLgZ7UogYGzWBfGA5Hp
HCQg132++ZcV+dnwVkdROVcldN2WSxTIlr3eUqgphxJrVYNkkeb8W7fRZS++mczV/lCM+TOqmZDk
7UQAbnYGdzvwCv79kHzUDlExXfbi+mwQ4ERUcPiGIIOSFGCHhAtQc65A26aVP+8+D3Zu3aORDW+c
pT3xoTdhCcXbHla5sEb5UYtHaUSf//2zl/a3AVYfiKvc4f2MACocQz0swiS0Dl1sxO2OxVvwr63R
rL6P17F89iaApRUr3B3pwFnMQIPa+EBbUVbHmsN66VsjhuT3j1DeoyZ4gJ/P2rmD8+2krU60AZU8
qAkuEcwxHJL5pnHAynLy35+H2fo46w5AJ/2xQqbrAu/hLwHJfq/fLT1mFtS7rabQucSAehMY59DD
QJ99lf8ao3KICxx20BEQLmH3QiBg78udPlV6aNZy3nhf/R+j+zvg8h3f3Asg0sZMCCPgPRyZcRqI
63HvRgsOEE4r4Ez/2Ur/O9zyUd+E8x1eou+MfVu9MIeq/5VoI3y/pNokcP/gxHo7nauN1endnLQN
8Kpjc9DHiQLls7HOjXNnx9sQq+3UegLyWGirBW2MB3fo31sgfodNkMbGIY3RW8cTo9gDs38DAVkq
D2VcXJKNYZ59wr79Eavd1pUkz7oFl2vtOhJl+8VkFlcgAi3XIVQUmE6LVvCbRVNp4+w89xiAJqPm
a+hzwN1ztWAtCKyJ1MZ9+dWue9/u52O6T49y//kuPJtOgAIGZhWsKfzzft1gH0BsxPKBx/XQEPZH
mnXVRoizV/8FafyfGKvFMrDM14mPGLgiq0MeEQcum389NLgHPNY/QYuevcK9DbpaPkOqiipNEDR/
XN7C4DoKqvYe2s+w+4LGxqYD8kdtF5zPeFEZaDUuutdrRAHXSAZWE1LMAv54PWwOQqPLppcBv8Zh
gBfBfAUHBDTAwZ//oUEpbYf+O/oVwZ/lgzc/ZjXnDpvGOinwY9oYfn4ROz6DLn5Y5vof1B3OFeLf
jnw116Jo565rEAwqBcF4Ye4Xq6d0v20WcDaLvxnVajuC3ajUCA/hIKtSSoyblh+Z9VB3Pz/fFMvv
Xd/r/AWHifaCCcP61Xhss7Oypk26oLKkI+ETx8WPPJn5DoK7mRNUieP/6s2KbWz5M2sW0s2oljm+
A9+KDyCCoZgMJUmGG54V2c3ROoIjHrvBwCK73Pm3U7it/m1YZ9Yt1HdQaYdSOwrt3ro92FWd0Uy+
IwMGEzTK4Ltb0jlrQGKXrhESJkZIr5QAdc+ZCWfvNgmSCsrWNIUqCzXBOg0BqghY24tYKoAuCzby
46xXLyrzr/yuedIL9aC1joA5F95Qin+vSrDHoUIXcM+/6txiCgCbb44VOs60EvkX3bNikuagx87+
TaK3Bp2FH9oL8drV4XU4gqDOcjR5cl3EQ3cPCvZVwbJfsk0gn5HEfsHYjpTJQKtW4XAaKui7yNGj
o9GjLS0rNI1RZhEEDKM8I7FW18Eg82OhZ1GVmJHeQtS3kPy38MrDNBW/OosFbsriWWj7ahQH0gOl
VywaH5XX7USepXs+lhdQLfAolCGsgM0NRTdlDk3RQELQIS+okulBYw0jFdzKqVv235Sfctql+F/T
GnLdqufUt7yTQ+aIufk1YD12gBLwjZXkHJ55zbBzOnmnGwwFbnvWMQ86sgq8/igHejywiHFynOkH
H0GzVj3hJ62EA2DZK7ihw+o7zAt0iMgiJ2DMKo1TkYE9A82CIxm4HZSyZ0E1Dg1NSmlRBnAG1f0C
5x0oODktrJRHXlLaEW5ZYLUb5BezXYjGGOSpn9OfLkR9PK2/m6b8chIO4GijK6B5qljU4N1C9a7D
DQhdgkhIzQzmNIUIkw/DIhsSJnHp6jptZfkyzsVt2eg8LMz8u1W1YKCCkQ0kTQNwZl49eJDDiIko
FdQVGiicsiegN0UgXTzuMm2GflOPVVln7a9KiKcK9rzRoNnVhd6xDDaMurl3C2JHlZnzyC/9oClF
v8emTukoxIVVphzOtPODP76MzvidJMnR1AQEVJP0uhrQ12iqNoSocKg1v/JRi8CBiEd73jnOuDOm
L/lA7pwkCWunveJpe8GMfcbldd3z694zbqFlcAejZupL60YZCyc8Jy/MqNwDoGc+LQ2p09TB9mO1
/A3JLvQyq/LF9tso04VzqBu7vIV4kxONDuGBlMaLAxMhqDb2e1PiFIEuDnyRiJkApp7QFtbQweQl
Vlh6nQh7VFxANUenlBTqh8rxTblqHyvXOeZz8b31hjhpUEEq1Hh0PREXUnVU69yocPBvs7TqaNri
wFK5pJOe/SrHpghNz2O7unXuB4vvqrHysV3sNB5yfLPK8G9VjuKMAuMpJkTLwj4V+oOVyCZkEAL/
lsx+EZTZKOJmUikoQTiji7R6GDtjbxe2HTh11cZD6ptQl0BbjpV2UAyoZIOzFTcauyty9z5vvJOw
oe0FaY0Q+gV7wLShXPHgCXWUc7crev3O9W3gv2pUkHJmggavtJSaPncv7Qo3AdRdf+TVBMQmjHAD
y0uLSDVQSVCgONKmrZ5gAgKz6k6LxonAtBsfSHPFjtXkBJZD0OgaRDoSqubx2p1hyyw6E0Lnkz1c
2aw2AkuDwhtJuQLN2ckDwr/rxYgbJMRmKOl9PKyr6Z7DnYY2eqbR2mCgrnfdV8drfKQ4Zzdw8pVP
RglVoPo3uC8XpaH11BmNq3EYj9AguDShwjz4WDvaTWpjmlvgmJqnXNpFMAmSUL3lKTwe+1OTkYNm
T7+Vj88JoYVnyH/f9Z0B/xgg26nkPswfnjKzoG5rRW3ztYfSij8bP/nQP9i8O+hutR/YmMbIYndz
DdHfmSS3SVvc1UnzIr3sei7YTk/T0whtiMHybjToMRn2EBWVvZOQIcZf+llCBQXV9XswHqrIBIco
8FsOGTzVwCl84NCqy7hB27q6LidoiBhpsndMdumT+h5C+bFVaNGgs71mFHmggNyaCv+WqBoPH2GF
nhLXw/RjyID5c/zMve65ZgWu4V5Kn8FxOJFQA4EIVNs843vu7KG+ZNYAonHePrpJvutn98nujINW
mjKwLCw3DbkKPmhxDzUQoacQMCM/Zs3sgzwb/NCTo71rteTSSLUHProXVVbfO0567wKH0Ordser1
GH5UO7dws1gbAJ6FWhMJ/aS7GoUT1U5vQN2ay0OVwh15TtIMcjjzlZySp1KI+1KHECAcAaiLIdKh
rAG6Skc3IoU1XUNdrQ6HqbVDy0SDqeE/GwZtCEvL9kRqP3Or8inXoY/DHAGRJG966qdK7drarKib
pRZmwTBjlMauhqSKbWSKva3JL4nIY7/LIPsxpMhyPQQVnAT+hq6L/hmcDCy+yNMje828+pXa7U/V
9TLyh0zu8RBFftDKYOJeaDDvkjR9NMw+PHp8m6rBg7t8lxoBI1N6sAdx1RLIHwms+sDjCcRT0zqs
CyGu3EITQd0zL5Cad+oTZ4rEPEOLeaoMiOlkO4f0GU17I1KpOjZ1D8PKfhKBz4drQ19UYFQX+kS/
0xLjIFk90AlagKbbaKGm4d0m1XTwIRgVNgW0DrjYQ7fECaGwQGGNuO/99rudtJJCNiROoB432Qrn
bi21YEKNmms5fm52k5qaDGRj4hYAuZob3GOOaV9l1IRzUSz0gd3IxGDhZGlVNI7iKdVNtisKqe2S
xPkiuRVUubNnpb/rze6HVZpfEpddTh1Ucds0LDIoTeVIEfrYHr1hdmkzOJez2d8oWV/ypjxwUF4i
qXwUqHMveyhFB/20UbP3Chr1Jz7DZTetBhIKdM0umd1okc3zIvbysdiLsnhsOdoTxBPWjdDyKoR0
36VucRawGoddbevqxAfuBFOf8oeSpxpOFU5oxk0jgIbOrvFR70rxJS/winyahXHMHNA4q6z62guo
aM44zic9xzUym/td03jVyR5aAxcp4h0Tw9xDNv+2btAFBo79hCsqREqyDjtJoUoyPQxJn9I+hYoW
H6Dm5AHPnox2kNrqFsv2a8bGilZc+82F3lx2bn0SvneVGZVxkZXui8HMmsIFrqVTJ1U0uVDEdIpO
jxi61bQ3pt+Tyy4MthRuze6hTgj6UrP1HfKU2q//4ew8e+NGljX8iwgwh68kJ2tGWbL8hZAcmFOT
zfTr7zO+wIU1Eqx7Dha7WKy9bjF1V71V9byAquR6mhTPj2Oz9WvNBX+X1Aln2GitReTk37MoserA
G63J4s2rht8JMcOxXmR2KxejPbQ9JWbF9pQ3083zG01rBW9DDopp1L0Fos6gbHsrzkI+u94EOiv0
Q5WI+MmQzrTxZDsfOtWJOCbzYl8pPQM3mrCbfaTlM3AqNzdvmyh/wYukuEoxNNta1cAyXfsmhAPm
rBlBio1sCWNV0IClGC1ETEWLAhXbeqbdC1197qza2HluJ276JLG3ZeNlG4Wv+76NJiX1G4h0oZ2z
LUmzHXYQuCWbpmEGrtpmdeAsjrXNosXWOXvk+GLkXXScbJeNTzWF7SfZqOwaK7L9skrnQzXljCXI
VvWtSBlXcV+pd0sJYk+47hshTraap0mcykmVUECnpGKTbHK4opra3C8zdDVQqFDnupkmgnnozNtM
58+2dJEf1WRJtl4+QLBOi5+jnDgabAOMmQ9YqiOJmzJG4lUJ9Yh+tZzbZ/xOmxb6TmXd2E71iDXX
rSnSN92ctzNPE67dMPue8B7UVN7wTjyOtetiGtdPa621dllRbi3He2iJ86K8aGCGA0adlSzysfiK
2cKTI3yzdVKX28KBjJ9ZTbzqq2hjpcvvypZHcp5dls93mt390Cftl266/UofYYb10VWcgvob3Qb+
ZYwJttL5aSl1nwwCnFx27RbtUyHw056d4nc8TFdIwgRodb2Q6ahXWTGeOlF3oeoUQK6MhgcijG9d
NcScc8Dg4+XBmYk587w6LIbn3TWVfozdhHyzzh6XoT2RGPF79ZmjI0/KEF50EpY2HFmTtC51oISO
RM1qk8CX7/6cJpI+mC6GOjs4942cYIHOzspVwL9yeJ9ySHv+nGIHvkybIgbNN3rlM+zN66wuiUWh
GjIB/zSTs6wV2uy3I711q9j29nqnjH5p6EApm7e8btZtQjdFbNy4BMS+sJInlJ7bzFCyXbdMFS6o
zXaJ52fFbSECqsBlMMcQp8EQ7paIAWqkyPG0Erw64zzXmybKYvYvoW4rD0VPnW7kGYTuUc3tiLNj
fbwpCoiTQKkIhrR+nVtL9sDnAmgyncjxyuYVfjRDHCN3S0jvtS2mYpMkGKiIydU2s1UzN5wO8XPV
FS+ebLJDl2QYVo8ZFy5nEpaCXVMM1VUDOJTJkfa6LbUp9Opa3SlKbYcVMz4hgyzWDr/G17Y3BOdX
i9/SpKgrMqAbWfRYDMoExafOQlfvMiyJRzMwLV7IiYEWcvNs40ZC8ROBWitt++esKddJaX8fCeJH
Jb/X22ajeO1WLu3bzJCIZG9y0uwn+CoVoK5CAFfGP22x6JxaTnRdOou6S0e5Na1+t4AkK6pmKzrn
WndYplL0Wyu3Yz93s+sFUCRGSNf40W/jRYXItVwhGv0sVFLjBVElko481KkDiGDRil2X82+elwAa
S6bxkE3FG0ld7S+RV2/VjrqeIZr8HruOetVo4lbmPI3WNWh3gVR6SEp3fLLqRK4MT0Zhh5sD9yv7
NQ/8jqnPpi18PPO6GoxuY2emoGvSbt50wVlhtISeZdy8mr31Ckxjiy/2Vo3zn0MVPbjxGEpHvApX
kEimGy8lvZm8bZdQ3Gysq96VezuzRWCK8iGbk1WdCCUQMGs1Fb5yvtgG29Uwkg4rL0aKd24X10wb
mt21UbZvE+HFyqg0ZTe1mQYiryyuI7k0B5iOqATxAsJPMcQqjpaOXs/B5GPMvevEzdpba26VTRP3
02nxnPhZFfWyGtguQ3ssV2eFJnHK1UI/hNune2Ey12Emp2RovJdh0cuNnZNLNF3hhmIutW2pJdn3
RJbVquXoXymLoh/bPrV34ASdxCeYH99GYxTXxqDHvyOGqRK/HEVGDjkwfCZAQcbz0GwdVWwGa/gO
5fk0EZUC2yWrMTNB+2oyr8UYQWPserJtGAVKbCt+E3f9JlX7/BCDpQsLN1rTdv5mt9apUjuksQWS
XFI5gVabu/T80lSS0EZY5A8j3uViedZwf3Kx1Siz/jATPTl1Gnaps4kafW2lwzeMXoiK8wrDo8qZ
/FnU4WBVGZTNMoCE2YepWo1XhiNLnyAYNSfLr8zaquHd2uo6h1/tC1SJn66rHGMSSCWdCXmTF6Ho
L56HpuOZTwwZ/mCKJg4VlYsN3HyZDk2OfVjXhIWsrlN9utVp9XdbE91hsfQTRNMWwO/w7NaMY85q
76wbfhqgsgkjqJo6rNUsCRtX0fdzNm/01rhq7PZRMynhw+/TuBbfkcM3ja1iq+e43/K6BY1SrEbi
jmH44WrNT4hwOLuXKW0VWnJKaxLRho/u+ryzhwxdpDzF4R4McYeKK19r1dtVXbpRUjFu2lixwBeV
vs3QB+mGCK2lusKhc4vYfDPaMa6n+05ew7fpUqLH2LtixoKQFbmIMvIQ+Wa5JYf09HZP3iO49bR5
MEztA0UP+O78YYz8JnlLa/2oKON+zK0VRE+m/67G9pcciGU1K0yWkUDoKZ92wjyp2X2TvKCQuNJY
FzALz1mf0oOVffbGdZyUG1pDg4SS25C+evOPWlwV1l3JcWxA2lY4wFw1sLQkEMmVS6BraXT7Zvk6
1Xk5gHs3SfqaM6S2uN9N48WJhked7aGwfrvy1bCuGlJ7Y4ZIndyZ2MQM7hvErBVtgKu81AM81vzY
tfzK+JVaD4OGtXm0GWLLd8tHoRJdxeQEN55xg0ucmJvvdlytReFi1XKIaElmR1x5WfZgJHYJq7c4
kcidhC22Vh3x0sp1jPWOF9VbYeXwYzO/KmEXm4gNGcRIeH+lRQGX4FWVuxLddITmXLgvtZ0eilrs
F9mxYe9hBsGZBXhvE4R7TPPMGTHs85BCzB2ss5V9FGREGMEwUj6AMrW2K6/eDJ01BDxiUl99AkPN
10eMbnbuC+clpGlZwZbnNCq1yPTtRAnMKd5N+fkktxz0LNFiVz43865YZuO2QgQKJ72et0yquCi2
WRdOSp+sUk8tRbDU5sI88hzWQI9WosikbxaptQNN7xAXFRbFAFDGuQ7Rsx3NNZuEWMf5eJMOqE6L
CS5kin+bi16FBBOen7bOLX2EaojItMrG5qHsxWPSp4dKYZjE8JA/Ovd3qQMQrRN34vUluLKi0gnM
zvk5wYyyG3KReVHPIdq91Sl7IvyjiM5lCUWDWSmsbCVmErbK1h+rSZYBAvA3MxE/WmW8VjNdp+kb
kCd2G1EwON3Rqb0XGimXzWwk16ijuc9Yk+rrsbfTJZGTqJFeu6g6SRgim9jTIIePy9abh6NIbAyn
8WNSbutmqPaKV6yiThjh7LQFPFKva66avi9CZqLVleJq6Qu4kewhV6ufSlSn24TTFjEywYKgsM3p
quIwPkWDM3436RMOummZQvwKqxX66HLwitnYSAwut/w2dzcUlnc9eXGkryytq9EO23EMFGTdMdDG
XOCmwA7FF0cenSezq6MyJeIVMiWQ2kR3r4xEmodFEltRCb13ljkh6qhdyr2qW3m/SqNZIoJZbMD0
cwTcsqPdiyozbuLaxhu+GvpQxUjkUcaxdu9EWbMnWkan6OdMu67z6WZWOyiGRpyobUjqoPdruuri
fZ61YpulfRZSgk0sv4ENHeRdNz+QKY4tcnRe1H6UNn0ZqGbsHPR6aK8qe6CReTBeBwWeqK4u3rrR
IwnYolTuzLRJ1KDV1Q6skWNlw2mQU5LA0k8QIEcSt1ub+1oh+GtNkHt5crVYIH0JAmXj5w3AW76V
WXlQqTzTSVTnXZjBTv8+6pk8MOUiV5aXnq3KCqe6avUuwrBPpMYcQuyX60wpHhrAYI/4/VlVWMyt
sRtrtdgxJVnfIkY027xjvsM320TzfMtZjHXO9xUKsGSoSPTQ+5aC/hLRM7NFO9CTc+oVrYc5d7dS
z6NDm3Q1GXEZPWUyKpAk4+6ep/h9tBZ9BxDTCfl+s2M1D/ltzTm3zxNsBEBjjHcyUl+XUtg/etHG
fiuHe2QOdz+UebbO0plsshh1KL8g9s80cPsuN+JqkxgyfyYcKzm53SY05z6/WwRDzWjZNY2WIi9u
LGXQ/Mnrq6Mx6epTxHj1tilaczMvM54Hi4oXfd0qj3iW5luNzGrl9cRgnuYUr7WbaHshC3nvyg4L
pKJth71WWctD2ZTGrhtkG5rZUL4hgOmIyN7i+ZU6ZRRDyrEefEYhGaiGyx4UuUZKbCqorsAE0/ZY
VZDe7Y6mD6wi6AdFi+clWPL+xa3i6qVJhuiQ2zMWxh0A+VlVBP6w0RCflGTqVtHSy10S985WeoMZ
ap1rhnqdResOz29g67l9l6mqusttAj1TMX7bstM2w7TEm3asxmslAyKbECXgD6hZ0+gnUYklLKYS
1kpJs/G5ZURrTbEPpLXhoU45dfk2NjVbdT60nP7Ac2d/SeL2DaOy5ehKmQbamQu/thExUerZlg6V
S0ms7YZqM2hO8iJLNV6Txsb7s5PHgfmWaifyLiVYHZNd1zhyW8V99J0YUjV8skW0yNHxsNZoQHm/
RLM33tLEZ15PPUJWHmGFQEvV+Sh4WGL12U1wbq+x0pW6fHWq9oZMZaXoboYKVLFHlVNKL5kF9q6P
n6JIgupdmpOWlzuvAxUse14092jyMPSMr661F3L5RjV3i2Uk+6FXCj/q5qMnJvb8tmMvV/aLsNeJ
115JXMbplzu4svw+csASz2Nwka3qbNlZsXpl5sR6stxMiROaztsoG/S/awlRsiq6K6knJ8UowBW/
LqK6K7BBrfFOB+N/7XktzN4+peyjvEJzseb7quT8S/lJFmU8NZEe2tamQ3F1EeuaJPk2FU9kc37L
QZWMP63y3in7tWcXGxoR/d6W237WzXVpd9iZ0PnYdPoJIMhtXhSn0dGPuZMcmk5kfmrzJbpFv9aJ
YJuRVlqXjqW0TdejSzwRaW+Fk6CgaM2d3RR4y443Os4ZLh4i7bAZnDtr4OY0z73zVhc3rbdPOVyj
hYnxpX9N+9sm/iWseMto3hMRwq1lv5TU0/k8/Rz9IW7oOBEnO+rgWad8omTQuJooMvo+CydUkXC7
BgVtuOF3ktSvaw5gpVb2Wpy8Rq2Bx8F0Dx5wFbU0WBNGjrOB08MQltQPNZp0Gov3ncmPyS1Cl6Ad
S67DSM+crYtjPX/3ojagGv9NUzJsHFp+kGwVZwMeKFkw2Lul+NWcHSeGO0s9mqX0W+W3116n2V01
k1NE39TC84elAd59xkKXUP0BVaTYICr1octoFJYJZSDaPaBgU9vbTQWsFcpxs2KGotzi/rF2iPQN
pAUbJXspT9mQhnqEJkyFtIpBqauUvaUb9vkvs673chl/gMy5nmuE7UEPyLWodJX73qxXpsxW1kwP
j1HtygHvgVjdaCDkGRiEYX02Tmq2SnLPiNQh1TEcLkkn0jkc7W6dehS0kF8NzIIIoQ9Gc+f2KOpI
CK6DQXH50M8IEroTLlocLvVdOtoURDI5HcuFAz1IvCh97ZtSBRsTm4ecFC800mmXDu2tTk1IrhWN
BDRrsmdezBGtBwlqRtMlvMluEEw5IfPm0Z6LW1ef1+6I3KhzuTOxeO0dHI/qXqGqJB9CbrMmN0L2
xteu966Aj1Pk0fSj09irIaMqb3ByO93w2EtOxWI2H3VFeYCJ44Kx0dE8a4r3HlYl7kDvFvWdad6p
eXESMnnRTWuvCdNZJy0jJVM63Jaj8lNX8rBnL9MqbTNV8Y6hAr6ZcvoWjy1kKZnMG6lr0cHCuXLt
ZGO+o8g57WfFq32LlALoekYolniq3zKqrJDYBWZqPiEr+9IZ967LTGUfr1yT5lQ6LvGhCJjhxs3I
fc4ijXDZChznfGanEBpJN1qoHfiJMNtjEyMlclpPI/4zhvYyeRTHMrwqyQ6ct6FNfqqFvF2KZCAl
wjEuLhGxTTNeOZh7oPUdyuncI6G1+g40aaDH6laIcWU53aGovi9kzRYNKxu80+cgSZJdq2XTytOR
2Iq5ssJFcdodB/fB4KWyyjwYqmIfC1ve13jmLJXN4T3EK4FfBjRz8S3W2xcxD69Y3wz+2HYFqrlY
g2R6kDMfGm0xa7OvDrRRHeWw3Cb9fGsazi4qTDyr+h8zWHkzamKivW5flcz04sRsmtMDXtsbzU5P
TYuTRdlM17R7X1t9diqF9Srz6bEu7AAHj8fC7ld1GZ1yD4Cgrskb266+Iayv8WV5pGK3Xup4XA9I
hL8XJaFDZAQjS/avmogbg6GN96M7xJjGWPF9XCQduaV9PTXqb5xelH3f0pEgjWF4IA5b6PFqLOeh
bIX7ve7OgV0rlcgI2ZPcwKOFwJeqmWsrmUQo4UzkhFoea6ZfdAWV3mE2OZ9stewC0xHLpo7aLMiL
stjw/2O03o/JYXbI/gvXrG+YhO4PZYaoaY0OxTGqO7FHi0tarKtFdVbYVkW7kcDqLsI6Ab1sQuu1
nILvqXE3BuL0YcpnBUecZA6Ntl8CvdVbil3nzgcmxIMkF3dKnRbHRO/YmVJhhaVQpw0DS+52aAyd
wpFZ302VEa1i086wHSlJBkcn2nmpIbYR3SscV7yD12rjITRMuXGfaOmC24ZkEwKa2SAl0wmjqhlW
dZm9a1UMZsLWcG5UvtfENdYtQbuv9y1+C0Lz5PKEhfTIf1nqMT8ojSzHe1WxGb/uFmqp9Lfn0b3X
6kB2hmzAaEEaFjJqrF+1UZQ+9HKixJ5WHDyIiPmPinCeXgGeU51ickJCisgZ2zVTuS1Tz3Nv6L7t
kuOPhYd/ivxFdPvNO5f2LTHZ7PFYjJVJBW3Os74liCxdXYRmE4XuQAlpNEOCphOD+Dd2FL/YMn6y
yiIcqCYSdNw5FUE5YO36zUtqN3A8sB10XJyNV+LHpiRsJBZ+VExzZw7JTZLRWm46WbKJaXe+caQR
+Wk9PKidrXBEl1SR6KELCx3nGy76Rtj5RiZeuNC8tVrqeU+twAmyqPKOC1FTO7togwWny7k1GbtH
uwlia7oaDOMG7yNy4VHbKmoXNsq8Vds63s2K8yud07NIlVaBgq27QGv2owh3GvgpzD9GtMS4y2Fu
85+jN5z0Kn1oSu+tXJbG71LtLpoJwbz0VueRLzlrkLD3x8XhhOzaLEQ42NUERIW63KhKq23MBpGl
yPWjjEiZ1Oy3CwAnNuow1rsnlUEIq4O3M5burzx/te1yYzT9d9EOtOhmZahbIhBqe2rkOdqQt61d
rb0M843uR6rF1+jrV01mPehufl1NJUMqy/JoTOYxwsBJS+3ThPFeEdmbGk+Imba0URZPmiPWc2ps
FAEdB/eLUXWPo0UAnhvbNMlOvS6pjoLoS5o/Ji+mEm0Xz0wCdcbPYWwPk8TsCF7Yo9a7m7K1sFtf
kpCultGfI3df2nYBQNZE8h5wjI6KtdlSqGSkAdbfWSPSlZPeFFhoIThNlGP6ptsNcUIdcSpe8wGT
l3YIo36+UtXo2o67675ERciQSaueY8TlKKChT/heMh4r1dsO48L5n+KpgRNUI/R1ZllPdMi5Pob0
1aZMVMYRM2+dTqTzHvZga728oddvS7d9MOg2nHalQvgGHIPSZCxXMV2H26lDA7Y9po5En4bjdC5l
LFF1RbHP3s9ejcdfFnuPZeQKSpqa0QU0Y2lrDN5sdhLT5scrnhevJabvNW951lOVvKr8NdTiifqS
XDm9rMHTW0rguvW00owUO5x0gAGqxwuNL/ledZvNxCfSypp3nU6/pQqtXId4Z7clFitKGcb1ZKAo
udatukw/ujKrd7pifTPZAf0G4WqlJ1Jb/L7Xmm/dkLXIUg2uKZU3rsyhJI6mykVWqASp3q47bIOI
ryY8TcgQknpTRQUV5jSNfk1FytaoQiL2FKziSgorvi3U7rdaDNe02SmHRvfQmg1tpXp1GBmRzj9F
Wp0EilngCbTpWh1ABeq0twUF7kFhX1LQjdObvnXfujzNtgadMf3MXkm/3IQirL/iKvN9SLNwwj0g
jGmXmzSHCDYr8ZoR82vm9cfZ7m/xLCQAqLU5qDVeBbAIMWVcSpkYyuBnv1D7c5di6xlTRCdUsqWO
QqAB1t5DwjlWJrE/YNDk1NsKjWdqNr9wPKg7y6pXi0VVfyk1BRszhJ5IpwUMiDgnbi7eYs7sdeoI
gngvAxG66FEooIVST1OWe7NRruxWoRkxK852HqN5sBDNtmjrlPONooaGuZSBwyN58XBQOwgYWd8W
z8B1MC7r9Ksm3Y/Nzu/aZS9BN1PO3FRt1Gez5n5X7usAtY+BNvPwFSHrD0DkfRsybueAbTX+tlXo
FO9784uiaq2hy84jJOWr2DEyuxJXZ1MENxzXWkCH3wZet+8glP2/5snPvf+X60Ne14jxzmPCl+vb
OD9E3YQ9kNe0a6WeMb1BCxJpvv53u/XHGQS8M1xT8/5Mf36AmliKPdul7nRBrVtHSFx3zaibX4yT
fLwWmvNhip7B0SZ9xBcTnYpFnFWW587xATctjdlA5MlYPPynV6KyvWkeFAyWsi6n5xSwSh3sKEYA
ons6mOL2C5bHZ7gSFqBqYjmwxMGov38laCfU4sZyJZ3TmzPcdjmAPArSY/Fn3njZk5iKk7NBqMeB
5Kt540/u4bvFL+6h1xa90bksrsumIBrAjWlG7F1ndv/y7/v4Z/br/at3vpE0w9uapuuGetHoP3m1
NwnV+d/B0fExCVFmd8m2vk+O/17pkzGbdwtdDLtVgJfT1sMLIj71u3TfgGbDd/3wFWz/o0MSc8R/
XdCfC/5rPquroqjp6dRhuBkxfkfAHV/NT1XYbuLjAI95y3yq7247F8fX6/NYExMiq6+mY91PBhve
/RQXT7AwBa2CJeu5zkhZg2AC2blx0HyK3NB2VlHXj6kr7FM2zjLaRYb4JeFVrkiDerrMW53WVx1X
rDushzXLT+YkRzpQ4CCdj2D9GXZW1PjMXCY0A5ZWthYLB/tZ8BEbq8FFbNAa+iVEIYJcXbS1kFm8
qkzxJBey+6ilnV917O5BT4h7UgL/wtfqdmg3dtW+0NkaY0c5P3YLrkED3btkDPMho2B5ttvisCIG
G49aXX7LS+9FK3uIqBP9S3XeOud2IZRU3GsDVZe7PIrVcGhkv1In8cvQKdIbiq3cK9jwfU9KbLpS
oqQ1Ggz1JRpmOBInB4ci06xOlYmTHiMiyTp2C1HiZJwMqyaBF8z9cPYdsWpOz4NmYDjroigWjVHu
F0N623yUpba2M8P+hk+H7ld0KNyBXIIOe8b+Vqi7dJgbVnffZCmTAiJbiidT2nB7hCZeE1wi9C/2
RU3/sMm/fzHPv/7Xi+lKhQOIzjqOM+YUf2RrnKBDyoqbGiUikF/Ngp3H1v7xYf8ZgflruRKdtTHO
y4lwXplgIIrrdAPBy6cQeIs94hen9cej5f3VnX/9r+XGSddpoWW5Ao2gm9sTdL2vLumrO3gxQsdU
PYlDxhqUQSGsTtt0gx0dYKDzWD2+tf/esD55YJrq2rYKsRq5V7UvLql1eyxmPJqPrWu8aUM6VQ95
YMHoHI5fQxn+PI/3z4thmzMoF1TcmV15fp5/3cDIju2U4AsPVujC43HakRofJqzkeWRnyplqbv59
fR83ZKbBobPpWBTYfOwXG7KZTrHVSPAufREXCF35d5LG0scfjxJ+NjybbrmR9IjTJ258cRZ8fFne
Le1cHK6GXpiAo4i3iqkN1Wh6jirx+u+r+2gRYpxjHcc2zgNXnqpfxHRmbM9jTMNfoAxqtabWqdzp
Kq6jlWu3cOONJpQVuUQuy991OuFkWCEXJQvdxlmfmAwU0OYpaPikcYANyNCYnZIL6sU8KF/FGufD
4OLRv/tRL87grs9HUZCW/9kZugAmGuZVK2uDZTtWvuEXN+bjV/T+xlw8d3pTpMVERgcjlWbFfles
o7D3Uar/8GG+RDl+9mL/fXWXdlbDNKmTU7IeTmM/2leT8cwkTGnlXpnrYuWFyn8V5P7fgzcuj16V
KYSSaiAraKtJOihfD/++hR+HIyG0gLLH2cMChnjJT4mLKaKfDaxPU6XP1oDttJXiUJrtqRx+sed9
8qW8W+ry1Wg7U9Z9TkGqWTeCqbz/2DGNzwTXJ+zSQB1iBHDxmbTM6ieN5RGWpQ3Vj5uJ1r9/361P
UIosQW6F5ga8kaHd9zubXvVunzkRLzYD+sWLsfVWJTVxNtJmo2Wrf6/26bP5a7Hzr/+9jfaAa82S
63Fhsxdd6CZMZS0YB+faf/MhGZYH6N7Sziy+i+tixqWEbRzT/fWUns4E5zIwfcfiO8pBon6FeDk/
6ctNAlg0s2MIO1hJXTwolJa4MmOwf5YyTyeYDgifiKZBagzjQa1iOiAZDA9roZjf/n1Lz9fxr5Uv
3sGJ6fhGL5QOZye7PdrCHTed03d3jBIm238v9Unaxbvy11VebE7OEiFF5X9gDsRvoD7zYUX9tXRW
ZcVRD08koHBX+mkU0FCn3TfThkmnL36Izz467CFcPgzcIqgmvX+HMvy6OuwrkNg20cbpV3Qh5VuS
5scoPOPlhHZtbv+LeO2czQJ0pGME15HL858PcTLd1hCBcw2oY+Ots3tOgaOxtwJxPLu5fnGRnx0D
f693vgl/fSh2bRvatLBet6pf9RXuCYFx1G5liCKGRPnVPf0YjnJ5tg3iiadL0n4R3niD2pppilON
fot9kAtAmNH1o0172Td7jQwe1l9xQT6Rj96teHGBrerhg12ydWaachfr2rajqXLqfnoUJFOLomxZ
7zPXechG7eXf9/azD4a7p/P6cIc/4MEHhj7ywi5xPMDLRC3Ebhp64o7pi4/l02WAvOGBw1kEo/b9
EzSUNG9c0TOZLCIm9bqVMCFPi/Tm31fz2dcA6hxhSsdT8UOcmKKNOgis6MXDJrUYZMA7/t8rfHYh
jn62HHMwa+Tkfn8hxYTKk2YDG2k6MVmBAzoVidRIw38v84lDA+kz6prnok6x0kXYqUplTOr0DDT0
9X28Na6KMAvTjbbpdv0fUuTXHPXPjiPPMnXtvGXrH5RFMdFqZI0oYNg07BuMxpxJZehuVdB2+MXV
ffacsFzh88JL8SNBTigdM+UxS5mb8amu2UHife8/9095dJapwFF8Rdv/LEPClpIdi+SIft1L7ihu
54qoBVw893iG1sV7J1j2Lj4+HIBf7ljnA+7yGPp7sfOG9teGpYxmnuhRSmN61Jb0z7iks1oiz20c
XiBVZTyLBl+Zl3zyzpAVcObCnsagDhjy+1UHbyxSDKfOaTS+w1i+XzFQuR2PS4rdTMdpkDnrcv2V
ivXxi9AxseUgJC7DFNO7iGGp4cpsilrBZIkaTrSUjTjYZ9qXEvvHzEN3PJvklkvEyNu7+PLcmibF
AYuyP+YhYkdsvrdODJ/cUBz4Yj8+RwnvHx/kMXYQrD6h1Op/osS/Hp/JJNegSyqeFtNZDYE5DRyB
rqntpp8menx7c/Bup17NQy32mocvPo5PLvTd6hcvTykZzCvU7pxixVvncJY56R1cJ1t1635hMfoJ
T4krhSjEF0G7ywdtmiqg1QLhbOmmp8soNkYmxXAdZZiqdL65mqs+lApzEzlF7nXaFd2uEdG8qfoq
3/FTaqdqobNKWvhjeVLOD3Rt2w/uHNs3HYUCZt7VyKDuF9HOmCUe2FtlltYj0xf2j3/ftI8fnO5S
vNfAxRGWfNj4GwIVS4uLNnAAVLjNk9XtJkaOywYk61it/r3Yhzfe5B3knhEa4DRrX+KR5s4tGYH4
U9Y0fZd+Gm2h0+YrlerTVSy4L5bBWwh77f3X3GeVzGlNFYHtPffam1iQOsT3/+JKsEJhBd5y27wI
YVOlN+OxZI28yX4ieu/KpLvz6q9sID7uTKZKkOpwv85eavx1cS3D0DBS6hGlHhmA2YRUrWAQW0OI
1BoGArDb8p9GAkgpDDNTEFGp7rjGxW5R00dvtSP8mrKkP2fyDUv7jw+xiyXOh9xfu0RCVG4aObmi
faQL4ARNxh+ouu7EagnOSFAPAskXYdSH1/xiyYt3wm35mHvDpXFBMJfBOdlgAdyeJCM2SjUF/345
PhzSF4tdpqeRKCNFc1pG+rdL+iDd23//+Z+84O8e0UWW2Euq17rJn697p5KR9FYPZu0rYtonFwHw
kFQecqVqmpf+bhWjdpoX8x7oVWn7tGg7gSOnrzKUTy7l3SoXW7adNcIubFaxxHYxtk32P6Rd15Lc
OLL9IkaQAA34SlOuvVptXxhSS6L3nl9/D3p3R1Uo3sJo5mFnI8YoC2Aikcg8eQ66JPvLu3VeJMQJ
Ol6J4NGVgowXkki1W310GzBqedTDvOqW3ZuVozxjnnSjPZOrcBPdYELtsu2zzFAwLXj6mIOIFmWR
xk3a8r0HqtiaijuSzZgUtGQFRtlWCi6u25hGTC24uPrQ+8U++QHiANfcTw/LAbAqzU83yY3sWMls
Cp6OTFsf+wGPaCAkv3YA/oaa9ToqbHN5G89zUGEfBY+v2w6DiyH2cdjEphPv6i2YY9wKJFvo7P0N
Cjbudid5jGCP5znHEQqMC2OEaVakTJO3wF0SL9jroHwDiv7OkDiobBOFu2RSrLiOVPjnhIG7rHpN
MR5sFd8vb6HEiJjizhFoxBJOS6aY0I+Lih0bp81sEIkXShxezGnpVBkV0Eu1azbfmf44YuRHH1yp
opQkONlC2DAqy6iBo0JwQs2mBLZOkseu7hbEFlD2ReSDSPbp96+QfVVJpdVgI3qj46ZXAd3RJF9k
dQ2QqjLwqrehPyOsoZhiJS4TgKajpn7qU/DyjPmvyx/9nCuS+/GRDSH06VkBVS4V53N8MN+ba9Sb
NuQtelHv5ld+0dJ7WUHm7AEgGBQCXgWqrrEsSeNSuFc+DzVo1QCrLlIIixexpfiJ0ZlObTXe5ZWu
fjDTRjUPQre6yYQz1FBKFJVioVP5del/5B+jrGC4+rks/DkcugMxesEl0tlqSDiMIJ+MM78PvrWL
TFB81QKDWLUGZA1U0oQ1JOEyg1WPWwh7czenFgblGNBel3eK/86z0Abia4ok7xMRcura4WjUSlqD
i4nSn0ZXYbziSp0nDHWUGCGXqQ+vfRawreKRhLIg/iIsyarqDEOkSPiX+gEYRkJBFGpKEtbz1gN8
DmU4SJZB+wd1H/4jjoJ1h/HrgZowQlDJpQjUwc7ecm3hzJWlK2vh7XM5jKo21xY/NdVUfclmbgpv
XKB1MIelOqAsVGJJ/Dnvp/E18X37ryEhOFgjdMtAwgfYyrXyyA50Z97T23Af3LVg5sUwoWQPZesS
4oRmTpRivLBxO/CmTJhRmb0eXBHDj8u+t+oOR6viJ+DoS6n9PCpBDjNVdafEX/PwKjIkK5GZEJyh
Sauqsw2YWOw7m+6W4L5UJB9n7ZyCPAaHFBqDNjpqp6uIughwGZrUAOl09K3uQVEwjFktWYi2/k1+
m+H//GizxrIzs4CvhD5yF+hv7C9k/9F+5NfUTZzkIbqxvl7+PKtpFiUqqsAIdMYZPEHB3x4bgtdm
5w2e/kx3ig/kRQkx3cQHzPVNYk7FCsRQRFEvRf2La7CLKEIWLRXevSPQ91veK+BaWspW38lxF2tO
AcZkQ4NEE65bsYTZ5CY0Sws8OJvqzaxUIO7AJymtzfJDcracIyvCmSWjTvJZQQIe7dVDymnDucbG
gLkivNV5mmp5kg1cXRdw33zvAMj8jCJHLlIvwLeXOcPc3R174LLAyV16Y9zSG+NBcztXfbH2sra4
zKRwhENlaCothslq2WQxhga8RPsH5wuMvbwOi3sQhaJTxweLJ9DdE+7yPN3VQGLPkhyV//fidzJB
ksmLrwxFX+EmL+O+J6Cpwj2755/I3AP+68uFgdbMQCEayqo6+kQ4TafLQFuoVDAZzBuMzZ4fpRha
R2TXSiobax8ELo2+Ay5A9IeE1fQFxAUIwW6BqO1mIR9gBn0Av5IjcbU15wag2PyPfg0TdYzBytqM
C5/8wCj1lqROfsBEFUbsPvVONAznun+Mj8UViPjK14VEXBUhHpXRlVpcpFDlCBbMRAJnrLxPw5/X
8SwGfgKAgoCSAhL49CO1eaewqplrt+xz5lUWaF7AQrYfpEXJ1VTctlS4tcUB4GK/GSxNijbOCx87
8ONntiUoQXRXZF/5IBD8DypHlq2sZkafq0J4NeEeQroyzmRig4lRBxWdsGLDMTmDU16bG1DqSdxw
7VI8NiUEv2HUigga7wh+wxXrDmYrCQr/z/7hC/13LUKKovbjhBFXGOg26H0Zm3DXoggQYzDF0XWg
jLgug0xR8mxRKFJzoDv7PMJExAClYHGqzRYkeEWOQZ+UID+eW9L4krN1doQFM0K1warNKrEWA/fS
1vowHzrITcQ3MSCPiBcff0/6+Sy5wPgLM0CrDxwCuvWfEI2jm6PiWl5zW0KVhH0r1I8JRCgzCMte
Lq9sZf+OrXwq/B1Z6YYWopw271Yu9o7as9OAkODfmRBc3EBQ0ru+gOJCHPzSzOWnBlqCyyZWPs/J
KgTXpkbYg2+t7V2ACWy3aVkbgaemx6w55rMr77Kxs1uDce1b3uGFTJjJxFRlsfN6irJiRNcsOQxZ
Acq+fTrf5vOXqPqSgyR/APfwZZMrvnBiUlhfmtXTYJQFCNJ69rPXk8QxwhHcndl8k4Ci8bKxlc08
MSYc4ymkJLJ6rI8ZVxjHdKzpDqxjstuK/+STK17YRe6YR46XKJ1l6KDt4Gi0Vwsy1tAaxBjwYd5Q
f95hxOvyos4TZ24PN72KnpZlaCLMdjI0C9xV2EJQmbvERUdjx2Hf1parNkbby9bWvhflGQV6T4hO
unDj50zvUp2Aeo4qFpjtbKfv0ve2h5LCIlVIXtvIY1tCaGL2YmGWGbaKep/tiZ9C2pA1d+OHuimw
k6Mq2cmViPEZcrGd6OCpYuGtWxpqVh04TKsAwFid7Oe8lJww/pNF3+BR/X8mhCWhYRiBsBIm5uA+
AGPVG5mUeYMQwryYTzvQoKv8OW0lUeT8SQ8fAUgZdz8qPCqqL4JPxmMy6TXsgtzLfJh9cBptwKfm
j9SdPSDeNrLnwfpe/jYoHIKclUWHmT88QMDp3mQzaJFSydUlM8FP+9E5a4EZIeBoUkFgG+OZqIF1
MKdUcprp+hf7vRB+II6smGHWzYAnwcoI7m8WjIdaWXoQTTcFBc1Z/hPa4TN1wJuBqkwHGlOfxfV0
3y1VuytIBh0IRsLdMrev2ph3T2mzMIZ/GzyHSpKRuzrWIKmLOfcdASHw1iaJCi471n+PDEx+g7Je
RTMctyVog0hZ5y9AmXcvZp2VYPBul/HVrAswyi3xBCV7q1VAUYH5YC/LQ/MGlOpcTqJVDwmGVyQK
dmtxAC1hQEUxUYA6tZC7DnlTsIjrxIwG3Zs5XjO28X1i8QdNyNvlkLMWtY99Vwg5SRomrOFfIFkw
cpyDU3uh05MazJJ0XPalhbPZYig1ASgft1+ZAVj3JQINv4Ip8wxsH9GOgn7z361L2MI8IeFchPDf
qsBIHDisqk0PbrzLRs6b+KcnX5xxhc51Bk0IWIEAAtuawMaDYondW4AW2dtxP2ybG8szJUeTf5Lz
MPfXoRFLlWaRRYwF+GRQsOBccHhA2SzJHWVpOyczoT2j93868SGsk18mR+d06UqiA/6GdJnZvwBE
ugVhnWRVq4742+fFNtZEFhrYUw4FsRTT6CAov6egrLn8vVadEDHasjEsiXqO4OwT2Bnr2cK05EAw
nx2HxQ/Y/Dol4Mqugh6E1wsGG5o83l02e/5a49uHRy+m/U0DqQRf+9H2QcBP5/g01U0Z0GfFJtq0
G8NwFh9ve+nExupG6mg9mSgb8Uf9qTGzJKCvIHCPWbvJykNWXkX08fKCVk3gkWFi5M4AhFU4XFke
2CYYncH9zPQnDFOE7pTn284eWskHkxgyeJ3xaOOUwaKRmmEtGAUA8Nxp2cEcP/7VYgxhv5idTlNt
woY+g2naOlC8O4f5678zIhwgMkZR2www0oGDE7wHPujmbhDkJReHbL+ETISg5oYJSW6muVmgDcDo
NyKNevzrnsWf31/fELKPODUyZMowMmxMFHen3XRQtt32j8tf/NAcmeFrPfr2hl1VbCnhZEvyrS3B
uwqh2gFUxP/uwwgZiMIIRAxmWLGCCfoYNUhw2BWwbtvLZlZj9tFihMhThUFbhT32LCBbqj0F7Llv
dypGwu3UvWxpNXED1puLCOIpIfbMMD6VKFo/zi6UBBxtecYD+F9aELbMhuZKV1p4IJjNtzr61oH+
/t8tQdisjugxuD6xWVlz07I7XVpx4kf6zIOP9khIRuYkmyB7iI8O0fFfFXJ13leMrsBPIo3Gss8h
hkoKWmvGTZn0awrZJluXdJNWT+PvtYj3ptqGY1pDyQSc9oAztFBpAeGlXhAw/Sq3TW7d9rjYomGS
BDTJukQ4SIp56BQzqABdWZOngy3OzFLJmVkLZmj/4qIGGBONf+ErmRUtolLhJkD3OEEwQL3DrSPx
tbWDeWxE+D6gu0jTisAIASeh8tqW4Ayb/d4IwCkU7S/79eqC+OShCoQxyrZCdG7qCTA7HgRsAwSX
/ZYtzC0r2cCezAr/ckdxM+i1MZgqrKgCW7dVYUC48OP04fJS1j4/sBJ/LYX/iCMjYZVmSWfASKTe
k+S7nkrca+0FdPznCzEGLNVtjpkAbJUCGY+HBqJ34IBr00ISy1ZTs2NDQqyxyiwgGrjV3ApDKxUI
o+t213eQQQmvAuurtkAsQbuLhq9hbUpMy5YouHfbQSYMREWDSyGGajlhYFJ/oHmyC7N22ILyt/wn
cfV4rYKv6wlpWhClwjMif5m/28W3f+UUupCtldmwoCODajdKw1u0m31w2122sBbs0HlDi4/jJ87a
HipIygI2wMKk5A4YQ7NicgbrJkq+atVzTp8qcPxctnjenUAagpKixngjlkBn+NTTdQptpYEvatgY
1DV/tZDIzdGdwGzY9Nn9bZ5k4yOrhwvdbMwS8P6fJfjkaC5DQecedwamOeKHWP9jxNPnmn4bEFyv
CbWxUzDs56ooCQ/tRh9+Xd412QqETUsBcYhZiRVoELwqNvoo+fPX/eCvBTDB0wjYZKNAg6SWeggO
6SHecmYpciVrfa1Wf2EFQsWAGaMdL4S50g6yqmZYx3yI7nlfz/Kj58EnXuSDc3F3edNWF3VkTIh5
abhASIMvig+5cG3gEQMuZCeTPJaZEbyLaGVv6vzb6LT70UD4qQJh70R3mZ1+0DH/yC0FMpJ0KX0t
By2MJOqt3k5HixRcb6n1YQkzxKCg/JiWzdBAZlKG0ucrENO7468meF9JunHUFL7CeZtkDw1THBvQ
p3nxlx+XP9ln1fqCKfGBSmIoWg3cQfSb+Nk8gHoZQxwlNMOe2D2nNuH8RBA+sfYgkb5smm/UJcvi
s1Vjw6LxIIHBcqdU1V1I5rtI1zcJSOucQJ180uaSW3n1tsS8PGISb56CpO40GCZ0Gs2qjaFxgS4t
n+/O0QF0wFgMxfXuH93Nx9aEJeaDrSSz3vADkdxDYWJb01vjpr0uN8WWmJKM5hyVZavAkfJmDxjW
VKhZn66tBB19HI/wzGifP5PRy75GLphJ34IN+uqvOigPDuD93FBJ/n6WBghmyalZq+2XISy5WXRT
+wyCNIM71zeBjC/mLCQLdoTkE5Ru1pS3sJNiasoOrqHiddkhz4f/BQv8FxzlhBmApjo0qPhZsB6b
0nnXD8S1NxTjeqYXXtMZfXYHzSa+ifvLtlcXh7vShiChCXUOIabFeanpvdYPLujEbUyzoKyfT50E
qCAzIoQuW2u6JAAdjatOffFF75QKOKZeVik4C5DYRT7+awBJQiCqI7hhEkbaYJqQkckbSD1ULQiM
OgZR48icZIDhc/Y4wZbgexjnUOuCapyRiVM0djsI/+EiVa9kV9u5djoofDTTxACpRQ3TEC9SPVcX
NjKw+HKQ0bRv34v7AlR8YMrJn4o7+4qzM9Xe4hru8JRcDe/R6KfevE8920tfLvvK2kEH7h9ZHbD5
KLqKzhIpdrQYIH1FEKMbUJB1xJ9HyC1CfBRMOuYnJlIdfxrprRyveJ5R8I1gFNBIACCRwgoZRWi3
YF6FTJxb6diJCqVgiPzEzviqghsj8mWp5Lo92GQgOOEjrcKhJAuQSaQocTJ8OK6feZFnf2k37b44
WHvZZz6/DmGJAmWqYTQBcHrxhVv1tpqyAbI2KG5vonsAF7e85uHPd0xzBp/P9EBdF4y1zzJ+wpXD
yZHi6PchuQDsS7jz8TeiAaCYDvrFKEfkTgrFyst+c5ZV8LX9tiCyXo2lHrO5jnrM2XROXPyyzG3V
fmHmBxty77KplRhwYkqIAa0SpqlSNXjm2FCjhyYSoSBojqztZTOSPbPE4w/BkWzpAIxTtfkNAPjR
jSEx7V828ulhJ4mKsG/CxVMZcQP+XYanfOFwCIWxq38NnubN7xjy8lN3uW1x8DGivBs9Axg6h/O1
yk/eWb4k/AzhINjAI4KwEREIojquYT610IAYkscg+lRVdaZQdh3yjySuW9f51IIB08D8C9dhOdK8
yUCOT5DOp772krsdONM/5/WknfTzTiRscFpYwDjRNcaszKm1ZDFLW+0gfdKB6MB0i01fO6PucJg3
B3TEFcDXD8+XP+2Km2K4CSxamonIAiK6U5tz0Ro1a9LRnfuJeWE//ZrtFMqAtj1J7vdziAU4DgjV
GS4QEFaA1vXUVASN367qRhAAvA+e6oMdbDtdpTfcc/K3f9B74OYMEGpxhlobHcNTc1CNitJwXkAB
k1UocEGLYte3RuoZbd6//YNNBN0FrzEAYSQGLsxnWJZiQsKlT7nEnDMtd0Mtab6fFzE+1/OXETF2
kVKrmr4EPT+fIB2/LfBCLwFlEOi2M7cHobjTbKVXDz/YwgHgxdv/rcwSNrGzdSWxM6h4cJfUkUsH
9+zedvkFm28YBO4lT8uVTPrEnhDOaKPlY1ZpKKi10yEfrad5sT8mquYbLaUfl7/aSuikBA1WlKYp
qDcsIajpWZf0vYUsLa6TPSS9rlKj8y6bWD1dRyaEE20Hidp1Id5aJWlDz5jpV0V/KVJDspK1dAjl
dYrbGs53zkNkBSCOTXq8stpMbwGS6PI7CzyKyEksLfiWh5iQRHIdO22S/4hiK3zq1OUNUlsQeIRu
KRijmps0hvRrAj76N4vN6tPlfVh7V5z8QKEuAq0qI+9U2v13ZDffgfzJnREDyi3QI+Rx8A03v+vv
MC38JPOptY+Atj2cGA01wISFEAc1ugaa71oHZcUKAKhDn0ebEuKbl5e4ZsVWAYUnoFghZ0nhWATd
mCfW5EZQijZHaAib37JM8tBcc9ljI8I29r3SjEUJ2kOjnd262wx96P+DZRCEZ0D6KTgDhRws0okZ
M/50SSFRmiZXYfNqhbKGzepe/TYi8lEqdWjSXrMBACXEa3rlWzJmbtVoT5fXsrpbR2aE4BX2nQVe
T9xt+ky8JLYPZWhvLptYu7OhGA7U+384ykXcIJnKJrMIonJw84rhUB4ik7vYfblmjcdJmP7B5AU+
jW2Dxwr0WSYDwcnpvTYxCnZpLtNio9td2d/DwZ8bJsl81uLwsREhDkPNh0KlfZlck+VghrY9teoh
KWjlO5ADGpIo+TlMLdwyIOVA4OL8XBgpEdx6toZag/o3hLv88Fu403YECrq72kNVWHdit/f4OHSx
Nd5Sx3DyDZgMsq2Ml2btIY3HBboAgNyAbE0E7MX1vJR9PwKQ2eUHfYj9sqgg8Kndp5WWOqjM3WvT
GDmpWj5W1JCk8WtvPB3cn8D960B76eLYYj6bbQABD/7G46yL5VajexSRNnDcQ/YTbE0Sv+UfUNzy
Y3vilsd0CXsK3jBuT/P48An7Srd8UiP08pfL1lYO4snihAjMGp0pagTWN8LGL9BXaMpKApqRWRDq
OgtYgKCZhuXokPAj1ncKKZfLa1iJWSdrEAIjGbRFr9BLdAPLdmy6QIIQtzkzJDFr1RHgg7jHGWf7
+4TbHlXgFDpGqh0PvWvWvRN0HdQD8eRgL8TsfVTB99EQ7hr7PrIqaIEFntrIWNL5xxA94/gHCAst
48bs5rLr3AC89EVlb3qYMcfu0c4h6ScDCJyXo0HuiVoDAx8Unw8Xw1k0zfOCKajenU3mQg0FI+gh
CCoKaACplptHyTNEx8BaovdOBOkTpawlR2/FdU5+gBDq4hZn3YrxA4ZJR1nwuSJ/7v0G5t857xqn
6hGRgwHwAlmjjOCvy96C/qaEJs1l11xL/zAOjLo3cIk2mMKEJdS5PY6VloFnc5/ell8wOwnhIQ8D
8EAff5KJLuBsekk3gSSKrGwdhv/gLJSPAZ7xOlgTKWqWElCIRN/IuLMgSSdZ2cqpA6EDXiB4m6Ki
KhajAvBG5N1cDJi0X1457HJCT41dG+8WQlVyCDftTttLbPLdEg7AiU2+6qMT2Ed9iye6vrhFk/hJ
krsQmXKmqHIs8hCMdzY0FLQ3Zv/IkVJS2XlYuXg5PSbIDjUIHZ7VwGISFwnoPpGsmt2VVpLbvBv9
KOuJ06Z/DibADC+BBhPYB/F/GJ08XSnGRodUj8zOhQawsSN47UGI1Oz//ICBvx9UiiayFtDYCe8s
LdetuSztDiqfaEy2Ttg8Sr7Ymh9SNPfx9EaKf9b2aSGgPQ0RUuLcef3PMxUlWVRI+SM1fJSxqKy9
xDGv+duccNzaWE262W5mVEghMdU6ujugYejaEAqYfLwxutT5G6xHPK8T3fLYqrCNRkDrYDZhlbeW
h7vQV9zgsd+T3XglezFJVygcgSGERFyk4LlGUKqZMLoOyk/cRMjE1NjBu8CT1/bWMmnsKmh9cFWj
0iYCkumC5UUTVENxrAqu+GNhJJZ5RHOgRw9RTlA4AmstV/pZd56/7Irt32YqhkzjzhOCrB56mF6c
SZKTlRv1eGUiOjldKiiwjViZag0OMDHeEt1mxS5p7/te1iJcC5hHu2iIvqmrIL40+UM7CW7qvLs1
0uqtrxXJ+0D2tcR3T5VChpx12DV+BqzIqwY39aMNT9YLUAgFYKCtH+UU7GvpEeochs11wlCVEkOW
wuo5MWYduhX75ivoDTbhlkKD71N/JHFl2kxru4kXPWYNAMYHoYgQIMHYP2P+iHQYNjBCDyD5K8CL
F3fU4y+SEMa77uLpPrIkQkCLLIsXo4CcZNEO10lR7LSM3hWFrbuJnv4IbLKDdN51NxW2O8zF22Xr
a0fg2LjwpFRjQ6kGA05TtaMz9YtjyAqJ6xtpotKMdIGgv3t602AToypimIaqieE36V3aE59JSfbW
bm5dBZsu6jw6Wq/8Vxzd3GRsp9YIUIPhTrl4mrPseH3U2mKu9Er2al11RXDFgrUEiR0a1oJzWMGM
gxjCFVUoboN7OYK6D4AUBvqv4NHeyDA/a/VzWPnLnjivncaLHtYR2oDRHqAbiNOwfXFl3/Cp2Wpr
3rYSIo61T3ZsTnAKKMubVsOXNzYbJbuprW+o7Dt/7ngoy4HhH48d9ByFZxvknkKKTiC0NfSrrHrT
Oim98ppLoPJHwKiFKTwgAE9dAmTVZthFxuJ2r4NnbLQdJB51Z3FVz7yS3yVrRQRM7ENEkLcweVXo
1JxWUBNpGtBQqChvrB0nOaZb9bqRTlas5ImgpVbBQkXRM4J80KkhPdNTq67R3ZgrpBtFlf1s1e5d
s4OriiT7y19pzdMZ/w5ATjI0UphgbIEoZ1IEUMcJbuIvFDpuKRBDy6+/V99a8/MTa8IeDjTOjSAc
UXu6mdFrBIn6g+IbEH1H95kPiEPc/vL6VjwddTQT7wvQRalnpduO9qqR2h1qnn31pdT6d5UsG/DJ
SViptZU84MSOsI2kTiaodkCUgIcnxTFdo3MG1dEgpGE5ndN7kGHYmqGT6vsgl8qDrXgM1DQgAYOl
gllHVGOKa93OsgWPRCOb+l3cRxMgRG11Yyj1sh/sIZd4zcqlcmJPONtWp8ZTbsCeGlvQZMFbvpVJ
RJ5/OE2z8LAGbzqAGGcg22np6nJgaOej8v+uQ24ubZPbppgl+dv5SrgMJW9dGjausDOilngMw5oa
g5vMg7rToXC7C/S0lnghvy5OMwB0X7lQFoj4OHJIyO/Vcmax0QMqNG24/mm6bXzrIGckWim44P6F
XgVQeeDkY6bwXfqMaaVeAaKap8GNpk+bIgDKMex3Y2y9kACl16oAe1BODHeGbnJdDy+Xj9u5I6LZ
hsIpFEjAbo4G7Wnoas0hTTkHuNsFZXKbBnXgJZE1X9dWQm4yvUYd+LLBlfgFi2BRR2cGERPkKqcW
SZ6iapbDIkhV0ViHpI3yJXY7RJNq22Y3uqxsseIwJ/aELR6GIYUcxQQB1vkQ97MP3pDd5SWtWAC2
DNz24EfCKTurmg2A19cjQpYVs5s21Q9l8fWfWMD1Aog+H2EXspsZgsjhyKDdUtZo9D4ndJT4+8oT
gmANf1kQU94lGQINsBIEiAc8o0EYFNfO0t1bnzWraguecbP09FsqWdjKHX1qV0hsysGuB6ONcXUC
ZfsSTwp1Ryspb40513CwS1Al6PYDKRNzj8zYdhOIaT9c3tzzmwA/AYpVvOaiMsAuTh0y6TKKaw5S
PEqoO3n2nBivQbStpruZvf0DS5yJBKeNf0nhsGm1Es1IV1p3MlOHqfD1Z72ePUiaY2bfkHzS83iM
Zelof6IIaaDeKZwzYFsWvVTB5KeGgACBj6kFq9BgP19eksyKcLpoqy9Tz8WwUKTYqoWyrYvmEGeJ
5IitmUHAsEDPBmTMWVYwjqExxjkK/hbLqRsi7fPgsrVnsVaRXJVr7nBsSkgMMijCFnHC+yPzvrIO
Rv2gh5ZTJt8U+9flvVuLG8B8GygwIuU+ixtKH9JMWwYoD1b3VncfFxLHXqkcEdzluJHh1NC2FMWM
42hY4r4FJY3R+MAPz34BgR/mNZk3Nc4E9KD6d2pj3IuFu5Mjh1FmBCT0fGAWbZmZdMAtu4ntsHlv
bi1wKSs+VNrY4+T/HdLKlUvsxKLwyZi2aMqUACUZRcU9tav7tK+vpsB2ppxtL3+zNe8A8wAAtxiI
QJFdOFV9kFIlmQa06kagpEBrMr3VqeVrQ7I1zUriivzwnO0kMFPAX4NjFK5/GpmioVMUDLE0Lpv1
+1yP3kcjv+0DdGPQP59Zf92D9ery+lbyYmha6XidoeK9UuTPwTZU52o8uPGvENx7/NtBcE4DKWP7
odyQj+Y28RXcBOHLnxvGSw2ADcxogX1UvONo1PVWbYNLYnR5vaDwhtghLnIed3j5MIHW9Gcvx5yQ
+sfDWwAqAlzBqd3Q7j7b5WJGXX4MUQ4x9F0DToRi7j3J2vgtJnxIyEPwhhAFAh2qIacfclLUAuBz
zj/jYi7hjbMZxaihQkxBKpy34jMwxUdKCAoGOhV8hsz1DGARaleN3joYwF0MFMNt1xi+9NCK6rNX
ydJWgtiJPeHsjb1dl42FdK4BES7wyW4OkCTEhEYvcKZt6o27XDI2cH4XYBM/QXBoYwDgIGymNujl
oGBGyLXne1O7Ssr7SVZR5X/E6fdClgUpGSDrccTRXDj9XkVXN4HSdajuxPQVtHlOMOVOO1obEhve
NAySFZ3v4ak5/k2PSmVQkWkC1YY5wD/dQqmdwJZEkpWsG6I4aNyhPwheD5CfnpowqllNqgFZsN1u
za3xSXBZ0Tv7fXHBcXmodInLfxbAxC20gJ/F6xYvG9wHpwYXQlAjjZoemAbobU8O4wN/bgXqYiRZ
sVMTJ8+hPJ9DGjS6aRBQTNkLn8DC2S8gqE7zdrZ51sMoFyVnY4pIVvsz4G0RmObSGwyzQNoueZDV
VNfX+9ua2LmwzCUYpxQTM3ObogtV9ZW3LKgfhGbgLAk41qOPrB43lD5lNsiAMaMBUUmmRM+R8T6b
5kGdXhnQd7p1DabEXdZ/l5zTlVODkI6KL6+GabYIi1UbSFvPhYHRlLvOC7b9NvLo8p0/vLjeian5
4GeniiPlF1w7Skd2RaRs2kZaWQHv6Haqfj1WlrXpDNY8skWJnbAwhh9LPExe2lJrowNu7Vilmr5o
XVfE7lwWRPPG1jCdqNYVP9Xt+jmL1fKJ5J0MHbqSLKHLi6wYeB/gjoBCPXXYPGKRWo0JXsJA12oe
rh2ombitN3u3qgPu+tKTcSGepy2nFoVjr5hlyID7612tHgFl2mUqvZmDJ61WN5c/Pj9rZyeBoS6J
CWgIDougyyoLMYbAl6Zvh722a3YGivCRL6MBgSOdGyJcow8hEzBvfPbTPRzHNq7ikMO8DaPTnRDp
+WGZlmCbR8MPotgeKkRXSYUGykKy+CajzddU6z7ssUk3WUVVqF0OD4OaFK4e9/lDuSwYMw3N0DWT
JdgpevvIxuo+WdhPzWi+pYq9w3jXLwhkfTWj+YAJNQCBgvvOqExvsq1sP6XL5OStsrXCyWckUFwW
ZF87vUUkypu7gnZ+2UEVKozvW0adgjRO3aee2VQEeinqbtTmfYKpTXcwNeizdkn62LF+vLYxdrRJ
TCV1wyUq9lOTvsdWWvu6HS7AzPRvRt3e6UqxOCmdY6cZCiirW+ynMlSph7mQX1HPXhpj3FZ4YSRQ
w3OoWhTQf7EeKgODwnEdMiejLSh8u1B5rIIKODQ9h8jKMg435cB1jdsnRTN8pYU8qGXulim7YyTr
9mMBZsE+LtH8wEdysjG9yuok2xl981S1y10wFo8hWDqcBjVB9JbGu0GzIS1nv4SN7YWVdZOq+F+m
7Cp1+dYrs+FkinLoxuw9GBha6Yzl93FdtU7XcApoYiDNaLvHvMSAxKIVr3EzPBTtAu7hUoPQfBdY
PjhGtSvDAqRn6c0vphXOjkmrYEOyvL6xo7TYMLOe761kzv0i66btrGs3VqXUbpGqkaOSpPD6qgSo
ngyvnRE+mSzK0Qqxix0+x4HESuRpAXPzzvga9D346Ya+9Ie0um3LtnTw8Cf7uotcw0a3Jl8alLji
1y4rDnPe/IjmutljefpuqaxdjIFEwG0jQIfrEd2JzsicvLYsZ7ZGcIy0xQ/bGN9NfVZgf4YmCAi9
9lmTPeXKEHpNxFRnpL0OjcAh26pk/pV2xc++awtvQkLhIhF9iIIG1NJKMnp1UmSuEkfVdRiSCEA2
7X1ItAdjxqxzri9O1CSNA6I/c9MmpeIHgV7ggyfPQdnczxUa5E2/n0a8QmoyeKwydZdljfaY0Bp6
KJMVOZT2v/LeMu5LonwbmsVPOuWLEio5oKRT73TgC7+yaAVGxuRHW5Jl23XzL7QzDLSQgwp0jPgR
0EMsPQXkjUkSO+ie/1iIulfM+GtcRofQQrbeo+XW1TuMdjhRnH40YfMwYNLfqSwTDFPduO2pAk2b
GZn7mE3XbUve4wnNzcSqQE23BMxJbUyYNRrJt6jUvHeBsocey3UOoqJ+WlonNafasa0KrMh58Uar
5WDMKXX0dvHsxPYzE4+TFqJdLPzZGIFvzsPLNFvPS189dTX93tjBMyDpH5eD6sqFCiITPmQCONkK
RCIZ2naaa/Rh6tahJUJW/6CqxR83/gAqxssBZUU848+SXWKC5ywfcUdE5FkZDmqSOXgoSUpFKxcR
prSBZ8H7hPG89zRs53o2DlGFpUSs2OvatFOLYBNpBLloJZucWds2VCXAxQlsLfplQl5YWTF6ZeXU
ufZj+EWFDA0fCjcSEICMaLngtJWbUHrTrlyAPDVDJoqaPpcwP10g2FwTxWA9oANp1r7q82De0kRR
vT6IQeqld9roB1XJPHXJTTcvWyptfa7djMe/gP/zoxSfzsocGgHGycCf6tPr+KDve1BampvoYF9f
dsy1VBStfYyLAkqGDpN4C+Mj9qix4xZufdY4/E1WPo1P1QZIzs6zXD42mgA86uBQcvn4/vssE/Nb
KetS/AQUSoD4R5Kjix5lWxPNRvyEEcXHtAJuItsFVomb4j3styEUW1ULWrDhIPHkNcOYkMHYHjOQ
y0Fm+nSfUVuYqsFGpIU84qfCUbjnCkeVa+0v7/KKS2EwF3k0WlHgXz7rQ5Eor8swxp7aVvutUpR+
E4Y5FIqHZnaW2gx9Ux80D3mOchj/j7Mva44cN7b+K455py9BgtsXd/wALrWpSru6Wy8MtVpNgisA
7vz132Hb15bYFSrbEzFLj6SCACQSicyT57S5/e3z4c8c2V/oOpQPUQ4DzuLjPO1Zzsi+wZ7IoEWV
XueMp81t2njHypn6CzWbM2cWIjdIeS39NNjRlfHSaeiMimA3hWH7qfaQtnFQ0/q/GmVJj8DVofNg
NSWozsR2uthMbt6O/GEWN6n55fNVO/cMxkz+Ocb6leZClyCzPCzbItujhws41zs1kQe6xfh06U14
cbTVuuX60FeDwozGiN91m3JjHl104y7meBkneM4g309teQ6/8zBQi5vMRGKwbNfuyIFvLHgXcbEL
8azhvVvBJfv7bphOd/O0RHjnG81dld40JJrJrYOO+ws79TsGC52ANk7ykvz8XaqMe6SGEh7Gwdvd
h7rN0QmXBgz9cGmXzhr3u4FWrkri7UG5DZNo3BgQ921sDcgsbT6fztnNeTfI6mEUx0sNQKH+PnvT
fOV5Kke3n2fUfp8iNxJTJfYtrn+TSVDC1MyJ7Uv+6kyO6cN6rh6bJR3pIC2sp9ftbXE07P88UPnw
+avTqyyaOYOFZRwzLRwggYvmgOte9RcW8kyh8oNdrK9yVGE5rAXjxM/Jne0XkQTEfoH2IGK/mwLV
MLG5BK0/a/P/2r01NyM4/2bCF2ebVCJqXLqPHfNQWvMm05pL87s01uoY20nfSK5jn2QIJsN4g5JN
RBJwYCskzmbf9OuIHqaD9/C5gZ73Ve/muDrXgsoS2PBqCRrGYCHeRtafMusfTUj8++fDLfa+yki8
txZvsdZ3XqRoXWlXBCva5f0hAz3PQiZVaHHgmN2LI/ULrZoXrWZxAu/G06vUs6EaicQEENTDSe0W
DTXzOCIJv6jGqLdqcxG3fWknV45FhwKmA4EGPPqevevpaeG503wa9FDgIZsR4/47SgZn6jfLwoIt
BPKY4PNbk5mPWsNTfQJUoAkBRPg+Qc6ovy8CfWDGjwpVP8iGI/syQBD9kiM9gxXD0HiqLIUU5JjX
5W06Ua9OJmxqmwQ2MJhykxF/vBOKQTc6hFg5ujYuxLrn/KqNO8JCpXERrFv51SqJ9b4ae8AW1Hfo
EDCt7aJM3uTFz9i71adti7r355Z7zo++H3HlR6thjmlmYsRGiSt7Mvdz1l44i2eHQNHPxhoC5LQO
t6aZSmnGGAL0phvVI3tV5dHns/hd6Xthdno3xsrNUH1asFWoB6DOva+1L4uV8HBh1HDQzgNca51s
ihNi94AHl07GuRv3/dgrV+NK5A4zgYORoNQxGZvSbJg+X5jhuUWEMhDMEbUHF4++jyfeRWc9WLUB
aBHG3UgfkED7fAXPTcLRkSgGcgsHbl0i6jyjFJmLTTLm5ya7McWNUdx+PsTZs4waCgXVkOVQWPnH
ObRmSilv8GxdyoYg6TiRiIK1Lfet5zjB61FGW5TXvsdvn497fmr/GnbluGaijIGi29HX4jzQizvH
qFlxqSZ6dn/Anw40vw4uSG9lBFYHVkGzwSDlWBMGbY4uyDw6XrhO0feGNVrfNM67cZbf453nL2I8
kApzgU51bu6jRhN/Tbiob6wBhEAsEzHoGCYjKcMh9oZrNToQ8exqOUc8AX1VBgjSrunRu4eWmCaw
R9U1zK088VV4SQkDnoAQrdoXMzH7SEP17XFqNXIlaNnvpSMn5slJ7TTBh1t3WnQlMqtmruQhmUxA
1WcQLmgx61L35FIVdIqePOQLB1QZOzFvZFPeGDlgqEW+m7L4mhcpKH1cL5gIuekKlJnqPJqEiqTm
ZKy2nLAs5jDnQrC6BbqazAEKj1Ge4t7TQPgOngWzhFhQYgG+IE+ZWd9mzc+hboIYMCR9cpjbi8Cy
p2ejg1EXt31xN3WGP+s/ezzVARG76U0VDHo4dR6r2uSqRhq+mwEkIWQ5yX3jBJmAHK4RR7GZ+7aO
JGP1UCQ2Wko5YN5zC8ks6TCS0iuPC4QYSJFCVQvtpHDcxolyEpUKNXgnYW3a31iGPKVi3NrWtyaj
X0bSh5WBlEKbYcy53Vj2k+HkkSDEl4PweeUgR5wGJfC0aRL0zsS02Huq6vINSVEfWvU+qdMdvn2H
0Te6XotNt0jhxE762iNt2LliaykRjkUdpTQ7uqqGTGQfllN9HOjJSYU/ijqytPbY2j8Gz/tBhXml
cA30ecVibfreSJRXebUh2l6W8zFHbgXCKcxyM5Yk3kYn4mqsywh6uTYbncden66M/tpq8tfRAbFr
b6Ja6LKqycJGwjdjyyp16xr1CbpZoMnV6g06n9/yuT7VyXDSy58z+hMlrY/9iK6pTt1D3huguUpk
UOZJnnMrsf2Wasekalhfp9EwWr4JISU9LzeJPkWj0zDVeRAx/lakGisyfUMtAcWncQfhg1PjmKfc
Ij8HSbZ63O1raRRMmuqQq6wHak3sMvo0tWrXENRcKJSTwEo1ZtvB+qLRO7cT11ALCnRSMktB537I
dmQcEe31h8Gy3kCVcgf8QGAY9cGNS5840PFwkBB2zWmjDfWzcuZt3NebKZ5PQzY9tG7xMlnqAEQ1
CkPka+tNOE+WzuaYMzM1g6IAy33azEx6Oo6G+2DUCMBk56PCsMgdONcm1kMWgZn8rIGqpTFhmXJ8
Xt7ofJN4jxky5nXKatVFrRl0TbLxehq6ZRkMvY1t+0EbZHrcMuxbSGgYnRfNGql9mTjiyulkwiyi
tEOaVCqImwk6s7wYv+S2ofkGkmB46mkUy2YGlWy/yjHbeWnyrUER8CrzYgm8lB04mnqZcsIqPb7v
CfB7ZbItRkCo2npf5sbIJr14TE1t71njtkGeFekmfa9pk3Mzyab2hxLFE4MIxjvvGy1dUORDUKTO
ioL1fU1D4C0f5jrf6DQ/WLUIdc2UgbTSO0eCGNkSPfHLXoDi1cP3qm9aVR0KXiV+nIkqKCkUuPQ+
aMZ5OrUe5D3Kbkp3sSUJI2JAsURPH01SXtGMnPD8i1nT1N9GzdY3XGV7t+t3SZxuEweZCniRoURR
ZkSr5ugcUHN6HV0Zebl9ZVSwZtwaLJ71MJbczxwzdErXb8f2lI1ONGooGuvTC5SWtqOjbVVDAaMr
T+jl/+Ym6a4R2nfZd09eDmQYs/pyDLTW/DFpRsecaZhYUVabOiurQPBYZ7x151Nm0yfpgE6zgsqp
5aaoUOD/JE52LUDiwyraVAw0LUxDQZs1lqWxTDNnn3sOKmL457VIDcRQHSSzfl0uVVbzLdXnB/Sc
RzHo/LkD+jDEVsagmr3quP6ti8ltL/ogde17C+2kugQ+I/ZaGk6zvFOjXrGiR/3FcUDMwicpWS2L
J9Be1IyCO9Z3FJoxE6IdU03utJYiNODeY12beDqizzhouIf2gl4q5ghS4n9q6sjl/K0S0NkyqQwr
6aVbdPL6ueUyXY2o0IraT8qkDJpJA2UkMeNNb+UTrhXbwRJzDQThMCVuowdkRAy5IfWMFzj4xWEx
/Y1sKWqkM0AP/XCvJ/N+VPM33UjCuK6upW5cWTyP0sKILJJoT7XKan9KquehnZGNFrzwERWUPqR6
hY2LkuSos9XFeNDyzAtc7MmhnaR1k1ky3Q96bn/P+vGu14GgieI85fyEYHD62vTWdIU3ZvOmL1f/
5BRtKLXGPiGhlLSbfoKEg5mTb4rbXcDV8MU1+WvcIJpLEwsIn4KOIKSewVXN9Ha6t+apBIdsg75v
xyk2JaTw2jC3puFmroaO6VyYKDzXPBgqOoIKDOt/w8fkVQ3ku1alp3og7hdRiamMRFr0YZ84/VNV
OiCv602Bq9tVheGXWd8fhwQqM47M0oCD8gTqUzTMJvdHOlr3gJcUEJIuIINrjOOmqNA9pUpxLxQ4
/QfdRLM1XtCMDESdFKplJjMaTljpyceGK22Ock/OSIRrhndAiTx9SK1e04Ki12L7QNIOXXKy8kB3
LGvspI0tzk2QW2qZuel4+UjK5VrQ0haWR0WQECtlVlMS02+A9/XY0BaTDR5HbfTAguaNiedP/ajL
oJ2H3LzCKJ5z6FLPAOxlMvvNaObDoXD7K7zZwGs+cJR+akcwUE3f66jgPw+a46WbTJrc9g2qo7vU
U57LZFt7uOCkY4J1CeBxcPOBHodpjjWxZKR5AlqpVksjuzcqUL/Bc9+VZLBS3ywrPd2WXaZfEzF5
YADrrT1KVZNkCU8oRC/7EQp4Ca/1ZaKyv9aSbth24PfpmJsIZOfMeqC3LfAUBy8VFX4VIz2g+J1t
KmIbL2A1SvWlUOw+TFWnKz9zLRA3lVVLXx1MP+zQ4w+Mg6aTXdHaKJxbltKDcUbRuHTSLJwo+JHy
rAk6Szt2sn0a3PGmtmKc/7H4ofrskdCe4XdFXKQOstBvG9EeM9Wyyh6OrTkFXW7f9AUE2xHIQaXN
PBnoZuokPWQZOrj16nun8ygZxygjXs9oUbUA7Kl0qcMmDbSqC6r3QGL0hl+3GQo0jrfvzdZCUi8v
3qiM611qZBrfFHFm+ZUtvCCOoXb9TeGMliEIPVMe2armN24OEo9CdoSlcfwtNxyNBoU3cuEXMwgy
WBO3SRZIr9RCQ7dl7M/OZD24o53UIbpQyEMDrtkgM7gMjZxYe0VEeyFjeSYHRS00wAJ6DbwrEJMf
XwbC0JO0hH/00xKaeXYGKSHJ8uRQNScbiPzP31Rnnjt4zOOZiL+hWbt+jmaTU1djCwfjWBC6B0Ks
cC7h3dZDWAvHNsq4eO+i3xY99Kv5NJ2WDhn05quvY0T31CdMu0uOzmN95ewLsNNeKjReGnCVQ7Di
xpEuz5Vvj8S9hpodYXwsLqXO1w+4X9MCeNF2Ialu/YZcJLhYpDlbjR/HYRUnV664lcgsjz1wITeN
Ufifb9T68bsMB8opKD3h36iFr97cpgvC7RzgIByLYps0bdQpRBcFuQD5XBvfr2HgRSFGudAXr+F4
lh0TIwEZHvomjCuRlMe5FE9ybAM+mlHb2NvPZ7XOk62GW6PwpPRcu20xq2y3NPe020Xf4d9IAS42
9v61vYxD0XeCWgWwpiARWtugPttdg5aGAi23DfrmOC7zZLeQlBcbIGD+i816P9zqcU87hImis5Vv
mSnLLCjG1xMqy92FYX7j9FlPa2UUjTnkQIXbiArBuAt9c+Op3EvU8/CiT3ZDUP6oIx5REl7SpT1n
jO/nt8rEAH6BCnQ7QSTZeCo6hLANYDLJf+gHf00OTC2oY0PsF7mYj3vGuWuBXQ4xXJt2GWIjbQey
JyCd9QPIdp9BlnGpnHLO9hEj/N+Aa8frjfZMp7SGMSZ3Pb8TzTcXkebcvAI59rnZ/5b3/zU3G859
geg4YIH/OLfYqaRFJ2yc+zxHhk8Cc7tk4fmmgUAtq4M80oJL5HXLprw/A3TBXLzLOK2MRS+bfOor
IANENg1bOjjAL/Jy1ADLm5PhwRj7/NI0l2P125DgajVQKkVb2Xqa7pTaAtcLIt2NQGaDLazkdoBH
go6SaX6dBJeEtdeGucwRTaOAPwHrCUjxao5FRy3Dm5FxkcZB0+zNNB5KIi74yPX98msQeEc4kwXh
sMZyQAVa0AL3vu9qX2LvTlzSkDxb83JNTwfDH9pfQYn00ToQwSOBbFXLsV56wFM/u18oKrxNHaS3
lygjzsyGotMXTARgFlzkbz4OVnCSG4UJlnzRuIChUh+R1ufWfmZTMALQKAiNYO7rlLTwhCN6aN74
FnkS+UOb7Zvi4fMhzi3ZhzFW5Q+hQ27GK9B8YWzyEySlt+AhAnzi3ysUrK9+GABF9AfOXlRCXJCb
fVwykri6WdcxkjcjDzzQT1Zjw+bqx4xuDAcsy7y/hHQ5t0lYP2BdcJjQaLvyF2rS6h45HYSu7Zc2
vjfdp/9i/d4PsIqZRqftBFnwfOp18tWuDMvN9I1sjMjephevjzOe6H2Eu16/wfTgdRokr7O4YAau
kYIPjM9v7jxdCG/P2sW7YHoN+GozrdI7Y+r8bp+c2t1y9dNhjy79kxlqO3KpSfNcrfHD1JY75l1a
f9RnsACYDdYxQHsJIIT5G39sf5U3y0jikXVBsPkMaTJO1r9eC3Rl+PFUDkbnzIu0BxIiP4Y3I7T3
JFg8rXmXbPowv7ERGLBED9yEXfK3F9d35T2yOFMqLmE3Dipau4VryboDqDnQbkHEtbmo03X2in53
b67M1ErMVs4j7k3jttiJnbgBaO+W3lSHJiA+QMfAS6V7XJ3h58dj7cGW6xr0jLoNRimX4r8+7qrU
iVL6Es+lPIwtLZDjveSXKoO/2c6vUVClBsUlEKjoVP04ShXbmgIJjvKHPYKCcJFKia9kMEWgeDjY
p4schmun8mu8pY0TOHPDw6vi43hw2GR0Z0Sn3d5FA8ZwNL9k1+2WX4EsOOhHlj3Tu8/X8TcY5HrI
ledsFQVvS4r9+8VLHKc73dQtVk8qhFrRvqwDSTQU3SBQn2rBhbEvTXe1vDUdWhMGBJ2uJ/LVipae
4/Yw3k2v2WlBAZg3lxoCLw248gUuShp5rmNAKSJt/E6TS630Z+N/cGP8cwdXhx+SDMLIlx2cNvpe
D8ut3Lg7sW2iKdIjhVOv3aD/98Jh+I0c5NcmuriHHEQ/4MpYXUZdzdG/7UywU3TE8q24b9G4Q8KF
K+lSSf7sEuKBvTBMgAdkDScdeiU6WeI52rcocHronuji9MLdZyy/7/so9e/z+ecgv4z2nc8eANWI
7YGiDvfTuR6DcqsxoAe/jtAu4SE/xluzDM29+bMKy3vj0olYPNZng68Ws4dGsRXnmGHysiwmCLsC
vouvQXEb8otPgLPLCRIttHMgY/Ebyz30R01Q8s2wSE1cWbTf5whiLhyzs6sJbgc8s3F2cTl99CqZ
18+msjAGSmoLafQeDXLgqCZhfX0R2bMOJH7tHDgKQFWjU3jOlV9GfnDstRp+uX2d9scuTBoEy0WA
tosIBVZ4sQXKdKk97rc7bz3qssrv7EVOeVOWSO1DLJJEZpDsX1VY7xb0bOVfOgDnL4V3U1wtJ5Wg
aRiyZYq/xDWQFj32B1Sw8RoANri8KK5xzkTw3AbJuOGAx2sdadpmITLTKIjvgtnZRgmqtGj0uYks
v/La5EFSgFY8QGgXEpCP62cOqK6UKHP4PULn3HvT1bEUF5IHZ12jA89oQosMHca/KbsMGuI+kyvf
GJ/16rBw743bOEpMP30avlplKMjm7/Zx6Z39GzxmsQ+0FgAhA5Le3xlOBunaaTdhCSEo7G2Oer4V
yWFhFALFRWh3A6tAnMRM34AM+aXBz50Ix3bwzIKILR7dK3NBNqiq5wZjW6jWm/3MlPZVCqTdLyWO
zwwEYmBkPjEIyIjXT3sUwUE3AX4h30obXyOPon5N8y9F/fi5rZwxxw/DrAK+Nk54A9IrhRL8fCBV
heK3Hn4+xDlTwSMe4ERIJpx5n8pRB67ZgDBDtuNbwnIUbe46qLXZvrOQ2QaQ6bjn9/K7Z15IjZ+b
HGghDd1xXfSFrKklHDJV6ezo0tdtNng/2+4/lQiHJeKpivwZuKhB+r1OJPR87KW1+EcCa0AUMgPx
MTqXQKzLeV2dZ4yC5gWk+NF6su5Q7u0J7UpLUL70EFG/ClDkuunx5pG7MhoO/xDS/J/X8f8lb/XN
3z+5+dv/4s+vtZgUT9J29ce/HfmrQovkz/Z/lx/757d9/KG/XYu36r5Vb2/t8UWsv/PDD+Lz/zF+
8NK+fPgDtAl5O912b2q6e2u6ov01CH7T5Tv/3S/+5e3XpzxM4u3PP17rrmqXT0PJrvrjH1/a/fjz
D7LQnP3P+8//xxdPLyV+7r6oh5ecZ2+//czbS9P++Ydh/BXEEEAwwuWhIw88qn/8ZXhbvkLsvwI2
h3ANDhdZHhAf/PGXqlZt+ucf1PsrsIiEojaDJrQlYdbU3a8vOH91QNUBDW6wDoFdxXH/+L/f7MMe
/WvP/lJ15U3NUZv78w8IH67ebggUoTSNFxSeq2jVgcT2R7cv5sSZEc8BZpCjRqliVQFyAXmvLLNP
gugPWZ15my43hr0UynfKArzm9hAkveOneeudzKWlCIVZMJTUebm1C/rA88y+Grr+qwIFb1jb0CLh
KFtuu6XFWaJKcmpMl0E+oD0gZ+36YFAygsK162sDnw8oAPHCubT0vTuDgbNt+QP51ZktPSMsaJH6
YuTuzpRzzVLR17sI8BB3J8fhqijwG6hpOFgakj1daw9+hXJQWE1mzoZRw8/bHYXkJHAgZT7cO/pp
LiXAJjRWgehNIDamwO3ifTl5b205WhAylLnfkruiGYDAUpNi3M0P0wzSBT15yuPqlhbZUwJi8Q0v
aOwbKH9C4k5nedmyGZWuQBkETFr47tDK2xjoKiuoW8NgCs3lRy4kunktGQzJlPrlNIIGRSP3QDUx
oLK/JVn3o9Cnn4lZv3aId2UujjEgGFWdRUNZH9HCfdeV5aFIx4P06kenLyUrXPcpyWr0b6OI53Sv
qMhWbEpJVBStBcEZiEqLPAKU7MaYEtTtUZKFCPTXmPM7NOW22CEPKDT5OrbuXTkEgpKTkqi385ED
CNZygAbiPkRFqg/HKbJTECdV+Z1Lu2uDTo9dlUSDeGq1WbGuiFFSrx8U9CHGxPmWTTYgJxJspHWc
hI7VV2FX1AazK+05j2d72y8ABc73HG9xiPWllT8L+mbVxD5KtJWTPr3P08KLmgnACW+cQbVpayRy
SzQndvZEQQPabkpI1QRlXEwoJgPDWVb2RqFWhndKvB+krUOiBndvwqkWpJ2XA88Wl5EDAKDUugeA
N9onqtpvs24GjqVueULuiwQN7LOGJKwqfKdve1YY6HSf3IGwuEElu8rY7MzlIa9GbQHuVUHbj9BY
pGDOUiRBJ6Nn8UCI5rEAaMJH9xWP+mR4jbnX7BOJgKBIKTCIHlI0nfha504wDW5oQFCTDgTUF6QU
gcnTEkuFiUioJk5K+bHFD5OLDH6NflQwF6BgLMmRa8XASF7IqBuBrALGjQ16bPou0OjAJLjPbua4
AdCHKWB8ZlRVrRfZNSqk3LDvYkVComIXZf/WYHWeP5ZTIja8VIk/usl11Xb4/RNLMDPhZWSVQvNL
fWfPQ7yv4uItdezbzOTaJm3SH25dJ9shA3VCOS1Qh4JNM/GAoDPFxszp10agU1sbsK+Sg4JhYT4I
U1r0R1MAc0A74tv4llAH/wCASj2z7MQLM13T0IQrvsnMyPxiklsky4VvJl3UJL3nawXu7ZqjeyAd
H4c5/9F7AmU4D9k/y8VNi127wTdiT/L4xXWA3suBPwEe1X6bgJ5mg/FSpa4McBTA+wCiBN1QCmQn
JqTHDGdbJMrYwJXnflZ+UXVLAyCxmFF+HUdQGnSdYTFVgHDU0KBvkU8jwGsZHgbN987Ru6DLymEP
hqQXAsLr0EmH3Oc83cwo1QStg/l0GfqSCjsNuTanPrp7xg0RANbkJljEKqOAelIBEFrUogs7bNP8
yjSqG9DC6QwsR9fmPLr+ZLbuxgaICU2e0PX0WvsAmskt9eL8CNaPcDQlMj3qKG3QhUM5idFpAitC
agXlVN1nSdg6WQcvYGD5OYQr2g4mK4mSG7tN2NDAlDgtbda4aR7EPA/cui9CVQHIg/08eSDNZwti
hpMM3IUEWDjA1FymwYVkbuWeKgK3P0xXaVyd8uFZB2VLIE3KRAtZMd3Jb0vCjV0JICeICClnwnTv
8omn17JxEbS7Xr+fTK0LYrNDFVLXQaCZi32PwWSi0BhOOpYUcUB1/i2TTc8c73aeUelNiu3Q5N5W
WPmrOdOrEtqoATdSGlR585A2DWwaQE6ml1V/E996yZ2RZfF21uHNzRTwE6ffa6760ihQQlByNbaF
FjRdBeBLXoPIng/+XEwnq65uChct8UmXmcwBBwKr6jyOzAVhTZlHmIv7NcFWBahigIXOY4WFaFOp
/JTFgwnuH+MarFxXxhhfjbNOQ0UhcWvXszoJYLUz3KqgbyB50GtyL/HX1eDWu9oB22deZtep7h4z
OvzQeFACThoA6IZIE5/OEgGsYZqk125d7uYZqRtACYyNEzs7S6+cDQq7P+ppskJ9AFqKQFHcr2Yb
oH4nheNPpRE1KPlKnV/zLO5C4VaAoPY5bmGKtqhOBzVNkne45vICt9v4PcX8VezMwZgAQpwlfcQB
qgoHi7+2RRcajUIHnp0G1VQAfmLo4dg2YH7owNxQzVWxpYI/NMYcEg/I2ArEF4wU+cxaW4DWgNO3
KoUoQ9ZS28ep84WjXua5mCON8k2e2C9JS+zIKUsYVmX7catBqE70m97UdOhu6vmmtKs6UK3wgbLU
wHqYoLfSieFKpuRkN648AOpHjYbezu4jXK3HhMRYRe8BnkBxVsE2loZETxbFFwB4F1U8O4c3bviQ
Q3gZ7oB6UMEo4jJMhcoCXk4OUqzDHGglBB5zhGZB3nME/+3805iKo9aEuGhBr59DqMoCIjHISOqP
XOaMqs4OcxtSlK0iIMsQyXTogbACZhNC6MKjvgW9POYStBgkdVoEZevu0fQl2aiTB5U1P7gBds+k
xEM3ptDeLWJ1goLmQ2xnBGhrvMBrN6l92w4KCbL1zPsBVdk6qMo+hvXw722hP9c98OkqF80Nn+U+
jU0wMXUI0Rrx2nHLAr60Bhi/Hb5Xg5b52iSzKMXJV/r4Q0fGBOA4Ml2XFpRccYcqBqZMaIOkcRBD
5nUD2WjXL8YcB2g+JapJ4MmNcjvnkGWhLugWuk4Mx6ytOTAVJmuq5KQJ6psg3yFtoGpVAUdtXQtr
REc9zEQrp+EoMudL4aGpYtatFDPzULdtrIfJrAKNdDdplYEXCIv6NHklEs8wyNmww54b2VaQ9tnx
1I++b6AE6JhAXyZwEZzXgTU3ZFPy7LvBgSUcvDaNjEoDURZk94IZkoOBNTRd2BrI42lmBweYzAlA
Yxqz0uFVRy6H4Q4A56T1c+4yYGW102zTxzEB/EUrkxTEBzNAZhLY8WYCH18O2naOO8r0XozaqQLo
LdWh7dxK6KD64OYpPItlVZ6HTWIzZYKbC3RLt9RGpOc23xscv2d4IEgRp0+ojE/g0iLm8+h+KdDL
QN1rhLmZTpmRPssOdEfHdHoV5dGyruvi5ntGv2fFi5t+HdTNXOq+CbfBs01LgLod/FYgoMssRuVL
jzCnViA0Ml5F8iSc1Cd2OBQ/pLEbyLXuBqUHUGVEjByINrA9ucEITGg1X43dcNALGE5W4gM4A4WT
PyrnZk7dDcDmUQ1RMTO/U3HGWn3e1cI8FoU6Ne60RQ/xLs37zeB9hQwGQi2gskMdn5EPNWYLBo8a
GlAyx87XuMcSPzk0lcH6yQj13o3QLxK1sguc7AU4YfAReUFvIMNrQ6k3kcwmzwvyNAYf1Pesg+Mi
z5qDuLO59azCN9DFXtffQcwrPSgekmt5N5gCsf1406FvpZfXOjSu1UKEHE9RKwbmlI/QIfFpqQDT
7n2vjGb9S08RgZaWb2vpHXYqAvNWABLvI2hy/Rxo5Gj2tso4DWhVzrpdluNmXq4HDrbSR6dzfVAV
Q47jawWU5JCOOK+RFD/1eUa4btxxL49MW4VelW7Bp0ER3hRVF+DDDmAg2tYWFAobY1e1847PCCoQ
5KU25MdabIxOUAgG9ZJ2wzPEP9O9vDOgxXBDf9Z4xfVBjBasV5EJZuQhWHs4wE3dVY9aeBrGRTBD
cwUs0FNgOJFwwhZMNFYwdzsRp6wf4JkegXAlcon6THKl24HyGP6Jq+uKpujWBuUxvytqHAK/6DYN
5CRtJtBs3EClqfazK/e2+mqAorYHeD704uuEHO18O3EEckDqo61J3/baC1FBqp90ICiMfUZ9CRqu
3WBDLRiUStmuh88G6UnpRpqz65GLqZ/6AkEkmmMi3Jys1TZ4frAY8Zs+3tXp9TAdzRk1ceehziBx
fAWWKEarPZiFFQmSCovvA4qLgKCxWTseuH3oxy/lC4xFRW7/aIkHuFZVANAexeVG5ltTbUUKbgmO
+/02zvdFGi+hYtLiJQvyPxBaXXUNXnrQhPv/zJ3HjuzasaafiAK9mdIlmaayvNkToswumkXvyafv
L0/3FfoKuIOeNXAgSEfbZDEXV0T88ZvQ3q9yedzTA4zfVD30lOkh7LqfNPcs/S9ZZ5pKMQz4ylrV
z6RrYjFLeKmIyX3I/LHyqt1TyXzfgz0LevNxBxo3gtXG71ec+3P3qR7t3pWeyvv5Wk5u/8HFmhsu
4hiYQuburVhr8dpuXmKf4CiROtaxHrEQmnCZuSS7IyQS0HGRre0h13VmBsmhAE21fP1hwsOiIycB
mcYarM7F6qIh8yzrYBaRyZ54j2p6XCPcirjZgk0cjeRYzAg6Sn9RDolylOF668wv3R5V3ffS/BQf
7RXBRN2Re+bO95vu6i+G6mn1M+9IIPXRPASGDgf0UrLmUM/WcqqcJ7l0cEWLSFX2hXrkWHXDl1AO
y+JvzQ9LLZe7w37Iyydy3JDq/S58X9vtU+3De6lnIMRHTp0Yz7pMbiwWkeWTqhxK1eUgjvcmDmq1
ixgOE6qO2Sjk/PGKZuM75wwbr6qI4QOsLoFEenVK6vsKP6FNDyU+TX1a9tiyDxMel6hEgD3Xp+pu
6N2GqUk87RMk6Pth8W3jNBkMhAdEFhX/1Ac0ds7V+M5zTyCCOKaIp2hwOtcImWlHyaeFr1EJKL45
+732aN/+kwv+I00Ctry24UrU/s8kvRiKj1KpkWN7fJS+ReU71YfoXZq/kRPc+dp9ud6lr2kGHcVx
jriPFhwwiwwpUqOCJvOGJEjrgAJd2tEq4TnsOaVnTp+857egmDXIhqNWX5U02PvImtwtj80WPnBQ
oyjZL/nmWvZ1FmGOAAU7qe+xerQhcxeBml175bzNflff96nfOi7jd0ff8w50kv9ydzSvFR1+H8o0
rgqDTJAWcbf4fEBN9aTBl1Bncb3w7edxOpzN+m7M/e0TFSIKtRJtFoo7hct9HR4M5yBGZI9h7qAU
Q4She44RTLmHiC73+G5N4umMQFH9zkQgR19yNqfz0hya9mSuuddy7KUXzTkAqtG4zv1xzAPZCTbj
IbfCTIRdeRjZa/Njk9daH1EprHJYffLFiZYMGNcKG3cJxGOKvsb2pS2s58M+RFjW0d3iXsbbf7P5
4xNvyd1GhswsXSysjmHtVL41RBmXRX0w1aNAb+4ctv7VsWNed3M8q8rFnslhbETgQFvLXLs4LdIj
ED4kikfOT1eY7iTdlwVd6frkaK+q+mxb/ppjiZra8fCKjk1SkcOcdfUgUw+yw1AHZe6Lyk2mMxWC
lxQcQsgeME/hHHXh9x+yeSf+dFpYbq+iDBr6P+EtB1i4MmZosi/JT1UXJs1hoqyQuXCTqgDoSQFf
iPXWNF6PLZXJXeYuDGuJb0TacOJ/lU9Wdp0LIkdDkDUkqHQmPlkiFbI2yU2Wo6C50v2s8eXaAzjB
tY9XY1NPneHPIAE6oJE3crvr7vJH/TVpnmpXHVE1Xarxml0dxesBtWh5PYXIvs6lk2hlnzkBgjmy
ssr5GTe/LJ76Ai4x8jcPOElIrqy545uw6HA15L+0gBHa2tF2t8us+pY4y3uQV7efXZKuK1kWVTgo
MZV7G0LF/DGMoJgPwxDyeBGiKbYbUnWzhyK77+VQblDAH5YJMWxz4OLdyni8F2psrzD4dfNuM3yH
5KIuqAKMMWv2kbQp0lu3B21yVeXIWk+7dMzSU6H/zkM8aceqjDYjdBR/UB7qLGiwFDQ4U7xm6Xeu
H3jNpFV4Un3li04QeiVP1J6BujwGAMHM4GA3KH8y3xqPshzJzYniK1H+rJOTXJb5sxt49DEiJak4
D2+FODeEe63h3MeOfRVvifzgY1JXDsG0x3XsaEHT3N3GSnO/GGbkjAf6gBnKqHaQpAtqGGk69hvX
50ErXjYu742R2Vu/eRVbXHIbxyur0CzuUPVoaHPfTPsEi0B55lmsKE93z0IZs4XNEKq4JFa+Mgbp
/NVULsnAHAGicicRcVtrjptqz42IE/CtPuTKVZOAik31XuYXRULzfdEr2s1wlkJ+pKkPV/tAQ9Pw
V/R+r/MGBBnUq4SL9NKweDmYbXizTTRio/VHhaXPBf/QASBHf0G6+QXkp+3M/V75Tc2VHWJW6Os9
rh6URgr4V+WtZxxJUZGnIe8NhZY3hA5BUb4RDXj1cpduFywM6GLdynyS0rPBfwOLmMpDbURKEa7T
m5nGX73NsOnN12xZgw7obwTlzsS1bOLZuJo2kvSo+yOnT8PqDoVrdi96GyrDU8ZfLq679qIadylw
A5cXyGmAoNk2T8AxtGvfSndZrch00HP69CbYPFKgzQWDUD+frzd+7t+Um7j7q3KjKvF0aUP9D+0J
9qgKnrPTma83Ofbk9RnnYj9pY5Rql5rhUY116a5iKgfUbE+Nfsx0PWCqbIG00nNpuwpPuQwK5Ulq
fYDNrgk4I8b2NtMbjcdNClCzA7BPSJLBsRxvNwKeqOVEK2MkEsR/Wqh+I4fA8qs2cxWfeNAhqvYg
q/5kY1Dzy6gnM7tIn8qZI+FCOu1KaFmVV8O5IIydNY9zPIdL7zrIA8fjVB8qEaF0zl91+UJDQh+r
VoE1vNPZ8qv4MNUjFboniVf2S81liAfocCTArNv3jXZU5Xd07nKnvupgsOfZF4vPceu/aTpXZfvt
ctyj80r/qnlnFuVI6+gAm5Vg4vsgX6E6TX6lhop+JQcjAXBaME58rv/pSOzhMf/cNp4P391jEk+P
eu3ntb+8Zu/8YbuHdJHjYX5arU8nKAu/Eu72Ir8CPB/t5gRGR03EbKC7s773nJ8lyb0V9NPw8cUv
/e0Fg/eRq/aOlpEho8HDFkq96q9tZDYnqWcxYK1Mgo8Kd8iu3DxcSQ2by9iaU7eZUEs0XQDpIRZ0
CkTCxZprWGMwjZAUyl6NV8kOeGIZHgWT86CBd9XKiIUM2UB1iTpfvleLIU6rpHcZECd0/K417HFr
mIEk6S/0XynO+vHACOy45sWZ3PZdW56SPRa7x5eHqvkRAZzyU77XDibkgXrBAiJ/3ZTjjgTScMk7
VelqW485jhsDhRoNPmM45sDze5E/Fh+J7TMIWnTCNLP17WTiqEqHzRPJsE/QQyMrY21a3Yl3MWEy
UWNt8G3haw53DXpFf+jCtb/OuN8+7fbtI9lJUKo+QSBLSsqkOjDPF/ivPlnzWwPeaOxqZKm/k8DM
UM9Pq7H63fRC6kT4qmnfzooPoMyld5fXe7RISrT1eGYrp60NFv1qb497fsik5GEfPlAep/Kl4ERl
/ppcJYCUGdAv8/T6167AoUCvulE6Nrih1cxshSXcyWCXkZZV7Mu4xk49WTLSfO7s/i7JeGdR7qYW
fgyo4O2AQIxC9mnmGs/alK/JuVsW67nb5xPrUDdBrS1d+/JMcOdoBhuNaq4pD/KcPWi3xbac+0/5
XdJiF26L49Ttz2ui+JaSnIz95ORTADIdT1txTrviqvS2OxvT2Vj7R630uomcPy7rtWqxqqhQonsV
0CWDf9jcpamr8P2sj/IorHh1fEhbYzxu8TLUGuuuvUAgrPlGDazTC9EG2ropKMym30QZ+rBcH0dH
HsOySx7zqnrdVJAwFODvTvYxlklNk+NIZxkbEfZgl95kv8C2Y3SLROZlqmtsMErUputoxqrJHhYL
3kuLLvbc6XQ0iypLWFyr7WHJi1+1xQvdaaVP88fhrkUgNrrDjLhYUQrXytef1q5OWP/eN9MQSUX2
Mm5m7W0K3LZ6+5OiUg9EjU+eZjEX4gQypdw43R98lRmGNocuVm1jnBt6YP5b+2NWp2Z1FUl7KfIW
b6hslzj3Mw4oUhkA8BknNF1moG2i8JqtZceT/0URzqVpFC/CLI1AKzJqiZr7ulo9mWp6n0q/fdG9
WIXXZtqpbqfLOL0bWnU/TSu27jucHJBJee7Uw+RY90ozKHcoAQ70iaabZrUUTsIaPH0vNEYetq1j
7RzbygRcTBTWy+aENXPC+JlbXPNdQxMlsNg2ZrMMuuwe7yQnsOb8RnwfCq8ivSpzqNb2Wkeq+F4q
0/ZNngRLsuk3a36yPjceMKrPfa02WejawCODeCk1OqYRz5CxW2p8kEW0d9ZfkbWat22pN05lyr50
8UqM9dxZkRRPoGL3mjJr3L20X4oWBLWrb3RwWiTdooNVnF4/yAZOE6R7986jtTgxS4SN2bqKZ3Jv
6bqyNwfPX1oJCv0mto1Jq6/oxufjpBZvioXX50YSu1tU7eJD2RO+WmkY6OryszEQ+qFNhs52qb/b
nY9WM76rUV5vUl/NI+y1ODsauLfEYs51WiDQulgwwdD+KML4W9a4wvbA7ixt2j97rlNCHKJEmqTh
9VKnqGvnB03PMm9CvyKVLF0lAyf5W7+mqV9GOkZVgW8cpCyQA8V0UXPi9VKAZ9dZsbMIKJLjDFZt
D1WISvlV0ZqX3LSDBVGhC5ZOTMS6I8HOJka5BIC1cUD7muHVFjdr1YaKAVjajlV27MyBei5xnBcb
nTTTgtPzmnWT8bHYGFJo8pec001sEmNlI8ViXBiDjJ0KOtVhXUo7pguF7MK4eknvTanEcGMV9BoQ
shMVxDYrVMpjIZ9sQ0Ibnu9tmIzrsyESsOFq+8H0u6CYimNBvmMoFGtDLl39iBLXc2vtKtT3WTjP
WxsijqYnmG6hxbZkeCztX5Klt+kXEyYZ5R3jJ6yHWcCEihVs43quphHrBgzKw2VZz8btZ7fW/s9e
JYGF7Yqn4tgz2pQ5MVev1mQ8rZWGOp5i39w0CAvK7WnsfDWz1LvE3n6njundESWVma2yiUsB19/K
WoGHlcBUkNg/bFwoZnYzSd+rP4P0ojYi4pL7NfM+VrKOwa7BVbxzuNmVmQksLTW2DcVh2NLntadN
7ourXqkzy3IzhkTGDn1oOGModmRQ6RCL6Xu73K4wpXpPWAC9FO68tOxIe1Dy8lWqzWtZIvhPNiCa
ZOMjzf0aaE4RowmvTqOyfW1FfiACKeMnk++MOQVK2cSdNay/ukXlGPU0GKbh0diLU29ZRDcoeRfW
UvVuQvF1WOmT2f46qujUYUmIlVa/FdwkGQt9VyxATbyFrjmXxAypoMWWZYfadJ8Qgxhk2Q0HsvKT
fttiVtv2hpPLvdRV7wlBon6/ZzkFkM7auTSJnNCPDQTirBwhs8cUZCnzc20L8B2ccEaBH83cY9VS
tTQWGfFsfidCdp6hWbMZyozs3bBut7YydK7c9i/71hxGGYOOVTxJ2tYw2gPsahM6cixhuVXLnWQ8
aqBqLtcdkvXRXurXHZeHI+ZDr0PTAAsC00x6ExYZxU3Hn3jZAI4IBbyzTRYampJrvt6AvBtFIHc7
Y3O/IUfO1CfJkf6MNK8qU3dCSzDl2lF0NvYFQsfBY7wumvKBK/mnYVXHQh4iY6UfqnCP0fAasvXi
3MpsarW33gAB7jMUQR1G3/ZqF4ebn7vVU4XW+g/mBTuM6em4FMN9jzV+L7oRP6n2JRPGz6ct13+U
fmNLpXzUWZ4ymjs3By/xtgpG/ppohXrGYkenUSsRsNwsjla2rN0BuyEjWh/IiHZ8pXMKmqVnzBDK
85KP75SQPZC05quanZdU7aTj1F9wOC75PlWA6wrHLpNAUFc3CGWwiRBAsYjXSYVvhzPX50bLrcDZ
/kyq1QSGBoiLq0OEs82IVVd1nXbJ1xpFxKvpfNVjaUQsb5t8bYJmQQOWLFCn9ZkZunhiD/mwbOm3
JVIJ3zXwvU4F2F301N1Hy3Rrbf8mSAO+adMj3CinWCFBsFeEEitzAhqk1ygDxHrXFtDCq/kW7F34
IqOSpjs1YLONs2O03+uSxD1aELoCcCyyou6sapgONa+Prmd9jGYd1LTv7pV6vCfIx1dV/lK83KVD
2jDtTFOCi3jvpgNej1ajRDlzUtXbs4vKBUaEtUZzkhluQqaKuySwXXi/SDDr1ARzpsr8k9TSw6xp
h7Fv39J0/wulQmXBwsICXpWNr9nWic7DZQp/TtY8pgLzB8OMPujKJ9gzQCQCQtPsWJ/Vquu+lC7A
elvYGw05LSPjBkv3cylbP4uRwELgJyHNxWIdKOc76R6KsbijhXh1zLQiIt9Y9YlDeHYIlmX9pX4t
mZKhL6w/O8hFwXAzJSFEL7D3gZFpAMsdqoQVOrfbmuRm0NYbTlhz/VpashapRv+sd3OKQ1Fzt5PD
4Undt1yLOaDM4yxs6296r5+ywmRVohQE8CjjdKoq59xR0iKj7iV3WWoonlAGb/0ae5vc8YudpIUk
oyRKyctkn4iO+U3S8nHv1rPV42yXW5nqrWPrS9lwQlGCInOfboveccdk2DroIM0lixekOX/K+ufm
c49lR5x2L9mAJZrUdWugli3MQOnVEmCWMvYplFrK9i3MxYNNYx9ERf0qhkMxAf2la9Q4Ze0tWY75
HBGNdGks57YtwzryS59MLLPyOkrzXMIfDsG1rJFa3rmqpOTBuvPuauLGk0rthRXKEqZL3XpO9u4o
neQ2a/rTagpfPqHkLBD1iWQQPZIkhpqzYSupvwu6JW107hN7urecVGEX8q5DB8c/BPOTRE/eiMS4
60YZvKLAc855sWvg1n4cv4wHZ5puMSnD657h4zRvV9vawEjVJthXlZ05djPFHsGq50Su44fQaz5F
YkVawfpv6JQ5sgxypVrwJq1/mdfh3Df1h8it62JmZ6hJP5004ikI2F+fxho0ttNBSlJjfoV+jFgC
F4E17d41m25yF+roleZ7a8zweViadsC38M9aYDjiUwxSCzypSMMtV5ludbzxrKyDNc3jGnj1ih4b
rVHXLk091Z4mAxUYc8H7Lqlxm30s+7tSzG0wJJC9WvGa1adGrR7STWbBZxns/0d5oOnV4o7oP49u
ugwlIbwKPqU35ibpN3SuoiaNRiX3xpX2/Xnv17PA6MdXWobnItf/rKYZGLk6saRtT3XTslzXFBjd
AsnUpD1N23yodtNyhwqsf8q7p20dXtrKOmYqI9uosyyq1AF/S8wasTuuGznQpfbNXitPhVrFgajI
Ikm3hySVzbi1J9+A7g0P0D51XZmwaNkCqQEMalcm6GVhmHDySDVX7aAphAkWRXE3Dw61CoOlSmIN
Y2jbcZam/mwv8PgtHHr8XTejSoEgM1IZ/KFfv8fOSg7QgGv2Tg5bmqodTkY6M5aNDsE21v7XrIYa
Q2gjVmpViqS+/NxnfHG0pQuElMSyORuhrNSA6VXfw83jWd/S5Q56ho/dhl9vuPfJeZqz7mqaJWOF
NmXAENl0chOIhsxna3GS1y4mlweTtLF+1Js9NqShDXR8ymRpqSNzKW9z+GXAx+HCx/uEeNh6cFjX
KJtaOoVFwrDWbNqQsTasF2Gd8b4BARbiXp+KGm/D6Ww71Z3I5eHo1DmELHMBU2mMwwgLV+qy9NhN
rNps8xsGdnosl36JcKY6Kbi++ZnhFJGxJbQE+/7kEFgSrikNd8aV7rXa6sG8HaJZ6xwPi6bx2EwA
baouysfMYdYijkc+Qkmbype0nfxUXwtGO2MvI9PGLaspMIwDymiWVn80SSOIoB0Tik0MUm3V0kVL
Nye0HWCJMmf+MQYuFBxhI1mD10nyDQ62uyihE6tBg0tborHhZxF+sMSyXdvb+e64lvqGfETu6y4Y
ZlpFOSkYtlTt8M9fUa9OHxo560iGRy2sxFnS9B34tejcQigiHIYaS65B+XNTCt61Q/c7JusjBE2D
e42yVBjVHCqtsOh5G9PfdvZYSlfmvJVcVqqJW5LO72SjA5tM7oNZHrZ4q9aj2GQnrq0+5q7sTiZO
jem04b1kwz1E70+rU1oiMmf7s0uMicuqSMK8hQu4pAOmf7nh7Yo1UpmX+Wypc5SaiDssCeO7Zeku
MLNVQJmxibVZfNoV8K1QqjTAt3ORpcyTCI2LkeDfpcbOKhLTx5AsZlgYJVSojFvPqrJ4KZYybm7z
GEIjyd9GpJhJ90daIT5sS1HDT0TEWKmJElVL5jdLJgdiwNUuH5w1NNqaVKPNhsBbJq1fr6zRzFy3
ng3ggwoDKqxxx89hyg/dkhzMSTI/TQ04olb1Tw06AnahszuY+XK126I6tWk/8ojqw6wI/TSXA4w1
bWJ/DbxUVhtbZIem1ALinfkTonJADLvsNv8u1563VZ6f0FhE8PTpWksoL7zHv9bG9nywflUY6ZE+
RnK1FJ5WjF+m5Lw5FThhqdobvGrtee60b5KKQ7HUh1aXrZOxpkfuSB1adX7kIcIv6BpEIvby3Nfm
iN8KPSIkATkt4JOMy3vfbXWgWvno4seOzT3eY8hPPbhGjTv04jwnYnOVlXWeru2/Jma0QTauAryR
xqmZmt8sYUTcuPTCdIj1XHrTB72gl66KIF3tYMcl0O0snfRFFf7/jEHg2C9pnLdHjd7f08zm6Jj0
xL0AEMtXkIZaP7Yty7xySbsop3XPTIvIej5wsu/LtdDhJ1lW/z1k/H+zQ4ygUqw0+FmdYWeGB5iq
yLU/1HpoCXbaMhAIbmNHRwJpThfJOUiJdWJAJqxGO1l6voVOVa3R6LAhKVaF+UjJ2O0MHblaO1te
NR9ZoUMVHgX0DbbWptPMVztdWaGwWO11jpaDIWhdJxxHo3wbkjKaajhR+P6V1dL4pcSGwJnLe2II
NTfvjTcTrIJWy4zsTfhKRuU22Ysl45BEuflpYJYJGtFObpMmZ7ma/pq5XMZDsHSV4ONvDCvJcHWW
ZLtiEFgNYSJXB90CN93KXApI6hkhrqiW19CnAfbbkF8SMZ3Lrgu7SXt0HBiTGPR2EZLROLVHI9Ql
i9MH9UzUcLoHM4tHoD2L9eBuT11kdJhDdngIB2Zlqxig2pi2MZ4EUM1CI+3hoCzEd8lL3QWI+TvW
htiPmut+rNO/05BWrxSzg9KttmvV5o17KNeRwZyqlo0RlXgB8e+ZSguTM2stD7OyPtcE0T849vzA
Hw1LGAsrFnjDG3U/fZ5AyRNy0qjMtZMmB/QCtSeXLCvLld2ona07uwwkgrKclId24JIggS7u8cp5
WpsQGUJ9T+Ybpx2Cp2RN7+Rl4BQp0ixA/8Yem2Q2V9GHtyUDLxeQHBnjyC3di7EPigW8IOl1GP4t
FDiEA/SGKiQfyfYkHbmqAoVk1rIPsvJgdPXSZ0YomSvPbULOnk6UnrvhSM6oIWtBp9JM2o0Dk0A5
GNVgQhehSiQ5jYPRczDyfMJbeHksshRPEkt+bDsG9THHprIdDtDGIbeW6xDmfJQSuVA0JIY7Nhtu
A0312FuJDvwIedXY1jerUrYDqwP5RZpl86JnPLA87/eDqVXbeWcLsCPlZycFGbis9iHGfAXahYPo
Bf538r8lo/9Hc/Xf9ET/FnP9p+bruan45x+d1r9/zX8Ivv5HWdj/l2IvBFL/s9jrPK1/q6+pT/+7
2Ivf8/fzJuky/2WoNvm1RB9ZpNkywP+X2Mv4l4XqGhNa5xZ3IBMs9m+xlyH/i+xlR8edi/h1RI/8
cf8l93L+RfIZf5ZjObqDu9H/k9wLH3jUXP+XKFBWkB3+Y/mj2jchrPwfLoZba2SpNnEOVczU3VVA
CVJHXq0qZTztulOuiiYqmoU4RBPgSmng9Thva7tUUcGVFVQtA62ekUrRg/sTblCHQnO+paR/y5Sq
gNkJlDcksKimoezA0pM7wEu2rjKqp4aNpES6reeoJXKI4WERo79LPSofBQaWoQ1wnNaPns1G18o/
aQv212c3igtM7DHMOjYdtpH/1nJPa4MmX4xNoGQ3yZLGXlS3v5RE8XJVUeNkSR7akhcnWzrfSJc+
0PLhZbiB5DOEZkmqV89I6IknKOhlcm9N1V0ylwVxm+qVpvHDsfK7vHRiBvtDoRkRmoDLWptHaXfq
65iYAaKt2VXrGTPSJP3AN4fupWLopn+pNeCfHV5cldekc9ZwJRrp0ZkM5OENDC4JgkadUinnSoVG
XxO0kcAMX1voxW1j/SgrcYh2yj7Y2jP4dqP+lXJf02TKTiSk5mtaOoQdmtBcp1+Aa4zmMRWQabXf
Mp/CRu6fnU3+yjR9OfTjEgtVPGirxHhPgEOnVOGE7BaII6eGZA0W4gNL53FIfzCNg4SR4WkvL6uJ
IuFGVt1eAAPOZXHXiRREotbfS6gGeZWx4O92PudQ+Hr2S0D8F8onN4PTMvfNWeTds2UwQdfK8jys
5ivG1AB3ewIdi91ukKYlm0t+0GUw93CZxrNQ9p8+qa905VFPd5IzW7tYAZuaxQNED8iCwP5En5T8
YDmxeEObtb5lPTO0/TDLyd4kL12oyPZbruOJ7Ug8HgsvmpRr324nbP8kznyl7sul7mF50ArgOS7r
IwqwUQ8rhnfUutM5GVmoluOARKxFCLdYL7VcglZR8Sl/sGnAKMOelg3JgAbZUi5QqfU37sNcMYZj
uTEo8NfEgyyxJ3lXq/4WbLq/YuwoRRm6eFxQs7DX43Rx2OSidtu2xR+M9nFaFTahK+yOkUmuBl6e
9vmgOvONJbUc9qZX3HSGK9PrL90KWdxo+1dtUy0OdWa6xTemwQ+WukS5071oxUbbA2uzHGDsyZPx
ak7Nszzfkk+15NgtztlexWOZza8qdHJ70RGf9c9Le8aWNdDFNxx2zABmPQ339ZwrcJnUJKeRV83L
XA9v9oy6pepeHXX0y4z1Zy5tBKKyOtWTCphcmd8Mia9JlvRAV7unQenYGwzzZbytOjO6mXrtjkIZ
vuqW+d+i625pXYzbxy4wbld6VDjyBCnD6T4QHWEBDOiV3ZUQbpIOiLEo0fGAEgRTV1Cy7fFPqhRH
Ho+/G/mnUEEhMJ5Y28SjACP4xIb9OI3QN9J0wwPXUb76OQc8qEDChB5Iaf1ipATAJslN3todsH3+
bAQYSbka33WZsZVxVpnmncq+WeYNJnWuuujfe7VWg0GIi4Ed2An4IR73XPF0eMHYMb6nCwTgdIX2
pN/aRF3Hv7z8LBQY03uRvWXDuqLZLIbA6acP0cjHG25Twlcoqvk+1WnPcBeGzcxGerZIS8BBz73l
gm26esx23M41J0/Ri6HJ0xf9QgOTXRWpFxGJqUCNnD93bU6jA/+RthE+53rLLCtBSdHe9Gu87Ca+
u2v1Ll1yXgeQdkW5LfX9OVt+x0UpPWfRFdcxu6dxXzfo7AlEFXqxNj2miQRVzoI6vq5xNRf3az9J
HuKf1EUwq9711Qj3rYGjOhzrvnmYTAUWD99HszSstNpfFliR09WWh8tYGyQS1NfZ/jPIxodI0y/q
zjmx8gcSQCH/L/vzAM+Dh7lRaoakxUBaI7Bi161Ao8t2x6SNJBkTcNGjz9uZeNxmsGizYKwbHbva
QtTF2ZN6vP4Ds5/tOJvGFmGG/FST3ejPeYtxbCO/Kf2Na4Y1GWCuVrFIl4TjKYM1xHY9MwTJ92ZR
oLbpmLcyOXkcMy5kZf/civVZUSaV7g6na4QNiJuK8j03FnRYN99kQVfHDZSEdjIfTNH9g0LJzGZt
2Bj2TtcI0iApovLsvJnuuJQlWvf8rIsJ3qXSxwlCtHbroBPubIolVJQH8Y88csoh/pOL28IzVC02
VupaH7N+We60yrKPmoa5RSXbEXR3WGQ2fpoI1hGaQItEk1heWWlC0Kc78RHpnAwFD7hZpifWigsm
W4u32d1x0mB3q21Wk8VZefNDYuf3ubMUxyxrP3DOeisydmddTQxCl5ax2jq/lII7Nl1QhZvnpIIu
kddwWtZSgYOiYxytOp9kTVzNHPaZBlfktSmT0yRN90aS/JBt8TD+L+bOZDluNM2yT4QyzMPW3TED
PtBJitIGplJImOcZT1/HM7u6M7O6y6w3bb2gZYaFQqLowP9/w73nlrJtHbMLMr/jAiu+0n7NuBbQ
Z+fz8WHgY6IY91d05RVFC74SblLw2EQTKL/yUYV1UzZ2Kky4YLX57RD1ms3sEbJcRSq63azNcHtO
LXsYmz9thYSKVGTiDHDmsvfONVc2kl+FIeBRLJeXSuVnO0vVSZq21CuyP1qafmESvRSL/pkKCitp
ZcGijU7ImqJ2F7bTZqEwaa3xu5XMGNtEY7YLfX2rZvnv6Vb/z6rxf0I2uL/bF95g/NfC/v/Hkt2g
yv0/l+zXth3W3+nvf2Y6vP6bv5fsivRvL6ayBH3pbwwmEwrD3/kM6r+pmkkPJ1J/K69q+X+V7Ab/
EeN8S2NJA7r4f9brmvFvliRTWpPIwhaZf/t/g2cAz/TP9ToQMYsIVVQFlq6ZmvY36NE/QI3Wdcn3
umsRGQtGPIruy9vFXYvlegwWBzexP2WmPzUzxII8pF1eDTnu+/YsMQo9NJz7rXVtRq+bE0zGv1W3
0GfX0tjAoBXV8Z21nRYyLmyz/QZ24qZa0m3s/1pWJlDMKUHoO1aDCu45nzuhiao1lDLNzz8HdXtu
5fDR7E6KCntTUCRM3iEcnrVpXsp01kAZptWCJ4qpX0sp1KnZ1pP2szc0Gm3JkZMpspY5XFnUv2w0
hH8fAgI0xA1HhiQMomqKRVrEkaCTbc6/mlUC/7Tlohg/O25Ii8WL2EVEMsW4fFDoMk3YsQYCV27g
VT8qViaS7DGE9PXHFzoSdKiSN6FqTMZHYslxKwfIXdirzPGaJ7HcV9dEHK+zqvuYntpxvWZ7EyZk
Z63zZ7kO7LopT8otQPOJKsJr+RPxK575VG7GZEZ5YsWrkFzbXbvN9oUBW1wKomOtz5fvo7KucsJx
U+xXQaov4svvwMfVKc6ILiJPvr10Qtwy4366oL02yxOEGPqYOihXPtlSCwccWSO7DcK3oz7J7Zfp
G9W7oDhzjetV6J28rZxitBARi/bwKij0wtbteth9pt2SNfn8pb0OUiLJA8iAvBR9cX16iMDy5Qy7
aJV7onXf2e/vA+IWebIvGuJf3U05v6shUBsz6KclxEUedhEumyd8u0CE9rCxF0nypyJsz2aQn1/l
9ciUe/6WZeLN7DsSOAzyEdxZ1Bl/kSW9mbGO4XU06uhHf4yhIOKSEHo/LyRPZf5lRYpmxG3QGIgO
+/lB/fx2DK4kJzd1nN7RWryjH/wwe92rDsnfxN03DmbPzezvjKdTOfe1kR24xsjwtziKjraQwyO3
zqKkzj39UFYa1zPEBFek/9EtN0nrgLjpdVltCBYXtplAFUx/WCWf5XFyWTrlTezTt1ET7tKs3+qF
n65BrG19ntUqYNrjJ/Xo/UqcXdJ88g0CBmxoq+yVab9zbxVEofLhuEAApeh4SOL37Ugdpod++8Wa
g+LRNaMdL9tpwhAVpTX60lyMIQcgH86I/hoNXkWpc4wP5S03yHtCcrVhLQ+7MOnl6Ff2rd6+kFAb
qLmIIlK7wlYRefYjHqiR2kB9S+vlXCWi800nn40MIz/1ZWSINVwExJrNkF9o48P+8ksioRorpsJf
8YP+2dbi/PyrGsitaHW3KTxG+d7B0bNz9BBdESBosYfd7os2Uhfjlgnr3TTzR8PadcYrY7Xao+i1
h8GgwUw4ftyl3T/GQ3unQ30yK7mw8XT2iGVWk+CnVuwjJ3Vc/7RITxm2Nk7o5DRWvhVABlM43miS
RA4lJV/dSVfcKregSQR5KnzbHZgk+hjIX5IewuhwcIkXReWJ6XyS9uOMK62xwl7Kwg5RmHgIHqvU
ovotqdXl1HgiBow0IrFGvaQs5YylR6wo2a9lqj70DMgtRLBIGxPHiqMM3QMZOQL2lC2QOFTXx9rF
+y7x04jSHV9shTNKe2SdccVhL7ERUscgOZRgqE4b9Z32Odc643Y7L7dwxFxGQe0ImRy2kDkSiABb
IYeFuITA/kO2ajQ5W4tv7mLwRmaf0O0GT0WTtrIIBdDjgL0ZU/SI+Pwi4UcFVkJtGzftWcALq91p
Dqt9TfQnRfczzrhCtfykNX1B458ZQWKuR2o/DIGmQ1MwmO/rdTBxcHSHfpGoTNPrqG8ck2lc6HWE
zzXsJjnYMMuWHRlkZeJJsZIfeLtlfGQ448fe1r1ylO/GsgcHPjbcUe/t3H+gpWCEY/RSmJlGmFVC
qCJ5VFhyqeS8J6rlquptLPTQuky8zZqU++2BCKxgj35hbLDELVUr2UeSmbu1iu6qxJXTuxfjMlm1
p2WKa7IQ7nAXHKoXtnaPWPMfaoj/Mfn8J3KS9K98LVh8pkHVQIIesw2wfFzd/3A1Vz1d+1piPd/I
p5fjklWydG5t8UdKZ3UMdpJEFWMFrW7CWu6itRxjQfrTgT7pLJL8FONlDLDwSCsmKQRSdv0yTpty
jvXHUbcIqpegkBRSu/TAGm1VGq+N2V+nMioykpT2b4L+Kxs0Xw/0oFSnDzPZ3w2MJcX0IxsAYkoY
eTMPEpO3F4WX8wXAxFs0dIsqjj+uDmIDGW6o7vhN0rPnOORvMpoM3fRTcfR7ll15QQgQUSu5i+jy
Ql7PBX0aWoCTXNnYAsmJsksOuINvpwYp9Ctls4hGfhWr8GXjrUbjBubsoT9US3hH7vSpt3e0e08U
cVPbctpWZyBCH1ARPvI38byC6T6oNnIelTyo3tVgEBj8cQULYxkybrNlHkY2d8E0VYE8TB7NSCY0
/g3t3Z7jtpOdGtml3iGOL04DRBVJLXAID0Qjqzb3JhYmqUvuymgFQv3AyzDo2hPyQ1b01xGLmqxX
t4nV0JAdtw5BlNAenNbpubSyGwLklsGhjJG11DNc5FIg9GXACPC7QTbgoJhOp/i5njki+4aFomGC
gAIfgj3mJecw2ZhVtqwyO9yTVuUiw3I5l88relbhR6+g/vhi/oLETyOKrkzIXVRLcn/HynhUjfyG
Ucovmj8qQs0OCWC1GvhYe19eJx8Wij+liy8uq7/KvQ/ypMzKr6aqvqkOlWP/WxV7Rx1axyr0ILd9
0gN3ZGXFpdAGN88m9muTOzLxUFjxdHLtDmypCOKQ5WuHgysVTC/V7qm0RJMoh3UhBUjvuGdFDwON
LS14c4isJ+Bar28FTJhfy9lIuOyV2Y1U1Jeyz/W0IsPA7iIL8ToGQ5K+z19HarmaUJI4NnsjpWOP
csAM2N+H8sJLg80VSdlF+iPObjK/SBCVpyy5V+LIXy3DFUvR1dTJRQnkCkbiCI3kTOPnqjRnaA2O
jjuIuCH2OLld0db2jtw3tmrh5hEEW9GvGovxsVVpxfEwzrPbTYq7MKLs2uu+mtcnAZGVHixZahfC
gPe5Zjs7hDl0BsDaTblTdiEVa+u7pYs3uf9GN4CMDLMCMpQuJgPJEVnCNqkUFqxE5TUyGsXrGE8N
0vO/P4wk/X9zGNF30GIblqSRtvAvFDfBUjopUZBNaRkqGoq2PdaBfbHy8cs/3MOFSpA1ZcDBXTEx
UsJxrFZaONZThCdOEBzBSm8bW3HjFK/DEaMvjrWtuFp1c1WO4gpewGfqYZmTjeD1nCxjfGmvmTU9
l4h1I6E3QiLjI5m8ossoyXgN8Ej1NaF5PMkib+XZEKV4G/qruY33Y4VNlVxPN4Yr0SxDGpXK65zI
V9gH5XHrscnLyeekM1sq70tf39OhvCebeUOadNOL5CqgxdUfNaCZQ+38OZtuxZhf+zxMdBOtFQ8J
63FjvrwkMn3vGx3l8jHa4o1Is2OXbpNSPigjchXr+6hEAgJLHcPCsugxF6WQywHWpGB3ykG2yeNj
IMlAaKEQ1uxB2r3mJ7C61MSBwdcwOmyz1aEM+RD4noqH0U93smVuGtQLtU7ORrXGcjJEFdC4ztlw
E4/A00ZcPKOJ7nPzzAIJjNy7GjQVjqyu4WHfvay1PEkhG2eY/cUwzwluvPxQ/RXdtQSfP78MK1ZG
IXmHsfeepem7jh1FXM7Zh3Gf2FTzjwR13UUyWZjhn9HKq5hAd0S8GKrzf697yU90kl8Vghrl83//
TNLw/pfelZysV8QI/0PfqP3LBdkonbnvyjagS5XClDpO/9EJznDBllesDoJ9d3KSDypoGr2ZPmYC
mHG2ZtndRcEVZLQXGOwnxOiEi/kW0Zl43UscYKw8VxtshZ3D7kqyc6vuLjp8uG+7qzasPObRbZLO
hXflmm1GkeAxGYLNdgQjFU1WuWWz+CrGdBVYYOWVyYQJXHfSrnWTAgVfD3znOHiSG7+6zA31cQji
Yg7BD45NHbBkw9Hdh6mkhs3zff7dW9AA9cVvS8Ufc91PUssvUM3KAtjvxfDbc6P6jWR4B0QIbA9h
W4sM8Zi/3ievKmt6pSlOKR2RNdBPZAvhlLLAPUz37I9zi13ouOi9ceG7tWXsqsNk8GF6u/qrxDAg
/uxWxCINPmVzOs8r3G9TdS1naShhzeDAX9IpmBc3m5YIx0DJxHRy5BSzTAZKz2U02ckxiqhr81RH
K57W4TZY8k3WMIMd5q3Q5Vty74TcFta/+Ob8SVz8Jql9XeN7/S0dgG909BcdveWounMHrUa9Dxgs
S/I5zcywC4JC6S/1pImK6ojbcfYsMtf7S4LzyFafAyv+1cB0IWJePMn0EYquR/AWzzrRjwhKHZMa
qdfYD+qly4bbJcjVJQ/L3cfR/Y6DaJ98ka9+pO1rnsznQHc9MjmDjlg8uqsQLMvbcMxINZEkWTqZ
iYddY+AyNDulnQTzBcjMS4vXLcPMuPDGTnU4Zs9Gz45Jfyb8EOXGuIzIYmCe26JxILpabWgroBhN
jAOTCd5qOpz+xTLWnkWdOIg33NxZ9fljKvWPZpM+pGn8QCB8XbqP7TCedEVvWJ5O9O+eeR7UOf4L
N2N9uPme8TgHAJnQfqVOk8qOOLTkBmJbN8+9Dayym3xcBoGmsgjjYy9n8No0YRs+ej53AfPrJoh2
oTAN2M4FyaKK4VcBFpC44e4ruu1Gn383CvUuZeljy9oHK2DQVPtxhPlsxNTscZ19VzKBO1qLjH6M
MpTIpIyHmKyTrgFFMvsJ5aDSakhJdPe/Pz8Mic3cv5wgmsguHC6pbpg6y/P/Eumj1KNV6SQWqxs+
nuWbzExnghbX9Zk9AZDkVVgD8cEalZ9Iz3yhXSZ3kwywLbXXmB8zuIDE1L3VuhYrrkkUTkyiVWzb
XX2plldK6WBPwPaIXrwMonkeiYPkZ47FPByHKKOHlrXV7m3YfGsoJGr0+fI2faafA108AhlWuNJl
LSY2GZjNC8YL+eIsF44rLAQWQQpt2fnQ3H2sExippzvTPLvRIOxkRHKPq8NGtmdFAoSvoHpLs4U5
maXVn323fxS19L61+1O1dpf8xISepxH/sLp2ppnCThXPqvolUkdWnAWWFQO9gJXlIMd0KnV08PcC
dmxARQrkdhaWeMva6eZVrsiuQp50p7Pm+JisaIXbw56DxWLAijec+WjlbfT1ERgETlt0/ky7TpPD
jrDHsbh72O8dQ/xNDzAyELCYBqhMA478NRgU+9671KyTVGfSAcNWTqNO9lisLvYWd4UHM05o7KbE
TafcW9DYb3cjP+70WG5SWifLryizjfuf+njrjq8aZHbyx7zOnjSqJxaimjAE9ZAFUrr5fZX5xfnC
4yhEq9Y5+4zjaQIKhGtqIOPlJL6Nlu4i8lyUEW7igCFVvIQTy1unwjtdmt4EabAg97vEQm3KVYh8
KYTcGh27GeE6jnXr2UnNm5ATBQo+TWnFN73e30Bw+5QmYA5fyaskrOiNv5WsxFbTk3ZcGNJFWhSs
IdDQjEvGHIKVj+ouDuL5+36uYdESicIPBFPRIWOpM9Em5+Qza0wtKCfYrsAzCBSGDhJUAn69QvvO
zCNjfDsy8wAH5qKy8A4HspgvB7XOTSFt57b7NmtBW07M/YAPYUSHySJm7wxxT0K4uxoozMxAMslv
3EGq7P3XffxCAmI/zo54QuwqLr+1757C1skqXqhGL4Mmok2pq18NpobY6HiVCr5LMdwGC1jgwQFv
j8rqjGbO/HFHMrLb3QWFt/WX3LMM+16HhXb4BKifSMS56XgjKy3zX0CR3cKwHsmPrsAex2KbfF3F
5qPDO3nZuO7KP+s5p3I7eMcrAsnLbXB0buWKrTTv25F/5OZI/qro5D/1B/5Hj4/cy6kYWN77IvZK
Gl1YlZLdtOk9l8XrfCoghCyNU6e6rTLHM1UMBqoQbbRWM0i7nl0QDAAmoAz4ODecrM3dfZ3cwp9A
c+ETJntWFD6auvnW1pdOorbFJq+WtBE6sA6mwlp5G+X6pn2Nn0PBA5kuntna8lIzAcUfGQ4JeIRM
91pgqTO3vrhzB5t8Er3d0SvCgGWfy2GevrSAtcOb3TB7anip9CwD6HIqkfn24vtQZ07Tb47RESxe
M+jJX2HSK1wY7Hja4s07K1XutevmZAuLZTEPrRskqgMmbHr9QgNwY71w1xg7sLz1db6MPEcwkjIi
+jyqzGsPPvLZVV/6RCljzqZxrb0GEEmQEEdJycI5pGPo/yzOpSLdTTSETD66cQ4TYo7FS4EKccAS
efRDlKMEStsIQUzcpc21VfMbB4LBOdnwDSm/msia828Ajb+Qe2LwF3HCn0BsHlxrstv9EvTUy1f5
YvXoXomNQizLRiNCw3Je8bTJaheVn826xcNcXJG5ui064dHIb/LU38p2vpXdfNPX/jZ/yqP20Pu/
WGgzzj/uYyHfcu8yGurJuKHTlB4099Iatnr7ae7n4mjessN8M04GqhAwRJ+zLeoZGxka5/a3dvSx
jKNz7GAGWG1cr0lUJFJUFz3dUXKAImrvq6T4YkC539x44PPJm/UZJ9gVm5m3zJmdoZlCVGAQLYTa
ti2fKrDa5Pjeg5jt++Six0DEALUo9UaxVHo1+2wmCewXoZAgGGhP4chgkJca11oRF0d/BVIB6CDM
hfS8z9UbonZ9ehv3HyaM5vLnfia647bUzb0Q5PtcwCxQBXe7gB+Gk/PCIKL4NkpfU4CyJPFiHg7C
6J+CkD/EM0bKvgxNTkohfU7V+iY5TgJSREMpppjNWz+350WO0BMVEA5VF6IaN/CQ/0CU/LeLW0Mz
kSaWjQn7RcvYuCwQiJ62NfPCqaRfnnSO1TTc+zqyhj6eLsZe3hhOaKcqMpTS7wC+zkv9XqT1czW2
R4ZkFYwNJeclrRmqNFDv983PDSmoc1pdRWckZW+tjBzy52tbVvMbjU3YN2G6kmTZkkLWSK45MVxF
7RN3MLhNoXfJyH10EdwLL8uyEEz1lb/yLeGJ0hmCzZIn8mXlotcrO5ATbM8giSGXgZsx2fNoiA3s
zdjiVlWibEvCanqY0ncKfBZyhcfwyJO+2vY3OSlUI9Ra00mYvu8E2Muc4nvCBKH+2XpNVzuCJNt7
LQQ9fLi20+MmQ1gKWSiJt1/GVMQ9DfP2dXTdk0Tw921FM25a78PoIYf3qve0YoWlU84hjG8Qslo0
EhjGKKgiPIjR0GcQ6xQbM/lgrH4t614jMNsGUTzsemDMSrjQvZlW6Qnm4TGTfGR1cW/0/JETTS48
9wV3OoyR4yo/4oZMethP1kNruicm1kvHf/PVSzzrbPynBNWdxl6wCISWzc+8Bc1O8Q+ho1rdhK+O
hk6lsROm3FWDQphdym6Xi2iC6UMSnmqGq7yEWI1DSLa0FpafK+5efFPZTw3QaFLY151EaETGZmL9
eMXZU//LIME0lHSkqJB5HCjtd2wo50s8QfveN53CW3drQXGRcPEmwCbkxTwyw1lhb8HM2askNvRf
ck9ujujtKHBNYYnlpYo7QYqEjLkocvfDcEfyctvijRIxyf1jDbJUvjQw8iBzt14bavMcym0fWB78
zn5xe9F0dtc04MyhxhfdBQjsZlYn5amiVXupyVhs7tEmCTFXJUubSRXiYdKuvF8dpQq3nNZ3T7SZ
WbZQD0uxk3S9B6No5SSxHmJiT181ZrcaiRpSuAjsaGyIavyqx3YytWuMVVSzirld9x7bEyx6VrLH
tf8DKMHalVtlEJ/8Z5Kk62xut+2rlVy1zz1SIpA2AVtlhMct5nURNxv138yFfEC228/Cs680TlPM
HMbnC8EbcaZE7BgYgf4Al+Ro/eGrquLTpcqn2Foxt+aBxaOgVpC4TtKv2T6+4hDxKB6t0+txMgEp
GuihVXtqUdFzLvOH7rr5PDLhabqvCsdwF75gPHxNah8yiiLuiE1K0iZxvtJw4ZPbsTX92D+5wVLR
57tS1Lj/1IbivdOa9+xuzXsEwQqmzfiJt+2yol29LSBc1GDBbZ9EgmxGGr6Kolmcvhaj4i7sW5Ag
/cYu8y17r3Gzy+5WaRghNlru88rpWrz39UrVt7ral/gHKDzgAPFs8n7C7PDEGj7BZ/+pqA19AJyE
ohk++834ZOSBf3yFTkBcg6OWQKOobqoSctzUPZWv1BA+ED/eOjg24la4QmrXx+4lCVV7iavwz2fb
6xdI1i/12ouz+eK/9EwFVhHaHiWVRpmTUqPiPnJzivX8p/QLUvt0EYP9ZUM8ibRR3INQYBzjpkjl
rf2c/1jHff5TMZnhx/dVIHbi4GwigsO8Qsj8GBMlJyb48HAVNXviLztvvJyRrIFm/HqhD6VH+jOJ
BR5G9GOx8ut1TIDH3MK/tWr0Td1w+P0nTFTIOCMYPpXXD4mbssWSs2isHAk2ibYvnpqY3jBGq6ZR
JIHzbCgqOFAihdEmy27SVO3GvPXrBoozX3aK19KV9MPd9sIbOJpKnD+iBlFwmvwXHlRbwJUJzsJz
LfOTLHaN+ArsHi+KsW4Bdbe8YzY94ddqN43mHqKM4UixVc2p2WhtwmWD72B+s4rkU4UJmO49KQGv
qBfQhubhrnUKguG58+up/MDF7fcUgOGILAuyt1sYhzvwlJmhaR0Re5C4zxKA7V/cWarsaat23c38
llJjtgs/ZplJlaSECqUlHoVQSoELZ9BvsGLgd2l4Bgvlc8BDBYOBJjHsk/IhpMPDzKdHkzcPgG6W
ocZak4VzY09dGtf973YyneNSr8NlM2GZQTk3wWk3Lko9mjdCFSTaTlQLdai2ua303qyILEj4pNXK
aXEOLpbuQLOBlLy6X1UkKcxutBnf2xd5nGiGX2hCTJdTD0Zz8mDZW7VoE62LTNyRA8lYPpbLNiIy
mfOPQmrOS0opfBqzzh/pV1cFwoH5FFROXda3tQqLbtAv3Ah2stklpZAiYUzX/FnsgkG3AqChx36d
844O7EVq0gzb0Eo32VpAhhOLD8w3PPnlt2IFHjfP1z0Vr4miXDsgz1JaXSzpj0lUBEGirKLxmYy2
xBGHdlVPG4cXgdlUz1xqGUZX4MukOHy96cPEPLI+x132NpiuuaS+zmNbwggQQHEAJoDLVBrMQmVI
Fi8tSMpWhkpEYUUopJnXtd9XydXpi9AF/BwFi1P8Qz5QwpLMMducQddaOK4Ib65qD+KROWEtwAFU
rok6XmFwXApTAF45V8slRrqzKQFZIwbOTbhQHc/5wGErrOYb2pgCG+Y4vZFKjSkrIg0sXnoztujL
xz0SgaZkQPqYcMaf1qGHh1j6INL3X2KNEm/S32XVegq59GYi9ZHwAGluC0OlbqfrYgL8p/FE1sc6
ZXYaU+ezLKKkQatUfxe3xBma0Z0W2JY/QxMOvHZLfgBQcueh94Djsjw9ybAY0WrZvXXt+DyME/dS
Bq8dfv2tNkQ+1wvLzSQGFFyyW1IT21rMt7TJTjs/bYtizzDUjwyC1Z4l9kDvft1BRINsvI9ibCbf
FPMj3pwRPjdUZSs5XOowt5YfQ25+1T+FnoedMjmxlkD8M/Nb8qs49pigQH7YQAu8jp9v7cKklJrZ
+MXLbsqWN+ilz7S3svQQg3LUtegk+KC4UbK7vCi2xpCE/BiR+fVEoSMlG3r16yoz4hz9I/uorDRc
z8ptSPq7KIiP0doDI6OhN7fnbCuVwGawCqhGlwuS1uQxROIOJ9PfgWZZn3txfGNQCbstc/s23OEG
Agu2EtMGmsXGAXqm6pE758nUr2OKZbEK1tK643O+S4LsWRpVeTFc+1N3h0FDC7i4WZ26zczAk75V
LdmvcqqEGTbTuJ9Tghkq5JpPsrJBXtCBX/Y9JnrX2Xv8B+fmy5D+mhxyDgr2TK7ylJFYcPI4OkYR
leWnjL5CXlrQZZqzfQmr/LrOrBz8uKXTqtSPJRseaqCh6TARkxH7h1m38GtgGnnPUToCQRCYEClW
IKl0PziSRbmNLRStGUR0IwftiP8hFVXKwTJQhDww5yzIialOELpqwu8JYqDVfUhqR1aMrxjRcMho
3973tPCy4rMoD3Bm77UlYFX8mGUZeVYavvT4cuYccyxL3dXk1owLgUp74d6igi86GzAFARKvT4pZ
t4TbMiVDZiJcp7ttFVQQaIktJLZuPffhp2kvcwGqksQzGRtw0US7qQYYDUBDnV8E8S6GuMtQmbpy
8hknadwZBuzZrBTtiywFsvT9BTHGZ+F13GILI4oOq/5zkRBzSPyW+TuZQBaPoEjQ6vTbXOg+GJ3N
2U3BAKQzFXkNQHUJi0oFqwrcNWsaBAPymkZtTmcm/lxwsmyQsej6dbqOHYDbZcswGpQX7cLgX3AU
v0j+Ut6n5pzC58n10oYhLA23pOMvS6Y1046+uXaVgNg2YcN1Ym0voEsXTe6T4nBTa6GN6j3xUbJB
3gbqkWCvzUCc6mjjE/0S2GzOw7/Lbs1NWSK+neAkGtdB/NTkCikgtJItYB63v81QCsqXRR4OKQkR
kgIOYPb4w3y1ggc56USGdIFZaKAiQRPymy/46awyJ4NKvUhPtkw8RduApPCUNVtQKGf1x8xsCgQb
tvOM5XNPwavv6UVjHKz3nPe4WbsGO1IuQpSOm1p5NNNXyfu7St1b+6nUCULkMmLNfspX8wJiJUrf
gIfw/8Vz8d6ejHTFXwpwyNnUUy4hchZkZxVoF1gu4N5kNpT4S14HGIjjAUjCzjmbj2SoSA4iR8Ic
cUsQf9Gk611nfFopLpM61yw6d6wFB/a50sDJsy8CwTUjM2vtMk/XblooAwmxKEBy5yO8qpSR2WG3
Rm0Pq25Pyi9N1E8Lc+imalzQOPBZjLb2FmfH7G9GKTLU5QvbLMXWT41O3aQqVbSORf3sZvPmSqno
Vpnosltlj8BC70vUkzfGxm9EvQ5FVKLOzP7q8jk8OrpuEt2FCvfkLPg9Sx6T1R0x3lnpSRKXBjBF
a6LlHoSAxTY+D2eW8YuIg5f0CiPESrUPHhMoAozra2AkNVM0YfgC4ihu2k2y9rtolo+60R4M5Lnt
NK7BkoJTQnIpMw6e+yTauyoWjSWGcD1EVn5tKC+ODLAAr+w+OwTekBNjReVeckGQuBP3beIZZelt
1fe5c0t+dP8pmSGViE08w5TB6ccSlQJ5MDUSMhjfdr98rC8q5XWQo7m9Z3lH6zcDXNYi3Prx2I9x
BUtIjY/2IYFJrH6riu71h0g7MARWUYbLlyG0LAQOxAbgPpTfr/tHkD8rvSCppb9CAlMn9Tm9UOka
F2X1mNP+fbtoQlAD+m52g2YnGGU+sDRFG/JlanUoZxJnnhFJuwVB0YoGzL4aUBZcylGq9BG0sqQh
rGpmJJtc9Tf9DR7NsZ6qsyIM9y2fbiO9LvOyU6h8r+s0TOYpSLEIkgZ6JhrT76Gw7tcxVSM5ZdaD
hHF/7I9yKYJyBIm7uwNnOTV+/+/S0PoZmpREnjzTptA8sXKAdHHLXFR+c2xibUN9xpFSCWK4T2sg
j4s/rbKXbKLfz7s3pHaVrNyps6pH2rLFvdle5d64tp9fa6uFypax3Qm20WQJjJXt+jUYvPZ644FZ
Y0W9Mq4qPJONPASRtCndHeKsUlzhrziMYSCKm29juJibx0D6lGH/h3xGlXxQG/YEnQgMbUUnOZuS
6rVG7kn+X4NmXdriwAQ5xYJnfjQAIlLijtpUhZTe+2b8n+XzqDC7AHZgDYlbccev8h6KJrBFEFJJ
DesywcHlktLCw9d5dIWettT41E9ThL6cqxsGMPuydHETKgwrW22xsVdq/R79jFjNDjkJV3Ht7nxG
ZRdLVhbJ9ovu1jj/QdN57baOLFH0iwgwh1dm5Whb9gth69gMYibF9PV3aYCLAQYzJ9gyQ3dX1d5r
T9pWxNGF9Qz3jOYdDmnfeJT6YCwFbwF5L9l+JcCY5oXj9FAq6gquwro8lL7Sc/DPmAD99qoGzeX0
sOT91CR46/hkHZ1WLEmgk52E5lW+Uc1kE3ugPspVkj+Y/kfhWOph0X7FM/kVKrw/5DkatUbj0m4R
h3lTWztTHY/pVJ+np34xJcxJrHmM9D8EqpRXcy0zn8CzmYKw+NQsPnGLCIuTF6r6oKjGwGoG5/HX
pyLdQ9nTIKBnBLC0fgcuimpYY2eVmKkp98mvweMY6GW0xTjgAzhwmBvp60T95tVwIG6iEaYVCJOV
qbZ+oayTyQzHWQrbug57MQqGUgwkt8EQavhaN/ixhjhnHm1F+IEGTAtq+xyX/WMYj1HZn3N30MZw
mN/7THB93CYMnRWGzpr89PVZ9JUfdpnwUdBP6pNVIcEE13n92g+DA04MT7s6FkHmTqV8inPxFB15
AVLNnTZTOE39fmWSLEBnYlgLtP1VsNiDKPlAJ96YQ9kd6DDkMlnW76SC19OMNvJRPirt5gwYc6WV
uS+nG0WXnSe68xkflZZ/9QZHpcgI5hd0WSQhDScdu3Hp41hDFezjt/KQCJFr8RrbctwU0/FCsoWl
t9vJUjZtGa31mB7844x0EOfdDeMArTh8+WqOs4F5LVbaDqkphD9PRGpaY+yv/UyPvIdcACKY/BGJ
w5Ijhio7myHPRkmitaQp6/FdAf1d7XbZv7r4StUswMC38eNQnsuLSO/fTPWDAFt9aLjw0FKZn/Yg
0aFbMHdPeDDSj56ht5VQucKi0VLF6xfZyfkRGdP7+lNxjPFbhDOjQKQsp+8Gb2MnXvRBPFd1eVoS
/aB43xhONoIK/uJ5p/oyvvtxpB+BAqh2ZhKkiqJZZQM/3xzKU7ICMwvYrXR1MVrVjpMq0mrREbEU
xwS5BdysU5U2pzk0jeZDOMrP8iYZzHVpnrO9mukueQz4EZRd6te5jORBviL0vLTzqRBcR//IcQKW
ub7q3/SBWXch0EU1NtSokGMEk7gkrfJGYFMCoTjtEcIZEzJsfJDl0HdwjL2KmboB+rpTzcUTk8Ex
HwIqdOZpbjzHG5LRNpqVb5+ZtI3lHwgc64Robmbm+DBGfsD3OhhMr949DlI6f9RtTCM7vjVK5Tzn
ZeNYR2Xowp4TeZFkodxivtqdivR5pExCZzJiMc88Ra5fLBZ6vpQBD046D973H7YgLd41BvXsCgmN
tJqzZIXkyM8yT9IZplCVImoYENLWBev+smsKY68dWlefZOob/FrCfMo0bPDSudyVb4IQlr/Jaeph
XdbPVdp4E12dIujN56rjtEeO0MoscuRjKOit/twS7obzOJ2f4bMWaQLUZ4nVjjnAwzjqMz10C6oL
rE0y1gIAvDuJiBWlW9YVUQP9hn7pLr4LWruLlfSobpSF8Wk/hKxyoYU8DAoruUvnWXlrs+R1ewNR
JzyN2e9ALchL/XhBUqf0rBTqadaY6SCwjLR1mW1AiTnCJ7hTMlHSV3bDTwYoJT78DaMS5ooYjuJP
xN7W6QiVdhHXSQhcAMkLsrb0OknPC6FuTV+uTc88q2mx4yQN/d+uJE/R0rWS0MFL9TDS01ChsCub
Ne32rdmetYo2Gxu3adFgqA78KuBMLNkTQ5t+3Dwg55stosueR4Jx60JmoMhj8DJm6NS/9enZfOSg
yIdntEfJdDCy9FAkdpaZSIyrU5hepnom36Vna6w3nVRsrBUyATJSODuNBfBlxJpDnW5bfdq41lHK
fxg44cfdLIkVzokcUuaGiOkrP3fgJOnlTkH/Wkio8yNzTRwaWH1zCoTCDIAg2XqlBghFXyPP2oDV
y1ifuJNMo4qLvSfgHOkFWCCE1Jn2dHk9o5o8HJAUQetoozS8tWHuzekA7IsIlcxj3OwVCT1L2fI0
HPuthaiD5UwGZiUEAOLC5zPBG0IuNiAEWGhh2eo04IwwwxIz/shjRFhfFWSJkhxLIlwxrQrbQQNd
NktTzkmAAZo8M1qIzL7dZ20Irab0EUSTE9qnVPIDh4AcCH61qK76jLWfPnqjfW6jNMW/aKYEBeii
Wya1QmRJWjhpm+Z75C4kHPYRSmE5ZhedSO3WkM5EMMf9RmciZOjKWpGXQz8AikeFKbsZL0/fDirH
EXI/0IJkqKx+46zh5dGiFP3yM3JTqrMqa+tNWyekCQzd4FadJeyTJGy1V57MpDXbWZ5lZ87oNNEP
ISokbwkZgkgYoxokd6HBi4nNwilMi5iVWkLh3PDuJby79XtS3a3nW5ZbgVhTnTxwr7VFBW8/fXA+
srJNf37QBLal1GTgNDM+nwirkCQ9lESE6+U80vvE2s3LOKC3Oi2aG53HD+IIQmEd3ZhzsUzb5Myu
k3O1osIyudfQisVj0+JA/peTI7fpJzK1aIZjyiV6vMxNBAnl75Tkm0c8fRUvjudsx/1EUr04EFYS
QO7diK/gFZ/pJ6a+D+ko/Xv8aBghIuev8IFxUko48KDdnIdUtAsXObvbiVT/B4g2KvDAjXGp79Ih
3T//0vdig8FwyDjM0mi2i0sS9u/5N1KEghZhQJPUaQOWBAgapNfjBNizDhn/pkP8QeinhA/iPGX8
6nzWjlhPXPn8tDWcuLZMsJ5iqx1BUR+kwuHkXVHrzxjNmBWFYjDXDozei8WBPluDw0PCfbSOHaMy
g+4ahSnzsk29Tv34oNR2RN1rrMawCQUfaHgAsHs3hgY1xHKBUit+8bKgKak8a6vuYVS7wtb0GHJc
+A4X6yAHVVj8VKF86v7Svf4nvwN2RC8lHZQDcndgvyi8ol3GNLPyYCm6liuT6mW329lDZxECcU7s
bqc7eLNX2qfJX8xWzPKhNbDc2ZlMV5VKTvD5XbL6+O7TJ3Lz3rVUalCCmq8STcduDmdiz1b4DQR3
uT7ONIneW872RA8yo2GwD/ogtGi+/XRvaAnIVWBahLafuI9tcxpVO7tlkOdg0SW25c9/USCS8ZkH
0ejhJwJF8mlspGv3pjHySw+oDwQZYsO5NABTwLgEKE04hyuSaEmboCfTSeKeWk7xEx+II7vrtx7C
vs2NtlKPTsLC5/RfQOjTS4D7J93lP4oK5SDvYtV/EQOwk/y9eL+tXRjEVL3MLGZg3K3UB03NOIJR
2oOsNuuV1jLTbmTFfFOZZ9JLuD/2kstR4dzwj/Hz+LJ8+Z0ZNbQCrghHfZ0nJnfmP+i6jEULaIXF
WolprXua7JKuwaysYtCBLl9xWhAd789vCMxtz9X0rPO00XrsH47qJcfXjPkv4ZHAtfoxpLDrg8e+
Zdjyx7sVfbfzLf7p9vJvn7DHeRjB7XnX/U7hM4jX1jn36bdtNQb8imd+LTftPv9xq7rvwqTv4HYO
uMZ9uX2uK1RyTKF49XiV6E8TO/Ev2ebb4rHWFdK1bSWs9gxa1+qXcYn3zTfIjOKPx6wlG2K0NXcM
Kx8oGRnVqGmpwlG0OsI2sXi7+GKRQ7DW4Cuf5RCWQXehyiQFDU35j/L5kLxptCm/eZWVz0pyoAWM
mzooPlvOW3bqTxyyxg+FQPA3sCXGcRDCMXz40J/9MULBYZc7+QNUIUlVBzo2x6xy0gOLzaU8dYdh
35/UsN3xzFLSN/yIAOYd07PcNTPyQD5L+EoYu6/4QCASnuHyCZ44RHAiOcK/1/cB6uMwfV49Q5P2
pM/u6puOxute+Kz2gX6GXWu8Vsvnzyx5CM6ELSoSJ+JF19x8x5ryA4SOwbZow5iG+z5/AGhw6Ynw
DzEYgbo3VkmAbPYO9C3QVhRwm94pPciOzkD7r9iIfE6emI21FTbFz/BJ88zBlOYPTDJFr9vji538
/qZ+zWsmsa6yXdxKtzE6+M1v4cGZS8/aljPNlnduXfyhMXSY+jn5ip31gtcN/ytNAJyAR2jf5Sr9
5lBqnpSwvNbH5qv9JDiMTC8iJ8Zdexy/ad3/0MPCQPBfSh9vtVl6cM3M33k/raK1hZKsrO1in1zl
E+3Os/Bh+GQEDvaExOaefqgn8CsnZPz2uC4Z1VWhuqc2wR+8h01voNf1qnA6skVoHIOwY+6RH36N
vc3tqC4yAKUPIuhcZdX7ukerFn0qKy2NUr/cUqeukhXrp8OK7lifHGRm6oL4Im6Wd/0AO9fbM1+0
E0+xZ5SheBiPPYFaGwWi57r74A7D9TNo0tojaylKBCbIRHZUnrrHqeWwJrk0fOzGhjTJH2HJDJSV
7BXp49Kp8iYCFDWh6WroE7SIawhLcLjga/ROEDh4+vyDGty+Gju2r9evL8KU3KeDuIdpFV+T0pEp
9uBziIS+gOBhFYeMV95Q1G3xFqHxeUplCFdipxQip6GZtuzy/B2Uf1oGpBUV1MyckLFHwvVfHOA9
hNmhxhXPxeOEAi4RbFwqr6/cbOg/sSURB+WOHrsbMZAb3mIGUt/iWbRcbNWspJDGhQ1FwKvJLwYm
g5GsQro/d+ZfMiNBWgqw0or41s1vSC564xCz58YVq6k7DMGcr+NkJ1r7aTnSDONAkpLZuAViSHSZ
I1JQgRbksbikXt12tyn1SS54EG7TcV7yEbW8whAJ1AWTTvQ3ql56gkRoEZdoGasoW3fpykzprOEM
ZhOmgiZIcDMS+VEEZezh/2ss1NfEveOOZnBJEKeEnXnY6ITSJldkKjjFJ0ZKzDnCSae8Yk/aPGWY
VKSsMCfQWOWb0SO7bZyu2Xh8NlsG9dPq9cLx2KKxsCAttjR70O7hR7Y5SA843bwJ3Wu2QsciMKAe
HxgcT1F1tJpdhouVIB3BTdeqdCP0CoAOPn/hsc3rA0GGCnFMDHZqDmb8HyGar9+hTzL5eb1qlYeb
wgBK9G8gzbY5X8E58u/WOGgxLlE0lms93z+Si0Ez+IUCdMBt8llIq9SzD1m+5u1Ju0V/46/OVtE6
C4vbBlJSJ9jTqbuLsadeTcVtY1s8jJ/Gmcsdf9ENKcP0rZbs4m2oXPzlCnQYxwibh9dMYIXsclV8
v95rVnpwf15/YYvKcTeGdKHEvxF5ka1stRvYi3PW7AzMhgECw03H6GJNSiEKZ8ImiZB85fZA72S7
GAzvpahiqIAG910KE+xDnl54E5j/3eOnvSfHxxcRqPNb855tKZqHHY+octWQRTa74nfZ9re6dMxd
HCphduh5qmKHT1Ocl1BTgxevqrfHt+FqEs/jxiyPKDqBQiXwPgnjo4FI6AijaLZzM2hkv/zgmgA5
Go+A02DQDB+kt64XgqVdxOAhOFV+Pmxc3GV/AdAJYypys0Ozzq7jmunMP4in4l49Fd/8NFua5LQY
UhtOLckDqGmgNtf/aJ/m/wrKRcawta2RaGw396hzH6o7/BAHgZgl5FOS3NcE5cp8m3zhzvMW1hvp
/KBjaNH8cBbDeYUHinb/E/9Sf5DbsXvdxV+JzcXlXTlVgXoUD+3fSGoZtYSjrorfEuz+R7PHRnZB
hEk7905n35bQSzmyh6yflmq6JjGPo9lPK9otuXf0SD8SA6OKE6PEFQM9hrkk2eL81fwRB8pij9jy
dfzKtiTB7oWt8U/fF2i6yS97qZPQtxEi2b3XnFIxC1+L/fxdr4SLduD5QPuOkCtJOOYQp4NgKISt
16/UtUjC1rt2QD9yjU7SXTjEoe6kp4VI0elWbuvVvI9AmwVDDyA8fPwSQsKkvLVZhx/MzoVVoaFS
k0/mV/qNfqDYl35EO9E6a2c7xtS0bB4n2ojhk2cIuJK15+K3H+kb0ZPLR3kg1BFlYrvV1yZyvHqr
n5o/lKzo3ihX0O0/7egNdSi/JCQ2rdnb84/Dcfy9HKwLZz7rop6UCyo7BA1WtEY10AMqwR2zsvzH
2eBYiWznzTABRLXkVWbxi16Vbrqhy8O0pW+C3NKp5a1OOVvvSnkrjBsa/4WM0tBLnB7Riq8mu3q+
PIWP9vFVcjat/pFoi7kPN/FE1B1Dk8lNAYM2PAPzpVXe9YTGvg7dTXdFUjOJpW53KPNYt6rYt3xU
B7slXG7MMdd6UHlPWwySgNfydcjJgwx7z4DQlvxWtq7ZAdlhC05ji2syq1HlZf/5CMwA288a48Ca
bj06t8knpjdcXMknmM3r8Pb2G6ZddHgfHElLtlPUjOCe/p7e6KV7Isjsp8df8ou/JgBZ7sDpWyWf
Ev+Ggp1fUaa4ls9SgCjGm1B+cLp0oeKtuu/xbwGcz0kaj6b3+LbuUWCeoqDdllcatcYhj6BfcUCq
9vl1fjcDGYf6tOWu8dRI98c3PIoViI/W5t57KnpAlEQcjEn+cSWb+B1HJgiRTu6wFf9YCuV3fd1e
+Y/5G2kfvos44Tajqg7i84J7U2HYwZsv3aChItkks/h7QKsUFt/Nvt0+0WO94824Se4TQSpbU/FO
uPRaXkfDN7QQ/K7du/huHViXiEXmbeCcN91GAa06sjkO46xx+pqZHq5X5B3DzVKceP94H27Fu3Kj
BU0JUd/Kq7Tqb2bADvVX7bjliBRJDLzRc+OvzzYf47F4feuOf8Wer9C8I6RBv4gaCok+E5ABWG20
KzCfMP9nNSDWml+UkevZxXexF4nP+C5Aas8OpQsRqSKCpwUchF1ezV2y7bcAqkPqIOqzR2gc2HYX
B8EMYJ+cstXc579ElfqQYl5rF7oH/DNu9o+IwuwK1jD9GracjlgSeAC4fYPDVyYlnidZu8R/2kH0
+G2TAwyG2+c73wSaEFNuYyUSIAc8e0s/Fwgn5wmygK3kp06+4uzPrBwl3kpkmGBvBAs4us3sdO9U
UrsBmADdY31DF2YhJwU5ebRGAZ85puhg+qbU1U8wMR8/8o6jlJnhaQFK8fpmbMAJyeJPHDaYY8II
Qtvwb5nui/bV0h+Yg6p5S4pTUu6eS8C5LjMO83wF1y8m63z+1xE/YRLz+toVRC67ODqDeQUvY6kH
C8knPLwpzHQkeGudcWd6ENNjjUw+wXu8kxn0b+emXmWvE1pLjWSiUY7GhLw+ukCmNe9y6V7F89WK
H2eAp+eOY2HPbRXgNkEiLLGOQUhRPPUbtceN75/cExBCWDbY5yK3+or1+NxJgNcSEIjLFKQmqZjP
5PlWKw0nWuuG8hUhMu//OwHKQecph6dj2Fd0qpgTOGGHrNou4gkH9SxHgH8RORwco2q/r+1eQNfi
adP2hVOamNfQAcLMgJYZTgsz9jhHEhdAO3ggP9poaliiB8cryhrCeGN1KJzDTQ6+Ivf6CA5EYv2j
wLcZOO3ra/PHW9y5XbrGqv/s7EhZi0rAEVNgCTaR8R/b9joQL0ulX7FqIaPdosaeyNgsGTlOW3Ud
n5HH0bL0Oo28L49EWnGdbds7jqEdz+GezQitBT2HkJCYV7IMC2Ufvx4hHex14yRdSFiyGJ+k6KBN
l5mNWjr1FY3h3fhYfdE4aDhT0pWHxYNToHsFejZ2wiETU6DBujsJfj/7vJoWiAqKvD0yuOepXSm+
zhKpOrS9HVo7KgsxCCbbOjC7oSHAATD/IAbXA9Diqu4PTN2AlIqQfrZ9GHyOEXxUKkTuzsifed3G
9B1lNG9malvOgQU0kD22J7I9VV5BTvX8Cc86sHbwv6+Fqwq/uoCJmEMHyvvh2xMaT8Ixq/xRCji/
Omrw1ewIQrHFE30mip8faUNn4fWnyM/EV4TC4osVhqeE84g30prRWS6ff2QUsF+wDK6FQ7d+ej9m
wPu26jfG4dpv1Pkw9MVvi8jQKTE2uHNe3V+CunxlsSL1P4Vxq9urJB2rYZvSNQc+WMukdNbtR6wD
cmlEqQgG8jRR/Rv7RFFutYVwZNZRtugV/W1QHRFGWTfiGC7MNAukgVA8vdD8Dtwo5t/WERd+cNGL
N0YosnnwPq/lk0XyIxGq8XfzTtD1O2CiFUO2rbxmf/JRI1/Zo8yg5AFTbgZ1DD4rdVNZ3vTIP0XW
itjkWCMz/pmhb/Zzd5jkV7sCb49aNYQAw2K3SnOrvqnGUXk8i0B/lpBZ67Opq0/ncZpSWg4MfdpM
BW72Yjt2M3B0PZfUwMg69GDzg3bEkGBfo2ectcN9JgeHfvuTpzp1RWCFTBPhEEvIc0scEDPSVcc0
a6IMFlx2hbZ9wXshNvF+xNpppCXvJTqmIC2NuGiC8F5UQMjHZ/39nOk5v8DlmhWFgwoLdgRdQwpM
0Tl4bHO3pf4hoar66Z9sTOIxryg4hJL0+nov5dXgaHJferqQ/dS1+tUvUgQ/o1jL2RyvCl2W15Sx
GbgHIttbgpgOSfNZp2fobyk26clvEp+2JeZTZYtoj826YwGQggiHiLMgFQTqg/EBTSIFTYaYEwBd
Ylw1mviK4CzrGLnAGOj/qgAbNZd9VZLsEOLYKN6IoJXu/EshsA1xuWxX+4eH59kcHRKTaV6yNVuP
7XQhKqDbs5PO38ptPAOFTEnq4FyDQCP3pB8uFHal0SkmJ1X33Ht2VopWWhPGLb8TCr2klCGbl/Qy
CmWOKiR8c+Ru/h4b4/keq3YCQJ70dvigQkA9ig0wI7ch/2/zZglI9myWY+eP0orjh0xIh0lgJph/
t/tScdqzVr1QyCDjV8Z8SfttBnbS9KbpKACg+dRS7yUlIerjAZHf7kQvYsE+dgy+sXRsEyie8dcz
ObFYzd80HMeg6l0wf/2VKlYj2BQ1FPLHEgEyRysfdbJJ5LUJk9Qt3oRoM0qb7tVVYkYBix5+XetZ
2Qk1FT8WtQrZu+NYcMlCXCzTFugFuuScORdEIKKChddJWO/OCkUnkvZrXcHFpqVraxzJNNQoSNRo
Djjm74LNBdolcbK35YPEIMuEf7VihkKY1cCM8un20abfyP2BrgsTV0rHeESJay9Ui6zFD6cXPgte
vefxqVwWNrASGWX2iU3XFDjcjxuAB0h/iUKZrICjeodN1MDrSKHr6d+S6vQaiIRAXlbLPQLPrPR0
plHqzmj6e+VPu78wQzLC+Kq7T8uHWl40NiCJlDIXT0ht8lP5Zn5mq27x6zaXClWP5BDOi2uoK0B8
ewniF/rsCcoQR/+a8UX+/3qPX/LkWP1RsoKSlbIknNChD44J7alehT5sicCAlNWr2/n1lT4In1c1
ooT295HJiUxkhU3dTlAWnf/q65HsyMSK6G1XQdt6UJ9wUZ5vSeK1i5t65aFeNd/gB+uRJqOjj7Y8
7rTBJxVGAMzU+MKMPeWATNj8Tb/+u6EPTrH81sOdfqAbaz4SlESyiXVWZC/67AIkDuRaCsQ9v0Ke
WU1S+N5N7LTGToXIlGwEcc9myE9n3gfUfdI+3Uw0fKubnv1TjDWRxd0UEDUFGKJPDy8VvEN83qIG
tQgAwm8M1Fq87PsecxEnHnTajvWDlEm/qjQBQqYqQCNo18d2vXn9mRTbra1J3vxmrp4kM6sBu4GR
Xrk7CchhbUdZr0h0iF7vpWHY1Q72JJMRcgo9Jo/jrv6hwhZXz7t8rz2++xCyvsBwVjByLnb9weTn
d/ipfvvQYkxExCW8om4nYeBnhVlnvoWcbTOy00cg+rgztrSJPmPCzu3yYB71f+Yq9masVdEuQlxk
894M3SatQd651dOVx1VUnlmreanlx3GqKPihBiW/j8lRlAc3jJPx5vmimR2W/ti/nvDMIjuG5ZsO
jwqkKzFPWerzkqLHgejZPvD807xbAzNho6VlTF8N8jQXiaA1tz8Ujz19FpB5Ddo2OOLAb2gE2TSn
onSvbafaY/5wag/xjj+WPnc0q2gbxuECThpWrS4xzH2r81sbf3Lz2v6opkeLO+PO3k/m6kf5s/0Y
NoDHPcEZNrg3UWlJH4nLBVUp+h9vAjsBYiJuaclpt0cgvSmMbYy/8iNzkanAy7JQQND/0bd0Gf+J
KziJ+Z9yEg/GW7+GjgUNX2l8zKhEMgorQ0Zg5IIsJKbDfvqP1fOWrmoPcZu3UCysAGYyif/R9sZe
PorHcbSB4rm191vseI7dR6CucN+seo+0Drf+GQz6cvoVAoSLgd3rN9peoFjOXcGDJLcTHMMbP+md
BfcYHqPJXuupNnpJjmmRy8V3dVdwoiPOEWdY3ye7cX+p5527+k/jl5BFraLQdNNA88QLwbXIo15J
0q9P8grG/nz6ow8m65K/K8Hd4ssW20ZyrbfpjKmRjwh3cLXsh3Xkg7vc155s7oBwxelx4E4w5WwC
HZQloE9HVdycQTwhZJLDBIQufzSAZjoNwx+enHOlJP+6jENZzgjZQ5aYNCDlkFaGEtbyyTkzbqDn
Sog4aJZbrzjPb2pMk5M7SAnYlHfiZxNrPtEuTq7M1DL2QqaVHZoD41VYFn9jTrvWXcgzftNKh46d
6tEGz8ePZ4tRldpZuXc7zX+Sf8iZtfVG5K/ficYRub7Ky27EnNCtB5/elAiw+QjUvr/TpNd3j/fl
NWPj5ICZ8DUePKR/6Z9Ca/mPOHH6mTE+6B3p8yja2KDf029Gs0z+WOS7P9rPy50KaX6ZIeg5MDpk
7oD3kdke97/zIgx8p5it7BC/9zcqzvbW37B8dz4jWelO8UFG7oU/XnP43i13Om/6a1aAzh557uNb
uil3egUAomjIIp+1Dsah3GJOhwOyZsox3PubeAI50XgckZkL93z9tg/0LzlYfI6vbu4ffmIKmTVU
pnl+jTWRrCXNDnMyl25haMOWytWsrItGf5Wihf4BZ4slpCuApWICA0r9Hf3Rg5ZuhvWNrZUEShKS
0G4YRkh+kKKCmfPicH5TUBbj4UX1odosKQQmTD/0m9H7VT6BjdVve0G0/UNqNRvwqDuI+HdCTNDC
9klqL2N0KPCrZQO3e0EOwmvfbuitw9u9Jiy9IaNl5aN+Nc2z2CXkmgo2YvyiXsTHkdIfAewCpqbb
dfGJHtqILI0ophpk6pmKmdgjTNWPJUyI8cOpSp3gC5xLQoacGApaeotzCKeDaKoSA9i4HtDcZ0gg
nFxBT+M+6RRkrsQgsFpZE9ahkFTsqGDsFcwpkntMQcIMHfpYRMfBPEzFwUj2kXyIe+pgztVI/3Fi
rTt0HK/nwtPgAblm66QZqZQO154Lz1GJRjNvF/PDE74q9MxafE+Vr1z70Yt/kvQrSX8LZB2Jg6TO
EAMAAzMi6s4KjYuylVBg5LZFZaJ4EmD8lxK92DXTivkDUwrAnjoFrQDrAP4zNl+CGprc6Wo6JxOZ
pgPXF9tTts7lf9l4UU1OK2dF3lbomPWNVe/GZYeYuZfeH9kHGeKjdel4Y5h36IyjF+rVJp821VJT
XOh0BFC/L6tx3X4R8fUCiB2Z+SEh2MwIUO8CtZBI3fGdNGRFVQ+Yyg94GSlC+bF/+vVQMrVOK3q/
DOsiwKaDMSH2AcVfTjrKPnNhtGygMJUMj9zRyB2nx58p9eFAFN9h0mZYrzoBzmTIFTpeJx0Eul0k
9SYfcybWRbTKpzYlkb30RYIRGL7FP2UqrGiymXTamSMUTwCw/Ke174S42xg52E9YuIJTYhsr1Fw+
qUlGA6S3uKa9AFFEl9EpJovlLhPzq2XW9vk4Z8Rrp8R2vawVWla42YzHA4PCQInbvguzCmq7Ii0h
fjZ0vASYHvVkDAGBuW6tLzVTFOBKnJgxUCRMMyS66uS5CYqBz6WdwmJPP2QFa3AulrtpGlcogEqO
M3fqn4QrCmlzWKQSHhlaDVOpgmKGffLQhF95oEVL2UWsQfE8K/PCi5IWSDkYgWXS497klbXLiNwx
0DLMC71KQ2GLq3CjjzF+eMM8iEoCL65jdtx2KrZhOjJgs8JytNaLRVOvia3Xca9EHKAMl7iqnjup
UhEFaH6rkuSp8am8J66qJ0+uGr3sRHNNZEMq+bXQxitLThpHbVh460qUt6Yu3jJVoc4eRU8u29EV
CJjTHoi9YsISxuj2iOaOeANpgoXLq/9AAldUBvBKuyoYsIKlUXMcnHO5XARTkVeSiLQLkiPTHdYh
8HrRWxqLR4h84TDKDfTqnAlvzIHYyPxBsToM5wgOdE7NUVTuZkumMMxnmRqfNbbXHF1Rps9BRv+q
tCSodM0tq153rKrotZINmibKXTRwODxJn4UxwOIo98qmj+PP3jLbldY0P5gj948iF319odCqkIOf
54FttdwNPYkb8dhfs0rhOfqtLKIb+uV5VFLKIyF+Ul1D7JJE9T2eHfWJS6N+xEQSuKW8LCupCjXm
29v0q+qoA5WlWUNJLrHGPR9B2mPiqnpwQVWGvo+UBo+f/q0W2dweVola7aD01aWpl2wHVBeZGNsM
c0rikFGS1iuj6S9pR8p9mcvfQDPN7ZCAniLHcnB0knF2JDU+gkHvdzOOmd7IGab2dB6sQnE6ZPa0
A5iyEwCySqWu3IFEYqqwiDiUs+y8KMLiqwZnZkOYZ8T/j2Qz1Sq5vFL9Tp6EsG5nM1qPqvhtWgwa
j+WjI21JoI6msFC6BAY52kWmx1IJM6OLOB9T/6QxIKYkp9nT0dkYkIj2CuVii/2oe88TkjbbjtNl
3DU4QRPRxCUMo3rANUvOJD3i5juR2zd9xLA1VixafBrkClVUnB+L+VHojeQ82LotS9zwNQ5Grqt7
VUt2qvVcldMoXS34WkgCAIEp89gAqSWANU9kBCcZosaemefEuJmsZPi4xfDbmUD6SOZDT25+kASC
VoeJIg4WUNsKaFYFc1um1prTyGVyTIpbM9SkkKgpm/jch8oL/woRuViD0GHc1S/9GlfBt6XI47lR
k39Cgflvqtm72CLyZ5vsWbWYyQi/Yi3M3/FTOxObhFq5hJGZLyA1xpYtJik9k7ShD1THj9ko1maS
g4sWHq+cFjDw0jIK16JUgt64lJgE10s2gvF+xQhkMDWRheUMnsoXPTexUG1prerQupsB91MMKCVz
2yYFZ9vp7VuV3Z8d0cGtbtReLtGzf2p0C3iA1/rIZlH/j6nzWm5cWbLoFyEC3ryCoPeURFF8QbQc
vCt4fP1d0J2YmRec01KrJZFAVVbm3msL3aBy4VgdToz08f4SkNR1DPHVyHLVIXP2Vt+ZS6eVP2Ej
8GRWUnwZfeenQImL+Dh95SFQtkHQX4vR5BTc5dojSmk6aIr8jW+f0040eKmciZPJYQDVq6qm1klS
sbimXRR5CbSkVdohJQ8M7eDkMmbhAXaWdROKpOyMUrvUWXVI84R5cDPslVI4iHZLuIzccH5syLCQ
ndJt2eXpUUrEn049ZVAcUANpRBQKwmFC3PH2lGKRSGk5oqvAtynVa33iREdkEeWgbB8rx2xI4xQs
BfL4Mais8MmQ1dfO7iCiaMXMogfhWPdra6z9c5oj07MSOPw6VGGG+pjg6xbPpTU0BHgV/t23euof
ImtWtexPBydtr4Ydj48ijDwiFdCsmGqOERvtK5jtY2Km8dJXYnleE6BDSk2y7GW6XZ0+oopMMn2t
OcaXFuGIq2dZoECnr3V+sxziGWDe6uEWuysksp4h/kD3zXif8pYobBlXuhjCnQ7RvbCkqznUX2VW
oqVLlQpvY7Kp2qA/+kbaHPI8JVddwhU+KQZJN4CqLQNyc5M4gEpbpnea9Kxjoe2KgcSGnGZG04YW
1GjOhpYuM7RxYiQhBIpxR45EXpeioEYo73ovyge4slsgZdrG+gwV9rzY6qK1kOMUdg35Dr5EzGqZ
hi9sSiTXgm8vJvwZJgLZ3DfQnvv+W1pjqJVliwRjKx/3WYVIQRviY6ja6TZIVJ/zfEy6k2IQMG4l
FobjtsJiZpzm0qnlGX1zZLgjdIMRF6OaKgyLUXEBgWIkxFyzBqJu5VWh6OBcauun1FrS23VrpMuG
QjAarffKGgZPiWL5BH2vWJIafJPlyjr2FfMOPLeoKaR2Ovi9/RVNylufRSb8tYwBFTLNwug7WrZm
s6nbs+wQ3eCXNFu0qEtcPaBFIrXSo/3TRKEyCIMufyt7g9h74jOLJilYrZ1orWUckG6mpaSnZihL
dBN5+xylC73iBU9hvidvctMJBNtGx4OHEFo5pbDk+n7o11JIo1QQeUdodn+ctLvUcJ6wCDqFhq+r
qw5q+U4ztLOZGliB/A50bsGIawQLLqnEFdgFNJvKfM8rdZu1TvqgFT0MSvzu22OwMhoDaFQ4IZAo
zX6V11m/Ukt97hEm2l6qDJnvYFUrR2tOuFfXrYErASTPm1K+mhXlDK+O5WEbYImvp4uO6R7elXTN
UlpRZpjrryTae1jSOadEdr8dpKw62uO50PC3R+m7HASHzOmkpSEGYxW3kb6ujFnR08qTJwT0uhLU
Rumo0hMLoJHwu+dBY2xiOUxWPio5LQFTN0bagrzTbhva+Dxy/zeo2apqJTBJUQ/UeUDWM2g4Zdy3
cshKG0v515j/Knpg74YIsnWeMwntx7JkTMp+p6Kbd1O/xexqOtr7MGmeDZwgy3mqo8jGE+YA1HdS
dLS9o2DPm3p7FWuBRqpMNO4IROLAT+1OHJfxU7eDvEsalXNKTNagOVTYYTDQLCkAlJnYx1tG1Epq
cgwMA2VYt005Xfv5kqbIgcbZwdTB2aTWk+UVkGMD709pHECYYaiWUaylkqQfohFtTeLAN53/JAdA
Feswo8/ghIyVm7h5BEPImOvvS31b35YZkLEx+Ih1vCmyJp2qrA4O/72o3NVBR8qHaddzeVYQ/tAQ
nZDqA2a8SFq10Eb3fxeRps5eF53XqsFMwiiQT/ats/+7KJbGJw1tGcsgfSVshYe/SzGZJZkZeCVG
CeA7j8C6CutnFNskX5m0NSq5qQ5TrYPTDoxNBb/vSMGdH435IkblA1QdvjgbReDYZ+miAgHVW/kx
/rvI6I6UKd8za0E/y5kEB1uQHZuCzqETmBhE2za6mMQat73jQN7LNPzivgIMblSACPRWy2na6GnZ
xGI8wmuh6SKoiasSVx9rFe4viYZBPXVbtUKM6Jt0F32e8YWQdFqlYXkqK5zSFUHVrxNAjwUhB7Pl
EjOEnKvDPu5QHGZEW/ctG1eAo6Rt1Ao1OSxCald0AqqvkuwCBwNBjWIU2lGelIHxcv4qxWzE7YSX
wIYTMcXiUIeklyF+rNeRE8HglB0O9tMMRUvpkkqqsy5Ka7qG0C/mVxKmFGogLahX8RilxzZDB4w3
YmIU1ybHkZD4Y6fPbSR8f6shsQAL9aW6aQbtrW4yYPgx+cYqZ8mLsG0v5zudpN6sthV1hqvW1gAg
LhE051X1gpPkOk4C+a2xIwjZuuhDxjhFJ/Pd0AfzQkbOzcpTiulJ785TgAMiE9JAu24KvYlmjVZb
xbtdqrkrT3gtqiL4ETaG97pPq9cuynlX65yKqCNZrQvzM8lmJ6vleNrmxXA3Kx6tSUX6LZU/dTyC
wDGaVWTnHEMy8L5Ks6v1NjxUUY9Ap2xItNOFhhtW+BszaK5S/QDV134RPX0YcBw+xBDf7DijJ1sb
yhGYSI8VYSAl0VbvbBicfO3uPmZ1gl+uE9syAKOcWDjKzKTcEXiAxXtkukK7KZA1ujGh3V6qaXTc
GXiiNHwHtaj3eLvntZ5EUbsd2VvbOKSKGxh49yZM+hL7fwb3TmgqAzstR6OQMA/ByHkU5gQ7y6mI
qbDh8fis93miDPew2Zb1vNVnWrE125TefT8NG4KvkMoXOBz6wj+YA35Lwal5lRd5uh5V0XiRKcFL
mNJ2M/iGz1nfCZa1JLZy0RCPKViIndoKVnZU9gc75m1q7BIHJiGgnsx3dLuzL3r6zITR7rskPExm
nwJz0Qmz0DZDkLReHVfjLk7zX5j6zTIedNMtcCqY4OKUHNk7TqdNmeF6LRX9TpeH4R8qDBt2w7Ls
oruSDt/mxAFZDQtjLTdSvWu66VoosTinUbV26tc+CEIQoxyc2qbPdj2N4FrKZAJxLH3FXQh4ppXU
fT7GJNoXTAT9UU2WktHo+6rHWR+WtPLKHm+uX2PksoRx4Ej0T+r64WTmsGYr3zfYdBEoVWjehmyY
VmnWanRyCWGfKkl1ybJJ3dTwx40ZQXiSTc7rNvX3Np/MqynqeBU3iybhSDd1kjgKKTr2OT2rYOB0
6KgTng/mZwlTcFdW/KfiiB529EClqnSe0ytoKOuaqRXuoJ0SMvexK8fZ/d9lku/ktyTbqH/+fVBh
51pmbfI7NbIDp4CZhDGlYJl83sJR8EAwINHBCO80XwZKKw9vEaP8nWL09k7kDMLruGRZG/QUU+FI
hoXcXi26P5KGmiRXUkLnK5pKsgHV5e/y94mhCT6tvNE2U91/12VCfiuQ+ovvc9HkAmVNJD41c0Sp
Rp76fz8uOU0ETog2RDWDo2R9OHS08Xpj6evTeDTSgYzTyWcOPpbYa8ecc+Ecy/tn29PtpllUVlWv
9k4UQqT73wtwyhIbkBMoAhMZk4+xFfvBr/zNoJIvgQ8cgGIzYUTMdM/xi+7GISxZilaGTtVPa3Ws
sdO1HLMVY3bUtiH559kxrjXj3iktCwBdEZSLAlF9Fvvv7YSVjCO3J2oy2+0wfDVzCbFBC3RS7uht
5CTW5DG7RpHDNsm09t80KfZBScVnVzSoMoZWvERj8dklWU1Jg5A8wWU4mHZ0E86/IRO0KhAOtk5c
X3O0EteeW1ZJsBA4gxbcBL0fBOzw7kWTrnlo+zeRGffCUoolnQh932n9eyTBMCcc7Ryk2ms2IJGz
+mHcOA0ralXSLspxFLuGNP5GgN6/JEd+LeBloK5XIB4VWcFRo0JbHUxfdNGiEwQSAqnoTtbNpxWq
jOftsDi2oJX0rKX7KhePaF5Oc46EH+DNPR4W/HR6Y98SP6J93AlgeIN5jHxqPVBWxZZ1sToNtHwW
glZvblj1a56NgGVsFK4dLmPJiupXJTRRX5vBxwA4pSyb4TxBAAmVpp3FemFmRK9scQlffhklVklT
MG8g1Sa+mgn0iiGTKM7Ccd9W4qWCx134+cTPbebXMDSDNa5cz9aC63zcpw0WHMq0j4AzlbwpGbly
/qi5tpz+qj2TG1PRXrsRCI85Nva20k3kA5huyE9jth+S1Ud096IqmbPEIwh78lQYONWMvUaC3mwf
+lNdYlZgRDMRgBA4Qj9rql14iYNKnvDcxq0DkqtlOiUfUorQuwsAtwnbXxd+LS9oGsLQH+kjgN62
jhU/Gw/u0H42DOPlIblJBp0SX6s5PVoNs7ZJV+EcNvVLatJnUP2dCu+MgISgJ5a4Hy95HyK+zshA
wDXPCXxws6hwPLtBo1jJHbPEifaZVjfdwQqA6aehlKHnKTPk8xhZRStuRNzgVZ//NNWQBRQ6pMss
1oZ9asm0Z6VxbbUi2Ucd1odkvjiEN7qZ0uCnKdDIyH6IIUaimC4Kp9pzvh08Sgi0I63+GcmB+FeM
NWyzpHIAHFZEKTZDs7WVcEZ0s8Lj0pc5h8yNMg3YRg4BaSGZfbIsTDHuU6RLrpZPYlcFOZ4yXWXz
hgvlEeCH+pK8yaVlq0infYSeVqpcZLN8txuiH/RseK0ZiPC236O8hGsBWPlgAU1IK5u5ndOJo6b3
wAnk8EGhhmUT8N9KbfrVoA3+IfGJrs40lY60Ua8QLrRZzUglFp8yEiVTq/XdmHbquWeqgcgquTqq
VdPm5Q5WaZ74dRudRK6L69RZCs0/Y9iMAXD+SMHaHzgajenRcTydbQfVT3oMK2zNakhI8t86KhLV
cUuTJqUata9qmtp7WVePk8xZFglI8S3VhL1bEdNycwZi/F2ogsKtYbWXudpIB9n/h5T7e3TqRZEH
46XMQO3qFiaNYbC+I7UcLoRQscsktOPCScYKNCAjpx+irYPOrk8TebCbHri4P1iHNprEqWkI1mCn
cqOSvtBYTrveGREqKtnX36d6Pa9pQfYPutbKpiNSI27GUz5phE1MIzIUP5xOBZ3QoxXeDaeHIR8F
JgK1mkGx5UTHtMWbMOX1ReJlWzcz8MKHzi5HpTgGTtFcNMPhk9DJeKkdBJQyidHzh7pAbi5V2jaU
Fvpp8mFoJInUXEYFSE0yYJwJSB/zaMmCvBvrcj2asJ6k1vThR3Y7c/5QW1r9nF4QNQSHiKhD+9Eo
sGI05WaN8j3q9Rc7FlCewnWRD+rJ5iZuVPsnzOSK6UFSMYy2FiYfzZTa/s60YBcmAux4qmN6LGFw
yVWbvpR9vqeYk9zSUPyFTld0U85tAcu4aSbPc6OxlZfljm4OT0CtkCjYDB75ADVHiKUyaOp5KBQM
QDW2uhp/Wa6c9DqCGyDDT9L1HohzUm19x3zVm/HT1mGnB6H8aKUU5H2l3evS/xIa4BEaeExCcIIh
qwu9IMDh2XQN8KBfOBvaahQ8c3UrIzEJAOb4SnpMIVOZVsZK45dTc/y7GFOfMPdOI2pU6sHeDA5B
LdXkI6n+tu6C3ZQZ3TFPbCwKfUsWiAaqDe1f5fqZeBm6RmVoiv+zgGGP5i9WF8IJxlWakJYU+v6e
CcyPhAF+h6W+wUUyfGpQjL1YUK0tet8KF+xUWpRmmwzQ5a2YLw18mADNLfnbZJePk7IrjUrZKQWw
uWmQUNgmqrVreCSWqVW9BcBQRKvaRGOjFUiDVt39XQpB5lQ4tw99DqFk0eHfAJhZZOn//IU28zMQ
blu/5J52MtRqhZRBVBo75Ck1XsPSHMgIS4ud00dbB17TMaj18SglNHdEUXtaXyZIS6IJ5CtrGir1
6BkbICZsg8N7XNtukvSxZ8Nh8v6+0hd8+VhUGNjD4h9HCjoSqUx8I+8oZU6PHEHueAeU0tiOQyAf
SWPPPdK6UGnOf1Rr6ZEPrbNyJBZu8oKPYqr+/yXWI7zSMaiHmiG5bajWvkhsew+vg3lBrB/71tCO
NBB1UJrRvwriiRfZwVugNABt0+afT80K/woEcTR/KLJD49gqTbJwKvXdh5Y9Vh326kCS39s6vKmy
XS/6YAa01XPH2yBfUHbyaT1ZLXQuLNudkQwvhZ04N5/8ghpvHQms8ToTjOH1nBWsojJKRZhtmihM
X7TOxNPdSMBK6+IcdiUcnNrJsEizEtu59dtCOcO4xw/gToWWnxSSWbCGE7NmLbMS1VEh1fkpsmC5
0nH+zOY/TQhgl2YQYiVwok1gDAC4jIoNX641BC3kw9YlA6acVJuggJVDQ6W86LJp7MN2OGo0O5gu
wyovapx+aQZEubWNwqsiSHhOpot9W96VuBKvTIttVzcarPVsjW+mZgRoAjTiSSrdgEtmjG8o/gqo
ZxCgMxB7cWytRrWPvEkS1XVgcaU13GLBTpSDCY8aq18TbCyT8XKjIpQyW7m6JeDBK6XicKDQv5sc
pyLfzYwWsc82NASmuQlTBKZyiDSQNfZVr6tna0EW7Eya0A7CDriHaB9KPQK9aep4Bzo0m9XUvmQt
r1FRhLewZdHOcvM+RBZOWKc00CAOLvlh0lsipRlcx56ekqN+GS2+xMJX5IUwVHVbB0N5jsz8rTJQ
vwDfUFepZVyyZurfrIjObla2Afnt+IiaNwUCJnR42Cytgqaw5+CycsbwHpagYf8uKVp5u6zHbR/D
62jMFs0IrXLQHc0iCiYESrzaVICTrO/CiqSiv/8z7OltMhDBclPOpj5EYbkfoetnfrT7+z8ht4cG
KjmRo5Kwgk0YyfENLNZvQh7mjnnSGq4XKYFp4K9sfZUEIvAKqYlXTfTmq0wrsz4qgS9O285pwhtk
HDelP+xKMeqZgvNPbaTinNt3K5gOIQQanziKRBXkrWGKT4m3UNX2ywmt3nC7NHkdW5wlopTiLR3/
L7CfA2aSZnDjEXAjKXSq7lZhx4RKMdZWl0Lp8ce30WKdCNI+46DBBSOsoqMmTADmmdBQb4rdgrYY
qY+qLsKXLaIaqS+avcIx3xE0Wrg5Nk2ij1driKXtkIb33kJTbsSYbFRboqHo58hvFYrm2JfDqzN2
76KfPjrLHN5J46lHbe84Pj3bQMNK2k+0J6WNRcviqrcW40rjngT4Y2UqKKWL2xefVuE+nPLfjDAQ
q7RJV5bq6FIDjUJ4ld8EskOYFqBipKJ/dTostGrcI76rY6gjab/joXmrskxdJG1MGkVaxoyxIp8o
DwWfUub7iC3z6AH6rzhYkSgOFJQmQFlj3hOiQzAl0WHMnXTfolVz9vn8QcI84kOxqVRQU44am/gw
SS5RJZz5jRYd+BbUjNzkbUecmiSnGKEH+CvBcK4yhX9YJA0mk+o2iOKfGjkZPTBD3kekmhZajM4i
adX3QR1hnE8popwEr81UNzEBOxKitT7+VRVpclGIlKhgG+Ut4T006tm7ReDYwciL+pKU0SVWY+lo
2NhKy2oEhdxjfmDjRKntJ9Gm9yH5A9ZmMYT8G1QF4yzLUlcGLPEVqpEdfYp0mWqC+ZHWK7sKwSdB
TlB0zdDA6DnZJ6tsOWabWem1QE9BMKrxUowd2VFNrzzyIFvq8xfoY0jz16lbFyZs6wZ0NStk04kW
nmoMC61JLAlBjb1ER6xHXN4ngfSonMheOzlStaK/KwXmsnQoIwJVWUFF/SahB7fS7jooERI4pwKe
oITKqTbQcgthJQs/UX9CgbgOFjVCdFmim0HTEfXYIwlC1H0+GnMhJfG6nJJm3Yh0WsUdPAHZ1pQj
D1k2puh7UhSWTsKho1KremlbE/+yUWjLopydXGKSz38XoQAqcJBORbW2lPioVevZSVNCJrIuQWzZ
rggQ14BCxy+eL3MKDFdSU0TGzrCyYpmXB+BXP/UvzvyF0VAd+o46ouuApHB4T9dEtlbrMsFREMyx
E0ovQMNyMfMvJ2jRNgup2v19Lqn5+So5eEaaigxgvlhRfLMsp14JJYVJbE9I3KT1qPBdoGZtzNG+
G62sv0ktUUlyZrkxIe+Yo/NxCaLTWNE0ZcJh69e6ZYikZDPIJRQxEThw7oK+vGV0ftoGRLEm/I+O
psg8O0zO3QhuP0xjE6a3m5ufVsfKCFO/uGc4IasGMY0j4SuVjPdRmN021aYZmzLHxGRaxZAX4x3R
erSNixIug49pF+ocZq2gokyJlJ2p7xtBpmRdE94KAcImKTuddU6IdzuTiWgpK16d9EwK85a3U+Ef
tEp5xrHyS8NmsVVX151PX24hWVuOuGdj8zYi0fruk3ch61TgqNQ5msPQM8gUU5meW21sr7RAWO+T
qboEWwQV4yG9idNtImPUTyY6aXWD6tUMUdQ1tc/wt6lByVnaRTg5CfRjZSx6ixok11iozbYy0Fsz
jgiT8O7oINrEU6sUesPsn/t8GH//yFSE6vWHv/9zAnbuMASVpQ9ycFBL1PdmCkHBwvfZZ+VHYhvD
Sm7scR35zP/llnCHklieTaBaMAcq4npUvWeUZhr63ke41E9+eNKYe5okzmQC2omuoxaIk+qQyAXE
D628pz3I9aRUyCvK4nhvAXkx5iXTbJraaytLsICXANKZUbuWAlSVjVghxo6k1MDhUmvdT6KM5xGu
KNrIUNkX7U+hORM9AS6NnDxJ9SNQvRoOE0jW+fGSEBIABlVoRvvyGVELEw1juAz0lY5WnG8sNsSl
afM0OvMQzKy3odng+rMTPDYkM1YixpM5Ih6Iog9L14xzy7l3lZchAI4+AlVacr9rAattp7cdWxyw
14HNdlBWNBCY8ACNy6Ub0q/44EhsXUgUf+Q1+joNPAvQXvtNhhplL/XjuCwPgCEP00vyqT8xgwUn
81gZ+wQ6TrnluBS95XtkzbI7HLCGgzXaJ/+ww+JocNNHu1NP2b3faRcLEj63hwuXCEhocGd0syiA
NDiLEoc/wDKXsKvQBbbmvOSPYfUkhpXQSdCY7U2do9uCzz+TXnJ9YprmX4Ltvhqvmntt1qjMYZYw
01mjcIVf4//AdRI6pr/enV46uku/+VbeyUvU0vlBOetXh8py3V0m/AOYBL5w8a/SL//SHCBNtO6E
AR+E/Yl0Qu517EIHQjkB4Q/73COZh9C0LwZBp3D90nr6GTfUjP95iz7HtXydHpg+rtF9mMm0hGh1
W2umvfa/OLLk5XQm5/VXeqn/pat2WRylc7IMdv4bqhR1DeIH2YGx0M6ax4x+hSeK1WlpL76p6707
Q4BDeCiW2R7wmPvZIxM8nolo3SS/hFERrvJSrUmVfemtlXxFKWu/hQexnb8PBhVINPI1/xouxTtN
mAtYMG6h3FrKN22rLMwbbT2iEHs3OBsf0afxKj/1yWWdb98jhYfPVV6oSidgC8NN/2YUwosEDOCn
3RGscS9+yTBsd84LTuhd85guymW44MqxLgTMPkjtvuF0z1D0Lgg3vrHN1+vwNfsFK8AxDR0+0W68
AYSqgjljxctfcyyD+TZenbmjiiWzbqYQC+uQP6ZvfxG7G+3SLkiN8Owe+yZ8Hsel0l+jGL7DP1yg
wRnIE/pMfowNAx/OSDj535lkTKcRvBFWzx/9YsI+RX22G+/yDgU34IEQ4seygBMW4lg5dEDOT/aS
h21+eaSD8Yp9KZIO6nUKoOl6/TX4NLbIYd/Riqgnec32ytmK1109pYslyqhfeGMhTdVZqW/Lu2rA
fGofn+YWtt0yWwOaPoIwoVGyvgPf3kouUsWNdpo/h3tVuPqt+RAeFTMC2eOZptmy3kHiORrf8sLf
+t/E3/UL9YnZeHDVj/QzwGDpvFT6ikMinnDCaVxa7VAQj+oO/9/2iFi+oLRxsQQucUVgmRBLYweX
EysFIDPIZUwMTgbvpHUYb+rT+IYPQwS7+2pvX+FVNFsYNyWnNBcW1g21aDMztkFErdgVTvINGA3P
uce9rL3U4AyqU+Rap3JTee/9ofbGEjMIGfGL4MY6g68VIQZ/EzL92tkqHwRpOoBTEM16NcfpT0lz
nW9tC0Juga0h75ZEcXjDYliwda0Pb5x30E/QfzwBzoUhRwjsAr3HUWFG4oHX+OJ+cCERUFxKbvDe
brTFNXxjnTuWB8KVgl900tC2eJKGR+Im7vDRLvRyMayMjXjH2P3yxF50CyEYwF3ZMgoHcPyrbPsN
nknrwnL0ml/NlfQBMvmnwvrBX7PX9IU97YY7Df+ufvSfvNxX1m3uKqpjcwlciDUSFCsPe/gK73qX
PrLPOzc5SXlw1MIFIu8r8+51tZdWzgto4CM19rfGc0E76Jy55nqCnNAC+MJU4Y3um3WRV/G95X/n
VhJFDoGO1VI6rzCFQ8DjlpFPyS9Pxa/2irsBUgOrCic9T+zxd2neAMwL6AXRPN1DvfJonDpl8bTO
LRiCOzBa1he2i6vvLKYLF//H8MiKOamkRi9x7JMSlbpvPVwxYwtqqPI4VbNredI2dw/yNzYu0NKH
DwRCW9I/P1XOG8RMpyRBzk80CQM3rGhrUPrEC9M4RYHNL4dr/kHEpIK6Xxzp5kMj/oSVlVIJXKpD
xE7xK68g0X8UZ7bj2pU2qNdPkMcyfVv7XneEJXrXv8yH/aLAwkrfQCSeoNVCuwAj+wWfBAOM2DZf
5Mks9VV6tF67L6ZaDgt/89YeCD2OXu0NP6x5A7s4Wu71H+HIBzq8i49dwB1b70qPpyPkPWWqB9Ix
dzHNohjeB+7tK7zr+/II2Qk34QUHcHSBf54v5lvEOBe8R8ZCWtlLh7nOcl45kMhjFN+BMSB1q3pG
P8+R+1A9QpVZjRlRr9wwARqgJX1R/P1rE96A8SHvgDjgzjnTsOEvgAQUX8GvBVoRHc8mW9Vba90s
d/4NF8E3+oQXKPcKAWbyia72PAIFtyZWyqWMvQ4E3ujKpD/xwJDDoq0i9ydaSG94b79hIixYTpA0
SZsK9N/yRf0iRGjlLzveV4mB7hUHNcZunhPW0Zdpg8eNF0bySLzAHlMezlQJGAlZlOFlzOFoKuQ4
DEaneAmW/UOSvYfjbsV+vEiLLeoZnjmIdYty+ZVwx8JeWUr7dhFlHl4eHrwTtuFo21jrbG/eoNLD
LnDgozBLPGGVv5pPapTV/k48GBm52kV+fhdnQorJ5dvTcoOXey02AIlJDpuoGvBz/Sbv3+liMyz0
M3BAj6drob0En/NXNAcYH+riZh5I01pYtwmow3TuSjbmZ7Q7QpbahWsf7xuGOPWMhBNinvyslqyy
+cxPOX0GN7rEh1cdOkz6kCIP+ny/4bZlG28hPpCoKa2qDbDR5b/snYTeh2BHXLAn8bL3S5gFkYth
kCX+yIN6J86BSAMKAeGlDzB9HqrtrfQs3Wv0PlMOYBZoi+aRbp/gkqkc/MVLthX8J4Aih/fzEjFR
dq0Xez0jZQAx3qCWsWkzwn5MLzEAhW/i5xkMvKlXgJCv9S+ZkPNKOv84+Jtx9iFLXE1IMRbt4q69
sMsLbLS4rQDZuNPG3Mof6kf3XqzP9Eu0xx77uvcEbAEkEfQezXfqq2qHiufWBWzewYb37eZjxLN2
3R2f9onXxkVL81E8hhuk2Y2g/LS3pELCUuEX/JywbKmv+Cb8V+mc/c6z1gsWLW6r7Kh+WCtGojtj
ja2Yhu6PD1PJuUWn8MKNcWrfyy/jJXzFiAPdgYnEOvmREYAttCfHkoV0Rv6zFV9UHsSTLqY9wbS/
VDrNIduxWalUrpQv6qv8Yh/8bXDTHuxeoZu9U9WdqF1w9S5hlf7WSCFXSeGZz/wRXrQVCAmmCgBZ
eetPwc7tPrHZR0/UDL/lyt8lz/QjuEHcIJ4YGhgLL/hI+DwgidGOU7Cki/6X+q79c1phXGE4DVYV
4gt7fXQPt0wzd8kiWuf7+KXcqk+ehsfwoCuBb059YuUjb2W2Jc28HKpyHhkogU+Kbf5lkofVzlO+
Awgk+2o7fsUIojB5UQUc2veCstly8RgEv0TGcPfSGqatgaoT9S+G3eETJQwt2wO8pJhRcH0A/ptQ
6VUejAedwSKPMc9G73JrscQoH/4t33H6OrCudr8USeIEQBZPV44mjh4f6Kg702VIOF3g8RuUqte+
Ge9YHllbBofbaAGVgTuL38NHpIKDnxkATmHScRczb4rTGzwKylF+PaxQVK72gNIUzyHg5QuIkNzl
B7IZMyzIN4CZVXoxmjWqSu598ioeKgdv4Y5YHmS3RBQHiDFb8nLjTsKs2N6Sm//kjpdv463IliTw
9c/yjCcROilByKzFiiDg8sAyr94ML17zapEUbp4C5NVUq6hd3rseEGj41OHCrKZlG7k7ybOIvA/p
t+jHBO+ptJ0FrMMNxA9tBtdZm+fdS0hEDIvFb+Z1+FV1bK3mhapvrT2167Tz3cQDAHSK1xZBP/2i
WUCf29QbbcsOab0OzGFxbr/nO+tjLmd0Sq+ztLe83+Ax83p5/bULh0YgpRTb46f0rYo5K8pq5vop
XVYHc2+xjIvl9II+F8gxJql3mdVWH1A5LhgB8nLzWwfvgLZEvG54VZUZ7z0spbUFxAyrJLZnxueY
I5vazQFjJmhdIcWZTJJCN/weXi1gFUvSwv5Fm2hd8zKx3iIN+tC3DPfc2i23+lo5Y0iMfu0jCjj2
JRnvEu6VBfK1LwI9XPFZ8BHt8R+Ozmu3cWSLol9EgDm8iqJyDg79QtiWzUwWc/j6WRxgpi8wt9tt
S2LVCXuvzYNMjU7PGlBoZH81CQuc3bMNVFuBNnH9leBU85qNdIo8+D47GLTwin1rxdW+pAnedD+h
upRwmQIze7HEwYjIJ0T+J5HSPcA6WuS/lAgxhRj1uL6rpEVMJUiKLxUlTxhaVT7A5pvzQ2ERqB4f
4PZUP2FmoLfjLJlNjRWzSFcF3LZt3kcevGuJf3ARwnx+12CLoZHmNcDT48/UqvqNEZR0b0+EL6Tg
zoEpnGyaXsgTrvpk4r2m3KdZyBGEILHZMb6eBWFcieDmaKDJr+uYVEL7BTyLiZOp0lxPUGHA/+C9
5XPCKxtbT9tytWbNz1F8iQvkKr4GM8fZSsIg639zr9bvrfBWxlvjXkRuilMaKg7vIoRTC7fmIr6w
oeDHUF/+gzwAznD+Y/IGDQMTcIwoEmAfyZYeWMZVR1LQNdkb++7VYpFju+I6P7zsPJ7pB55Prnyu
DPl//lbVuNM7d+Y+sb0EPRw9ycOxASPMrua6uMyP/55jwMaNu4jqRTPcMVNzsBhkx6dcuSSL5Fxl
1PcyrhCXJK0oviMzaTSyZeefsjU+JOcYtq5knyUxu4AbcYRGlOgrk+GBteGc4ewB+8VfyoFAZhAH
TBBB5Vh0vRubzGYXiB0HUMKMIrgaDZdjZCS5Yk4p+VfT4JbLgkUtH47ginD6RyOBi3aaquWrxeUu
wEB8T3vwnS1o5G5LY6Cch7P1oIkAv8dcQeLKhoMGgQt3GK/CnqTOHzRcTHSz+fTku+dcijlOf+cN
irPi1xC3K/wRxhh9OJ+lvLqIzpqBB26OJW8jUCxLfnVmQhxnmfNj7W3Km2YZRtQ7Hs5l+Pf2sAYp
wSIJlo5JWYIE5kul9cf2B3QaHbPm4sQsphlyQZ8jvUNBsNhuvSBxtERzQpcBKcKhjdhMMC1DVoL5
7tTlW5PxpUDcsLOdPyMjZg/Izs5EPAcHOFuxAVEcZLQrR+Xle4BT4J5/Yy6qgY+OPpT3gaqa2/wq
/eCFjD8mehwuRp4vPOZg8AyyjsJX813DtPSXGKnMYjWzWCDFJwfw2EUG8jtia/LLN8Tw0pmB8ovs
t3Af3cVeayNjsyXK2oCkSXf8SphpRbeQGx9ipicftX159D9lwsSTI2jK4bs5+6zQv4sdEyS+PHb2
ads+y19kgQT6cCOsM+LMV+kZ7qLulafwR/kW984GP4bcCThO8Su+MzpKjuZ8ofEg6QtlNq5iIj3X
Ny48/YvfSJGCq7YtWbi58wnKxUbCMdcnKJhX83NML8mV/+7bFJqukBBfQKhwS+zhP0f4s6M33Os1
cBFGbVvivcXakb2K/SppnowW432JeGbt/ByJiu0ZsOL57z2NMQ0oi4JcAo6ZpaHyvvHgQAdhQbpG
HYmcXEBfgPAXIGHcEOYKtgYtK28d0tr4U0W0mx5scdLM28AMll6Szg0pYJYR17tHeIezGEITZv5g
jdW2fdP/YnJu2gNBQE27Q6YQBs9BuZkMfkoVAgsehfP4D0I4L4masxLZBdGhnJM7tzgvsGZxtWuE
Du6AtYAVmGBlUKqVK6ZHzXt1fzgfHJDwKoPiIpCNtTudgSf5KPZWAY/NZE5ed4ZHJmrSgXLX9RNs
WvgvsIzYH8/JywbC1Y0q74pxY3E5oNQp3wiJJyVY+0RFiwa5Mj2+hNTsGusnFJ+586XmrzRhEd08
yvJbFhwafC6mEG3lGkg1KYWJCfOGwMM97nIiJwIHvAT44JtVbMhqMOyVo68jDJxfGdfLb7ELfnMN
2NE+Jp4ku5nZgWRSgYJ4wWNMqw+gzfluqUci8kJg+3kKJHNjqbSEVt87tODFTWHkKF8mkjqHrWRs
hzlF9qHVW/MLu1i9wOME/shCjRIRdeGpb0c+veMX21WABmbvrsZ/2UZ/is5t4HswzJqDH9AyryT6
dP9ZUESbp85ec+DnNoLYXe6cxwkTiFuRXAES058fSD6ODszYX75l01iWw1KOt/EL4xZZhbwGFhjM
W+HgidwA7nGCA8eLarqqcVHbT816mOAB0yNWAY0ypoJlSeLl/w+EZa/N5hakO4ccHMnLxxOYuTn9
qVp26rL65Ixc8YX6YNfj3DpBqeKF4DPLh31GvkABtRfFDbCrtUdqe6hv4CAlzRvQGRCOgh3GwqSD
CWzV9qQTEYFEBeoN5LkwtsMnMGzDF+WEPCzEi9gTBNIqEJJ4Sd1NZGGSLQ0oDrpLHCvFujHjM861
f7HzPfDTDoAbpKT6BkZp+L8RLgEWzSQzFw+FSfI5tFGbcfk+i3Z5uymqk0/KJD7PEaXx0QjPCaxY
gCc3BFfQKnuAtmQFI8aqUU9vE8eVnfl2QE0ChsxmEiOxpUXR6sFSMtlWJUjCybqVyS7E4I7iClAf
9hVr62iuvx6/zGmjYZQZl7nzTMRe89kbL/poLcp1I7Z2uCHdmTMBnqaUnRGTq/apOFEeGO/hnaOD
nASOVw3gNMnfEYSGDU9Aqs/fCXGs4hMPeRFsdMpIZ190HoNKGDrjXwxYFmhgtVSxlo8efx6GNZl9
tyJf5tkK4pZvcowvuWx4Ttsn1yMj3okwNjhD8Xvk3Dn27T9Rz1QnXlcqfJoOGZET0yECMB/SRt3N
1wnl7kz0bdMdmVdk8fE+hwbBu4whXP3LfEOPWPf0Oa5DrzTDrjxHzHhXmE6tsibMpfY9pFvc3Abr
eMbBC95piTiGahUHa9Qo/R+HF3Atlg2Z77F+QWpEeQGCo2UcQRdPxFi7BqnGBJ0/JxNmEhEjQBL8
StXn/m2A/kl65AJOcTsd6enIJCm4ciSuBusrQbsVrUOANJwyP2jKBABXl04N2otQD3J9k/0Lwi/e
LvK52VNYyoECkIcUJgovBqBrPTg6MDVa5WiS2judoOeqFh/etzC8ddlnqILksL/mVB2I9/OxRkOY
0jX5zXPq7pKiYjQ/WKy4xNUorpp9HuO7VC6T0Rv1FSshkk0ZYDWzppRSYM8Pz1Gj1gtW5AhN+TZi
dT5shxcsM06y0N42FUUCRkXPqXc8JmXyzssZJTtm0s3N1FdZcMT1DpxDDO9SfEAPp6d31IfwBfOX
TjbCT3vNmS3yor3JnG+lWyQcBniTTma2J0yacOpJ+e0c/GviLbdA7DvvvL6kGOfimvhgTDweYbAN
tXjjr8HOO2u7SJKmjEb0TMMCxIE5C2o8gsqzjemhwiF2aSTqk4wUBSrWEmgOP5D0rTAseLOoNa0N
8exKtYnqGysqAmJ5Am2ANxKCnQVnSorFOSTmZzH+s2D5AYyVlx3NcudahCEjjoR/Vh/Iz5jmEByQ
Usu0XQ/+bkQfp/FUuHwvVbuByzMcSgb+ilsPFFhcNtRACFj2I2QIlvY8Ms42rY5+ceIHtooHKVAN
po6cn417aM2twG3RD66svfNFElC1iMvmTnBFGkfNKsneCub97HtoKR5DTSTurgK8rfFJiIAj3PhO
CcwN3lKwQ9baT9fVmTcbRl3lL6jYNGcukIXukabJx1HPTw3jyw70zfwzOsZ3CgLJoDgyyZky6T2Q
yyxq4yPJ/vJ6g79ZsD7p9zNiKD+J+JAOd7P9qoZ7p74FjHjzT5api6nDodUzsFaZVQ34rm3dHf0W
h89bJO5G+jWEz07l80b+Sn7Jbcx7Pz6r5OLEh60YvYruDW5oc9LhguqLOfuMrWrq+cz/LFKYaO00
89tUgFYpfyqNidB4u0tmLgpnQ8Xgpj6U1bdd4R9gWMMnDE20GD8GaiueAt77bM9S1pG2NNXg60aw
1ftqWmnKn8S3G9C1NcpvqsAFNL8VcQ3VA0SZNlsrFjtyj49oXm34BLb5iYMiFkdZ2VGwYF4U9Ybo
3IY/wqKBIhD40URwwlk4Z6P60BIs6RgXeeTTGrW3+KlMhBRHf7qazVc7/CuIpUfEaG0IKfDtU+Bf
BuUtZKaegEoGa99PbHEClnfKUZodexS12mXQLrDU/eTOoTrffurBSldjfSgU+jgHWyI2RRB0ChUD
cwJ13MT8YDOWSbhsJidzw7tZTadGfDbJwQLZjiOE34FetNT2Q+DRurbyZ6q98vhfpf9EPIyIhxid
B246Vh66mKWOpMLglVN7Jlgl0YesggDbLNAR8RdC+gCwWj6okHGaAK7DD5EcLQucxJr8KyvfUF+T
CmDHHvDpFp+8tmksXJDvWMdpGt5iZrmG72aIWZXKWfqMBTRMySiby+isltg/7hOojDBH1hG+W1nH
zfTv6EyXNvtLCMKdMnlV9ox7wvc0+xxV6Hx0TzzmwIrXwqRo4H5k7DQFBvtaOVyocHFSJeFWaNd6
r201G7YzF7rel7z1sVfAdeydADiBfTPg/ouWEQsbLEXzJouGGAeliCwyDigeCZ9NVmH6TXr8kuS2
76r1d5BaCKFgLQzznElobZATHrL/mPe9KDPSWFvP8dAKKTP5PCaILM9pPiPnEWr1Eq7HUqP/HT6z
pPHqPj5P+AfAI0CkBOcnsV2gB40lekz+IXGVWFdYVzAlLEJ9i+fY/prhw5bMk1axeCA1LCzKdVRC
RVDZC9B3RxnJfeq7yPjWisALuDzDf4kGEI+5Sua8kybqZX/zh0QSzspk5d2ZP1oHPb2NPZ2c3wbt
Ip6SDWaURe5Mblcj5vlDqY7Zd4Zd/pTlZeBzM2bRwsEEXx9UeSP6lfbdjS+JRfMoDuBHK6a/A1eE
zGQyrWxaLB3lPcQ5kKe5fyWKtB/PRFJxzLQWV4AD4AVCGdf2LL6Yks5VnVNRf3co5BXz2TEwBcem
T1vOHlptWuEi/7YsQk52KPyprwPXJCRLolZmvtVZrwJOv3JyTILl/HNcnBukmCVDjYYhaUsjIpeX
ULoi9cT/PZPVKddKpPGF7tDC0yP4beC4gco9PckJ7Zd5wNXL+ATWqRg21sgyd3gKKGP0bpgK8Oua
L+pNP7jWYh/GX0rV7qryimQId6OrOxedC5JtGk8gAHaWgq3bhbcIFJmgQa7MH0f7DXV1wVnD/Z2p
19zZFjTWFbOjbmd3zxjRlMWDadF7mhLkPR7dndP9gcIeQ4C9Xk0xYyjAm9td80g6gN87JflACmoZ
G4WrrXO2PcOqHo2n/9fS3CTPCVU1b2lEHKJJPdHLg5vTzloxhYV/Lr+0cQ8BLNb+6nlsLP8b+1vW
rBppZzCyaWKJ517f2Fh+lgZbBwY2kvQP2y0G0uYl8b/kINKiSyCVxnUl7YcXEb+MYjiTgWrS2il8
Sno0S4GFEatyzrLyKWfMNGI4JwqmvbMff+BmQtJ9xK9p6Td/CrZ22mBNoClnyVDuAzqKvqyPhYGn
MvPa7ivnHY7Nv1C+pw9+T90/wW0TquLEtzJ7q4drXr1nPeB5mGqbsCShG0FCjCVYXTAVMoCfN4uU
JVMDQa5p9kIma2NPOyrrJ9g1+IFCVyFq3CIMWcQfTfpHIGcBJmg25MqYl0vWuYKxnC8tFsUgrzTb
Wds643OA5ZR0GVN/K6GXIcn5btLUAS2lepOz3xryRs1cQ9ATyf5d1aCK4JFja5G+JdWz1PeWfLHy
T11HwPHT5J/h8K4ZtF1uhMG2/W2MnSyth/RYO2+TvpUB/Nr30gYW6CkNU42trJzhUvkRzJjOQ+iZ
QKxR+WDUlCBUYc+cpNHcCWeTHxiO/mp2lEejj4FwXypAQib4qeVzImnxETqPhrleDQsqwHzffyYo
dYpkOkX4r2KF/NRtQewy1EJxtblaZNHtG+u5n9ju8NpJbp3stfFnHj/RSO5lRlvYMU1i/A783GH+
YTnX2j5gjbNIUs+XEEpz53OMLi1L32HZRUtFf2rN3WqueCx40V+wd4ktu8TKpTKCRYUEPIUaemIq
y/hSH92Ah7qBozr9yCSgsTP9arIHgH/4yf2bozxrRq9wCAJ0L5aJI77fgICNmcCJ1ZRvAxumFYBn
NUeyydJuRU75RIGLKiXrv22GKhFWgqtc/CXDl9+D1v8N+XCnFmnx3JWNyuFWoMD6bad/uc71FYHq
o3wNzS0Iet7wvnkp6b8ult142uOASuPPdCWaO+/FwvTvFMWl8rAJY7fysyp/yoAW9elogyvsQwac
j3LeVJuIALWV5iD3kVe9sXSafQeRVmKxaIhNJz41PjE2Vr2N4lw5//lH70giPzZVyPFH8Uq+Y79i
fqbaHvzZigU1bXwRL6NiFUU/dfdIMD1OqKRrAz/Xha6SWrmf/nFSwEjyrXd75IHPr/60G8nstbDm
eaLKliFfSs5ZQbaMftRnHD9slTE38zcVUmzQYPiAbh6zIOw+ZOk9YIiRV2fdvsjVTzfcIVUjU46a
AYAk05HOXIgmuhThb9jtQuAx6h5utAM0XUIbH392zFSZj4dGswBsVHZUm9qXn39F+Rdrd/nZMf3h
rtf3knU05G+5xtUmNdcma9cd/ypy9DGghRlIipFOcUPUtu750z+jFVhFrmVOIf3q1Gev7TrtTcME
1gQ3YT4bmQjXYB5fW3RwVoaOgNmP4ZByxEvYqG8xsgRZ6iBWTOBwP5J0E6Bew8YPHVLicaeIULvt
LL1sC9dEITMSP1U/0/xD7ZmidhcH91jC31O6Sf5LdwMogusU/YApXBvZVWO8AAHijRbVOh4PNTtJ
HR9IzbmVK55sMxSbXWG807C7ROn5xEuZK4IIBDtLbp+qAteLIGdOaGq2ivamBIjEiNErXT5wdf0D
EWQBBYAqvvEU+VD8DjAxtQ2ogtwmyUlmf4LcCdali6vO/8yKAR65gw/tjmVh1VmtO40HTsdE9qz6
o83eax376blFZSMduanb5B3XTKJ8hiOUSrYMjF4xKLh2wFIn/gDCQnuLuAdxb1EQV4RAhDl43dhL
y0BMAlXEWQsJFse/m6bPO2vA3wzcJnJMSD9H2VHKrKCmtcU0j91J6kPQTR45HuiRhJP0nNo3rSh4
3d/0XQLxcvCbRUz7rlIiJpzwVUrpTO4L7YzKSyGzjbaY2qKHBKenMVhRuDV88ew5PFKLBpgn4Z9G
EiVnu6PhRB78VU4JHg/3PqRKXwfQBfy3sfknWLJazucQBq7fncmogLdnpB+1OS9HpEvPgqwDggJi
wtEPRD2YN44FuflWtBe9t29T0lI3+vJVgKRM1GsQIc9gSUWtE/cfenoB/tRLN60FUBs2jNCfwlRd
R/+XsRQkTgMSL06HNR8vRpllGd/1kgttvNt8FGPHx7mMCiCt6UlNZjbPsvwR1aZFAhhSWcGsw1Om
kjQlfsf4vcnBywU/dqR5hkVWJ69Sba4sOq8SEmkAMO5BK0L8icVHveeWSRKN5TTzF9DaY3szeUaS
mk0ceDMzK1zButupye8opWVBkkHvtAAzE84ELicGz1W2iptNO2xJtV5kA8D5nd6g5Q63MdTk7hvQ
lNcaiIz6HnsHirAaeQSq1QoiaoL1uJaAXzKqMafPWqagRwmXPzOsVDmj/ChFDB6wxoSKQ9G8NCbI
zJycmkYFzM/ORIthJNrlttzb3TlDhBQubawLeYDyhBAGlkJMbfXgY9Qe08S9Pq8oCQ1jzLdhyF61
Xk5wGFrp5MPKf7BLLwSLb204YAvpkcaEJId9YYPgzGUXjRtf9S+QfIeYkoDu8yaUv0ZF7sP/Axpr
UdMhAakx5HhVlK+Wi4PUoWQ72AxABtb7Fsuq6s9S3qxCUJtvmXyFRBkw2yCrWrBirZEe6j96caoE
yVIX4KleJLNzM5+5CVPqRDYiTuuovjT6RtjXqXrXlO+YpLpCfCldB2Zy1gR6EiNAZ2KOqiueHiCk
5J4CZE9x0vbED68n9raUELPTtJNtTJbg7/JsMzjKTmI9ZbEW4/QqP1I+BB0o7vCUl3eRcASzcmDQ
GOW3uIfmE+wa6Rr4KJCy9fyzd5y9EHAgXGkoKCGOrWYPa8AqxGQ6YE5Mav8GefDC7ChHb5PMPI4R
JCpjsHXSh2ZFsNbzjy61vS7m7mdzz9FCx58v8ubUjbep99kcT3QRl6lHIaeg+qOxN+Nk6Zeal9My
mDbQHWzuyjBfRyQH8FmuUVmY5RvPrSr/GwjxtXE5cfw0BhoDUKLF9KEaNHES/AA8e8A77rkK1Zfx
BdaUlSBUQLeZqDbsWkuy0+GNsCRFGO9G4G2ynCEMG0QTFYLpfEQ6SzLT9GrBMp9Op7AYTRnXNELS
gmYiajAbQqjrGDc0eY3tZCkpFOgV3RUxepIDQ7Tg+4iBJjBiS84UFq7gaK+ltzLBbkuOXAtVE3Rz
yDgtr9gu2gg/wEhIPjcaZ1betzwhfGqYQtk8iwmrkRJPodoXn2AvVqHV7EP/PPXxKZoSL/XPYIm8
AHOBiVBkSFEUYCKvlE2vFOukbsljRJTfZV6TI+rMi/EgYfoYDDybE/MCOl97mVIZpjZQ7WwXdK2X
WXeGoA5EJynx2t7xRsf+GoIMbV+sEtfHRB+yTuT6fXrIyV9qSOshj9J4s8qjkae7KqzX+fBWhteC
xhEL7FJhGhxI9SEMh83YqsuwoP6Zk9iy8Wu0na8ci0tqt9do+Ffbd9NK1zmvsFGycGYq34EjVum4
xcR2PhXKInbOqap8D2mxkqnRS7TvDtrBMrxZPqiUZNUQR4CF5V1pIU63/qFPiI4EgGatA5hrPQjA
4mWZEnZQ3inCMYT+bHsSQOK9Ld0IJgwoLVqylAKX6czk6EQPQ+l8lH66t8iuxOuLkhj6YaCseuUx
MhwX/I3+CC09gr4csiFjN5WWHSZy7XOSZcTtfS62JJ2vlQ8chJy+J3vaTWqDRgs6g6Kf1QiAlSUt
S+ZRhZ/u4vE1seujaXdGUP6g2xRq36kDzcy+sCYfQJMeFdShmLzcwP6okGo0vDhjNVCGIOmt4i8Y
Ix6ELBEcEvMh0ps9XieTdbpPLdNl1C/wjiuLUsD81CuGBjHYBaqnpsMuBPNB01PkNaM4NUxPGqZJ
Qty1ZCKIi8pGIsIKf3rH/DlKC0/wsYuKhKSPkYVvtcZCuZbLCWVVgCq1pW/REI4EnmxiuhApFhVy
V3og7OF0bEq8/9nLlHfjKK11XRwIyGJML7MhpDgTuXXBN+6G+nQmIbRFJDSoOY+vtrHjF0g4mgAC
wprs0PNp8RmJWLm6LWr5Nyy4nHx5Lcs0wlpy1YIB5mP40QXTFR7Wk4/lIH0J69bQSRSdTqIqh05F
rnW0lnrBvo2/nQF8C6DeVEmUDGagc8+ki/xsPpU1gJHuNTvTlTkuJdRIrgMEP6mAM8JtbqGR4KT1
h1ucIldXyJuYNz4W3mU1x7Ne7SYD2HzrLPv5cgV63jvvIZqwcUQNOoJ4zpqZybUoNcHKnTNG2BtL
hUik/QUjw9gafWv4tMHQtyw1oSsuRyDUlgBoSbGt1YQN4yBP4e6r8P/itpF43KdTCFEgE3fIbhUr
yeBoM6DsegBLQGbGVoPBdEg5BPuYEb6JQoK1s8wOVwdcBjiBjUOzhwv9MIboaiOGCkzpLbfngpf9
UEiTFiE9ytgBtgYQsv6Mf64YJa/V+XByLWerIcOPz2QzNl7gWYfk0GjqJuhx2Qc1XEEmxpO5i6v4
OOTNP0lTP2JQyz2vQWQOtMeWO5Xv4YjiXrwkqIx9DQF9yMmbe2Im5I1CrOvEG59oS4vGQVCKjvMu
BR9AbsSeAq4e3t2ynEeG9AAhuiAONddK06UcoOSlDR7snZqrS80IOeP1gy9xxxG4TYaNZL+MjKAw
n77CfFVttIagSeKQWGnAC8eq50OIrDpdmgrcer7nlq1sD7a2YIesOd2yS+Rn2Ofs8Rg5GFuHEi2n
ENF+2gqnKFFQtWB5VTjnxk7uymi6rQqGgwljq7XIBwsvVLqnOTgwM/OtDw95/jeAXtEwJxYSmRaa
vNV5F6H7cJfh2zDInmlVF1I8AxQW1s60SZEVDs8OIVpJsaAySM0ZXdSVSaGOTww1vsE4UQufXPh0
x47nWN8x4UMowWpa9/8ZM8WniuqpqG3ehx89LD4HptAhgc46APyYG35wEkoume3bKgBl7tjmxQIA
iHV1EaHg66WAhRE1F1pVidc+7hpPq4/oGrLgw7/mOopk3u/BGu5xO6xNdlWJLi9HK73lFsN6uozW
eFcsc6eAvIkQQAWHzDjJmtgUxvBtb3WJRSjvWksfqw2IVhJuMcSm/rqzvlsqnpCTXVJffWOcDZnI
SapauddO46CdOub/NvopOd5kIGMdxnQ6ATugFDm11HUThBszZ9nLBcoU3O35anjnmPBF6ifF3/tE
da0COs0cRkEtxP8EkxWgLYHqQQVOkZt/soL9xWJSCDmwpSfKtb9sQhrnNfEzwl+TI29SmR8nJRIL
iWGbRFXUsc8omGM17FXaWGxzFiusH45wMrc9zZ2UDLsSVY82qBcRELsUWRBbhkvXKSdhEF7WjX9m
kjyHbp+O2XWecCdM9VscjxFAEg+dCnymzyZTPamz/9VVg/6cLaWsUG1i7DcjRsXySNYVlYN0qRGO
QRNa0Vde2qA+1mO6N8oSCADJBtx5Y7IaYtgynJe5c5zYb2c46RcCyETmI/tixeEPzsYBayAn8b7S
bI9zgLt7FkNwXESK56sRi0n8NDRa+ggCsVsNbMhGJTiEFsVRKOW/PolBzAB4ETYp8rlk+i6HQ9tE
J6Hn12lieKOHqyTemcIC1t89bQAXDFGKbRfjIka/1cYbe8ghR0Nf1qk8lNhYyDYhSoUPzTeAuuZk
76qsUA9zvdQEIaDkIYoDkBf7culqJcYpiyx2kLw1IaOeyDf/YhEeGLErwVmFs5W3oGkKG7leyLQb
3EXaeIKfS+eODIaX311a5tWciITxtdnB6o+GRAQNYuzoOIiLMWzFqLpGYTC8/h7kjv38tO9VRK3M
oFqiqSSZJWYe6deUeZFv6O9J3O+NzsJXW11C3pRIJxmKJByCpif70mPeXxQcnX4pvlCJ6z61t6at
LY4QfNArEXWrRLm2Ck5q9PW8W6oN7UFSUb+8mdkpVarHMDm7UnABaxB5R4f0I5CMurq15txrVHNc
iiky8MGHPx6aKKvzJZ7fhdWoh7xAvR9YZJ8zHBytjUZvHbH21Ozh3eH/C0Xz22oIQlBdrOQYOERA
OCGzLpMUJeho5yQ3yXA2nux0eBULIyDfkfbcyt2BctpmNpv4y7IdDiGm+IEpQI0Q1o/KRTn7jf3C
VQHdDCazxEz5ZAxkCYDfWX3UlPTlF1in6pvODTHozTFM/M/Qqn5kU6MoWlgs4lphLhRyVTqbybXW
EgSGB06DGgZ47SeQo31hoY2g1LAjZ23VOVKW7JKqKX2RF0gxHInE+DABSqF2b5FDCdYnQVR8Yslo
R/Ewxmqj5cYpEaQ20cDPBUjIoCa3unOvB/+swNi2anfsuoawh5emdrdpQuLrp6g3SXpIUrNwcZFD
dpe07xG8MPmrxalUqVSiZJ/NVXTuT2vBBgsb8iKJEAJY3YpmTTWQsQgLqkZOSoV2b7LcVfRqTd8P
Eo0jm3lLGb46tFHOePPj5MG4Yq2wBZgYDCWa7w5RuIEiQJQ8THCVMVNMGkARxCgDguxDa8A03bmY
lzn/SiQ3hkV9ADiwSSdiRskWTVBYZcia/eQ4hNarq6qDrzFEhVvZ2OFf0CLrohpAsDlIzxg8PFET
8ETQNDn6WLpUOlaFgDlnzlNNGiprh8EB0w/dCPBA6qx+YExmo5vEUor2DhpqxqwkGLlb2sIzGJ+D
sdhHA+ukzN/kSvGHzEKaxrsCxrx26k2ldLd6GginASLdH6gQzpodPnXZWE0AA2S2CSbJ1IkP5Tl5
p4XIjHFVF6gRwfuOjbmmL1mVk7m2ZPBXaGcMB/9TGqPR8LGYyushwAWKVmeogh/Dyh8TbGUC8Wwh
0OjwM0fBT9FAjm7J0cww0WC0D5EeWcpvQS8SqfolbfVjUWonU5b2tWZfipHoMbQBQ8h0wv61W+OX
QuStig52i2Z/yo/ZnEIp7FueN+iWqHVlwlhb377m5kCwW3uyWWd24xxv8jeWuG2TQtlC1t00aXJr
x/6uUkf3Pbxq5QsW9tYwwTt00KAgMLdwATtlZQosbAi/NJRzEADWnXZKzXwtS9O7xTmVZCAN1fJj
YIRp0P1bdk+8bOD9P/uzs1PoF5vYLjlsGVaov6ryMEoZKCUrC7Pd9oZFsxrtgWL8gGCg1GFv3OUI
1IFnVMxmtVje62W0iiO2oX29i2fcUaEewsrYSBMs7YxVssazYDlHOxEgv+J1TszvfP+i2xZ8DK1U
3osCgWEgXWWfJoj7rZJhw3bTl6wV+yjkL45UcxPoKwMUQ0KYDTzZfVWgSs3r4TidM/5YFahbjetA
Y9YyjmiyeZrj6F8lyuXEn7JRNNrCWodox0yH2b3m8yrUdfYOHA5Ys4Npoq0yOmedrDWCB3rFZxs+
1PJSL6TBrRW0YyMyGZCnBwBP5Y4+8Bfa9csBVHRKOtqu1B6JtZKjIzRR6eKX+Ueqsl1LURS2iQge
ijGW27CEf5JkjDWapnNQN1ZY/uZfajPpkSTBdhFToBApbOGeCbrNaA5XO6yU09ArLJHb7Yg7p9Am
poZK6y8q2Sh3dil7oQZBO89MJE+W0qxklcZxyEF4MVDbCdgVcKDG/sh3KpZVzZEidR2+5kY/BxqT
RCnB1mP45LrwGz5IC2JSVxRTtCmgDIjs8T9DTOnKdBVREC/SGSnW15Igp1PgHpghXKnC3CMDHOka
UmUc1ZzBkZ0DmpuyYKsX1k2NVeMoz78EqthmftDs/v9P47hUm6Q5dtmXSV7QIVV9Ir7mX1Q0qmWV
YIaStBnJPVZHMcO+CykkJqrjajGbvj62BpTAOK6fsgqYk0fZXIYTu+jC6k85iNqRGI6zOf2kAGYW
k26M+zxvEcwjxE/9t97o0DkrLT0FETNoYAGmlFCwUD73LAgcs0BfYhOwhn0i7WrJCwahH8xR2c6/
OQeQepcm+5yTsqIXt84Ple+iz/+1EWk0iVp8mEbLGIdrmKDYSuaHTPkuUTbBGDZqipuxYYqkTXK6
jdkVxDVyrUIbP1SfSXcjNfYpjsJgkUZ2e+SRso2IWVImd/cCdoENTl4pAmsvlKQE0cqd1uv2P0MD
up4OTvkYcwUNn4kZKYCv1Oe6eMSD7V8FVLQiQwuLasTy8vm3Cr+/hsN/NJ3XcuLatoafSFXK4RYU
kMjBgLlRGQclhAIgCT39/mavc8rt3ru9bCykGcb8xx/kfjWaRAvqpqmG8AFubpEVGqSuetFy8l2/
s7wPR4d0xfZpKSvyTjBL1CRXYoOYsRrBKX61WNxosGzfq9ZgzxpuI0DRq6r39c1aSB1OlzpCRrv/
uSUjy7+Zy3hUObij5IJdZ5AE7gjrARsUW7E5l1i1WkRVaiPVt9800Vo6F0QUPaePjE6rhCP0bCsl
aQsTXIX2xSnHfnbwU2vSt8g3WqVOMZf6EV3hiNuZQqVsvfDiSaW58bhfsWtDGq1RiHYKVAhKeTbV
9jarzM7+HK2ZXJWhRmDUpsMI/sPGAwbj6UlpEEVsYrUL56Dby45zw/BJBw6W7ObUP3DJ6p/5sko4
LUodR6/OZ8518dQpw8GIoP3CBiezscSDhvOxMiU79LXV4TPevUcxA1lrnQAqO60uSM5dDvcHIiGQ
pWAuag+IYhGSYVKMGkxI38snAjpB7vRNMG+IWAj4MVcwdjD1NPgRju7pSlDiWf2YZWqgwlCGQFP6
+ugJtQfwAsZLua+ZyyeMb5Pfpb1WzZtz+IuyYdVjwkagY0UjBYCEIwQx01MM8BtleQNDTm7bCr8q
eAKMJ9BwpAaW6sIRzZAVc4Ms9wmTliBxJCdJAJnmYZ5T4RP5Q/Cb/dxV8Z7jXVyCrERE4byULbZE
sGm094oT/T0J2OpjwzdUF1otuhRaqshRbNrAL/duBO24w1MQEURk3q43UqQesCGXL2nWG5sk/Ymz
I6krecUb58YBrgGBT1BG0PWhjyF4exDx7mtAH2ivtbIokVpTmY86kY/GVbX2b/kwaDtF23VYFMif
b7iAis0PQyu1Zu8IXrBIun2yzoWCUvqIzpD3aExgSoDRcXrz0SPRBIHSS21e9G7T+h257q0vvz5u
HJoqqIYx58wbG2WKMh5dIWDGtMfO4ubiKKutDbIRSTzEREGeOuiEHtMmuPnNMtk2H4gRyM3EX11H
NWPSa1qr/1oakBMw0W0GoQwhTAHSc1ZPDzExmh7UGkwXI3z4wyHk6r3eG33i1AMsWr7jixCSnbOj
eTEv7TcEFlSZqOwqhHCoPlUcdqfvrbKuz/I2X+SL8s/ad2dnb27vC/RjozY11cNzmNPISHbJDijk
dbwdqhXehKv7AUOPY7lrD37/VbAwdMEjW75Mdiui7IMBgWAMYu7eSmowXJxRaJlCQoAUqwpIv2Ey
PPcNjLgaYGrCeMSAuZ9pj5M0QEbDecovx0AvcO/QTVqjLs8a0r1zlU7vJQFii2ZVH8odNVh/JPxq
8zjmh2JlfUMkKwlwe0dY0YvcyBfOPuQMcpaagMYCur3VW/jgVnZZ46rGSsVG2nCJ07B/QegIfRq4
NGS/BGECgMBXwoOG7m8Yw+NHRTluKkx4YjyxFtBdTWmR4i+UhxKW+o1L45IlFsD3hfaMb3aW6BZQ
F0PdhClKeA6SccZo//cA8KAq2ulH6zpepZWODwrUdmlGIG5cfQzajKZJbTGB5m2xBuNyOOYZJ8mK
/nv0tPmo6shlk5L5C4FTMucoTFsxmY0qbQBfFuzx4FGEtna4gaAMrtNusTq1mkMf78tyr7/Rw0QV
9t/j2iT0t5ihR0mbQ55/CDgOJQLy/WaKpI+xT4IpADVkszfNd7xPheYN7QWLpFgnyTklvAZ9OSI8
cPcJFv5WshnNIxfJ0v5wPLtnJaL7B0sZje4dhYkNiQ/l0/dbmj27X4nEuQRV//3LgAD5duhwwkh+
3vj9vCKfzDV0u1B1SzQMSedp8vS9UXa4rdGcOyS5h8MpZU9z55g73WCOho0/DX0oknYf0IO4s1lU
LibbCDaxRXvdFwnzK/Ux4rLaeWpGsJplgM94Pj5XKnEu+Fzk9ED8xIb6SoCHnxB9hlBo4A9nBLoT
E4BwcvU6bPaR7Wcz7XXSKGcdArxhofaLzPIzHH6aNbaw7OIRqS7YZGkWMUaL+9v23nLvypSuT3up
9zubHtRABlBMGZwmV1U7WPmHFn/dU69rlpZ67KDOFIaPk3hf8izdOMqJVBwe3abF8NrBv8vAvo6A
1/u+lPbv/iuXvnRoh+8UEF79jPMTYs/axqWSHcz+ai2WPU4QBW32+mm4JkA5sAyDXYORTWeB1ixn
g9CSj+Mr9wva4lkPNn6fY/VaFqCJkIv+sY5fCDntVzjWB9ZPFI4DrK2uBpDZJs4K82JOZX3zjeQh
/mccANKu33gDHg4sCDQ5ZGKwix9JpNwPtOkNiAPqFMZyin9NPEJYMKiFf1La+uB5JO9Nh4rJCNjo
KH/Y48NaF9KunIbzE91ul4su7dmqluAuHN1uCErvq8EK0V1yIWTcMugRgNAFoVsGslNDyn9NMjq6
Dj2FiXUGJD09MBX8GML7AVJjQz9bqNW5XGgPbMlPJ0qZ3/CknUmPMt5ExOhzIBrgrcBBH74h/Of0
sRMPTnlKPqq9fpJ3RAYwqnYZ9j2CM9B3QMtpjj8EsCOlEd6pIluY3q2xr8/6hUZzDrGOW2RMij/c
U3CYVQ5le32MSxQ9CGYRLQn3S94f0EApwn2ByWHiAo8gSRSNapoBSDEpKH86XJsO+E79Jvtsn19M
jq4F0T0TovXW0kb40s4LbVZjwfDkWLx8lnpkvUBUA/ntdtLEwhSKw9mHfGr2BeKwk36tf21BF4d9
ypyb9fl2VE8l+UvSbacp8BCWzWPj0LwB/Lpv4pakvoPQrVjcWXX7gPx907+dBosShuDIM4thJcv8
qgcbZ0+ZJ71pWnBQuCEc11+N92LyjLavpgd8ju+kttKbqS+FCS3uVCJZJukEpggNh7YBl7/EOLw4
y8Y59ePdpRTQ3+Gca7krC7u7tPZvlZ/vyh7QV7MxuFxW8rYHcHqACsuNf0cnTWwJhBVI0yqeTEIV
6qO2GGVfvXnUX6iZuXZ2TrJ9IPVhWkCLENCn51bWlXw0dLyIMTN4/1P9sOITso0lCLJWxWVHpQgt
7Q6d17V6Ljr0Zza7OqgSqPEU+RLDxsIsSsPjgGLaxY3m/s9EBkPXwZgqBr2tVQVToEUhianbj4yH
APgi3c4f4wevhSxm1SbEBLI+fWChPsYrC14/nCdCrIHrG1QBHD7F7LHCjsa6GeZN+IB6L3toqW1o
67Y/4CkwwqpnRSASxnVqVjOWixGftGJqFNAmp0/uncfp4AbmYm/Tfinlc6n+0Lolnc9Emk9j8NNc
+k36Y+4cM+Nyhyencmlwxzob2zBU28AmWFbAvGjsiYbwVaMTYDbUjjyLVOs8Awfc26v27omNXx3p
SZyZ5BdWBdBnKhyGH9URNYRUfsp0xe1VCo25qFZMCAz2p2oLSyjRzqCU6MofYPkVjNcYQSlmwCU/
DG38psCEWMgZ/GhiiAoEtMuxnyP9QGla2k9f6D5S1ADdfd3IzqwZEIroMA0Jrh3pZFsDBvkOwyZz
E/XhPUq4cPBOE7Oc6vHJGjeO8W1WoqYgkhd/afh1j/ufGZ8yzPPfXEMDV8BiSWOAFPA8iAsBCfjs
dDRJnJT+vTUpu9jPr7TFUwpc4gXlRBPeLsQvZVxNQYDAk6vpzOsdyOc9TI0M0si/hIH3TfqN+UqX
ss4V6q7JyO7k9NYkeGwHiRxaiPRegYWxheo+BjdFOIUKuferAQ212c+6lv4se6gHLNfYLkKlntNt
hjPC+Fi9bCqQBsGpUKvdiAMBUQV7mr+XsMwQfMEdFAI8rhNAmooqxh+BDvcZfhIRFoUcYn/UtS77
IOvyuyeAmjOFKD3YqaAlES+OF2K8dPbFsaOCHb5pg3Fot5AMZzbOCn5hTytnxdaCdE873w+3jQ8p
fnnbj/PuVAZxWAVs8W548A/rdTO5oJWbMAL4PAt9D8YxR5qzwhsNCwTs1nC9wY7qBhRKvoNvcM2H
OtHpPVxQCLCgIH+EK97NtXI9Div7+WGnp4d8sJIPw1rrzx/RpZet1cPaG8kH2T3lsOY7dDkyrEA2
UdyixA2w0iADHWHJ874usVGwA5vWCjuqw++4f7IVCRkO5fltKtMb/ee9AoDLik61TmP/Wa6bdqcS
fdP4GOexiOE93QC2izlssrlCNPCHZsZJUpFoS237ct5TfmahNviGOTMKX0VBC2rkNQXPD4V3gKv3
q5jp8lIGkH2VQqOPNwuKK4Z2TgWIoU3itnRdLL8E1KJ3AjU3yb8baAxtDZPgqz7UG3pA+/t+PFVY
R/9qSE6v6fdjJ53VP/p3xT2orZn1DNCFIh10iByQt0r5CTcFbeO3jqfS66PHUQKO1gByFiCfQioJ
J/lFY+cWL3UlItfobDyDdxngFcG5mMXS/FcpyIH9DrNBI/j33N83rbN8Kscu2RHc5Jgz1Jm2RPrQ
XFcO6KBpNei6zz9T2t6NAelY/34SLFxDhYmHC3az5Iz4b/GXWnLERhsvynYZCQCeS3jEOdCmqSO4
Dq/5a4RdEOU/dm83sdB3555S59KdOSZyRkQdSSot50WC1hsCyB8LTgy8wREp2EAtIdb81iHaN6rg
ohogssBrVJrUB9IikRaIy9gJ7Js358TG1oMx26DgLBC01len/IhH/9jk1nG0f7Un9Px5SpKIsxvv
H/pjozELs1VjRHq/eJoLvQ7snpjNVQxDM2aQOIgLnd+bur9lG6O+3J0/5fnJf+ytQ9rNJMBJfVkO
UOVXRbbGNafHpqoLW0pwRQqRkZaVK+NpCSY9w4IIkQjSMQyMIDnW9ymsfUobyktWeuGF8ge7i0uP
P9QLqAbFEzNCitOooR2Alh/1wM1jS2WcU1uJ99hCz53cv2mGYvTIVjH+JKf4S97Jq2qG1yXEah0m
whQNjC3DanYThZ3VG7PvFiiBnnblsleqcMVeSy2bK/rmieQdTc7qXSxf2jpnBy7DFMtx7Jj+/XRC
bjsqVcgkjN1P/mogPLG5zuAez9jtuuVj3/jx3PbzuYYjXz5hL/fgEfExeE3Yu6sKI7iWJT4l83t6
/+qzCerBQMUgjh01uEflOr1k69sHpdIDTbgQRk0fVyLp5cqFpGR9Pk7OJlmDoS/lWR6V+xcGCmhH
l/UHZuifr2v+i0EhTjJsPVz9QyEB2oOvRG1ADcBDGD5RvnKWiB9k0ExkqAUDzdMbW3aPAIte96GA
cKmlGxoF2EmVEyppMt15WEbmsnxIcwhQmBXxtgNcFT8oRi2YgVP0xVQ6nG2BS1rihyfddw7W8Vcc
9S0KYjxkRC4T7qTdN5ZZKJL5Pri54A2ooOHE/1GJoJXGDYY/+PgwLqhQ+P0Q/pMrF25jMiZ0/Ecq
SRVkhD/tFEpb0s5bqEaSS1lW5RFOhTgf4gnKNVHT8If0UrFOCjzDS5H1Ki5wDBJQx16P9RaSGWsd
Ew4VPnPRYkvKsSN7r17xhoP7WC8VZ1n3ewsGNdEZUZEqQJUypHO2W/MGho+szXy9D6UxrE0sUB6P
HQFW3LPjnTXjxmkqQYgGRgeOPZhUdIjbSQYluYEV9g2+K2O/ggSYzztsrYxT4yjoNi2dWP733mzb
GKZ9K62t/PJAJy8vdTIfDBz+rwO+6sDxgmWnDvi6xa8QeqHCe5UME3OF2yRX7F2JoOe2t/SfbHXT
joIE0jr0shzASWkMHMRdLTophI8lB+EqoyOh/SrNduSsjxF7J9HSWcgEzaCwGdd1teYXazzDqm2n
OmcAXAbtQO+TsIWSowlSBaa67PgK0IjFnpDC2HnB3ClLE40k9Chn3Dew4hIKm7L76O6fLzJjkub7
mXzlZHbf9l28zKq5WUTw9ONkqQElwuXNXNKd77hD9R40n87xK9IT9ZVNQ1uG61++1lWxuumYKwQA
mFq5TMjmNYP7mhCm/EGOmMASAfnhKwHgAEegBoK4OFZrxK+QevBPcLAaek1vBK3iYZr4hJygrQGy
Iw4X6xRN+5WabfzcKfIm06CpkHUyNyTXNE+ZhZapnmVZRCcsaRdS+VE8NvVzGZv79HW6t5FlhEUa
oqoCkhOCF8zbSHv0ezjBJuA2VAmsB4yMhYkWuwLVDZaLQUR0elb1g1TjGrEa5JUsz26OgGx67fOR
Lo14bZj4LKpbxfzWn4uHjGAfn1PtkPHM5SVgQKNSXFxv1WfbLDODGRJSwKbx0npEbTvDx8Ky1ynq
+vdG7S8GNRmQZ1kd4T0wUfBiV6WF6OwnLjry+DJ8m4wtpm1pbOmFCm2JbbGG5CFn4+xL2mdfw3n8
Lo6iGmPnQjhUSXRCMRnAbp0DBotFhVYac6R0atCBwigzcelUM+lZYlhxSpQkONgiR6PbVRbk2MwV
/KyC3JiytbFPYCDFosFLsTeiMxYyZA5QTPDeZUPmAIUUj/LkVkATiZd0ZJCvQ7U3EOIYP/f2oEhL
KQkIXZIMVCk4KgWJebDtuYbtW4C0MR690plS7mI0QbEDvsLYyKVohDWc02rIsx1mNAUO0bcZ/Fsa
7gWG1IWrF67SeESNvfGFtKLm/SYRLCwLiHJwvgJoe0D+71/QOSTEGWbpGMs8IU97OFNQcVNuY+1R
KkEFp2u8fzocJ4oZiZzY8BB8Yr52jRbBhphUuL8ybpTZIF2JMM7es2LwHIivvdfVroUysIYb6RXp
TBp+ajTCWRHo91Iwusk7Bo2D39XjyB/hAxKTxmAGr841B9dWA0xSGqGQi8gpISDpdZtR8nOdEuJ5
sUkEKED6dNb0s8TcZNLfne3LrD6e9qdZmMcbh7lhvD7yAHBSU4hSQ6o9e9rbBKB3QAv2SN4z6cag
4986Q6CDPNTiLAeTKzAaTx+ELOM+bBpgezgNoz1p3tvXADqLdRD0L9ypYL0JZNDc4M/DMYfhd6vS
yPzBa3IFBfUEraG7Ir1J0D2gO7IhvkKVmcAT92Fb6R/jAdOG+K89dAszioN7yFGjg7wIDwm8E4yM
4xdNGZTlGDvNn+t23/8+fhthgCNhh9OH8MG8Rp0LHVA15eAEty+9T0XXC1obDxZeGisAVjhv+M/1
Ikn3A6XOvdya7yBGSIgNacG2Edayr8Rh3rPTTvoLKPel2Con3h21MUgiKH/XHw0MsPDDN6foWZvf
YtuunTlCk+MdE6Hzc8/FcUxN6BViwNnC5xf6D0LNSYmajhVOYlFZHA2scWKjmWjdpjT2o4qGCUSL
OTbh6nsqr/LQ99mW4ydq78Ezx9Ef9blM9lMWSv26s8aXW8qI8p9vf3i2Pil33iNxuKdZDX/9qcxJ
NsVbKHWPqoErhfJETHnvoTHC1qnKbIYpT93ed05f0DGHgTAmnw29mFLlQKWrCFCG7tgmZAUN1SF9
mJD2On1tlqz5KoQ/Vo9z50BdHOofvY8xlNLj7+qNo46Z+sqjSzi2nuNy/Kyb/M80WDaqSEuoqwup
oSh8KKE9vnCgVutLncSr1BjmRfsq3GKkackXekz7ashOt+rtViRjF/ip3VX7595LeMg9aaPTxUs4
7bZQpPBWAzhxWp5ihfGNlNBqUe4gXZiRxthzxy/wB1qSj7HZ2bHxE78hhOoJh4gUQiz0pVknw31/
D6yVzyZy2K9U09ikWL8/W9wJ3rc1kuTF+znQhmZEViOuUfpwvVHIJq/NK20zvxveX2DkJznT3DLV
2XbM3Jg3p/xFU+FhcH2v7n4piaewYfFTnOCwUfz1r+dV69vTbWTePW1sbW8KTcF3A7Y4UkiTf+ya
LdCSZnCK0LLgLcfLwbDbAP1G1PY8/JvcbZM0x4Xzta1VO8zq24cGVXmiK8VvZuBuVJc+O7ntyiZF
VAybmozp3O/aaveWxuX4mnWfgDfLzpWnF4y4J9fl5cI5m2P0BDqoj4mHB3aCNTP12AEOh5diTUzX
ZQqjyK08Fle+9yzO6L13Pp/d83F+xExZfI/4oMEWiP+t2C3k1YBoLp+K14RY7wIQTp948kCJmp6t
yXlJ/Xp8TRGIusLyWcIxx1f21I40v/ot8YR4JjsLdecs8I0PEVd5wId8gIXjZ86VRNmREsHDhZlr
RgUYIbHBnwnDesyxnYUSKmE5f36C0tO/rPkpMoxcPAQnsRdP2Xv+/cywrr9hV3P/qYBrDGzNS5NO
qY3lLb6w26dPY2l9O7+Df28+IhOCm/CI6AF5NFlo4IFyEHAQCO95pGN8EJgOliu8iMVdwY4O227s
VAMd0/wXXze9hqPRsGFacJd/bgEz4JS4/eTvL518IS6afkURvUhGfR6kGICb3F5x6eIGiquQxYPi
K7XLGsTLQ7olH3HTfco7KjbP4vcaob6zPR6bwSdR16QxcAdan/byxpnJF/MD9uq/p/X088XTP7Kb
ezYfFo7NWqjyw0hK+Gnhy93MbOyZxVsTlyzegLh9UF75/9XcWjQzHTgFH27e10H5bGZpYP67aHHZ
YjzVGLhrhFgo6/8fHYiE8B4tJ+rS4UYiU+S2pov6DIlGDrC0qc/1uf0GV8dkM1cA3WbqRdlLc6qv
y/2bWmXc4wCJKX92QuUUjXuywOJfFR9wJaTrfHWxYsVt9h1AfpszAGfibbc+7HLuXBqK3AHwxOi+
0ANk4Tw6BkeESQFDQvKPFkl/E2em7LmAdPGIfrCOrmbOjFzotRj/5eRyvrAVcchCmnvpQKEgyDL0
G4a9/cGhDB+KGWETPisBt0s8xDQYwYU5cV+tnwYTWnVlekqIB/2OOzCTd+Wcs+FIPoTJa1gLajFx
OeKfx1fqd58jvxza7pVl483pmnNji5xmR8gAL0ZoAk2kf2a15VXdwcTUNs38NXtcnc/+Sr3LM1T4
SnW1dyn+bUvHpStIzgAW0JxADmKMkIDJHWIM8NzFkMXPZcJQCvUVFrDjp3imDnlY4ooYJv/WhseM
bk2QLokBFWNH/K2FzsJZJNfus5z/983OAvYa/diZmA1iBLIJ/+pLfckN32p7oK9I9HnEx+jrkei3
c67lkwYnf2OZ7KksD4wSZr4w8H5NeC+PmavuKj1wFrTAmEyY8P6MP0oo/XOrFTNGxSzeZNSKIVjx
rsTKQI/EMw4q2ESFHJ7hTFBCCUXbtRZwI3n2cwYqARvjWr8AAUqtp6Au5Val4kDLU6U+plmTMbhs
UHjukbbRVww5ZiW2D4t3hPcib0+sZxjLb9MQQ5Tp5crxeYKcd2ft7LCc8pwndNB4k2pwW3AG19YC
6aStPZEml6XFYAJwDV4sNvBLsn/e10siWtZxIHsyzAE64x7AjfCB55LlFSvOe8eo2EIjsC/JET2D
c+dMjyv5B+ExC6rShepBWl4/T8UvWRowEd68Suebyz4SI9XiNooBk+0BRxN2RkI7kpOmTkEBBpRO
LMfySt2VJ/6jWFJYeEKiF2BXY0fP3gJR4r6QZvX5yH2qSXwR0z05VfMREwUxuQhyEDuAfHFm4KQg
Aiz3wKbguM2fOJr/8UoAkOXqHZkXNgD+c8YBBVdjcfmcU2a8+ag7v9AJOOjtPZNzULwUUR5qhOAq
AtkA6+ClQPqcNQzvQ/45ujY3+Onry+7TYHAQ3slFAj+4eCJLHtT/yfXtGRySSICgb4GLcHl8svDY
H8+zigDQBS7Ey39hArIM62HDKjeybr95vGgGF84aRIZ5+ooaj18O9iJhCfoWi1bseHA1Yy3QMaPD
spzu1/4GQpstaEEJubk4fNHyMfZktu0t8nXwkAihaSwGmtN73gdpjn/amkCC0FylH1p4O885rHFr
AIOwoq4pjeCIb+5nsN979kFLEUURkUINBnik4vYuo2rL8RiiN34A35C/np/1N27HXGCCsx+uQg8X
lYEzwxWHDQyaPCvh032TCPJmZczDeqF9Axv9NxvFuidWvuLfJ31wNsVhLVbHF5uhshcDPw3lQLzQ
k42RViEyAMJfJ3YkGBvn951cdyAxv2lgghS7C+Di1GISiA/xEw8PNgjG+4Lh0vOa4hO7nQVbs9hA
xEbyZo4q4bhhJXQOaH8nr297/3YRriD52w1rngAjygziQPFxn14T+UIKvUB2afMN2Mtts10xQ10R
1uf4g04FbKQnoDiW21F5FHERzHQ1IIhoYpy5WmstbwHVaAXAw1HWNzYq+js4mp4dinO8rTiVay4o
J9gYKzJxUGfFh021HBdwcaqv8ms8mwFnmyfbAB4kpQtDA4SL7jPe6JzpaQcDhJlMdiXCZxDIGwgs
UwKuGLAax2tEHJIPnQNvTlqTNtQOGCT0VXoB/+N3adOSRr3U4MQN8QOnHNHAocJDs4O5HTRYyEDy
H32XUFrjKv3FKBfwQPJl0bChk/08F63flAS1egUsu/eMN9g6EzrY/Mnj6N7PaUZCi0FFVL7x2cIu
BAsjDGhIfzpLe/yVj1jr0wZinoRiQr6jBwt2GorBICa9qJJEQSg++u3zkxytfzsNk2gutoF0gZGP
MUdcmovJQV7Dxiw3T9B51DZqDXtEYhgNq7icD9YHl8eS8JqKrhJWwhB0eOtgmRuSBjxaAKd8X0TQ
RBhTmGR6uP2DLWKSMrXgG255us9vZ//4Q12ie6wluS5SAGQWfbzMP6UfacEuLJDZL7EVkAW2Bz+U
1gpZTGge5rlPtLdnB4ywJeYC1QQCRIrKnyJRTKLaLdSZ6PBET9ZmUSuzIDOjov8rea0JZe+/P2Im
9dSN4Jk4aDFp8I5jURcfYjLcoEJAhMXZcyp9gzqskMjRhwfY/HJOzUr6JrOGL0hWqBoUrXjk51O0
OC31u9gtaZaxivT0uv8YhvIRjtaqXehbVgf4TmUO4/ZkQgN3IiW7KFg5JXRip6zc2l7d0vbw6d2+
v4CghaSLY/gxm/1L5fpsApMLZvPCGFuGIwMQNHVyui0PSBfTFqN4vJ625bbZGnM8n9WP9wWP1Y2y
iCPpXO66RfqDaWdpor7DTZrG423SLfrj+9isnofhYB/pDOIErc2VU74e5giBqoazPTMZl/N5Eygz
bcb0Cow5oFrk+NdsXm8eq/zH/jP/Hl/SN9fMywIZ4dVaSR4xBAZNqOoTt5Uai+HyF48fOrrBqIj5
BYj2+BPT58s647Nz/2w/X3iTedUWu/G1tHJ21srYve8L+2eALswE70EqJkmU+0jDyXqa0o/7qHDZ
5yJEhPjg4v061VzQgila/gm8tAmg5hR14DQ0D+pG3qghYFfQzvQQNaLHEW6Zu/n6uc8gvv1wg3C2
52ebLZiXDW9xFCw3FcrRn84uqP+mZ8z+QpVoJXATcoNw557SqQXO7Hk2JtSyNnS+WdYcdaGxGLUh
yPj0JaiLQbbNto8lvbplvS8jY/YKasYz29DU8GtMn0cyax5QHXms1CsIeSaEYgXwSSfNdA3bxhMV
x9MXf2OTvsLo7YjRBs8MOl65yzDInWHXifOy6vHPXb4pVgwdU9iw3w7Jzo4MHxDd5Tg6R7Z3vZ3M
EPgrHGcYlB0QDaQcZZoJ0PNMJzIFItPIAYFzG2gAemV4JxicPTD7INlpkp9eOS3gyf3E9+Ewc3tg
UIDx5MRKoEqRfHM/aTvzR97Yh/igfxYfSUSzs7o41/YfvbAGiSYWWRDd1qVHfiNvhsqBfZcZBS6L
uW8EEcy/E3+lTwc33sbdR7y9LP2Lf0gmxM/sygCkwbNd25W4RWG4W1+XS1kcbcW+BgeTqfziTt3I
aNCZ4BzfomHdb2mTEELFF8SsZ21YFySu2dseyRTrkrlMjtlf/X1ng3pF7DkVmY8u2p03jRwSHKL6
TG2krdNQ31rr6lhThwD10hI/dvhIYxQKBEE7AmYeHmYLyGiMRnN6Nac8VrenerQDe1svsq+awkqd
rpm6LuEH7hDGkXqbtAewebzfL+jwzR4C1GScF6Lq/FJtNrBJs32SGaF6AoP8ICxwCDBvewSG3y2w
Nc0m1jeBDhYt/K98E0e0Y4MmGGf2xt5kkB0BsSfpXpvrnuGr0zhCuhO2IezQfJPtXke4nOYb8Ikt
i/gp/KTX7k11e/wDj/GWcoxCDUNoGr7sQA0GT5lIbIEvE1+eBLzUC8o+xjtpNlOyWMF9sIr5qLZ9
0F/u5B6jH0bMxXj84zpHzoGbaiV7kAJdmJPMj3xfLrk+y5rg/o6oleXm7jOmfdIBXOJviI6TVsUH
MJL+iSKBjt+JhsA8icTCVESsW7ObLyZaugYfJXlN2Op5JrsAuWrmEi5exksfq8ek/0oYyLA5vvKf
FmtnBvZ7/lKDOg0U6h38fcqZMovdIrCI/AnXPn0JDguNV/ylYXK02WTZBdsQqidHoH29qOEUv5av
5fvDuWKLtGXtoo06T/csntgrLUuehFgk1KmY5ChaPQpO/+VReFKn4JG/TFaUFYxB4XxErAyDQpkl
kb2BSx+HpEhyPRq3gwBVX5lDgxbMyveHtqDKXthRuRKb4k0UADyK7rs+02Gg20ByBoXx8N2dmVzS
Giet+W3N2g+Wi//2fa/N5A/pBNVU/QBqlk4QmGaa7zdfig8NCG8xaJnlY9IdjAXZAaxgpTALZQix
8YMn3/biIpsAGolbLouls8p+NXZZVMjKtAW/VaY2ZYA5Ff02NIG/9Scyp4czlY+4YUNIHxbF7i7W
JpZTZ20yM5RztspWYpbAxmWnU9zr+kboYEXaU+qypbBuWyuTY5xEMBcoN8t84V3vLlCbR2bjrCO7
U3ybHtoL9afqJwPNRUzYvsaV+pOf9B+WNI2NxfGKAItWxir4LBEBG4IxfZ0XUWblspsj+HljsEef
G+nsG2qaz9qnH+o5jpOz/5ac3L2qHqEW/66snWM4ABzPRmXiqsPB5OWnsfvuZphwo+rxsp11ton8
NHzLr6KeHSHn7WB7MnOwG8IeDNsMfpi8lPqUfAwc5jUEqozxYhmTNTNOrgL1e09HX1o/nQDb9Hyj
MIl1PngSrnK6MbGNE/kKj8v7Q8zwagWHhinG9GKJgZfxyYrNcl5mi8F0sZ+6z2pifDVsxkUyI7/9
Rd3uuAgHUj00QCagXn28lo6vLLrDY0sLYd8EzXK4JrQ5GIVZ9JhSR0/FTcsigtb4BuNqzPGShtAi
neUjR91Vvkk35RdBBzTJWAVhpbIPZbPbhpWHEDP02HxVZktlh2PzyyY7AP8gY0xBlWIfT0npFK+A
77TJqAb0OcA8j0bO1BSRwSMoIoWsb0JXUU3bvtyFZMlSn50NvCTm0GjQ4y8h3nGuxttJD28IVGN3
ON0h+QPc8DzGxZulmBMuqAAUKP96WR+kyXq95JBEx5rpioUFiGu2ohzTgYpV5Nmejqmz4aFQuf20
1L8NBhgI/6d2mK7RKrgaJVK/GxlVzHrOZAIpVYP3llMn9E42JmtNn8GPCWkUPxyH1i5ZqhvUPcnS
WrVzzFyz3/jzgbt8VK+rDzZXOj4MifhHZ2j8234x9bidRFvp3478iY7vMG6HrfTRgpz9PaNh+94Y
Xj1TNxC4WUevEDjFO1zCDlupEQFjYc3H/aD4l2KXzLrwMWG2EuDTBFVAd5wHTX/32sKD3SpXdPIM
CRZVB5yJgmnNqKRZRGUEI3jh+NbsQYNGXjrzfocj/GPbL/nJxy+vkjPcb77Y7P5bB+tQ/sPnlLOD
c36xDFP/PQ/qMaWhReUiDpBQ3pR8gdxYEI1KL1ECWAg0TEAJ2Fq1M8UrflGLxwXvIOqWauv4KBvW
GkzlPxHMOiBbmbSInXXhYE1P5EnXKHefrAgadQ1u32gzkb1jFj4BImDBFOxUEJw3CcuUpzSdJvrf
fUOKe5BF3ak+YV82lJhiHCruwBRnhBOLzTIrXOwVqGYBMeqwWOUHU6hKzvYSF7gbOLb9Ab3U/nhE
IkGxnKOhA4HEAE9Cmzx1OPM0M1KGAfxFuGJxdQ76DtfYMA9i7zUnvXq6TycfgkcDjWLKmTWggLk+
YCuEyTr1blHpln7q3YP8F00AziOEyd9I/umn8d2FtpLDnEpc6Nj3f7SoJ/ennUDolPW5TQ1M6BCI
Bz0QcJO/YUGBz9EAOff/SDqv5baRIIp+EaqQwytJBOak/IIyZQmRyPnr94y3ZHu9a5lLApiZ7ts3
CDtPzCNWVeWWoGh0aO/SH3mb7zvU+L/lR7HvmLRBMOKNkEUiEhZQIZVY/u3xYqMYZnTuFVvtm2C/
j+QP8RDqlZqBIkmGNqhgsC0Y4zKa+1j8gNXUAz+IzhUoLl+JDuvaHJhvU2EzZ2KbTdyYpKxyzZZ6
in6in+7dprBcHhwuFBtdFVQepSRVAgfA2t6YW+uk3bpAyY6JT1bKkS6bTVChnBKVN7RxdhZtI7oF
beNtX2AOB9CC9iUhfSXmiSFpzMUZDvXdCkRhj+s9kAznKMUPjl0IWah/iF5CekgQqsBNxVvljbLE
ElGx+AAGn9nPROtUxSwjCu/AuVUPp9lLQv65Meq7QlSdFpQ0uETQ3iL/50nhQ4tUeHgv1ZSALxL9
3hZqEiuXw0hbwYsoYTdt5W3oEWvDgyi+nuuQMSlMqo04JQAn/0mbBKTTuvFW9W36ZZHVKJAlHk5P
3pkUDP+O3dXs4mbAV77JN3iEBKL7EAcu7jt0Tk8uZbZ2XG4zFm35npwyF7Kqp/i9h+L1Xn6oZ+vY
uNPO+VK4GvdlZ13N83Or7GZPY6zz9A0//TNQIeNiaK/1D4yHf/PT4I4bc4UZkQvK6zvmxrHWA9xu
8IKDvP3/k6F/paH9MVnBYKXTbniwCSav4d/olZvJLiUOB20DZ+AG55pTfEkEe7Z/kz6QPHCzp0eF
UQqZVdUrczuGwASyM0J3K8wgSq9DU1TTkI1HVGn31Ktfo6+pY3ruDe+xR3+xd048aq90ntWjCzoy
4CBa0TomvkGMsLgmHKMbrE/XKJPWINQbxTeO6a/xRXpewL+vKC5XIiN49jo3vDNt9kS8sfgic3yr
3yOGq0Cth24XbRefexosvuEabuiFns11ULfhQTuJhhWVqC8ea/TG3G3u9zbaRbtpz7lX+svq5fzF
Hsi9L/8Q4h1fzN0xu4m2j4qc42f5sEGfjBz3Z7Q3K9RJQKuMzhDskVSGkzjrs3fpnr6o7FfnB5GJ
wZlJM0f7stqKixHSLFo3LgV1TgjZoHj8fwQpDI3HtfmX68Ih09FqTA9KRFYh4eeiwJFciVQ7bG+3
3M59uOUc5vJu6G/5g4E/6PZiqTb76FjtIWZcsM75NGH3iIWQvo+f6TvJewgGOexQJmGUrmpYdaGt
WpNwxSmZ4lGerjnbuRTTe/lKZZvic/HRXMBKIk7vt/FPdeGIDoy9wRLn22YdWRFmAltLDZoYZQre
FHtcDll3KNRrWJuDa4dBbHvIoXgnGkMRAt1JWydTZkaismnyjUFWGAHbX+OHfU5eTMqNTQdpBDbF
yUCjQn9UuCYAIzEOoGYQ0WH28J5Jd5g3CKFT/YyaaotEt2X5w6elliILyXmbB9dA5kZ/c5/+SuQB
EOQZ7pIAl65Ns63fCPkiyATYmjjYD/uLkSkwHtv6eDVeOGDe9ZtMiMgN+M76+3xkMGRWqEWSd6ay
MyAtY7+cqRk51v/GrkDmY4VQGycdF+oiZyAN3fQ9kdkq75IT/GCmHqgvqXJF/yXO/09afZr86DV6
Ld7li3KbL/0nuMBy0r4ywMvviRrEeh0v7SewAccENedMSjU7LJDqQ70Ytxvd6Cd9goP4HhkfRE1l
H0Glb0W+mPSvhTAv0ZGXZ4RXEMQiNr0ChjbkJwgO4N/Nerq1BX6aqANW9l/qZp6D7l8dqEAfJI0b
DlFMj4NyEPd04hRY/DBhk3OfbprK5VzDYJFCnScIv8vsdQric7T7V6N4FaVMBciUAdnE59ReLe8Z
iA26spvmZTf9l+6IHSf92215hkDn/vVkfCuNp04hQBX7yqujfaZUwz+jjaxVo/uZvqHIzkpPYoCA
ldW8sbQz/vMcs9nr8D69K+/a/hk8ZJcoj2126w6kLFCfodX/jQkLjU7tr3klxvuXcwcCvnYuf4U5
Dm3/vdlY9440WWZg7PeILVVA0uiP7gsOv7Ui79eFcYCl57p7wa9qNW0Tjin2eZ/luRfbqdj7Iadv
HqLNIJnAExMAARBjOHyTGOIOn8mjYU2mmzI78lx9Oofng+BdTGTCNQ69DKdw69zsr+MKz2Ev8tCI
7M2b89d5ETNS8RJO0DPElQLzSzsPH+Vv9Me8RieIc8DYvMvjl+edxclDbPXLlt+LOR3jMxBZ/vic
b9EAQS0HiRXIy+KJHlqMStKtfcz/zS3irflFeNhRMCF6ZmtOoImB4x7fw632Fwr/WnwilSBxmNeb
4du6a2dxIGIjwvxz4qf0LbCz/49ExHx8iTYkuaa8MQHKUR5RX+Ce5xo3FbE8Up1VcpRoJzN/CBgv
ujH9ars6IyvaEnjOuGv/AQrvEc0LpeEfEgWOR0MxbNhn0aSdIXVFV+zUwC4oxF6THa9xDi/SLcrc
7mEba0xKaW6yY3x//qAdIHSSKouGDxq8sgf2oKg+C+iQYKydQAQMj//5BfNDC2AbHSKYLA3BS3Mw
KLYRmqBYF9wvOKs7sczFJQy/EhH8LsQkE9cVr0n00QOtz7+W6AFVRSwJ8eTgP0hjjrZLMHqZ5utc
bjHP6aneBi9l8kAO5zn8EkqUL+4KBR2YHl+86lq8pujspdXjLK6sAGifvrmNjk6zjuUVgh629wJs
MvFxGF6LA/b/I1b8qpMbvLpIb9YraYF/2XLYGP4HJONHbaxbiaHAppQEbNnRggMQr9lylZtxIifM
F8iBdOKBZ4SM4FM0VhnoLPxLCjv9yjxBKJL59FRApJKqW4Iy0V4yquMHhEv9C4o2DwRH+kf720H/
fVMBawApiC5MAjDt1bCNAnPXHHCp8cu3hPUaXmEtf9s7e4cHovSRAOX8L5MdcR9Dmg6rr16JNutd
NNXBreMc1E4heYEwWQR4UUJaMNbaqdrbYLeO50UBPKlvMfr9xhiB+RriHq118S0Qi3zkFBd36CE6
abAfsgVwKEVuzwbMAFwUzs178qqmAqFQUxdtFuBtRm0h+m08WVcPpuCPs7ICDFq9bF9eotUPWt52
DbJTUzTtYTKuqAjXlmselpu81Y6hFx0WX1SEDdXcshs9vLLWLdVQtO2/9TOys3O2nT3DDxl1fGMl
/BbeW+ccYxqJVpI/e26zragDo239/SRCcT3/HS+YHwfqNvKBcl7sF5NISFFPRK4QwbdHah5xJIn3
/PLC233ApQNJxvTHiz/rE7BVFK3E6KME+j4yw7nUYCECaRBfJrGi+TbfRiextYh1j4UzdT44LXBq
SjFNaUXNMuyTV7iWsRYYVEFDQDY4cwQ8cOR1/l5RDfKUBBVVMZYN1G2ViwfmWnxNO+s47dpN58rf
y07Zdb/52/zd/GJy5Sd8VvE9KOtWbB485P/Sk8GCSM7hXnA36HVEx0KN5yY70BUaG1HsimdsdvGL
xb5A5Xi2/exU/3G+6aMBb6VvnuQXEqGB+ql28E8HqgYBobz1ElEQ7wk/OT9fE3PNdMdDsuySm8AA
griqtTgMWI3rLfRSPKIwGl2nvDmfpUkFeszf84fNR2eBctZSB1O1dWCkMfUod4DHRuzVZEOQqp5v
rbPy/cQdXiwVnlQGvyfpLJ0F9om6lYzl5SA+jMCnOXLONFzpOT1z9ic7+OP2KvsC49yVxwkwLj5P
AWsj2sVnUYgmxKiDAbMrUs4DjzaP6h2jnU/xdsQOHG7CDUbzfB4xKdMJrRcHCEM1IJd5Z92Zw13z
g3ZWr82HcY/elLNyT36j34ESCHnplyCm/NVe4DVR0QDofWJiDKcGDwMfxx2fkMEtsT4bisig+knu
ebkO2QlJnAzX1sW+2Sfj03mh8npXLtbLDFC70V4gvRxHgADtbtxFEyYGR/+fN4ysAMwFzsn+vXoI
qBPi+7+rKo4U0X+x+ib+Iz4gfKJ2/RCTrVLcJiT0IEWVTcTjmsLc/lu96xfzwtK2qK+osMBK6atY
qlWAK91WfbEP+X45SW+UUfJd3xiuWGDiKzzoIKb0N4Ek7rrlbOZx9Q9pF5sFxftFdM80Gvtln1Ak
gUNvCjpnEGWvY8+b3WrbHAR0a1+xWGK4rV+RcmE4f8zeUHnxIJgkfH8IM4pl2525u1+MN1TMttKN
TzlEzV1j5glVm2YiweYYeaU3WGu2AitbGV/Gl/MFE3WYVxPcDUIQb/mNFBmvPOsPGZTiNf/BJIp4
7/GR3XHTwzOnhRXi6oF8MH7RGs0YMkD3BOv4ol2Ffw+GiGkOu4q5NXIf8yA2WkVwRjYcQ3glGzf9
4pxEFyOgzvoILgyKX+8EssrETX1LmKWsZReg8Ov8ZVLxMyV469Bp+xWmH2TGMc7BXL8iljVkILTO
UVz8UrxzIWjBKNoMYdPQ+fwjexPyTeUbpwgQxmrLM3EATCORmtNi9/yRTtJt2GfHbl+9K0wWcGro
VvwGF9kbvQ/beJuerOmgYz8BbEhcB92QjuzEW5YNVHIRtvk6vgLGofw8izpDLK7wc9pj8bOnBQu6
feJbJ327MrfVXqUHSwlnxRuUT0B0GPxfpnLi3kw36c94AWY8cfW6nXEcdskhO/Qf2tW4pm+faC7Y
7qq3+lBu6y027wFkglO3Lr3npvEnG5HyGvHSnkG9W26g5Lm6h3eEi8rs1P2OH4TFnJ0v+Syfh914
ma76y8w5QJXPO+BUJ6BA/5s+6CNa8CbeGiPKT6SlZEPts1fnlP1krzSYsbSOdhwSLH9gJpZ+BduQ
wQjDVYgKXN0ccTq1TjF7HKGMXTbVwTqPv5uJu0a+97cY0YlRBIDPgdhJthByQ3fhbuI8ITaABoGc
ErCkCBMmancOV8p41mD4lxvDDyCxd/XCTxyWzCvoGTAts+xmL1al6IMnwHJRTmmcO1hvbPUd88B/
Ol24JUO3A39EXPJvBpedukN5ym7zG2lOy8Fk4ivYFqLpWIKQE0rcPzHwIMLOjXzzYB6AUO71t3GU
XqUJ+2lfxacReezG5kbAH4EvKZyo0Z2sxJ3knN3/P9j4V8PuB9EJXaMrsCaP/Z66gsdc88xd+Yf5
uPybMK8RQz5Y9Gz9YjOKKQuqR/HODGOgIH4AWpXdRi88s79iMbKg/jMPNpmf4T7JHmJl8X8C8k44
fygsOLQXElEBe/T1g/1NIFBsq+yCjKjZyMTvxDmP4ZyYlXrWfjwSe7t+yRgeqpzppDK9NUxwIkYP
YsLG4fhvwLuctbtyFiy7TkjuqNysO/YzTHQpTocP/QrSmEASks7tW3lKOP81QLCcPjAUifH0caJs
+jfSpmOXegHCyedwACVS2+Gk6eeOIYMSGjuxOpHE4Ai3FtMwiqZoRf0kblPOYSQu04165eUmULV4
88OESQygXsWJhQJn8/OvyhInsCjBBMliuMtu/pLcwGQ3izgG7zZUN3CEMKGTWEUt3vb9EueukYb6
Vn52aFP6eodlox/P9S7S8kO8CRlP4MMVY00wdeHZ6gtMMZoTdhDHYqoPY0ldY3mzkmBxM+LTGAOY
+LN+qWN0Jg7Y/kVNTl2YYF5A30PJyx2M63ulvD4B5boxoMwu0VRNY0NZbaJNR49feXbheF33p6Kx
Xq4wEuFxwsYg6LMBVdsNabuf6OdNmsk5LT2yGtwn4YAtzsmEdigFrqrwZJK/sjS+FhP8zqkF8ZLw
6q0zZe/0k2uE+2GujnE7HcZK34eNtcMpDVY+t0jNMKAJERSvdewvKkRTXYsIEDH05EaUZ2z1A8In
hBI56entp62RZus1xbQxnkGvnvLpe7TDvVKiYMUd03a8sCO3tMR1+TNOvDEJTzTshjGfi0cfKbdG
VS4aIjYe+hkjFXQb/pyzSTbY9c4Axd1bzeUIn1xYvL0bwwx6hB1/lwmTesRmOfSMDhAG1IdwHxx4
8bj3O7QZXQ5FHr9LeSlxHUa1W773LWBBgNktWbIgADzPQwsgQ9hChwc3AOcU71EYtgvmiHiszeq9
B9kxZEbw1Puz4ydG6y+3Mso8PT6xi8rMYVt2h0ifT0V70mCrYEvbqeehYn8xaCaQmlV9oCrZthz3
EaO1xC9FZgU+Elgx5ON3iGkvPZiM9k92MFbu1iFAQEjla+X+wtsk9inDmahLmJVyn9jC1eLVNgo/
rtwQjQdhs9EQ+VZjelk0e0PWeua2DR3PBk8m0AJ9EAUxqd7iGTM0T20/k0pfrXrrrWFzmW4qB3YY
vVbOuKqYoLQaWY4HWcTxNK4tv6UNgO/Tr20CGEA5ueRDq67fa+NhFUhBJ7+x79K8le8aGuOi/Faf
od8nh7jv/Fa2/B5EOh68GcPOrHWNHDvQxS2dv2pKu0e8SZu1fluEPvdxKt6e88XGZIkLXwMktnjM
tTd3uQ4GV6RejbzeFPK3V/j78bfLNWWYBjudSUyTfJojtvjkqGgaoHmRQWTQpcDBszvW/1ipjpsV
g8dheSOXre7PMg6MJVvQWHTnIorOSvoyKzHZEZav6BiqQQmLrMIvHolSeq3QCuENpVPjiWytgfiu
0seTH1Pyxs/Gmjpn6WlZUAJnQkoa9kcrR/j4mYXSPX5qt9ysPILD5rI5pv2PeDCN7qeN/tIQ6KhS
F+2czR/REYCrs0GYTT2oiM+pHhiTbyRKNNNy7eFlUP90xAj30y6SybSDH1eEmqcZo1dR86nxt2R5
OV66Wf1VT3IgPWnK9BaHYXhQ7SWOvZZETCdH27RqP8eR55XZ263Qj0mNw1Q5EovlqjjuMNiOUwK3
32oLuHRFwxYjtE96v0v5kA2xXaUvTwT9FgwNwlUqf+plh7c1SUETWXNpts97e481WbEDt1SN2E0c
jSLSLfGI/cRPdft0wm3rQXueKqiT7X5oQpHTtjgsnArdLn4/bDhZWLiXHtS0EBV68Soe4rmWwSQU
Fet+SKwtHCfQmdBTM1gCCH0dgDww6jT/xeYYXaCN0zbOfFlE4gXuFJMrNeZGhk5b2z/ps9kYOFAn
1quwg3ZQqOoqyq0vUZ0NCDiH+4iTYhYNnnIdcMrVieeawKKuzx4TDTyDkehoLf/W3WcmAmN371UO
X8n0SJxaja0BOHlr5OMMDyKJ3ehJCx0HxLO9MSsp41ep9i3LeYeW5+B8YD81Xx4Gf1AaX2WC+DOh
46plzusUjQT+3bahbh1SpRPKLvDw1IK3AixGxISMA5zCMlhwRkdV+2oeFAzZGnHsogicGrf8aPb9
5D+xtUianAlMO1t7zbF33RMSGxbL0w3j5U1KdnESvw5rXnBFFmitbPvIRIIH2JXawcpa292LjB0n
3zvp44ZbaPBrHbvDBCwXLa4zGq6TR2AZeOZmd/DcKuuOlmIdlhm5dNmvikfB/pyzPyfMCRiPFVA2
CtYHa6F4oDTAVsH2ylzZy012Sl6bIt5qkhKIzN5TFO1GO3b96KdkVjVHf20V1zKfdltnlmr2DJQh
BP39sVMsSOfGxwEaG7bek8ZvQTABeKD/Vsncsnp2kojSsnpXJY7Ym9pZ3nMqPed5Wnp1805bNXeU
UGnfe3WSeXBa9LTZzqjQ7MRj1tErd18qEdkh0JrJAre9lr8ux19tRKofRsdV/4oNsW2B2WFS54S1
L+UKH1xUuzi071Qz300jhAvbDvS/Fg/+sqdP4G02y7KLy3Cr3Ni5qz1VYcP31QmHX0r8THr2WcH8
KEHtSJxBhW2feb954ezDriWBaVqzbDv9yOwnqeEDkQ5co0GfbCLtqIHCbafCO8f5g7Wj4R7DIlBq
e9NgZpX2qL1YxdbXxZ9SIs44hIntrtFOr9X7DG/f+FrwQs7bwxjdntpa+5qt+tLn6+iAt6trP89y
SGCFThsCMvJcPBu7wMczhjtbER1GOdQwj5tgBBjrVNUDZ8zJSQfIg4Hl+TNE6gQzg3sEw6fYLE1y
HGAzZklQBNGhbJh955vLgv0jAJD6QiajO5SYMNEskeU3MxgfwPbbD4ls5exAubGXvrqh9Dt6J86G
9L2wMXoFRniq5yTAtFE3YceD+eYlwrB1rCT+0g9ewUHexqOXIRyuBCGM5DKJ42FmBr7q6vnCZb2S
a3Yjy8eXgTqz53LPcPtBst/qFqPJ5R5uc93xh4jeeeCAwr6ROkS8Prls4BvywuBCiILkP7nza6/f
JCxVyJKn5tKK1wC9rFvbjBI3ZaDScnXsok9rtYfS3rlEsibNc9/urBe+4P+lixcTZJj0CcEglWtK
yGtgJ+DdI3yuUpMhAFIC7K7q4gRhAO9x/CT8OXm3x6+hZUgmf1ZOtI85rzUSlBHFx0NzoAiBwu/n
+LEwg2Da0h8jbCz7ASQjzPaGWD7toW4hCj1axbjYHVUCzxooUMujJn915NZ5aVTuHVna9jCE1AFR
J+A/EJ7cemTdRBrhZaSQOdhOlNeIhL9CV10LNhPjMwQX7XPLtSSKVYe40hzfSvj0BEnkBZRHE/oP
AqwJHJ8X/2OTSFjPW7sztyX7GAIkzOBnPq87T9Jes/4kzV7hGArVTZSBwpAEIDGDrAicIFJNIEzz
UB57aAJ8b5kG/CDJPlbIRJN3lpjPDBWBPPc6jPyBzJsy39gKMo6d0UBbQBUUbhv5LVvYnMPBJ0lz
MEKU4D8qqtvIglWPRgGPpkRfM4KChdOv1aOpHRWs33Rj78Rflrkdu9eOV9M7NI6qYHkHXX9d8Lyf
8aqz+Q88xFEP/x7JYE0hwKyYj+pE9jH7fbIFJzn+haM/UF7FIPW63QYMKDvlINJ2lInEiB/VuIY9
2wd/V6sD8gmwcWvgKtFbVTYFfoVZgWea4Umn04s73a0IWBGOJDwUOeNC2Pb1HHSytIa8z5wwZbOI
tOncmkTyGh9YD0YbmY3kLfttd9JCDpcw42Ou1kc7dnSRY9+DB0YVZi+/Yf0wndrP+j8akoi8erHq
LTYrkfI5Z4qfVi+IX4pVD5FBffopKvQmC4qYUNpc8+Oj2p0s4bJjSysdZMugUEalGBXFYTKYThLT
q+U71kqcblh0FeZSswpu4MDQKb61/I+EWJ5JRWpNbveMPfW5H3rdq/LCn0nhkMskwBoCF6xSfilh
V3ALMi4TNhIt5YJZ7+vnPkXq74QEUTB3LUkV6jZafEnTR55wFWBQkLOMUS8jm+44KfdI+ohNePIA
nrlfIexWOD0WHmAZI3/uG+SiN6ccN5JxUKV8m5AVIdcIi5UGIBS+FGqi73DO9/hlEWIepNYSxBoD
AFljaBTZZmBea3MImoxE+T/kJR7ARTIojtRmiI/AFDu8tJTSwOUDfLMyCIlhbi+hTifF5lJG4JeY
BKV++sQsx90kBttz0wbxsdMsxILWRu9+6/mWGVRf4DvSfHgjYyd50U+gvKxb9aafqrjfZsT0Rrqv
0GOV7wzUlc/UGi7Xmq65wiYplTfY7wwavFYbV4My6AgzT4oLiWNBnC3oRapdCwgZg2nbGIq35MZ2
8ts82+/svR/RkH4qEGA7BcS/kN2usD+GOPsADmqSnQ0smZXttjbhiCi4LeiwvuMgmZEdIy4stMpP
ZOImnTPymEJ9M9NdMp/1fz6yzFk7ZHYk9KF7isGu0kCazZ0KgQIxUaVJR2rEDptygnHkiQX7YCEm
v8iA/kZoWDqTPqo4YAuqAlA/wTcWn8cdZZehrrMOGqfj7Zu89W0xcqi7bRcnu0xSdnYc+2Z2b5Ln
WuMzPxXACixxSdhUE8fv2yQA8k6K47DUx0auj5XCP9X02CfWoWrhw0Qw0XRGs9h8djurazeyJLJc
260khi+4DuLj76tQMFJsN3XTg4775BkC5Z3sxU0X21XwFKcbAyS81fkPUQh2lbidQhqV8cjbnYbf
XfcnzIjrpFN/ageJnPsIUO2oaPxdXHuFPxlmznbkT7K5xxBTkXTybD3QxjkYizedQ2xUR494UqUl
DFLmduDdN52cFkEB01OO1DWePuvl3lFe5h8Dx1VVvuSMFtFcJsk7RENmiYXxGFlmOfoh9kN27oj0
omg06SkwdFu4NpZv2Ysf2vdmsg9NRC9W2keaD0m+TCGObxIc8yi9miT62DO7Ogs4OuPXn8UvIXzZ
Ob2FUvUi9enLmL/DLnxqo8cQgnsYg47YpYvlO7DxR2R9IhbWy4O6rEbEhov9gywxK5KNwbmiyRwc
uHnRF3fGAy8liovONY+GilRYFITQKJ/4tWRviq6/Ehj1Pqb8jfY0wmaj0hzIA+w9jnw5wVbLuehg
hRyqiKvJicOCz6SfcOV0t6+HChWyUEBZjjdhLIp5xuyjdXxu5ZpXAAeAbYOKEscGfALVL6cjVo+i
aarntfM8t5hQiXKQXDMkcg7EDYE9yL81duydNzrk2RK2NNNVUfZDKvMN+ywscZkGIRUHFu7BDnI+
nz5snh0Y0XzRAQK0r+5zdhKX5xyjDcImoYrUWjCCwyYm0dSEtmqZvq+rtWFS26LVaM4T+ZM8GgcK
VZGIRs/m13KztmJ5Y/AZFtwISQ0aI4DKQt6pi0QKNsGxBLkUmx6b6Cq1j3QijMyBKEkP4qnKkHg8
VXk7pcnOUHBNalk1pLDBXNLnr7ScgqweORfBUcYNA6ZSCOMTgLG1hq9eglGXMOkaHFPY7OWxSsoF
DND+RdL4toucXvvxe2JwIWfWETipet4KO/QX6pPovS7f4+QtqUxgl9OAgbnSb22GHhaBfv3VoCfW
AMciY9dTAFjVdCxaumHVS2CCPp8/FLKYuj8J4sqeyGkjhWmbqV4wrALktnadke/w1RuBhG4j3fJC
Ex8j2ABFha0kR6DELDc1PLTtLzv2jqUyY64zzkHca7v4Ke+X50xyDtESe3whmanESPFCC+szGd0/
wtGW064C8pEtziuXpyVlSSdSG0B0ciYTjmy62iTFX751AoIcSHp0mvhgH4l3Qf4L+2T8djjdMtG+
02DTYql07IvTe3kOFCYdZqoQ9JEm8U3oN7uPERFu90ca3tPmoy/fYih4LBrtnj/tgPrJweoTIWsV
3YReuQ4WTrxjviTbyuJcu5C05c3xee513OiAiGs+sZ/QO1j55xBa25i9PJldYlkBG5FZ8rO2lwME
XoX6RpuRGzmXmQ4JRWnocEKPGg/MSW1vMMViext1ZHXz5JMhtKYeKctTNxibLtTXGYZBBF34RQ7f
C7oGEVhEtYIZks7m24joxh1BlQ1kXvOq2L+OpQO00Jjl7qK5hCV29GIoiXJSOuZ1YC9XKoAuliEZ
j7h1u6GU4vFA8Yb3/9q2TnLx5hi4iZivinAeGmvXpgxU+TzQgtmFiZCbMNUu8JxrEHHhk3lYKGCL
eltCNZpnLnbmyVx7kUit455Mvg4Gl90T4YAg92A2Te1G8OXiBJhpg/rH2nJmTal5TkYFShn6wW7S
cBmQzlo4X8wOpgr8zfoqxQNazU0WacfC1EkgAUYnCBGLZmeSrksxXJendgG18gjquY2Dck219EJQ
dNkw+irUg6phKt2pmyFOTz2AX3FGwvVM/Rxw3YxMnxR4nAX7FaDVvm5+vObjubfCPuBXfEkwGS5K
4cZhbBrrjSvbsMIUYklLZvgcQBRPRVHsIaR48UFEeZGogNWBkTe77O34NIYgr+xAMbItjuQMmlHO
TRacm3OMuVCFDH6+S3CoOjRfY4yGBOJAI/2ZJU7VARNPcy/IZSRRlv2TzN7p1QKjoiJLMj3wChEg
pagHh6jNvLGDKUq2Uf3c2v5HNaZubFL9hOmH9YS7xwxSTfP3EBtO814a5k0n5sKaYdSriVuKGrxM
jnEDxz3RDueY43TxRyULTJCu7vkSKuW20RUSy7NdZ+HEkPPku2qt8OnNfWZZ+8hAU2cp7hTC12M+
qOvW3pjwtY07ZmLPV9rJQ5GYzLOM1tqa8bSlxNo61svTdjaajWGzvHA80zOa6q5idnJbOjxrID0z
dGDXqT2DVR8Bzzim5l5uxPceqsB3WJMtCaDWWjnlbPqcg9QspCaRUFyXvs147UnHlShvuvYtn6ND
NeD7cm0YQah3SpselfBGPouxNic/1q5mV7j63cn4JKKzQrbHJPnZbmBZk2aa60he1X2PgMZxSDTx
c11i5lDfYqu6GsnzIogxdD3K6Otm65fayVLkQ/pQonH1HeFhrHoVIw8xyx1le92TMqdi23hQTsg6
QasPEZhwCpCdKYepkHDxCZ4WVrAkkKuyuRuhp9nzRZCXwZFodDdPJTuDCDIfy7vBbXvbTwrDI/VI
JpNaq0DIFvzm5JPefJlSMAV6InHN3gt4pZB0J6s6lbNxxF0JyT0zBvkwSkjmecC4teWRvuSaMi4Z
slMUtzSO8TVDhKy3Wwczz5FXtBc5GJanL48ri/Tyfv6QGHC0ZsLnZ7qO7d7QeylVRL0gE8SLKhQD
FB842Y+ODVaDqWbTQU3ctpYDbXE2cvxmGZFrtRfdolHEskrMkGqobuWrRRIO1E1d8lF9cH8OYpqU
aApJwN1RNYbzRNgwI7iVoiPk/5SoOGBXVIxOeNQhmq57FR6WciAVOIdKey8bzMF8SucE26/adabz
U/kJSUBunixk5m14LYbaLV6qXYILBSkQbXqUZF8hJ/TJXAc8zJk07Auhll4GNdBfCvCFBpp+qK4u
3QqInNlL4tDr4iLHJwC0lTtmawFYzVgAWRvuEoeHTl1OQ1heqti4dvh3Z/PJ9a2v/jsiP6CPXO06
6Z7NGM72FY3agBTpjnzkoaw8Ehm8+SNRMDXIHcJC/K5C9pEGGZ66KDF0fOlNM9rLQC5UW7IxuKQ3
QsmWtexkhvkZwq++YLwv8PLlVDfhqWy7s6nDFB9GTL6XM4fkuWmaszYQIaGiuWI+NBEjToz8y6zH
95ZDIW/Og5bgQIxgCTM0s5dpeVc1mBM0hYbgJbXdjilKzf5Yx/hSZ/qhqZd99+QAWXPTO03xJT3c
mNqGeYBJcHexMGwLEeJ0/4juUnexleFA0sNeFsoGYNnWLnz9U4xYHWrAMfy1Yq/Krn01b9RiOEnT
eAxfxpM2VX6UJKQFkFfKaxapnxEt1ME5fub7qW4Cp1QDSw6DbIEmsXaUh1zMPvlEs3Zz9OSk9+eK
ZC7d4ByskxdonwByzlO5T1F2L+z+xtBo3erv49zDvn+JU8vHaJRKtYbob0oXO88uFtjvk0QYeYlO
ffzdpm7Kg50Nsl9kxznvXecZmE+I8ma71+VkV/dB19wgHIYhPE7sCcKDzNhhQis3d0c9zNfzebH7
TUN9nD7hdMmVP2DmT5JrrdP76vAEzoAuKwKeYYbMobM28WLwUlF7kiGiwZg3+m0xRzuY7xZMkGzX
lNAii7NjMXgjpwD3R1kjTrJivP7idF5hYdg9uSrAREdhmkjbAqcaheluubM1BHzNeZ6a0zRUx/Tx
H0vnsdy2sq3hJ0IVYgOYiiQSKQZJlGxPUN6yjZxDA3j6++HUHWhwTnnbkgh0r/XH1DZOawZDB6/b
vdMmNNh9tKi/2zHem0+GFRsKpQmqga8a5RRU0fI2NhgwVwIzyB5Pdc9XwMUGkA5go7jvPDmP7/N6
A+9kUBta0mz+K4jU3lwIZmh+bvk3dRwCot1CKrFCSYieoChMe8QNiaL2hyhxjpL2hMBfaqwMxOt0
x2p6TKqAzbzM+Xa0a9T2YFfq5G+wEUb9WddIaBd2wfVqpueR8GMIEE38nGlcZx6tROAC6vRvHVgp
LcvrPU8w29hXmnLZ1sG2WGHq2zCqzLyLXyKao58AVNOwHojwTWt/vj0B3uNy1FXgSxirnX/K7JvZ
cqmHOFqL6qIn4hXHXIuItFs9NRmuMAcHEgEJXJk8TmBPRTewOKlf/SpFddbXyouzP6LVzmIxz8kv
HMadOfGskwbnfuROCy9dnjOdTiB9ixyXD9AGuzktE13e88x8M54sJ0MHIE9CZfnn+x8FpgYFJ/EO
kO8kqUexOwu9xgF2qwwE+2Rr/9mvr2VId8Y5137vBEo8B5pwgd+r9zGY63DNxo+u5ewhGMb0pd1E
y7iG1kSIRUmCxIcDLebsxVvehMnetX9aDqnxICt4ZAb5oY+YIVFXEOyHqYBoOfTJDAtN0Zwn53OI
/y54UqusPxYZTYSd/mHyEhW1Gsp6+dzRLf5eeGmZNK+qUr8mMzquWrk0m34ZkvaSY5lgbSY2n/B6
47XPIF1tMP86P3OzbBbW6kw9iupSyKjc++QQXI50brSVw9kJYeB8lqlyadGxc5sB4r+0eetLquJN
qM9Y/yrHa6PUd2VTr9pbhntTR/FwxxCNKthUvYVV9K8+oRyitE9VzxpNyQ6spd0Iz04Hb6JoHon7
aIQmci3yZDX+NVXQtZoSwgBoDPfLPqkW6nGw02OPTFgrNm/AYGWyzpGbeLLqiBPxTSBqqljBPxIb
2d9LXscBnzi9eOQmpe/ip8gM9hLzPAwYic6MXu3e6LvMobv+Z7QENGljACj/spEgUhoMP2l/w5CT
DbcmHkNE0lhDYu0L9P0g+iixUrhc2xddECeU9gB47M86dX09VEPPSGSLD0MPeUFVE9Q1f93yVzoi
pAHQywtaGG+1ar4ghStwb2w5+cLDWf5UeGnpz5nHo5aMRxeerYRp0oNNba8Ojn6tPxLOArPVW0T9
whvuugyItp4dN1QMv3L/DFXnq3TMZTQA5fCMhOE7i5cOl4zC+tJG4fJrMv4MFJzv5LWQtBI4/BAW
4xnunJ2hY/s0wdgNmGsxn237fYHG7f5bGiWymm8LGkmQl7rC9duEAm5IjMDl0SkIUBwGlM4Od4Wk
FcguhF7mU0d1HsrsUthPrUjvStXd4JQk2dspxXtlNX0IJlLdWzfTM2mdrfWYE20BuvoCobuJeLvl
HMMZRU3tQUdZGf8yKjJ7M3Sp5w0MPi3vjYLtOXuqKMAV9ucvoRehshnhYPCBUOPb/DESPdomJerU
jrbp9Qy6e+4YpJezam5e18mwRRGaYUCT9n+w1idtRdQcF/T1eGXPYAOOsK4lPojSdALZg/QkT7Wr
InPYj56MegPKVB00i+Z4xcSykkiRI/XaOrperPehUPxOOIdxtd4XR77/b85eqjfqNkT9WPNTjGrK
VDhOmvM8y9cKnrJFl44J6asczsb6puNfaoijKg4OxKgG4alIoop5kk2bRAlklMBhE7m+w8+JFnVV
ny4cqS9lkXiaCo/O2XPI+mBSftn2B+3z1JDTVZZOAAq2F0PpZ4svYdBr5QchZ5/5F8eZCyC9un/x
JitzcRQf9VfFWziRiUX6r0WAdIxWqj7v8oOYv2WUF8vweQ9S7MzzwTajPoASQbz0t1nzIyv5SRfs
ukgE1U+EHMdmIHAOsA6hZYzpjpKGLCwWES29c04/TT2+j6cNNMKkQXK4dT848DWwfcu96wR1NV1Q
WNNFvBfaMdfnaGc3SwBK0xthbexnouDn5TceqrHpb3Qn582ngmYoBkIf1yoq+5E/r9P+NB9HsgIo
ULAOKNhevpLUuoB2TAa6aeUy/KgV9GvoarY6SIV6gHg77P+XXMA5d1rwc6Q5JRzB/rLM8gtStRTr
TInvaU2oIHiqfcAo8aL5OmiiQBuKYM0kiEgu5M6/ZAM4Wv9DArT2VE7wB51d9TMySmknpmocGsT+
Ou8yHdhxCMRuTinMHWN9urqBtalhcTGUi+RP5cw/msYW+LSBJfMVgDWwu/PIQbLGv3KcmWZ1q4gs
zSwuQvfN3vuBVBkhFni0SXcfg8RFT5Rnd5S5vePs8hQq3Urkaz0JUHtXt/bH/+7E4rsTIV+EGmuy
Dvr6TpXry0uFe0uCo7jpF/hy8G3DoY4z+j3rXVPyd1vr3ohEKvoTk+1sOp7CUV4cVtRDDXdvyd2L
cuZkMzdzkm8WxB9o5tLTkXj4XlCAH8xjzF70R+6zanOEC6dUjgy2dAkEvz2bn49dYGiP3w7daADx
Cdn1BBUfFAF7Z8UXq5vOMFMDPuMctAQ8wBI3i5jwXsuRGhLZU+ENYtscpBah1RyViy3aV/iQV0m3
u2FLv9Ex4ToG0oEVKB2VIDEcJ0sO75WQTy3NPoylI5yocgmiWLC5TWED1WW1yylPGVr7GvnHSSSf
1gg5gCa1JaK6BsIlMYV1v9X3XQsvyAeauq2ObyXX0MhDIuLvDrwF4wapIkN5++b63pOTyFRXtt/9
cMeumH6V8NuVdbA1pO7oydSdcsr/s+z2GE+Pbuf30NONKXkj41M3Tnn7FddG4Nf8eZ0XdMNR9BFv
+IrrwERBL8vxzS2W9+yk2tO5bMTZFslFS2inncRLLRBOD+/gKcZ2Ik6mg8aGIiz5Up30XBduNBtb
VCWAtkAkYTbeHInlqIR2qyYIPDDAZT6KjP8NmBJzOZfIAN0qoexSErYduOgOyYwViH465iRNrfwi
wb1s6J6F7ESgU5Em7Wb8pfp7bv5yFZODaqOImBla1REUoEYXFLGYHoLkjgYrpHNkSLf0GWrrf3ZD
ZHmYGVdL+WH3cJzICbhbMZzWqhcnZFsSWvKT4tJj21Ey15WnnP+uosuRd1n+Wve2bZuqGGL/0OaM
5d+KNSd2Ix2YkL1gKKgEPJUghRaSskWDFWt8i9CIjOqXrqs8l2KZCSh1hXoigLXm3SFuGowS1lxl
heLLkYLcdtBmHVF5W7x2TnOx9IA5wyR+e6brilgG1hjmRipiCA2P4V/p7+M0ddT8K3Gtp8kYV7rO
0QRqcn46d1fBmO5+Dq72sRcuVgBw/D6dhog7tCfMaNMuuKMXBInVK/kjCRFwaCRV+9OAahjUc65n
ZBT6KSOITvDk7AbCTSP3ue3JGRAlCzL+XPufMDb96miAHJfhVP1wyH+D6E3Au9H3D5TH4yxFLE+s
o8KJ6KnQuLzUGmR75/wbydnCiYbUWz0zhlm4ioQCyETlWcfoA2QsIC8GZpW5/lxZoIBz701BLA7O
O66r4i+37sHhjOz+cxoq2Ee8SoizR3IF+cHWH8VQHQSoaH0xKN9thuFC0keNsnH3bpsoPjZgbo6R
ug5TVXlbxfwwrhOCmNH0dWAvg3I2WfxXJj9zhsh5yK6uSrR4XJ+TOGhgoOIOPoTRFX5gV88NJXmO
Z+vEmrRYWjAkemj1l4TI+ylnldxed2iHypn2nQdcBV5KzyYpwmNxRHFlT8BJPH8JOrYW5fxkvOVy
PUsIhVVjC4b5q91jTQiHY6Se6gCAIEntGDfBRQjvoN2b/R706zi4EfSKv/kLsHX510IOaGAj4UaG
cMhGsq5Nygg4wxN4BfgPVvR3PjkhrCN3/olBVv3TKV3EEHtuT4CpDA4qArqx5TgZ7QPaf4taDIgZ
hPscK3aJt1+hSV31Gw5zzjbXvnYJ3YPVSck0JLSczNy0Ht/PCkfay9grqoF4GMdP1f0YKr39ZSbP
7ZACCGn1GXnSsWelTFcAOHxn+KpiEoidd8107naXvqkmO7mXIylxdRQuRuEbw2UlFrCKZ0ooWBuI
atF3mpF/aCLNhkrQ78vcgE5Vdw0YwXF5k+S5dOSdiPmD8jTBVPnmpHPr8wCBVQJx4LDLS+A3peOf
6sMha6L+lNVTlKvrmWD2i65rlyRLXinVfl2NfyqXE1UeJdqddqT7+1TR34IsjL9GQ01RxkWQL2uA
yCSYoZYQS9iZ+r5BulFVaM3OsbPkF4UQCqmHQgATsnqPirxXbvZYimBNmYTLKKVdb8qszxpHTJI8
44l8MxenVoYMKb2UzRXUrSHqNEED9SsBmsi6KqhB4B1YGuYbIqleVP3i6J+STKEMf7M1P5XKfrqC
4J8y6jQC79v1aktWvNcWt1vLPMMWUlI2VDvlmWPmnBftGfbk7PoMt6FUijBvpV+gyDc0UpIgsvQp
1H4x+W2PZvQZ3/ZVhQnB+rV7H/bM/WMduHARfTpeEqyy0u8HunXZGdqOm5LBDU76MO3xpdMUQK4H
q6fRoA0jCnYF6QSf58BE9Ym7Y3uB9OyEnNCHQRQrfY5LERUE0Vbq05ngzels6cPNlkcTKtF8K9P6
faWdxFw8pwtLJEM6Mp84BVDQsYG132gUV2s86y2KSYp2rEZ6oNdOpzy0jJx+ohoQWer0DCAvxP/q
xvcirMlrV9NrT7aOxY+Q9iBbyBcoWDHx4ZVL0GMSrMEWsHnPNjcOUgwoq1Y/jYPhNQWyRf2nRatz
gfTCANeZi5NsUKL+6C4GNO7ejIBzTbU/5iJ5Kjop3jbk3PbQoAOrs2VTrXTXB2Q+Dof6sD63Of1w
quGNgffe0Is9+nGHb2VsXs2kuVl989DWB7q0l5nF0hAgiLtBV7x0SkuPOdUBI7CbvXoSAVDC/MLU
o9X3lbiFLe5OdTVceeBoKHiR4luiE7JdnAeEJnea7tf2zmGYJHSpt+K+ojsYy6tIkmvmQIkl8lW2
cDwUlihpddSEQ9Q0KWsqTsZTTANo0dt/bB19k0r6swuVQPOumNKTvhA74VokvBhYlirtNbPrf6uy
3imr+TkSDxNjmyrVd1ua73atvk8cbhrhE818n1cX4i19kNLU4nlzX7YUDG4Lspk7chv9uZQ+a6M/
pWSA87WczKH27fXFTOWnmVvPvOfQpaaGidugq5dOpkrmbCvZMYV83zLwJa3lHVAgyGVYZXhRRzB/
7LGIk1jx3kzOkhwok1EpRtrvCqrpTd2ruwKmcQ2LeSJe6nurmqDG1KcNVwF20rSIodCBsk0fJZp0
ERcRClMkhO5vQaiiPYFXJMnJBLFxkDT3eXIu9rlGiePLMtmXEoJC2Y9FQ0TVTANi52BUrAJHy6PB
8qYcheYwRVM8R7NcIqHMUT72kVG1sOREhsVD+uYa21FFRtX36pm+j3NpCqKCxiww+WqmLBitPDAI
63MH/T2x3BAXwX2s53thuLdB7W52t1EmVmp5aNcCVNCyTsoQ5iq+B+6NighjkQlvMzvPHTEv1zhH
FlyFVM5WqcYLRFFWmQ7+rJP+rNK7JuYDwrFwph8IR0a0UCaVW9vJWOiz5XsiddA+5RS7dVnyGNKC
2o3mYav/aQPWrrWkmxFsMYYVgwbUJI4XFb0mXzliNWSPJrVYsE4V3NSCcYeQjwcZXOW23TaxPkh9
to3qkTjNk3wGqT/RxXymhvxqVfuW1SzA8LB8vEh6W26RtTzmdphtr3s8SiRQpNsw1nSWN4I+Da4v
icbSmdojJLuKMlDm/rSM1C8ufjcJXxtOJp+UbrYR8o6u+dOZQ6TxWWKfelEk23Xanju8OGXYGW1U
b1fBEZJrtGstSlTU8d4RV2EG4DyNd4lBY+6dEfoffQ3mb039V6bkhaCctwgcSkjvjpULyT4mmiy7
LM7dihkjJsbdxkleEWTIXEoy9Oww0ZPsmz0bad0cy7mryMKS4YOHa+XfJ0V06ei27F7VdR+JEXyp
r4YgN44bz+geNvSZhnIfCot2Z7Tg98V8i2OmfbgkyeG/WSTTW5anvFt1/0Ql9sm++6nj54274YzF
lb7FtLdCepY2l3Mf3ZhitX7cXAWZmBvkUj5IQu5XaX86RIQpX1DdT8RN61ZxUXKmrQE5oomlUrHO
rDBSX1Wvl3E4NSOeiS7DsN8GuZyCRuXKRpE5dh8l/PSa2IH1I+b0rYo9wYdbr97AKyA05MWurAvv
U2t8lnH5s0qoQXFouu8NAjSVLzJW/7QSG6OpI63sQddqsoCrsgSIcZ+z1QJO01jNTzUrv7NqvZkd
rfX2Wc8lt3I4NPjbqjLQqhTDdJ7L59yR5qtXp3RV39beumfUs2Bayo30FDs66CLJuLcKMGa+VwsP
2i9XF56oGl9mZGBvRdCL2zIvBMlh0LTYZzaVHlnyVMb/YfT6/2P0Jm9MdsoF8CqfvVtgqM0IMXBV
YgVNSBFBwVE7bJ/DGj8FgzXU7lQBX9BwQTSJk9oIVSjJUGI/W8CprKj9Uin+iS+ERjBul+tlqWic
S2Ov7t8LUT8r/rOpB8nVhrdqfmj9djYEg3qFOROaJm8wQmwv6Jdgzn8mHJuszBLuhmNydPAt92T/
liTaAIp0aOcEL3cuAulUQeIXFcloTHu6blEl77yAvmQQvINjnrC494QIx2ddxpHsZt+RvpaSfJYj
uYUaGZwX2PmD+WetIZc2FEruv3Kg/bLGNgkk/Ddf39KG9Et4QkV8aBZ+gvzgfNio56ocDTZJiuAq
yCuORRcqmFfmCHQPkPOliZ1A7dCZKsJX8PjwfeIFtsWxUwQrV1hMD3HsWZhrpdlXyZlLdE39FTh+
YP3nX5J7Nict2SAN8EgQ0SeMNafuBw+x+htSS/ltwRVlrGQDX7v7AUxOMbnLWV1AChieHOefWnv8
0Assl7uhXG0qZjZipoXwTONt/wvYB5FNcTp4MY2AOCk4y2hPcrY+AIQe6Fgf5crdox8tWmKap6yR
YWxknxGkDnKZAaXn1HbgrHP/avRyZfp7RtilMMO4+DM6b/VPzZwwycsSp147+honPhJdKnW7cNNt
zDignDQqVyIqymuzodPrWl/rJ0yT9MUYKioZ3cct4+vInmPEXj26x78mqS6OdCmFUi89I45enDOn
vNjqclEN5rhCXBq2bNKE4k+ycwiVclX3wH2L3X6+jF95+VAmM0zyJSwGqDrFARNnottgjjk4a1rb
cSRqO47/xGmTlT2guxYQJ9MZVrjV5MVQ88jvL1Wfc08/JAEYOlxq0ZZ+16jeiBxfb36V+cMd/k57
jcFH62ZeCtwRpjUk2IQrvUHVPeIVpaQAcYlYuANtwmpg8Qg2a+n76lwC8TFHaNcC6hDIaEPzoyIi
Rekax8aLwk5iCElRm6DsDl8X5g84qYnlTCL/GlAviPTM50Q9gXPQWb91hJJ1UDqIlC3c4st1qmUo
NdDQnZ/z80H4RnwXzaPZExhYKNVbiwPLQXNVG6g6uMyc9476I62N3II3X83OghpAl+FYsYeDtblh
VTVRNzNidh+zpPuC6bcrHCRYH3mSn7LpZrasnO12TOqVIq0uUh0lnANp1c9ksd/rXcrZ3kox3s0/
rXCOLhQLmhkCB13Aso4GRBPG1uSpT0x4naE7Qz2ZR+OXAz/tovHdv28y1ji5hsXD7eOvzSNnf+kJ
KYqNIKZ+HoZasEpK7WiJ5VY4633DIj0/CwP/rPZ3A4Zvtahj7muY+2wEcJZNE6aavZqLzhhG7lPx
cPFwOccJ9ZDSn3cWqqPxPh85OvjjiDJWI+aX/6o4RlAJWl3JxtsIXHOSQAOBIr/sBzRwyjdswzkn
O6a8z5845XIPYkh+WRg+0DPm1fBqPQoqmbtCCR1+u8lHy8gsFkoaGisS+bOowGxbK+qGcCZIlB0M
8m25Ytm+Qw2xCqkt+C0u6lMPj66tt8Iq/IH7VVlH39BXH8lW3VyE+ae2nXeMTXx/WoPCBJEDDk4b
31lc/bYc6wyitWZaNFkUM7fYSP6H3azae8bRkhlvLUiFhj0Mw1L5BoESA+Rhcm2F+8rLsi55MEfd
EULwkCEdYGjSAYgpEJTOxSzcoAauJQ5pzd0g123SDBrecc1BE2SguLinXm2iSMRNaFFpqiuu16PM
6ptoQ/izW1pjXpiZd8w5asDS3/X63wxCmOaPdPtsl+qIjtxDv/iuT+NHPXRPbmewWe2tWrv3savu
Cz64uXu3yRVMBZknXBkxwL5bs01gz0+xF7d8Uqq3qhS0IAFW8kdZyF1mFkmAyITkszFosBCZaFxm
nTiLXIvqxiQVaOYWy7qSlvBri4vOVDgiq1u+K57Ra+Ooge0hRlbSX0XtXFV4JQKAHm/nsN67H2BY
MKmd05OkcLOTnin9p67CWgGODnBMpWkGlUr2EMRozUa70EKP/EX5o5MpWdvkngrycJR/jGJLoPPf
sRFX/ApfDEzQstHYEeqI/SSszTYcGPw39PtUMrZ1YGNerO2PvK4j5TdvsI4VJ+GQ2hKCOlVynJXH
GC3MnkTxdtq7WmFi5zGI64+4WxAvG/idhhtUHJjnWL8lVvzut1XizVkbboYamjzVVVVGlCuQsxXX
9OCwKTtAf/bkuzycyQAojuxg032NlVSlirZgJeWUnT6XeCAfYW3gpU0saSSrGD8ajYTLMWcr2HzI
nsAwOV0QfBLWm66XukPkg8tPlcZNgdMpUiq4QOhmJbsYefnqYpIZ9L/OVtxgTY7xKr9Wp3uwVr7F
GgnmWwG+IVRqUi5G9UcOui/dJhhGK1jcPsTY9ieW9YdhI8xAr56KJewqKzQ0ktFHGXaXuOF43OpT
bPxza0DRefFba6UuGDJvGvwuxs2hUFCaJr6tWJyit6kicXD6T3QE5fVKaC5OYExOtG/5+aj5PREU
FAxtNRkBZu5rcXWo5/+2Gs1iMnpW9YUdnWxMRCIruExydtIpqjA75YDDRv66TGD0ZX0ua+MyOu6r
Q3wl+HzcEjOKTn9sviSY7YLOWp+/Kr3x6sF+k2b/ADx4zfKjIY1XJCQNyoyt4Gs9qtN0XLC4uQ7r
YUL7tJ54HJdvJUIKtVeRP4wePI+HLk+hN0cByN94Tff5auRm7VvnVOYfRbZGqknWUI+Nsh6CBI9R
zapQY1jUSlQwxa58GK/JlPiZyKJBkeE8oxAA5lWQNs37XZ4Z/rL7YgnCSQnBctBwxtapAhe1itZz
ofMakNQGi77L2wYyuiF9qOUFBOpV15PbyMd9KKGwB+TaNmcaj8R70lofKB7NGa2+6qUI6pfyXxsT
CgF/LdHddhxu+kiU2UtulecJxnqsdmXch+TsV5M3B2n5hMupN5dw3JJoYwV0NiPqXAiYk0RvrCLd
F7FzGl2WWJK7cqf5bIx/MbAJdhJzPW+ddR57C3hAP4sZmcZKC0kHgyuyc6GQ5seWRzKpQTbb0kdD
3R669DNhKNYxLJbNt0LvKD+9ps5RLQjGAeziekimLrQWN6ytOUqS9OwOlxLnTs/eCgXHPToDE1NI
QTyuYt43hXTXEbWSgt4rN+5LM94ny77FRnNzF3l1SeSiAfVUEKLKdlO51FJbJCVadB7WSEFPSzXe
4dfure7elq27qeoVnMz8ZjWgY7u2y7PuMAg2t1NT0uxQLWeTr1gZz/Fan7MhgSomw08M17qC30uu
iuIGi8wvaQXns5ZRkzchyv+ejOVV/BbL5CvFHyG9QY6nqcII6KKpFwSAPB29xreESTljoNEY4blf
t6NVfJtEB5hWD5ZGNlk6gmHPbKWTL3XCRTNQ+Ap1zUusnLUSH9zmEiJEjSnDxoKBLL+69KEczbzj
0zOe6V+NdOD6t6qdVo2nED2OEU4FAnrLuI+2vHVJdd3lRCBWMvUxkuAoQ25B/5qKKpEzkcBYvX0Y
RXtbhztqjkNJwwNSYJiks0qE6YADGWNgOpgQouQxAecTIc0qToaCxemuqqggpR2gJw2SJjKhMUG7
dq03jXTsbntr4VAzfDEbEQVoLevHyQQFVpfcm0bK6AXt8RLwi2n+m1bgTDmd1u8cGLSqlkCVVtDR
+gsFirwNPaDpgvKqP8ae2GLxw52FP+H3QtDxavPstr8pLrhVTv7Dcfl6GT91jvaTBuQIX+OPIJhM
TPROKxJkau4jE80tBCy0Soc2vWPqHffhlDQDIXE5Mpwqr1tPzjhFSfEW9BjOxn8F0AWl1Z8zYCtY
F8kdPMTFr8ou/Kpnxidha24JQGiNh2E7aLvrQOb5o6q3u64UN4S+i3vVRqq0lKdlmy/MVNL63AAh
J9SfzIujmoT2jErvrY6vhUGyOhfbOD9LjJIwbKckf3LFe2ZdnCutoxgiHIvti9oJA4/63AViu25i
fik+nL7+Kq3srBMKrBQtEwv8lnxrK5AKW7ytXf2wtumGQVXNjhtp9bPJcIE8r3fWV6XJbt1a3Tft
R94C6id4ILwsVT9QVrAkG8dGfVvWaIUz0NHRZRfFvbvNd6l96LVys0raeB8v6ioOeRHFiDUJEIIe
QuG7recMp5EJ/yDPu8p3aUhb3N+8j2JW8PsQ6TA6t7lwrrzhpBEMsCX/gAA9rq9TfbaB72JPfAwO
t5+2BJKUDaItzLk7LPn78J1B61TM4zHpEQtmtN2pFPuVjvAFRIrskPUbxvZSIZM2+cYVrz8NfXeE
kS0K3XtJBtdz20Ppaudxri5Nt15aHrfVcwgDbD+NaJ7BOnKoJK4qArQo+1DJcRAHO73pGMwH/SvP
qcQRjHZjNPzU5+JwlxCTMuxtLVKecIPkfuB/3rIveOmTjTxntQERaG3URLT13rwSx1lMN8mjDSIM
spdX7X1UvtbaCV3DDRfTZVqmXepeTRvxRTKMgYpmEzsnV8dLE7oojd4aR7twywhRfRoH9gdeNrB6
zhRaKtxbXeQ37aS02l3OP4Biw9El1lap0Osn517F85MirhG/i267IbqKqze9XN71M6ZkgreQ471c
1JvlkKaxQLyUJIrWt5eXxnSjNr4PHUMIej4R9x/NxozZPeTScfVK9g0r1Cu+93o3oi4Mjpia8QMi
WE/XW+wqxzrJg5qUGVVZfD4ZXyWrZ+ECTp6txE48YxlXBJmD1auBTwcV3oQ4mYoOc3B8C+10W1Ih
lhe+hQ7fMqU3ooxK17eW3WqW3ymi7pWYIgJKmPFwiI85TL/uSfTGbseIm6svFWyif+iwH24lvRCq
4hs9v4wQ9oKYfrDQEU0d/H4+OMc9ZUqHe5G4Zod+8RfgweXgSudsy+qSKdMlzdWLQxA8Ar7Vujqb
dS1z9WqbwxUxM/nFaX4rrfJDLdN3OcyP2aV4MkX60P81Ee3FRf7Km7PYJz5jfAubJzOe0IJIy6gt
MSJj+IkpfXMWEpS7OTBS4MiRNhbFV8FWFKrkLU2DSYVgrK+bap+wCdp2wRNKf5I4OK7l17XtO2xX
6NxkGtHLHWaKExqTHW78hosYFgEefHmxsyI0EE0mGDrT5o6U8aYO6N3YjWJVZVVlpykJTSCha/7t
4sZVeiwVGX4q/A3TBpQ2aStEPWVDmRoYKzxO8pga0J+dvwe6HFdSg2FELVgq+DUuRtLOJseTi/Rk
i3FToaq3mClmKWsiuQ5jVp9RAlzcurs67Zvdxed8obOKuVdj7nUL2l+Sh7K5sOk4UKTEZ4luFD7O
uayqdR5mPbJbHmmLFYQ+Lz3zkDKPC1LKzcvesnx6cxuUHU1sn1RrfFr9RyrBqufhnKZkTUmuvIOy
baGexTjhyfciDX1QCAQipUzU8dGY0LZlZMhVmZepI+EnfBtG4s8072JQGHRIbM0Oe62OsmGNxgLl
W/wTcViXO6cWK/JKJJ5BAe4kTnL7IJzaLfhkxu44b84FJ/Rr90lE74CsTWKvnepTtQs8wVgtNxqM
9DVz9Ndlzq8pBgxl60KgZ7d1CXbVt5tefAHYHnPlVdVGfxsHLN8trF7tk13hW83sbZBLM3oCgYwr
RTUxx/gS9xQacDxt95XwvNmUQbYyVMA1yvi14yPf9H+5I+4FWfWTvYAEWI9+Uh766D5AoR9u0T8s
gfkEUlJdnqO6eONKO4ebRIpB8BFkD1EME9ELcWkijf7c+IQy9A+jQZOnGMD1I0KbDuMGbp/xfjpN
UGHDI2IhBADC4LLgJulBKBSqpgflSEqQlzBhuMQODZAPWVb5bUcOKzd30/7pif2x+epMLrbmX6qU
CKRO7kxM10rrVWv5gslhgL8eIT6ZHXwVGZDv5PqtNdlV1fpeZYig9XBQVPA8eVRdRB6EmjTlyWAy
NFvrNGKccZreuw3+sv6l+mAoPCvrvM5h2MiIRup+4730csXxxAa6m+UEtZ3MBHxuJb4+18mpzT09
M0KRq2HFlygWLoIhjI+zCuUw4vYYDfJV6zQFb/yyiRDq1RTfuEae6ICXkVxIlFELILCTLQCrpLpu
pDuQZ4bO5Z/7zAxBrk1+0Y6mGePPbxHKxQ5aaVW5APNcZWrdujp5yG4JTcSts4FKqetVYquOSQ4x
yNgneD7gEDI4BEPDtLQsP/SmjWLLjhyNeEp6EIqHVsOcx/PFahFssuICriZFSzCFZMmQ0f/RdF67
sVvZFv0iAszhtRJT5ZJK4YVQOGLOmV9/B43bQAs22rB8pCL3XmHOMSMFMl6k+LUFYjCRjtL0BGBm
axVhOFNzQg8oEHWAnSdPynOuh2c2D3SMZ0sm9Z2WcJoJPKAoR3eLdCducBgxyUZouIriNLTkkUlJ
x40NfAAPungepZB///ff2GLfDByIQnkTQkoZbMFCQMBmIYQnFXJJoNGr6fvmOD1Ln62Sn3rdMVFK
twcDE7uKEYpHhvkQ4zKLWFKAHdItm5HzrBjs8orsoh/fwuplydoTErIY4Hx6mKmDpWXml8auV/db
HOZMw8fqpHRfc3w0Bm2P1BaWLbqIg4xU2aZy3uSgN6vFKRlvCKr5n0iLTWivl8dEVB1Ie+oLTK0e
y1qtIw5eaFyNbQsJa6UmCsurJKRn5De2JqqbgeuDfxK6Mm1bxczY6qSDJLu6OXl4APxYQC5I+gi7
iOjZYIMOnBxwgzIh/OTFq5vOnTyLy1BhywuyS8BRPrVHtNhmuFPHx9AedWxfeuu1vJUJseIL+SNA
Uzo0DiEvLDMlsQCAhyeFEalEpkBLvyYhHX1FBEpXWThvybNi99eX0NrmvUo3LPeECiSCc+SxBk14
UKbg3mEi6tl3d/iNtjMZTBbq3jLq1z+ZtJiPOWtemXZtivlTsRe0onwkQMVbnCFIXoTSUWz9oqSP
ig1rxx8As03Tfr9lk7orNhyGCZ9Tj4JIPIBTBcjH9j8WnN66CNPsxGRz6e+N9RhVPHlluysxJPby
vxztkqgxDecbapFFLZqwdAFrEg27uT6pqABYlyf1z/wuYVWKvqREdZZ5v2oQCjqAbQMMIYWKKBGk
y3/EOgGASzP50DZuRkOwMLXvBl8PvIaxeZuVh4Cq1cr3SRG+jfULBZi41D5gIR7IVVmAl1BSwpux
nHIDsdCh+NOzhR3SdlTvKdgZmRV2ehReFVQ3kgDkY2FdmhE3mfJR0k8SpcKxO1/0i5U4YURliLXs
0lHw1S1N5TtzgGjZN+MuJm2y4vMYVVIReXmkltAbTfAD9AZWBd2fUYSS/0FONpFKGYurqvjkcSJ1
pDShgVkIX1ra73jCL8KCje/WGo4+RLuxJ78EqeZ8U/iFzuA1kDtN8+e01exGVlwh2KduDQgOiVSL
JEQg2AqmAf+Pjt+4mxlrkbGstbiHUNnDBEgKO5R3ZgLeL/ns5o1YVo9k7J5WwXwEh/PQsU1Nn6a6
7CLWM9KLxmZ+CK65kO5K+TggC1p4Dc1IOikmS2YK7Kzb8Wua+EtE/xoyVZI3ufGdd9xed/7G5Cjg
Iu8VyF63QRJek1ICwcHQM/3Egf2olkvEpChLHxkvv8nDzIF3WEVKFLoZAqNeIW1Ho/hlCDskb3pt
vYbqr5aH/LgI7bByNkhYWoERbW16k0ScLplGfCroR7tROWoSlczkYVqGRrQVfxZJBCeGoEN6S8gH
Fjksz7Cgrux/JMU3Ex4Mdi+pZWfnPQP3UnA7NUbx600zcTbEf4Uq4zo3CUo3LC6hRVN+zLDyCcWP
hoQ7NphcXpTmmM7ddp3dKCiu3/sqOWGcOYutJ4i3DEuGKRxhOOJrwSjdkTCNoLB+L/gVCIkXcGoG
7DNMmRtNvZfv0V/Dwqrl1B3+v3WPAQwWf2+Z0O809ZDzQfwtxnRB1UdWGSPAH/OSymw6Q+SGc73t
clToE50+vzazemn0d5FnpmC0oHaBPVG4UjI4Jl8RJXU9Bnahgzx1R4RVOmTqARiPfp942ubmNa6I
I4u3+qFS+m0Iksigt/5SWZLFsDGwPk80LH+1RXw3eFYteeT4B2oTLVvxFGFpJwkzZXwNbKQF0Wt1
1EdM0DL0BKJ0FvilGPxU+sOCUfkZusqtAXObondLeAKkwsQV6bXtfn0YR2thxGRiy6NbOoQKQGwR
axULdVa1XAzJQnSOsQvCr5khYSHHfq08NXpPphrhAFNoi9IRQjRHlMqTQNGfVf0Lc6dMHo8J0avC
kr6iRVRGch0YNRt59aqn0ks7yQ+TmVAnnZqGU5049HTwLC4XQpeZbSDnZUWr0SKECHlq4w+xqZA5
M/YqUbQ2+y7HXB4jaBsJUxW1nVhPfqz/g0O1LbsKNPsWCOBe7JJd2EQXCxsRcyPtMC2s8mN4XeW1
DupbT7JCIJ8sfl6Iku1xVcxlaLckvjTd11BvC4A2Q1vhoQt3PLtS8WchYGL4P5C72B17EKJad0/M
geJ4OuUkbiOKwkdy6ZXpJEcMpOmDBNQzM/AmKtkRTR1CJtCL7JCpQPeQZTuxdqaA1mdVB+8RJTqz
QshW8aGBlQmBsJKu+ybnHxW2kRDbiIYCVCw+ipBglEMhWpQHuSdxbhnszkAf2WJd2KVBEZqwsjIQ
6f9Wq0LGmvYZ0A6KDOZDhy55s/SPylCpRXGbO/jFfs1hOMRs6WsgNEk6rlxRbDCI2dv4s+6hrJTx
Luf84uE5pDxMkGjwtnwq3ILctAbTOpjy4+IuP9rF0KadftuF7XdjXTp8TpuRO7oSgR2PnW0MbFKi
bWFYXjx8qbbYE0su/5WoUsXCTzoPJrYiFkTXLD8d+xBEiLvpYHCPSxVEeo7iKbprnIsZo9tRfuE5
YzvMBBWdUw4hJYWVq5DOTXqieFoDOwkulBIq9i8EQZvBdNdjw8073Gpsp6Or1SZXc4iujYL46p6f
xWhwE4WXqn/XJ8xiluUsUOpO8pK46tgdO0vxmzby5TD1Yg3ClAgQsXeqNLAZOojdiiq9lLV6zUsg
zznmxV39mVsiZk9QhMFLdjCMxlbz2TZE1TborBvDoi1m7qfB2BL7XV6/ukm6Tar2gIuO4NphEE+D
Fp/Z1Z2xS56J6km3fUtaxSfccpzgc5B4A12moT07SditUXNtdZ70+SgH1rE0dWbWo5PofG6TemNN
HQ0PLWY9wHQxXHu+2ZVEyR1mlb+S2GJNhVdJhADmMMbcugzYGMs0uC9D+BUjT42ZdfKxK5e+0e2W
4iuhwZD/UUmXwZsY8PvM8ST+AzxmLqdJZ4RWFva7cQlnouVUSmWyP6Nqq2OUIu4y/grg+q3PNBsR
kq2QiekctvpNlW6I9NjBgfMkMeu/7E34H6xwijHa8aq8wrh+xoH8VOv5qWm/hULuYyxciZYV5o1J
dR3tG+ma6PeiK94qBathZ7zmvfIyz8WjEN/EiDyJAIlhFp/JEZU010wEL44qyimUR9VwMnIJQbR0
mcr5Wmblrd6mQ3rVSqao1rFvP7E1emokXiGgBkrsIi1wogMnGDu0qwEyZNYzn02hZOn+kiI0QuTP
3qtV3KYWD7LxUVXFBsYjxKpVCoxQaRk9RsV7rDO7mqC2kLpok1iL21frYLB2MjahPSCwJ8lXwfhT
ESiXMyyj2kYKkmE7kFhONuzRzAKhE1mdIHpxyY7wKhGiWYJ57s32Gog25Kf+DSJX+F3IkwOK0Y/Y
Bcc1uKwV00c9PMmOCVaok3YVOqJ5D8iNLYY9KQtOaAxSClPjcqNRp+d8bKVGQcCSdme0tUs2ZdwQ
KArGpTmggMowiGfJVdagLR7S7I9rnYLrs/lBiAKTr96XxZm/NjjYB5x6OViN7bN6B3yYs/IiIpR/
GAJmj2fy1uq9hOaw3jfQSZiNvCuAlEAmwjuj1aoJxt3ksM9BNk40XMlRgJ4o9IcA34B+go4YufA7
139n9HRZvQ6HEb6X/Jv/vQ9z4oxka0soN96RNg++eKvptbpw/zSHEO+Xb1EIpuvyHPjmNGBHheWf
f6g0STNTmQzId1RcJP4BP7dubEM5BCfC/8nrApEsj4uHHiovql0czRk+sl3SxAACq3pPzpKjFmDJ
bGei2bts6+PZmIa3gH4K9ahIhBSabrSYDNEttP3bqgPJ/Sjqms6QvnIL0KWR7RjPI4seVKP4oqDd
aFF5QC3Z68yYq+gOq33czQiK2VXs/NIY95Er3oZguQ9skaf3KW88Y0b8iYBwN/XlBf2o2RywOc1Y
Od/1W/yVQEs8iTrzQtOd3hU6BBkHMfZh8YT8rRUJI6J+7ullTFtMKy5cFbgtV4c45ResuLtxBigK
NDP1VK7lSPC4D/QifRoZ3krW6Cg+9RgFCKW3oNAduUBbbIuvwWRXzX1aNeGW45Q8B4wbFM6swVBq
oJT15HJ+teTysmKm8VYRlboUPlffOJ5VVT+JCcifPMNUs1ElhVlefVCQOSL0Sul+/IErQ4qNixxu
2wWvApF7beQU2Vc7wNcvSWjP0HOa5AsphjsOFIvpLpBaOBYV+sF/1RC5K1Ej0gc3TRU+bd3NJqJ0
yRQkEkEbC09MnsFgcSPDklgZuYdAOgj3KJZBcE4ObE1HFyOo5WzPUZwY0GJapIlzzH7nN8R53eNo
wRxfx34H6zh6m1iT9B9oCTpgrqnDaqnZJhreU+Av1UrPn+5wgVIQWMx3LTCC2qcCIx0hnfQcIXMz
TBCoAt5kUCHFL48tvooYYw5lOsLdxdhO2b/VgCOdZ7hQw4Byh2kaKH/nmP2p87UhUGHbs9U4dN5S
kx/5LvaO2u/j+Bx9B5ynq+BWYq9kfGGYgcEiGCfxwn8xKXPQA8spPm7kelfX9U5gbj5CMO8RUZXA
X+hcWYviHVIrBmy9rSBOJI1nJXThIPMGCG8dBh4kaTHjdMaU2H5LxiFIf4Sgu9hNsxHgGVb04kXy
xl6HNVSmideFt4AugQhh9NPMkhVmv6ZXzCCnYwmSRYXs8MFWeNsFtauPnZP3eHrH1DWw8jIWIQJq
VOxmQe/YcwUHotPidkiPtSEfC7M6lQVhSwGpglhp6uApWS85gqNWbc7RDqfIXWnJ85nTyjMLFPMq
1tpq9kq7PCXzQLoYwvEnAR9nWfjHfDjttHtpBC/z4GBXPKeDdirJaEbgILNBRbLCb3L5HkWReSbR
ULwmGXW9FtsG6D8iqiSyi9H1D+7chlc1w18pCvuGftxaSQow5SaYHNd1G1NFXrS0rl4SHI5lFMP4
sKmZCZrR9QdlOzf6SMjDcgdGUtoATXKEpdQTaG9a0BUPs4KMlmBtst4aK9zaOeZkrpDV9EvUUYcU
DXL+vg3vLXOcDIRkGx/WBWCk2Tij9QcJEuSVqZdEIL7iR7KHtbPdsEMBC49VZa8z3mC+Uoy7CODj
fKhF7lbkyXWCLaenRtn8MyTVgTzD/uAFMkcHTtxiyp6jt8jrd+EfoHdVL52Y24wTVcGvCcd9r6C/
kLBrQd5vmWKdZLgD9I89/SMaRV3BdRprR+GEzT7k6WIc4CdUXKWl7Xqs8OPoiTKEXObJzqIEJ2ba
R42QceQgocj+GEqSdcxzJmsGMqMppMH7FY3mrFDGiZN+LiT1bKryWR9AtW7M8uAG6jkhVSVINgJ4
kVS8MdXyh/E5+E3PDgEikcAAt04HR69Shy2DHaW9bYKfGgZYP1eZT8mE8A+8pvIVMBPYCDQkM1q7
oYdazsQbYt3sxNFuEACzjVwBNSbNgvgLko9FBW5MqGPB74BqQIWEDWYCuyT/egkHTkMWnaJiVMDy
0N8qe8wsgMSF7lUZBara/pxt7FUmqrIw/59MlJuCOLf0wHpsL6ORYloJG1LcjoHox/mXBdM5wj8+
jvYwT64u3FRmzmUss76li9jrtC8yE/uJ3kVlwjEtLiPCvsGyFbMwKP12RRTupM58LVfPkif0gN8N
k6kqN4vo8hrNsFgmvOUzM21B5TTaV99t/0GmHkz8Pv0W/wtnHfDq4uL9WGTrKogQSCYoZTU9hIaU
bjISZCrc1LD0IBYbPEOgaTNwE/VJrPFRcY65Y52cItKMxuA+SN7qB1vdiaFKpAh+BJ3FlVTdhxIF
WZn6K4W2IrMcqUmib2BeaXh7GL2lcA55J1DkYUlOAycDGYWO+Agfah9a90bq91nsqrDJ4+BoKj/x
IkPUb0D1/sk8tiwpD/MPMlQdlZFuoDn9lzEiLmTB7w8R87bgmo27/sfsmqMAjJAJwIwkDauVgQkk
CE563Zw6Z13n1Y+eRJTcyLyu3LkV24Jehq1pV30F6C/wAc0IwIUQdYE+MVbqQMIfkfCnrlD2i8FG
nuKN7BZWGsB70EEx3X1r+Y2UMarDG0JjGMKTJV7T5HWgs2PClroabkKQScjuZYuGAxvatueX+zMN
1qVPm6twK48dq1O23wGCvYiW3WKORimB7GArNruwLq7l3J8N2Rvi/j4Oxm1EGG301VVTBW/MjmUZ
nuXO+YeqA00C8xAnsbB6ZHcy2NRdeNIBnWVoZpjyk0+AMhmAFc9rEej/nX7CFy9XCHu0AMOiD9Ku
4erB9Q1pRJqjUyvHtwGl9my5GfgSqRM8VCh+BVDd+LYa6COcebrFnAgNcDl7EooeOSGSSzhrVn9n
xn6TpYMJ1SkoXwkmViX1QuRx3s8nMZjPc2ydejK74pxYRPWagKJbiIJoc07oDJX6rkWfw3miNMML
wa09SSB3OvYmQVUzDMw1OWDGmEMmP4UheJgaWr5Y+aNaen3GQvhpyj9onwvxlfVHouTuVIcEg5c/
3XQp38HSkkkSODDO1dlrM9Ef4H8GVncaD/86xjcYe5hsjEjQZw4Pc6XWAaMLnGGrxDg4tY5wzs7L
gBNkPONLc0fxKw6P/KiwFq97ltmMjtUYfZZ2yRltlScddyyi7uPAfRBCKIrAzwnDSZfrU9kMANum
HfbvLLu1Y3ENouxS8/GaqXxUm35XiBgK4J81gY1dNWXWKVNLVBodXRtdEc9dk2KveOvmfVKV8z47
I7bFwZqN1i3JuHTR/qCMnIXiBY/F3Wq6m5mql6FftpLMaGtnhMIhq6l3UXlHu6RAU7D6pxYmhgxk
ShQ/ysKFSeUqYgfUvHQmRWKPLjjSgsPS4JBEecH2g/01nUhDUJ2eHGJL3yd490erYWaAHI94Hdnc
xSGyrKUhzybe1YdKJFekUdbW3etb4ksNSJF1dawDUt4YGZgdmrs9A8GlInvBiRuDVqOgyKRx2o5d
x/JFc+TvnjDVybyZk3JnAfywBuWxDjSVgbyCweUzVFGfKXXjBkLuFswWKtzVFhywhIq1fhv9elHP
9didgbEB/xTa6jLyjCmY5BFG9h/gB7QPTdB2MnORap060htQYeZAyOZXPnGcpcFBZbBcZ5o9ownE
4vK1H/PyWJOCFL3XU/c+heN7skTv845sjy+1Xud3RL9i5lpu+6QmN4wUP4Xfe0dyjIBYDKaj5HOg
5XHy1LvpBdWGCXGux9PfTMDtiTkrDzMriII6fYpd5A2bBIJN1fh1/2KFDSf3hE51W1NCVSCj2Wt0
NC3q8NIWkrcMzykL/QH0FnS4sOjdDGAiiLE29PrEB+GyHXhxSde545sIdrW4Wl02swWRgLGigSUw
9NKYrVEpIDG5VIx4+782U2xBHulpNg1CvtUgOOwtdNgCgUrKdFwC8qO+guCv0Cp/GUbHAsF8hanH
FmmAmKf5yr2Xk5uZVReGfBDxSzR9yX8aV7JKWzuUhG3LdL2lfwawXdRoQ0DP5L3mhGhTEtY/BtKG
XWRmTru0Tqnthhb8QjN79atexx+lGZ613hNb1VEr3yigHaJ+2PRP60LbcM5D8Vy4Fnh8q6aWYLAO
kBUJUh8ProYESeLiksRznE57Qe5RQxAgosl2qZd2P1Kvxd0h6wUUKLzWTIVR75Z7DXmEijzC0OB5
9CxXpQyBaG8bskrpqCPMxfCCeAdtS62DRxAQpjNHIJhAlHGLjRxdcJInJyA+V0GUjsIDMQzbs8Fd
UBHVs2irTW2TZ6qtKrd5Q1/ttkXjkqjEd9ktZcgCb7JNqmpCfQ5iS0o8ej1hQdtKlBTi78FTTgtp
RgG0Dtj0NBVUeYSRaUTYbyvd2lM4jPTmoHUS+heYQswpx0ONCq1o2TEWl+hpul0Yvc5B9rC2BLl/
hGXpmyGrMAiRIYqg7mQOHGkkwxG/mVGply0aOOYbqp3Do6tzxGD1u2Up7CIWtwV0pK8CHjgFwQow
xhA0LWT5gNdgABr9Cf9MeIDICK6b7K9dkdPSX7Nuopnmch5sePIjq3STMfd61ERQaCwYi//VYjP+
DpMcTVWWWd38MucmoIiKhUYqOaY9YddFe9FEbJ1FcdV/2nWVE6OBQ3oYZ0TBYkjLIzscc8DIa5YT
/mED23StbnH5B/YlumZygyIqAcwf+MjHtksHFh+5+SxeMlPxkFDy7kguMgt5sgODZV0qcm7GwB7D
bSY9Fovox0RBLZHbSHDfhjq/9Zp2R5dWilepeDcVstzJhNPzezYq9zqKH1GaPpQ4fYgF9gwQ2fHd
mH5iuHtVdpKC7ioDp5kTCP2ggBwikCZG+Kv2sEtPEk4rhWpZky+1dc8q1e4/rv3oLfeFyBOqSNDa
LCO0PdSC2KFlqiIEgC3uu9FvYpc4toCS2gBwQE5bSxOeBl4HZCJGMsMreW3MMyohaLnk5vW0XSHm
LIphmpAIjy2DlIHB/o0Ij9So3qEZvk1C9Qz0epczke0cY4xPzRjitIcMxTuEmQmSjA0CL+Vs49xj
cGlbJU8l2QA1+LjMh/G0Ej/o0wceGrGqcVZS7nIDnuOtjS6GDBKUAn7njNY6EcUVBq91PKx0SzfJ
YSYWYG6mA7fywWLaCHnPolZSc9wQ8PQZXNW7zSpWR5uAUkoFfP9Qyp8Kwc5P0SrnktHClQZet0Z/
/Ml8M52hAO3Tha3eg3n5fhqaA9+AFKUAerGgQL6rwfFTN1r5SU0+456RPEDttvD1WvSz2cRvAM+h
LI9KEIBTh+JZY0AS0mPztaf27imqfmqkBu07GcWiZ2YfMsl4PdO15I8nHaH5cFcIKktO5oNNOFDy
Wr3370Zf2tYy26ZsILXLODAaZy5w9mWqM8+aA7CbURXVbuI2AXg2Td6suBGLTYhwmimy4kF8qj9A
I0yIQuuBgD6iQchgQbOwYFMIaJ3bocfEKDkwKtn7lhC0K3RZjakdaq17QDkd4OLLdwZxh/+hGFBK
2YVSImguc+HKCIaVaAFZST6PfX/K2XzJHPUxeJgJBL0xfq6UMD3+nHCoZAF8nlp9oPsy85u+ERFh
9AT4qOjjOVasL/ZW+2Uy/WEvtrlTJ3hEebmnvHNmo0Hm0DgGquYpyxzBZhudDTdN5NGCYScEDzNf
MGtbFzZgS3LFZH8WDP2UCs3xi1YBthCRd/VMLAyNMz1hfhozYyfr6CBPBboNxLYnpLan3lzbF0jP
SB/AcBjhSyvyvXF/5yBYvPAYvUnYSejM86TgoQ5QcxIA/Ca/SIPiLoLqZX88hyhLQBHO23r3BrgB
BUSFMZHTppderYhN4NCCmdYeMf2zvKm+jXMy6Bft3sni+X9dkFSyXeucRfVLAghSfbgM3oTHAchg
rur+YC3HDRHsN7DazOe8rEa6Mn1GkuiCkfaQakhkWPQUqAPPT9XVjsIeq9JFOLJbMRQxiMrOuGgO
rMwle6kT4SEIwyM2qEYz61rcu8K6dpl8SZrq7J17RdtxNndsqCbBrYdVnN9uyLxEXKjKbraoDmpt
pJJZ6HSkFJJoCbStAE01PCRwO7j4Lbi1L/QzsbxqUmInemp06NWPmX+M9CKScat0Njj7EhyxlhMe
Zy5EvlOiIKG4WXsoyffsTblPI3Q7NrsVDFEdQwFNLAt2XNKmuBz49mydaAVYP99qMXVVwp8YvlSo
2gxexZYlQ91ASKPTlP8MwiRTXGQDDXKo+yPsUzjqQsTEEM2ynOI/LQrQkCGrKxkHPjwWAq3UfG8c
IgmVkzD/l0cmygB/ZtZRgAwR+MH+ZP4AxoAEBb9pQsh75iUvxGuYt7d4P6G6Rlnjtul5oSGLkL4i
EIcZ14S9VxuqX9fRKVeRSakT3Li99q1VIRTU8LaU8622W1NGx2+epZYvznBBGj15OEmUyp1uHkJq
wdQEF8vWmgCP+SIpQMurGbuCsp17KkTA9mFRuSp75SlI3SiN0f1jHCawK18d/GXltBaag1hFzt3Z
cJw2OlU1YgwaiOZQ5QiRf6eVCLyrAmlXNySLEMaSTB3yWJw5WYz8QYLTyWQMee6kvpoz1UmLVTPt
bJMVZdtQkLKi7FhRKsHODGdnVkUn5qtqFmdyiNigIwhLQhEJl1Dkr9yUIXOkXgWkJEx7EN1EAxDU
i0wQRIkZ6U5YHHO2ZQ0JmHmxzcnYaqdzQDUaHtXwFbMC7jiooSYikeNyXiWIzI11IhmIResxpaSr
cRWxC0bTiachOaK4O/IbhOTelZbPHR0mtgKS2ypIeIZeKo6VExwkQijmPfEWXb/qiFNiWTyJKIeE
/IZZ+1ZQ0zEJEG+ymZ8BLi23VjP3JfQo67Pa40uxOwYYBvTqiFOuNB39YmwHHucgWPnOyBoZ3jBh
1j5l3hpIYSmz/GT87S3pZP6SIE2pKXdYefQCw61xyBGk8QEf0CZyfdk9ZjPhi2zaoYapiRfnR7ob
KDFbBnPxVtv3HEvKpmwUD3ylgliqvK3hfYbMNBxqI5PN0FntxukGvbwy5J4Zpf4ok98HjiM/zsh3
IsWOt9J0L0gLlJXUN2bBb9cl5Dwcg+gq/4pX1R2YBCCkJRQOx447kuzceSKnCHR1yJV4DzOhdeQL
xlBwAOVWg1eXqArDl8SJWLdyX2mwlPRL94cMEjnJIggv6H1ucuPGIgJk3c+LnG/AMNt5k+y25Zr+
g0K5qNNFXTMJhu6rXOO4JWccWalGr92su2GJ/BfIV464T4EfKq7dPAia8GWg1x71lEzTwgZxNYyc
Hmgf5JYMHvTKoDHY4myZtbTzE1f1qwHZ1OrER2gmXHEpqxV8SB0UqppUPBnPe/M9IBOeoGRmyGae
UstF1WwYBceT4mkBw8adhguH6AU6/UlBSKMol2GyLnhnAYsIvLeGIby2I+OTMnyl3WyB/XM+gYro
GqxsNzKKa2Nn4fNAPndWH7KEoYsxOPjyeFZPZIKc5QRJ75wcxqy4SpZ6nQSWaIRORA1ytuq2LkTF
90GM3pX+ew7Si7kkLwimNSN7QQaIGbe75mJxBiUD93iG7DwahNrNoKuEwW1Vlvu64Q1W70uB4ctv
JknqLBKC+GNKSAlJ5rdZjd+1JHsXdiPo7JzDOqxCaHOo4Tt62c3UsDpB84egGJ1Q74DaQqJU7HTM
kp1UkTHEbTZuzHVPMe9CcVP7JsD3+BjZBEyo50kJr1ClI3E4x0twi/aTGNqj6jSx5YZz6kVR4jGg
8oYw9yKBKjgQ3PDQfwdp/YoWi9/wNSuVFZN7h10aA8R6w3o2w+JPYMaARFgDg+5gfXNR3cYpEZ0I
kKEBeB3fbGY8TK/MLAMuqtK62sdk0do1+mGMoFPUgPKxsbpNohFpSXyTFCK5JghQRdNj1wyqnxp1
hSzz9iR+/UaMS1xedVxsshZgUFWP4n2X5Ko39bFrOfKpxrosmu5sK8QDxXbxvjyWPDnH2AveKrl4
hrP5MiUANDfGmm8ib0lX2nfCuvgnXZFh8taRh/iUZ5bPQQhHBQtM/pXwv+Lo92D2wcixz9trbgga
W4ff8SYw2dYUef+UVs88v1f0AAmtxbLvOVQawAy9+VZDAWBMx2a9QLov1t/sl2NCe5uDiMkVEe8X
vIsm35Z769iatdNvf3OEJ+YWWEwXn7D9aQqeeiJ/XhmBAW0Mo71C2JpubVJRPSzyRxcwKYopintY
/3wNaba2f6WOgccQbGT4toKhGOeAbaokQy7YdJm16eqhyMnQCIHaGsgWspGbOtmH/xEGtZ32Dxk5
k7dYyuEEGmSFlzd8+UyvlEf6yJPpodc8Jov0WoDJSe2F+0BVI9ZH5HSzGh+d/jvr60db0fll+ZW8
vhpeMHKpOTsWDIAm/SiuPEv8y77/q54XqMsWXpmyGZ1BgA5CcBgfLQzFSXwS5rkdiWRSiTBBavWv
W2M2FN1pfixz9MlyfAyceLNibmbkkbjP1cEz1QNDkcTtdkbzHloPWpNdvhkOA7t0eFz7bneqGMl3
ebyNzU99yK9pGlytfLxpJmIYo3JWOXxouVqou3/Fibgcu1Zym5+MnzPBDMxCmWxVRwTnrNSg/7A9
3Tr8UmFSwS5/G8Gbxjw1YwREfyWJIaXlfdSZno83vXsKJCn1KNb5r6zAXl7/Yv38gVGpI2q4vZFP
3jjNPi5DEDN9Yg8/9V7mJmVejDCLLEzGoHnBWXIMWF/gUVz4Q0dT8tqQ0dor5gvjps16pvQky0DD
nrRTVqen0CCgjmVmNiGt55D8FXQ00za3/GYenpJCKOMcHslPlJAUdFhYrZ0KopWfTsLyFbSbKLFz
6VUCQV0rRFD/qTlJ2sPgZ0TYjByhCzArJWK80eFp1y0nXmN30e2MuLSAOOKTNj675VTKOru/nFL4
pKv6NbHOU1MT/yhh4sFiii4YRU6UVW4/YkjpR1flKzunbfMUVZKAml3SH2eiT36tkiSCSmQ98Cil
K8Zzagi375lhoMld0ic78hcDSW83XsrfVP1LUtyamQPM/L9XREHtoGA3FOwhZTVQDTfif65qnF1w
cMq8eugFdfzz0WFBMiX/gPqi3+djq/eDbjhWC/WkzN6NmCJ5j1QIEtM413bV9Haz0oloMsTdoMZ3
vM2G1b+SwfjMDPNJ9StVHwVGinZoTmGnct2YT0gocHvYhMJf9I1qeYY8pOJGRs2wQLdJT8Ug0f5z
Oprzg9iEEl19KF85OdllGoL0biab4VswKreWYxcq8iJ/WcG2VCLA+vLenOz7uDCOCxkHQRJE/lGN
vnAnw4fqhtfjOxydjtAK1UDTP2FBYajb7bRgOwN9WjmEb/y9nJzv0UGq4MWlZM3N8lGpSJTsF58Y
gdye4v4o1ZYPWEMDplhZ/jhCTIdHvA9lIn3S0LcBKuU9p9eW79mT6A5zTdjKkATUD/kj7C4dELkN
ET6b+CT/H0fnteQolkXRLyICb14lBAgJ2bT1QlRmVuK95+t70Q8zMVHdU5Ulwb3H7L02TgwlfjZw
PSjdcVi0Xk0QXkZ2KU6vaT8lN+uAv5b5M7XUsnHqUKO2FAqlMxcmS8ZDLdP+fUYmq+4vHUDGTLVM
lEmYAjbPvZTCca5W4uSBKrLnId3TQQozq7WTmCyhS3byPQwte9T8iG1+ReiBQWrJSJI1TVcG9s/6
iyFexQ4L+LlEOjZ8qqDIdHsYT5tFh1Ef80mr3JDYoKLveFLhe/AmtqdJAOynacfEbd/TSb+SN3lB
r2rgmJy4GpuhZR3lqiX5s6vsNLRv3mBwQqcBwSF2x+h7RksmrSCSU6bInGwrcFErGDkqZkKLIvy/
mFI3ockI1Qu/exCu4/lhEDv1J2dIj7GW7GNRSnyeqp5jtkGkuruRJ8DxPJyofIlMmI3uuH61QwKw
heyA1yEMX/AZvhR7KUyf0b/OAnAQPop+2zpToSrSTZXfmTrYBlEqVgaJnAnK9Hmb1OXCzGVXI8dJ
v2NbHrKLXFhBMi5B0mWBQZWDeVQ3SqZndqEjcI9IPs8+4n7X9yREbt0He4XwRxMS/rthBlclbzwp
+DoAyABqoidsxcjJ+aI17f7NWn3VP5XkPhGUlCFXAwkRfyUhVvjqEEGhmOOXnMxDDSi3L4Nr7HfN
t3js5tRu9NcGBTmq44P8ZP8qgJC48Wlk1k/3SQq6FL9Y4D6Y2ED9KdsHUTl/l9t3Amt8AEmEEoB/
xC/CDeZ3I9kA0zj/+v5GlNk8rr5uGkexxWu0BtvSmM34xERPucy1dCx1ydOnj220rdq9b1mqr+6I
bNQDEityY5cTz5Z+6DJFn9o7CbPjfujd75tpN7N8KYo2mD4hgWPn2lJcZ1asuxKr0isSeqoDOJHZ
b9n1rhYI/0Ipuo77W1bIh3HPFDJsPhRQmbvomC0o/FIvJ0EKv/ZSsmlLkBCMrzEGD9JVBCRqLdUK
p/U5ekk7gk1nPZBDAQlYGKBN30s9svhfkDKp1L8ai25HAyYaKsh9NIuv4Ycr5iOWekx+BZ4KpkFM
zb4HDMoGdBVLJva2xuD5scAuNRdnPMz0AfMQ3xhG8zwRvPyuz+wE9Z1Jxq6540Cek/kmpfNN4Vpg
7msRUKUSUPW+07iDWCKPyiWMHlx0jhQeNqEDlgs17Hdiys74wBKKeu0sfi9Ki7h8hT2iemIueMjS
t5ywbPeJTUzw85kbwJf82VrJhv3Czu0xMtjcgkdG3Wh8PmX2krnIeJCdJDRvAhbpoVDSmYuFBVzI
S4eyXRLu3Vp41SKhVxD/ny8NsXVuww/kI46B9c8YdIZ0pUW0WcM3sfZOhzLdVRfSyYFZc5aJtoKl
GFkYW4fum+QA8W40CJiQkqOGQINz5kBvK2+j3NLKsRtLRAOE/RvNssfEN79JJDTlav5Whel7bgGm
B4yxnqT3RNRflil9TZ2HkAx3SPqlVDwiRCkJbT8D9+yMWSpRq5dBu6lYYhqCWbd0PUZWFGvPps0e
2Boys4S5D0ucUWyObpx0KfYxaE8wpshwWcfOz4qDpGCXZQSO5CjXQBknKODHkAUguwA82BrlSHXT
FsDGq3ISDbS1CysM+aXkjm6i+aDQuol7JC/3NvzDHAcFpyLv1SBOztBZ7YzPqRDvliEGefQgm1Cp
43PRy/ua4AlGNQt5iAq6uGIz3MyPKBafekv7uS/M7A4DHhUpEyasnX+zSXcnLDg26IGBbfk0rgEL
cjaR4mbQOyPUnfL+3mfGjSKp5LPJH/VLVVkEgqMXxVO9aIxPAPn0OFYSOIicwES9a+qB15JjqMig
xIz6QW9RhXrxR8YGerAOQ0UGwzKDzpgvWknS5aYt3K+axIjacJAQYpbNXeqQ6bUPydolgU2wpoDi
bYI9JEHdaopATkaCT5fAasRgVar9EGWY1/pAVJ5t2nohW37h3GQr4T8shpT6pD3iTSIJxO4zm7cM
LZs7K2WK60DkQjKRndilK+Fr25mvySS9Gln8mr2SMHZEoHCI2j81d96QY0IEgY8Kjt5PJ0MNN+2q
ToHCHz3Kr/q0X+WJlPkkWKyYNBINa3EEz4LQFVlGGsMcnTHTTnrM3UX+QZu5FOwx0V8BGBLeJg1m
JrRK2l00JKDBB5Y9MVAoiyRs2NkHOFzk2shX63XihozBwIHDqGHnDYz71sP6qP5ZVFFMeAYhCmD8
31ZFvi4qT2KEIOow04inhhuNn8Je1eKnmJn3xBhvCNsvGT+75jOVIF4kIuobJFZi8x5RcsACNplx
uOlXzwzKfXSmhs6I/NUgW4cTuiiJjdMmchQpc6LDhBTNinaD8KhVdCsQ6/d5VVwo/8Ri8YWx8Qcz
IT9HOtZfbK0JDrAuSNfuKhoTtbMOFHnXTGcYdk4JMiLmx58fIR9N/MudRdXRI6zSI/kY4627gjoa
BtVpLR6Z4NZjbyzQ/xWbdQS/tkhYFgegtOBdmTU4AdGRnrMheKCGUtSJih2PxI1L5mmKD/1bzy4i
SkWXQAn2jSP7Ri1S3Wilx2BBotLUg7/Q0P0l1NrZ5M1R5MUWjptyb/wSJnwdO+FiEoeS7Fpa5OhW
W+YTh4+SxHdRNx/EtT2ixP6Lem8VkwuFqsV4s1XPfLnnvKX2ZJHAzUfIVqqR8rTxtixHIr6jatVd
wgOAO4ZmrIWGPO4QzFDlpkrrIoPn4iGDGLCp/jmlbrMSzzHSb8Ch8lAERQl5J8OnTl0TUsabhC4P
4aOCdCXFKPXRChsmDP3q3cihNkziYZAvwJ6LNTsO2v9pTYxEzpNxJFDSAjponsr1aLUKWZ3gB0rt
ZcV0aI3Gm04bC2K+ioEyAGjIltiuaHNm1thu/dYWqsci3KUS/Fcan/B/dEy9I+6I0I8kG4FYTHWm
ZSh8/+CTCnIm7bFKcImtYRZRr3M93AYV52ZOouKrHC+nyq1X1toTvI4cAZuhufVMchqCdoBqbCEB
h552Qzw/4F5xxnP8n5smIeh0BTYGUcgA+acylCRnT4C8RbJzw7oysX5JUIDuhQmFuai+h3HAT1mi
+Ei/KJ29rhpdBNNb2UpwJkzsjFQg/hivc3he/0+QmsLsyT4dhCQs2nfyD+IWqevsKmDjelOB2+AM
C9tDQDVY5XHibGnQO2IyFGV4kA+H3cMHwxnhBahI3EWYPaOvFHvFNuAyTmMNcZVNDu4lEV7DTXKp
1IyAVoU/3wjYo/8hywFOIgQ4FXZLrg8AN8Bl58BtJTd/S/DL5G+FhV7INxkfEEmOyCm7V5OJncHR
I+mqE8xd5AtMqujW9slNE8mIktZDFs/XRszR6IyXkEVBcmvF9Jph04Q9mxFmWHs3BdG5VvKq1wCW
M68JQ098ykWJFx+Tm+ZDPDjoEyaKTgO73wDiEzatZsrmsP3d9abuGfdafsnpUFeZWNZ7dsRku8OL
G/V8qB+WGd25e+7kL93DxVHkjv5it8vTjim+ZUfC3wyVpagT/TmnxxpvVhHKTDgYydv9KLlG/asU
BgF28bk1BP9v/xgRaS0sQLSh56Il2G/E7Dw8QeEerBpxibYcYFLp+ZF54jEvCh88ql+N0amPmZrg
tEqWU1joJ8qkXGEN+acMcaJZgqcllre3ttXpjr3quKXlab6SLwjO4UMa5jGbt38Ikp1KfxJdzNze
sAtJtUtZxUVIYS0o5euTIeuA3du86sAEl+ZrorhVLXbAjIS7g3wXizXQcb3C04bOfO2k++Jru2x8
Vd03mdG73pMrgDqbKdKZ4uNqPXt7zmWWbAVGotFH+O83wm36HZlPCFMwi9lFTKSLpjU7HiT22wuZ
3isM3nWazsRW5+wxVKZm/uz3EfDUHXFRQ1b5G3XIapprsRhXEWXHlI63lVJWrXPfYEsx+DPL+Pat
W8RXS6gfs6n5FlVkeoKQ65jr6MQlWRyleQBXipS1VYhxEXK0x2VAahaBTwL/XIqdf8JhCQtv7lTX
JIGQJh2VFVCR+j3N7lz0+6H5k3DeNdGw7zctNt0it7hCqoiGBd4F9fqKv/a1cNUx4Oo7GpN01GjK
EyBNvGwIkzPwoCh9mAo7WrQTu+yhH2XlgmwXu4VpZqdHLO6o7de0YQq3uugE4Yk61I4rtXjo7Sp5
CMrUOmFR0O40X5gsIjBhMir+MYT5N8Ju2zON3YTvxPIaZM5MC2cyhkIC2Cv1W+TrRcw+QgiY4z35
GzHNk7YcLWZYbe/TRCiAA1uZDNp5j3SdXQ+K9QLFuoyyGv0VskrSdYdLKQpuS8TEuOBiy056LZ6Y
647WZYyCZD9InCSQIeXqXoI/qKqt1e46zu8PsCrkxnZL54QGoBJ+FtifnC0Geg4M1A1MlOOs21sA
m4oEVrx+b1BZ5sD8O2kt+MyXA52Y2+Q6VjEBzRQuNaAmHCE1UoykQmYIW5roY7S+nYz65AvN4TGP
QfCZyZ1j7/65BTxceoS/CHwOcbRcIwj4Bp7NLr+oZXnpu+LYFs/CVAMtmgKZyIehGM/jjNANEh26
yAafa1R5eYtjTXS60ZP15Snq54SQWcLuuFkzvk1GMVrBC+nmsurNRuKZ50khjng/q8UxHGsPBzz6
zMmtvXY6h84/qcKYisS4jBEzb8Fy0KpYCcO9rsBPfUqoaI4mWzx6/bQ89kgDwhf0+4swBAqJX8j7
QtS6NRXjw2wA0jBlSqRTPDM1Z3GZgktKz5gTTuJnoyDijW9LpHDfIQ3BS2XiJN6HhNEiOTRGpp84
HswqaIH0eRZwLtRG9ZbiRQA1TpsC8jSafR0WEMk9KaLrVbd1idC+EhcHtVea3nIgAD0iFeQlaDkM
VA+5U6DoGEAudtAiI9yJI7EM2f/ymJqK361G6GmynczAhvuzoS1u+9etiLtIsbZ9j+0DVcrnoL9S
1qJk6tSVnTEMGdQWau7QuiNLwqJLRI8VqV4FH8LAczbYpG7npJp5Mx5wSx3Zb7OfVshMZI42i8uR
uDk7L5qdBrhG7EF/i9v+4jrvmDqyfXYFEe/sZyaNeEh5tGZfIJnVSBiXLLYQX1ve1ZpJywqTZdpc
LLxNLMfR8dV/YNXCEe9rCl70hue1fnJqhvqBN45sKeZwXXm2rJP00GXGmWDbkz0X35gKzsiThGor
k8nvwSoCEb4a32OqdxDDWbacESqlrGr5dMFAuCuHckXsDPSh9tfMtCPJJbsao5vYDL6RIEovNd8k
BAwNtM8S1ocHZHYOn3KZd8wt0E8q0TF/pH9xE0HGQp6J6r2NpBty7RuyY83RBF49TQ2GGJq8Nds1
cmgEUhmNs6o6/CYxlMKwg1BYOzHMqpbhYtmsyCj3xXJSUZm1jL3TRfLQMKLxohRlaNlCkm5YHBUJ
WyV3XVFQFF/SHF67FKiJUIIzn6+h3VvLlcNrPGVZdQut6WrFkJ+bJdjaMKAFYRfohnUh1/Y8Cqmr
HUw4zwQKNJqNpEwyqOpt7aIhrCcFGwcIiR90Q96KTi5Cye/mRnJQHuzyLnwn2b4Cs1PJ74zD9BfG
3CkyMPgLredGPcPHm8Y2HxC9kh/IZ8Yk0fekNo7L6VZ9uBybK40178PKvEF+bkt/IfSkpCcRsu/4
3hyOXyXtTq0qnEABsl6b3tEE9yhWKX/7MnKmgbBxRy70d0SwH72sfYA2/xi6Y1yLz7VZ39VMvCrz
ayEmryUG0PKoa0PAbUUPNECKLVkrGhrTEq2GjHUoJAdJaU8YOLdICWsoz5r9YsxuRTgmUFGHYxeF
uNsATdoJ5jszInE4xgyKi4xUKB5YR8GyLyAp5Y6xwLRpf/gk4cSrIyupwpvGl3all1Q3cg/yqAuP
dN+e1B9ViPkLUsc3ntpRjlQHpf8JHc5Ki4804gZHpbgia1uGA8CgLcKd/5Uy+pZrGMyMJmtcJMgb
MlYJDn8PcmMQP/LLBO6aifOvkWUGzydgtibq3b94vdmDHZafAYCeposOym/q6mkMUDAURPrANY2V
V1OIEQfpVEmnEZ15TN8T44dI6XtgszgFkCz1rFjpuc3ZpgksSnIEyrs1nC6dqhE9SoZUrpxx4GRo
m+maxz2lXcxsWR+fjJhGPqwlEMo3XUNJZs2X7Eyo/fSNLmei9yYVHB8v8kEZW1rTesi+cdgSQk2u
wIz+2uzFt7aPHyMDib3ErmI0CbHZIRIJMPhomfzAdo+q0RxgtCF9/Bsn63sjVR81Iss7YUrPAvQy
uiCntNBXzSCQ+hocIm0fEzuuRnb7+O94sYfYuJnZesN9dtOzV8iJPtEoeLUkRnFFpAV6FwWk9J2K
OvTp9xn3gTKvP0zdOPbM/Ao7VlX227TuUXsOB3JCUS0ICx+87JA3ipqrv4z5eknsyZggRCwu+lNI
xhPxVx2K6sa1jkD+A3O4DGr2aQ43LDuPwdA/jDz6EKzwrdamV1Ndrik96LtFxkX2bhs/bAkJzK5p
7EIR9A+y31V5RIP0HFp3ihAnarhhn7Y0q34pGX4lTl4tO3EzUDRpwGANPx1Uv2WIgNHSZx9Ymhcz
LS7mVAddwug6bg6kPJ5EKkeLNOcGmuDAZIUt7KQAqOYyGY9s3d5i/HByFNvYVTNVutVSTJoOZsYd
yz97Jj4BZLwC1pOye2YrEsMx+zPI3oK5q0ciGCqO8jNo/syBmBqHmIh6iXOL4uagVEFCcYSfwxJ/
S4tOlrtVrNmGEsSX8QETIgMbtINaVexwY2RVeIYzGPSGZ3ymwbRp/KXWTUI77HDCrKKnPhQAKOa4
W/rZ+zvvRdRSCEwQuYw0v21iV+ZryMx35ESF++6pCUD3vPcAHsBxwOYBB8YCtjil8N6Y6hJAgJXE
UD5FY7VlaeBfhMpgkVaznMXCOCXLFsUDQfTlMvfAJUPlPEoUwZl23XLV6SLTxBYacnl3zVMXy/8f
oD4fGZMToTAz7MS0uDQc9DKGRWz5UqW4kyeudsj8oOI/4sgjGYGfgwi5hptUnikufd1qeMAQJy1g
xBKEyJBzKT4J1k+FR/NHZKA/oKgQCxz/xLyYMU4cRqCVj9D1VHV0NAh1YY1/RoReEB9HUvAZQAct
pVtuMAHFmxBAqHxr0PjTUEVLZf+Y7NYs0NM8zCBxyUnGSnZVq4NEVAtH8cJ28Nb39jhiD7AeqLzo
3Qgb0WkJzd9oiM7FCd9aLg7YOUOGZG4tnUe4BMxlAcEq8R/+/hR/ESu0iiwWFBvFAgWiOEmy5WcS
L+GfEVUILoCBIZ3+lcCni48nfiE+mjLypZpdMno9gpSs5W7I0dNKlDskjLxKXpnm8kOrRPy+tu2M
eMQNqUN0bKDjLdOxiEnPeRS9EQhkTRjWTsNsHeMm6jFA50Baw2NpXntqFEgMjKE1Ljjxt+daSZii
DSHBjoKjUhaqnFhxAiYMaINAFvYMsXY56BQvI8lkeda+lYAjloMCECDKNb8EJ6yQjI1fAeBmthLT
yyA0VkywbaxWO95sNagWhWEtLgDZq8cDqJCL2J5iLhaydBWz8ERFcsULRp7TwD2dtbuCvOAeJ8wa
mBPg/cneQI39h5AcjAwcIG4Zit8V28QW+UyfKtAJkZXB6TYy/mgByxFYf1TQhwkGjnqG5ruI7c3f
dUKmQfE5EvSIbcxe0dgHCumC1JDIbQZEpC0i0jpZ/GEHciCuDye6DBZ9xxq3fYK9rXpt68bVD+hM
mQ2ZTFwR9pvU40Ac15tqUCv5kOPgvXugUow+QA0zEvreENLbNqTNXFcYdA9jij1e+12rSsF8FWg2
TC7wSNt0FMB788Fv2dDRCfMoEzxNpStWlyrKb9FCmOB6HZgHw7qIs9IlSYOzh3NnzpwQAXNC014j
fiRIJJjXW9wCqhDJ1vO7ZZeAYYDmpm0hkTvzLg/KmTCIAAvOJiyS2LJgpwCCO6Jy6tI9VSpZuwvC
YdmTUIS0OnU/0h7cQfZ8qzh/l/qCHnQh6ALyRErSQ2onIvI3anaCwWlzI4IvoICC68IN2YbI3rl+
Endm/klmhsT+SC/Bk0vYwqq9hACR794gmTHF+QyAG10yWuVIZTCmLL6hQIy/djgD4sE8r9FhTuho
i/QGI0iWfH5yW/TFYiJr6iDoXiOVdsYkcEGaIHmqbBEiUfI8sMPQaAKdJDKxpxnnnqb2XWmvaiSx
4ZeBOu8KxuyyNPpqPZ5WLLEIYk2oL50bqx32lohUo2eeAa0ajZe5508HSWdM4ht7mQHkDxF8T5mi
hR34Ppr+/U6nLM+O+KUp/74kJpba0HllXDI4jT1enNk4G+yhwoP2qXSNu0B54Gpx8vEoc5Apt9Eo
sf5zfUhA/Gk4pGcb2biwcHRxS0G3tE4y8thqvo4hQlochsyKeiJPQg4VfnY1nlzKdQWAQgrJLgLw
RjCYC6XrUVIejsykyCyRuNwEDSkwbzDKUxNBzKo5MoPLpLk2DAu2ULUBrO2023qW1m+hjKN8jlHG
FkiBzC5CHycfF+3UswFyRiswZ2JtqlOUpOfRKd4jtHhsahxDna4rd52wDuBY8LVJHJGMCDppJ2GV
ol/iY47SO2FLpCh4VpBCduwUlldEdPZbBKc1nFuQW4RCWfOD9dYT/1As+wlYsmmgTla5GMbyhAX1
tCgN7K7v3CDrYeGwLsQfHXOvhq+ljWgsB1iMOkJMdXxfcjKKTWY6EZc3Cx8n1DgXryExKJkvTk+C
C80QwG/DbAmhM9kOgqC7paX/y+IY1wyK+dWjeG6pSkC/HlDQtbjsN61unWJxt1SkvscZFEez3Dr0
wUAGvhtjvCo1apMOOE9dMWUFU12l60btuNUC8jFA5c03zIxpPNXWbblq9CzxtDhp6whJHpBBjxTZ
UZBXoRmCbDVrV2AON6D7+1tOW6TfgcKj5NkANRLy2e4wqYKNdkK3gDixi88U5O/Uu8TfZmciqkWW
65s4g6J8+YmwBnKAk0yMjwIHjLrWbkEHQvgI0mZd0clBwJIPugl4qbKbNOyllmznp8ksz+U245IF
nD15SkQDV1HE/YGUHcn2+J7w5CjBQhctlHBL0gFnFhstyvOeC1ZJJXeX/sYc7dTsrXUjlpmPb4hs
4AIiclmRwZdm7Il8JX9ha34Y2+KXKuFsrzXI5HOs1ucSCdRm9p1ElSyk5hJf5Hpn6LhBfxJ+1Jhl
hAYkhzjWZN0jihD4BnofOYXUMubJhuw6o1dUuntaEq+EcNeaISyCqzqee50gnYGN3q7TvhblMWBR
l59ULyBWMhxISqU4lZy5Ma+f9Ufd6XxOy/e3zCJZKrwbj5r0jv9hLmZgj0D2KEoRbcvghfm5zAte
cQ/+SsGsRhTkO5RMkRh7q8wvsulmiPKAEUaZ4CURneGK1x+unf6cWz1YkQtDM4EOYOyQ92B70s87
E6LrUI0uXXG57GOwL1L7SApW+TgBwEnhQlMT9mlg7S5GG50z3QNEwgDlXcaJATh2dS2eU4FxXxSe
CP48k/Q1P8b+dcDlBFDKoK0e0VoxAJnbDClhfwhpoDq4sw3rcfg/2PuZtHNeutk5Sf/Mfvfdt1jL
SIijSUX9HSFwrJt2P8toIlmIwhI0ptu8r38xE6hXlmb1MYxsI1DIngRxOhRXMylv2QDRhLwDqYuZ
kKT4uiaTP8FymbI1rEs2CsAL0FDmmCE2HFykHLeYrkHEx0FqpFhXtSMZO5jr8mP0af2aiJWIu2/z
9KqX0SWuDQKgEEZlpT8ao5tYvhLS3rBIE7cDs/uVy62wDYQ3jEeTT6j23Dw7TT5ouOIYRx8qrs4I
i5V+lg3LYQIlJDjnIDARiaYYAvqgVwNJbhW/yeRpwOIIJ9GT+D/2SLoIq9wRHBCzU56xzRA+GY8k
NrJryUgJV4HwNvTAVeNWEV/OcGCGyS+QgSOkOp60I+775StjT4u+hnIl1fwlZ5U/f1Wgl1hGIaHB
TJQ/ZARP22tKyUijP4V/YoLVtYFVxUE2g6wqd9bU+ax0Th38qCL804xPvvBLTw+vKGB+l917LFb7
DkmQji0RAQPf/gYFcG4WqklmLiYewhWPgKvq3MLLbqKCBkCKjgdkH1SIztF4t3ReIuVAyDEKUwBl
zDRoSMXU2Cfix8xAABwPwPGPkQT2fNCdIa7PemkcOuEhjKqb/Guwn4xCdrAesgCnZT82SAXTF2aj
k0nxgTpA0O8Jm0A6fjZnOOPN6qyGHvtEJl/McrtMtDWFhqvIgoL966AJm/YqRQGF3CzHnyiY2OXn
Gf8jnOO1q+k8kcUGBWavZDN74dfEesEKH/87rNHZes+ZaA6ojen7T5G+1wC3aM17ZMZwA/oLghP8
28d1Bj87+2jttv1GS8CyMd978L7LA9vjsUDYCP0tDee9wXcbjeg6WV+iL+Mjlyof+OeNreCRvdaK
LjM0A2VozvKLTIVpUPNy5q8XwjXp33I6XJbscCptHKv2fCdjx2Y7t5I7FHVMB3cTNsVHMu1b/tYK
lbmKm6+79WR0wKrf3DOTQuODz6MBY0arYfH+GyPsqxW/NuwDuh3i6eUIf+TeLKL9zOC3Wi5InWhL
JnvOrHuZlk9r+JuPOt1zwhLFR7BssnCOxQgSpGGDZ8Bpwe7ChP1AEzMcq1I+FuulH16ZJs/UgmLL
tqoDdiD67E4iaCLgsmvop2QbmQnJkFGgsQYVWYKGzxZzRoV2I65wWZTWJW7eiNs+FuZXgZkuZ2ml
nxZAr2RHQUs2SfLSTlmD+tmVBJxqBh4m56tFrrUj31KeaEj2ksC2d/nsq9h2lkCae2Av0qV0NKt4
UUJ+zHV9szAiZO16XjT5vbSs91Qv2E21ly4S3lRhR2oCE0gdfvM0eRAVvN4LP0tdPo0a00FC0sAG
dvquIEdRGYoXLVMeqsT6DrFAkeFbmtzHP9N8M5l1TNJ4/hf+lPB5AQZQrlgOKEy+NN0Of0SM5KFU
3uMv/LcWLYlyQahprkf9x7QX2AJscFP2wN1hYY0gDjyn8SnK2C2SJq3ewmOcxjbzLqsAz7GbBfRZ
8w8rzqPAMs3ANRHawoP8MK+iOEv+9V9rE79nU/gqI45U8FEw2X7ArWKnsSbHEN6IIvtA2VEeYCZd
Dj1THOGvsa0v2lJ3vtUXNizIqfY5j1a98VRg8eD2qjMJbRGYA1YtRpC+gehjTiT64YBuFQ8He7ES
6VvEOuHO2PI5Vbv5F6cdKrXRX1q7Oprfg2w+zDw+4RAnyXh6xLN1hzba5k8415zg3T56se5apZ00
liDWQsDNqDD1/0Yj2PCmRxAqcV3mSvsMexGb7TJmp7lc/TUkZE2Z0V77aqIg1UWikzfsIHMXm6/B
5lNn0mdCbzMnZglaMKcEBqVM9bpt0ykEnagFQMpDjArKU2ZOO5bRqeBbkAkYG/v5sFSvlSIQJkqY
3n6beCfjeK6YbG7nEUb9QT/SrSNJ8lgZ0A6qq3ReKB3CuLycybdDsf+RQ3qLbWkFGwwttPhVFchd
hz35HucJldq6t+4msI3Fqc4JukWp+YqH3p2qcJOBeU1i7jCYhuUuY224sAnk0hexSyW616frflT+
rO3EzKM9lcm71UBz1YCCUT5QUlrtuWhft/zfCtV5qrcwAyeansXNGwku6xdLs2tkZA8EwU+oPC+6
Or+QjceJ1Fa35N7l073aT0GzonYPK0eVsgv0XKEXwP/s1lF9Af6FAjCXJoKVaatnIrgbdQdLqcCI
DAxAj5kDIA+YkNJ6SNeI7ztLxXzRo+oiqbj+kiLQ2L3otXoiGmKvAG1EHRJlNwKOLjyPetEfwQL7
0bFge3ZdScqonZS/YkPtGGvVCaVCrxBqJpEEHj5EmJQ7pW6fSfxojOg6A33tlHMUlcGUSYGUhkGv
cWEkr4zxDm2R2ZpB1HimUxewvc45b4b8JrjRzwLGcDpDDdpgR8TF3+eVYhlbedGZnqZZ+IEHpvTs
2bBBxxeSgHrQrJBMfQOTuHXf4MaagW/AchOyKsac0B8hqCvVE0bJqyOOHwtNXYImvI52IckqMguZ
6n8LjCsi5jEqydEVMrjWv5SbYWrczSduSsliw4DMG5fwYNo9POjKZArT36wW9lICEUQIb2UU3zeW
zlpdwzS+ElN+afP6UqqfJYPJBv+2kDdnDfyqcpgGdvZGBbCPOUEH36xAWG8Ozmjy28joo+1FRDMF
JZNqIkxSZIE2eKuGR7GguTBw1ZlNzOKR9To6gG/wY+eW7pUS3Eo0n7oryAZptzI5FKtg1Cu0D+hA
yTLFZEgMPWBlkgfEaD4JqqPqyX1YUHqQalu3jryJcdFWv6E0j4YXWRXOWwdV6Xzs0tuak0z/R2BR
XbiFziIyt/WeDbZm3hTUkcI5t+gMudfArVfR3zEBexHRj5/0ilmYkbF7MoJEqc7oaZAOUOocEBIk
zccA+tzq/pKU3UKGUQLk5ci8S6qLKXPIIfP1AeA677rMu65JEGhxyaok3/GYxRdzE/88maMHgPNl
klcTqPRzFIxrj1Rg+p9y3cSbmEoErov9GB5Qmuwbo3xpBfMpuFvt6LXxhAyOkf7G0lk5DPaYcU66
Up7mrPfHYjlWnxbiQtXYgukIu4KcK/T1eX0dZbRYVRyYkhGMFgGOIULzfxoLk26ITqVmJ5Hi1wFa
ULHxad/IIPGyjqwKIEZJWLzU9UMa+2tXqaTY4eloo4/Fmxr9rpXqPQu12+RZU7q3oFmpSXNLjOWa
r/LFFHmdjytDu5L7zXCI2pE6nhqV0iXSvVxe9i30jK7Gh0zUAJp68JjXGkteLJB2ilS/2xdaMEGR
SDTVCwmSEgwgQZZ85e246mxCM0JiZTT+wuwnvXUacwkDU2+91XitxojuFHhnqG+AQmtvlH91Cacr
e4VokgJxloKSXMhoSm0ReLu8k3OLWXRqkya0Sc62VRsL9ZhykhGFuFXrZiDJUBhFIUAbLmQhQaA1
dliVyEeGUjQ5qd9SiKv4ctel9ODfR1RC7QEeftGKXOUYn3ZoEQFdMi2nM5efQz5cQolxL/LmClq6
TIiViqhNp40V7HcqD4aoIjMX1USND3JBr4JIl87pxQRzTqqyyCWomo8MQkMdBl2v3PNSu7WCdkUU
frHyOkA10OKFbEg9QxLvEq8LvaPqFLvDfC6xVAzfa7+tIl+sdVIfx52a5wco0hyS5jmBoCkuRtBC
0Ewc0ZJPcyWBYSDBZHF1PeECk07RdfL+o+m8dhtH0yD6RASYwy0lkiKVk0PfEG23zZwzn36PBlhg
esOMd21L1B/qqzqlCdzGRN0zfhPKgVIrCmSRahBGjkZzksxtKRBZaERu6sc1Ud9zcxuy/QuLXRSu
FvNZINzdb+J8YpUkQEP0d/orDNVnGYofdZHeG8uvdPGtRJ0S4FAwS17GGdN9uqNv29Obc2ftKl3Z
wtrODyr2aNC/es7YQOmplku8UNhoJBxmcjCvwnbGrL3mUOpSniKRgJkYHvqH2WBhVvlAiS2WsZ4u
rGaHa8As4cKBm+rRSvPpYC3i0bLcQsCbl58sLNVKbXhFIUN6RReFuFthEzxEJuIsNn5hSDzQ11Gq
cvYU3/5w9OsEotyv4feprhLGp3dDFPipyH7FqBZwU3zBLtXuLNf1sU60U08eSG8F2DmD/NFtGPVm
pwiImCWQnpuKSwjjgGq6az7/jH2Eij7e4nK9EfLSuvCqpiImv+mY4suJhsuaXVUyVPXXf0GcS2FO
Z/lCaTHXswhj2CuvP0K1JXMWJRvcrwUxMInpES5OUiP4FBU6R1AkGmxtCOa4g6TqFAGeloZlV4KB
UaE2iybLB7WUh5ZGcWjA5tD62Z+uGgPpy0zFSxrrlxFXOSmBIRIvL8sLVBQ/Ckgc3kVtuHM0KHg5
aYDevCLMoeMns2214n9mcD6ah/guYQfnzSxhXBj5dYi6SxyN576F1UoktyHqrcJEjPBBTairneaM
Q+t2hu72SLRwRN1U+YNiMN/q3dKEGxiDBcFwPpQ/gsVwMN8nWQJY6YtFJBiaEWigGshFvuc+ZST6
RdM8nlaWtM1t0NXzIIteU3w1maNJ+lmBPSScCga541f2Y3LX4N659NLTCPchOvOrv5qQi93P34II
c2M7v5dj/qZPHJUsK74Wx7pRD5xe6gMWib1STHulIabcE1y0eXNtM71ETtNgH1d8RNGGeqX5K7ou
KXhzzI9SRj6iV4MCZg2fsMylfWmjEEv+QcSo4K/8CLcmYvj8HPfEWF9gNjL5MNLkyKIrmVmGhduu
Mfwx3VTPNMFktEmudO1dxli+xNtCwt0no2WLrNw5ex5BgEnBvUsQwMigsw42t5+eOW/Bk030kFvE
nFq4aihDyGQPw/7OqOHlViAm9fesJMVJafgwqnZDBhnXFe1Lm57yhQIrYkm6BpzYoEHt/wEVBO3V
mwss9mScowrJnPnfyA0XY/JUKh4M55dXCXc+L5MDh6nmrdr28vCW8A6gCz0MI71rJ5ypkl5D+Enc
Gx0rTo8xORzIN7fHJlf3o7jhvq45pHEPcvQD88TDCVUvnJFKfdPSnSpH+T7kxaK9QR9uo5pfMzPe
ajqfSjQnOgIwilGLXGcfvQEEdOHArFASXPt6TJm7dFjpcwLEs3yWeIdS+3v5jABiALjHQFbuGEaz
s5HwxvuIZcasIWMndo2RcU2vPXkSTKXbLh78EtBuV25usfSs8QyJgifji0rIm7PbOwxfTcoQRJ/4
3kW8NAxizQPetvVm4Pq0TIw8DPHY8Eic+ahQqLJYEgUS1OB41o7xN1Q64w+gY/JRT7WnmAjDjnwe
EJCpCu62g1u37T1/60hd3Q/mdMe3gxo9azgK8ptWIO6gG4TVRm+5nY2OYJzG+Ux7hWO1N3wVL+n8
O4M5jmmE5Fxeuy/DXbbg/CwOtkLBXzFgfUezTZxRoFWZIDEOI+bHp+8OYpbY53BhB9ruXhVKOkN9
hlr4KLdt+mF0P/PtEuMXg+lLi9pE3Wr5mAjc67ho6A77eZ23WdXgJ64tv6tDwc8knVRlueA8YWah
oUCFds3roIz1DX8Sf4+Wwp4iGjuUZE7LXI1P3SeDqxyCCLHTxhVZZEwrkGd3lvWDZjFFQZ0UW8yj
8bG3LoPyrffY3fkx4l84Xytupxo0sSPe7ZJJ0obzpx7/WdrG1rGiS1y/tWN06MnonhG4x5cW/DTg
fY4b9a7CVOzONfiiGB0n6dIbyrQvTSuQlo3wp8UE0b+6S6RrRasM2zuJ5omSvsWOZtVRUtnmdIPA
XYR70kuHhgPxL6oyXv1H15Ilqw+mhRZjN4V46yQgR54MS5BqLS0NCFZvmrKynRxT0w1Tvg3tKYdZ
ENbCtoqYfXDWhsfgY/AVntIfDtBweoaQ+IO+E0nY0LztWgLuXOnxXqFC9xjokZJeLERcyRLBLKz3
+ONAlDkJ+pJ1lBafN616kFPh1ZsUf6bKTuYkgaXMlu85CLIMUgkcKXxStEGqdwYykDou1aF2mNfk
vyODd004LBJmCeaJSyo62hUnMUlYyHwpLsSZ2F/9i7xBl1aJQn4uJD0oIPrmXBPN6k0vy3fsRwON
hynZfxhbIn80Hq4Jw5zyCw+LtgYFuzAIx+2rUYmCNfrLADMzDqFdypM7mkdJibXCZRjKfQt3eJzH
/fi6fzJxqai4NtVmbwn5vqLDu8a4XfMBsFuhPhg4YRVofEti7Kd63qsDmfpGxj3a7fDNRBsltHyD
q0YXcRENGTYAVJHz3FvRQVQmBkq0qcvKe2FDsK+in434VauUVhAuWDuMEsU23VO30yF0rHgSJd+S
oCwfIkP2wHniDq3qZ9h2j1ebTofNaDmMDU2zL7esXm0HUfYx5yP7pn6iZwEg1o4HL298wmxRj1EK
PqMVBlPc7GVBZrSDD4iCCp4e/R1SsZ9IjPz2UhoFtWIENQ0O+nMpm7dEH95IH75ZuC/pKOyzgJIJ
j2lVjC29iLYUUgCjOyRTH5hsXVfJcAxMKebJUqjzKp1R3WbM/746aTMBnoxighG24eOkDOl56qMd
9nIuPFuDbqMQ2qHOyBe9knAQA3nIRHJ8Z7EurP02S6I9JoOuO5kQdlf8BQUOALaKnZTaMbH1vu4O
EWK3WL8z4u1Ys/8Z2wigJVM/wufeEpNL71DrvpYxocN4w4mWADk7kUhUCP6Hoz20f4X013jAjDjT
EJKRnTTqLSeO65BeNSwPnSBvBzt5z7T0IC6v9//V/HNJxd/FfMe9s5jdDkflRwXvg4Xh/S23fnqy
EYY9floHo+ZTh8nRAgTmJBPoFRtYUbHPaHKTBjheUG31/RZAV8yQ+Eck9rTJiZLQSbpK9Jg1H5RZ
TMsG3AZxkG2qME0t3I4oBLFM8beVcICHkZfWVwmN+sCwQWq205cZyR/5T60AKJuNFy0xkPsyaN5H
8MpGU/kUGSrl4FhMAVJ9OpsTogQBfbbO8UValAwbEV7yM8CJef8ZfQHPSZOTRK/eVoSDnK5bS29c
mOol1SksHcwhqve8JeyLyaZibxtarErLpcQanf3uqQV2tV6w281JUq4CkkiYxfd00a6xhOWDU7u9
1hLrOvdWJoSJrjrYzx2jHiD2gxgSWr9AFQeIbZr6ZRGa61Jhfr3b1LTxzwUKEd71CXp6W+41/FHh
cC1tu7SxZdgU8hnhhSteVyRP4Uh90lAhEdT/BgxmkrCeOiDIMRBkmHAnmF2nqilPAnaZXUhX7iwA
btNoROC/dyo8QgGACz9iRD1PLYSu8Va/KcCA1mgNFnN8dgfNw5bxaDrtMSB3LWbxzE+KaTgkeuJk
kzb/8lPzcnljHzfJixNWaARfMBVfZDynxrlfQ5k1WWRAfwm6bwy1r5h7ctyOUKje4rfBSIZWPlh0
6y5KsSvBl2d8kvU4SL7boabVSzyKvNSCrDLR6PeZfn6VxtEdONLHFYvbgS10LvYVXZXDMtstA0q8
rYOL9zbXcX7FTzYG3KBcNobvEDjIGGKsjvE3UK4Y47ABzIu3JOb64UXEzLXwvQU2kpFEJFdUl8MZ
uflcpximZ6q/svjcNQu9TJWtCpnXasUh+6e7irG4iwxnsudyaiG4bilCYwBf4R+KuGFqiDPVTh7w
vHOKAjW9GKo3T2QdamqyaCKRLW4VPw07g94HRhxYyClul0HPWG0u0OtCbkUYD5YqHzo9OVKafCw3
S7cRq109dxB4611uEl6PvMiI3N8+fd0sK/cVUYWwQcX1vhHNRw9535puqlZfE4g5FRbFz2G5zePf
NFceROu3adduSKLH6fLUQ/XJHXXp/a69VjLmcloRLCqcBm6ozUJtqEQVMXlxaRQgck40iyMwr0g3
RJOGJjx1Wn6OeYOijd884158V1My7QvpUr15nwWaFlJuArUjAPCBVM+gTGVHgElcFFKQMmSDryZf
mIuYo3q2NgIvhsdfxVrvGuxGI7GcybZBc/SfJkVXzbr/yd8tcAQvv7R+FeO3LuqBcnZH8Z/42fa/
zKOUm/Jya3cY8trR01q0b87TdUQd8gechpcRRXsUGbWl5reGmNSQyolOq/WlaD+z8Jcj+6uWKjE/
9CBtSC+YHx1PuzmZQY9dGFTkyqdeu5lELAcZ33Izsx8OO/6n4kxDrYEMgU5BsOvAwJDo7SubUXSE
0EybI9iJopy0nnepRGVgIjHv/tspyV4mYUAaZhvBOhhIos+0DQgA5AmjguUZ6lNTTlzzKXKDfZAP
pSeEmTfpoTsWDIX36OjXIiH5LHvhOJzlsDthGIvWLcd+wgf09A2nBnhEG1MHUcFQfy3V2Inb9NLz
/vVfhtI6oIQCsg1qOO7Cst+JBdMhnFioIoFFjjRsv5e+vFOx0hIiK/BJoevU0RdTJpjTdkdcNfML
BVvbeqQF/WrBDRVqIMnNyZgRT3my7EaPfKN3+gEnj5jsdAE3IdoKBYH1uCW8sAX5S8WuZkOSwlMO
EWw6NQ0zKAW3Q6c7eZ26ClT2egBCpVP9ftThya1Vy6Q4xzCksWbI3AZDkqojm2KLuXlhpmABlB5d
WTcY11l7FJC2Eg7AU8kgHnIV/8cctEz7bqqswIJB8W2oIAHLGz3z/sRdS5F6dpEuoNt3mXgc0+9o
xqWFy5zWw5DaOOrjVvx7KQSkoSJnadzVHDcZV9XYMB8VAAR90h/dOj8agJILd22MecHQwygPmbiJ
H1iQ1IzBwI+BU7q75+hS3Wxzle8MznNTS24DgtSQHed9LpETHxTKwHAZizhk8w/N/ByX+ogxZ46s
IHzUxbrtpqvUGkculsdhkg+NFe6J3U9IhzulnrdLZ748DAl2y3AiWIkDmJrvnUmmTxncnvMcEX0J
lE0CfbAT0HQ66p5pj3NV8tADBIZOiff6vw4rrVUavnRb4dHqXEdXyq8TR6pelbb/Xn4jbjUAlOsh
Phl/RDwGRWNtccEIOFsQYEWnNCe8zvyKkIhpnosJOBCWxRLLjdJif8Zcw2A87AmRYzfh4I4bAFar
OL2nGlB1enlZ4C1KKnqB+iwruerxeH2VpGa8tIoShPwZlU9B4Rx3mRA+LxRAVr1JP1EFvHk1l2Ai
Y5WX3T5KKadgPsHGBMaAJKnpTJzj+fbLcupWHRMee0lvuSSZPZG5tVozFBBnu6S4oaa6elkMV4dB
JEOnM/+95rwLpLtVp5CbzykTFn+mnkDFKoVvHTYPd8LLlIA4BjSY/8Ksl+m1manVMf6MVFdi4MPK
S8VRg8W6m6jB+pORlcbU08Mq4wD58sqw5bVVspvxm2X49JhvjFh2Kv5jGrVAQ1Zmevua6AiDxtTK
ty0VmW2B5SV0cspqQ+ZLLE7ArfgtLE+SvD7jxOpr6fpeNPo7S1OW/4lmy5VThJhRfAqTQgQGNY0L
5fDoyuVuBaPoJ4wmJuEIu+ZUsgiEKp2w4lkU2t04b8vbqNvUSxOyMeug5ufmWqknf9tQZ8JOR9HQ
bLuO6XfrixRsUy3MXSWRpneE049VuFSAfYX32eCqbMY0MxXYYqrgE0Qlm7rjLOmzAd9CfEadcBH3
0KRPph0zy6tW6lmyQ4U8TwejdsuEAhJNvllfRiQD+1j9L4z/kmfkNJklw0YBNqHhTwlnkRqtzjO3
MtkPjSqwaTqCFTmQvXXM5IuD1moFtVgfoAHYZgbD2lIP3EpfAEmLe2MpPcaGGsaOlIJNcS28yjQQ
eGut47Sc8FXaI+XJAzFQaHfyz7iGNyOOH9HjALx5GOhAzrhR9nHoCK+WL4HxwBg5+nxXdYDyfbuB
bjYLk0NNKkES7hGQA2SgKSWMylcjtC7HuIf8DiNg2ZJAINfJXEtnAhCfQiKdJuO2mLOgCIFspX0v
rvcj36QJ/1ZWiIvJSZSDPBH8oZE1x9lZtxZlG4GIPvhI2MIYHtl43UG5M8/TuK9ozqRl54JpYsbc
N8QOZkGv0G4gbHBGkz+wEFqlQ1VshtmyS4FInTA6HY8B6Ti95sCX3isc1ORoiFI+9FHB+ksvz0rm
6pdEzrZdKHHHTW7Um3feqZTQYvmr01XEFBjhcEMfT9sqTI69HpNhWHRbFRBFyWsJv1mkrlR/9eYm
z2qtoOQ6FkWXJv6ccAlU8telCuIKJk+SxWDT/rWYU95mnrUwJ/yp/kT6rdD+oVyeWMEThisTJoVS
TOh42QwlhvGMWZ3LkDla3VM+N7vWINyB/KbeJYFQ72Jc8b5dlI3YPcQPY+TuzHPeB6Q1pfGvJRxU
wzfR/D0Jh93EOLQA3EKRwtLfC07omXixmvw0mT5HMPyWo9T7a5EwJPOrOtuqIjKDTn5Jd2oTyChv
QDV1x1r7Ragij6fs59E2WiQgsPVFwnZmkuNnwHwCsbyrY9ObSVmKfzPNOK1jiaAy77OptNO5c7Oa
AyN9hZZjyjmlKRhna8EzqdRrJGUXxpG/VBvlC1LlSfqYW3HP7WM/WcJerggZCJg1mpAogcbGO+8N
uig5qPO6FfVvPG74sSaUBUXZZ8ayh30zFRacMh3vnMqxbfLIdpOb6R3FZbo5yffGxn7J35cM3Wnm
7VH/TUdvlW3WDUM5ZUV9cqtTXYi7gU2uYKOJgoplAFfERhjoKEnND+gPXOA6D7vfa/zewR1z1iYE
o41uGfWX1To3QGC/07yyYyiyOnIf8RaVnWp0tsZ5pZwmaTZwQGuG0xO/P93N28paAtIYyet6wTns
WMrybhifQyxdo5NMyH9wKJHUr3GmvUnKhsIuGNkLuU6u5R2uJfJfjOu6jwmRzlRpb75y/jGHa2yN
N0P+bev0wgCLn2Xs5iDDbTTnt0jsTjmkcj/W1u3yi9GrwVaX3yfWyY5nN0eGU+aZroL4SBUb59fq
tyV3ZPydaPBOfJ5AMVDwM8cczuBijiixKigorioD7qPEUenxFBNfRkB7Q52QtSXQec7ZfObvBYZi
Dziutv9lA9mJZdxkZbRTrFu8cjFB+dB0qkgLmhU2qrhsU/Z9ffFlUPY6Aq+e5kfZvFcLOis4A4gU
nsl+pRHAiYhZUniNTJS3KPAsKEPqC0rpi0Xtlz7ruCwyMx9tvkK2zEsmZNeEq4rGRXhIdmsGQYaO
b8xohFHaeVekxq4Q7m3DwhJSlYAVeAJSPCdehj25G6+xIZzjsj2VtPGOF/hdYZmAwm3cZtJc7rSY
97dGlsGsd9d0Ohd/M7zJWh1IFAXDtFmPQvfBsz817sg4Dun6DaQJ3cXhtZCnQ4mAPnJnYS5rnGfJ
OMP/jg3Sq82OXpPeLUgoD8/6owXAgB0OwWiEGAjKB1kfqnXL/JD8Xn0d+Gl1hMMJa+JyicxN74JD
g4s/f2LUIl8tn8b+0wAbr5ZeLMouR4BaiV0deNqKrFyR5aDOSJTt7XLVBunQtN0JroXSGmc+CQYc
bbqwMM76OjJFUpiu9L1X597DgFdMC4YIhVpvO9M+5Ktyjg8q8xuhumoIQJJ06L/VAVjcK/qi8fNG
8x9YXBKwbX31coINA/NvwP1LO+5nlUUfww0JQTyGuDE50dIpKsGIVukVhUjkJVnrDfwJ+ZOjn1Ll
xKs2VXCvD63GzmNau3zszmzR1NaLm7kDpWzOTEblQywo+1fxpsKM8tXndwwja/N6UVkXuR4sok8p
bUYmcIxGd6+c9ZqdjuEJRVKKr0HRSEc6YcRkH3IkFNJ5b8qv9BOTJxBBmKMKxHfNV7LuXaGtOM61
Z7MOj0Lg2odKgMPmKjTiWXZk+iTmNMO+Q8mF8Q6lyDEGjkpGtSHiQNNtRrJCI4asKeu5KfdlYz2t
Eh+Ddtai8ZKsZ8hibyaMikeUykGJpaijdnlQXGG+d70ZWN8RTRHG24D33qAFekuMftCPudqcWtNX
iAnFD6qbgZGFR+CRjC3MzMLpKgbRqWApiv5yLfUXkvFIgTHZHhAAH9uSMS0hPx8ucNR810uzqaaC
h+fVNU9nxOBFcHTgIJ8xH2oCMgWWqelXqhkbGuNTQFYymLtAl9lXYIR7bFvF1mqSoDqtbkYWsiQL
mdfCbgWTn8wSz87A5sJoC/9KuCqugQChVd5AaYSGby+2UoLZkPDDxhEaIhmuNmQHWHI1fJSVOXc7
XReFg11o3HuCTFmJS13Pn+sumzftFL+HWvoO1oosLRQ7nWLXigmslgP07nNPj0LeMd0d9cnlDaw1
+BbHSOq2PVgG/Lx6OPnpl3ZCYNlwX6cjO6gaInxALwc9dTpAmhzyCxmDWmbLmmUbFNOYiLhWmOyq
J7HYtQ6MRbvDV5WG8oMLfjmq/iqO/q1gMG/H2wg94VgQt6LPtaZebMg9DJ0MFOXsM8NAJ5tvpKb4
JiKADhLx8FzbWT2pTQZXxB5hgEYKX5YRkXmQpKhhWoJwnb9qw3pP+up9jJq3Po6fINp/BPWPHN4s
9SgpoLoFW1JMt+OUJV7q98agur0jvFCLOO1zQCrSycpy11QIne77LNphB9utHqv3uoFzpxgNHN8f
8gOKEyn5q32GEV6zFc/TcumZjZnaV0PEip7QAP8jfynGxslMSGt5idyKASYaFVSWBFgsM2lSjfJ0
n4nlgkHgg8wzu3anOKKK6kHp+DB7YzF5+ggBbprJxp0EjpAEHbwXe7fSfnol9UK7EvRAS6dg6QFE
FKM/ieZuVppdR8/c0l+nMvLoylrWbeUqTCdzJwY+RE/ZNuQL6j7DHIbLu0i2wzmrNb6KjE4QT/SU
ybz0Q3GcRIPgSn9qZIcZ+iHXc4KPRB+28WwveyqwouQMIPws+PPY3EfJuhmfEeAg+EEUnyvpO+8W
BPHVJoMh76VOvOrv4o7v2ddBnox7fd//MY1jGVg/krQe+gy8UmzfZW5oraPK/1D2WUQhIReTa8Gg
jDGsrYSSm8z0OxzTDGqSXHsj6paq2I2YR/HmM7QW0RLaneVVfsIQCY8K9bib/KRNCh+IwesT5Y3G
IqcBCT87hNDznWbQd/+AKQcuo/dOKx3TAo4Lrh3UThsTOCtYCq5Rkk0oyNC6CIMLSmlxFAvSHGQi
aQgOqmPzTOvmucCU7ob0SXXO4yacSqHe9l90Pxjx3upPmRGfe/NRqi9qL9/59AKxPqH2C1AnDIka
SOqecPr++JEmAxy4SUKyS45UwO3qOtrVVKvrxV/CBlhQP2sDml6VBeEhwWdmvLJF8cVEWgXsQ8WG
eI85ecTVZYF2h2ebwJxKOy6Ao5v8L31v8W5E/GZ9Sqqk1+7xyhhmRqILg7Epg7Jf/G/5IjbTVqpm
jImnjOloi0U/YTwuQr5dwUfiaI7yAOHxjDG+IUdnYJHuqBotKNYEi1olVcAokaO+RFrp26RXZepB
ReAdlBii1phyRyeknYKBd7idvyRBuwgRTsOsuYSaeLYhy4FQ8oaR4MC8lWN5Q4juADzZsrYdmKYY
PL2Jhbsms+JRTpDUVHWTdGnhqQ6uYCCp2/FYupK4gb8zlWRXQMDRQBnmGKAbNglas92JZsEW5p9y
pHeCkc0P//+cNGSa/ar3hrpdk6zK+xAq18Sj30pWy2P5ZUiE2JobYfqThKfmqFE0iEZ8KmBIsZsc
VN9McUP+o+/CxEak8d3S6buVJ3cYBcd7Rb84NFqadVyi7TtAOZiViA+G5ddzzNTlYlml/6cY0OlY
ujV8DcS5YiCEMHNyyumyOaLpfHWQZCSZ8dLNCGcC7WixcOj1pru2k8t9yYuNY1Sq2xmfFrI6W2u5
M1ELLdRCFZvyuq8yazfbspr4+OZ91YQpxlNrjD9GLO9ajdJp3IT9TnDYVr9+TNIN1UVtO65EGRjZ
8jSBDTIcHszs5AmOBk5IpCqAF7nmmIzFfoj1nezTJ1KtFFasjBPgAt1Qa0q7K58chn1yeAHW2pHF
NOGcMBJ3C4GOohQprzBsiXOwdYx1vGcMoZVS8qohdZSlfg/Pixsihc3VTxrypel4rdL2CgmQ7vVe
Nx5NDzCawDXMm9smbuprl6lntVTt2VD4ifMgITirEYsYoXIKqvLUsOsQd3xkmQMkRsJ/k1HFRvEm
g1okU3b05pmrw1NOgW9xdqV77FomblJWe4l8lkFKFioztjk7lTbqBXMRZQ4Ps2ru6mXqGDsmBPMk
BwarI/tMAghyStY2/2L8yiDmuyPvrD8E0YmwceGfQd8MCDQ6Pcce+RwJL/fvoh9G8WFijrCyiJlX
ZHdYj6tEdKBzbSnazcR98eJLwHM+MZclQ8NuJkRwXvCPY0oMdzQJLvne7txLk7k9FMXIMZ4VzBzk
G92E3ii6DSfqiplUBSdvqpEOt9PsjsRx5/IftEsuxgBmzGDlNgdXNqnrO+Cry2RAwdAei148+zes
tjHdYECCmE2McsC/NocCzgi8xbV/CqW1keDem337FAxycmEHtg0oBif9AkGJSF92zAF0rt1F5adJ
GtVZMbxbpeJ23x2rTajMW0BYqFFVbPqNevu/DblXROhF1G0AgFK41L0KjXE+rOsxpoI96iwigTTE
EaVWFethnpePWVo8ifaJt4wDYXVIhfdXoa9m6QdVYk3twwNhmUPVkOvSpkN2afwkogP9wuCxRt79
xe4gdPVlHIZzSbS6J/YuyetxjOZDFbf7WvZLjNm6CXj9uqp07SicPjb4vgtHmSFnuXWig0GtGEAT
aL+nqO1zEvnrWvl1PRNw1n0qpvwsQ/kzjiPVl0Kv2srK1eGBO0wlQ77Bnm1SXPCKEECqq8kJ5/RK
cR2WIaNCMFhjPBqz94ONrq9DHxL8z4QQPgK362NgR5LCPYoHtkZfJ2i7Fy+Yo222cJJokuxKN/Dc
Ct2QZbgD9vmI+Xeo3uu4bminkCw6VsBl0zhsxxBObEc1/lYfVKjn1EsuGNWbj/R3BDnBBBNRGWjN
CDuHQHxrzGdJ6C74o1+K342D7WWoGwD2DzWR6XZJPP1eLMScC1wS9JY11nimbuWiTnv9viRk6M5k
QteOwzoHBareLsvHGpTN90qbjH5OE8bM4Pl+c6DUUIl9WJLBgX6qub9rOsBhjvQwap+IoyFEsrk4
1OiAjOrVGGI1Nz3eOKLVh26jFVjbeMdk3rEmxbIkWY42cXSMf4uoswvz3n9rfBYlPosWLeHK6yrS
fvEwvxlcfLRZ2XMLCdWR7oL4BMH4RIvuSQ24XIdEhgXT0UYkRXwuApPoWH2bt8XAGdwjNJBfytAu
UeC6OdnRlcPRnkB/1BDZjzlESK5QozmldFa8Yne+As4gFEExJwVxzchXNJWrXA2a09jqU7XPXZg0
wdQTJlHBZfTwJ4ZpP0vrnnAbigYzPs1Ccz7Nu+ooCqXHk+HV2AAtmm0pXC+F/job2sU6KVP+DEFu
CckjOoIVJtGIgaXpA22p/fkaJQfv+wVnL0UPLwg17n/EjCD/Hyl59zwSXGc+vh0JzJDwIrX2XqYN
XnGgl70nzAukEVQUASL8mKe0a86LtZ5jndRNfFlDrGOUINFXY1L4xahz+e6S1o2GFjBotI9l2MDP
+X1Yc6CkdJaN4U4u9R0lDngj2fUhZ9L4xSXD61jlFmvezex2MyzIOEdY1C5pkvnGyYR8bhwU9rV2
H6HL46mkzoXKzW44yoxtpIn5W8SDl+auCiFd9aNm2BGOGIOK0LoKQuvdThaOcCXyzlMys11M3ANr
fyqi5NDvFfOSNhIDApdcuFtWBc6GxheM2R91EdnRLhgnJs0V8EtQSHhAOVOsOt2QVbf/tNjThm02
2iJNjBP6DfZA3evlcceiwHwJfJRLoAfRt+Eex+xyQ+y6UUoG7Iyl+43V0Bo5AUDN7O7zdSqBhN68
DIKIZDTJZ8RZtD/Knzzu9q9VRjQ8qW52DmY96t6EP2lIsXUE/gXVeonpwqk4aSIYLlbs11hE+MST
yEHTIJQqDtiJZG6iWUxGup7Mreh+KiRGyMEVyy00lLNIBG0RrlYBF7yUgHrKZ0VQTpIjiPmxEr6K
SXb1GDNyRHyw04Omzw4Z5tqQ3LiC/j2C6MzLw/KZ9sW+BUUQ15hp5HPsKrpypP2K0C03X+stg75C
UEK27sNYvcpRJ8owEgvrg/F44Qxx7/NhEXCE8RKtz9mMQB4a9IJ0W06DeLw2l/jLIL0+DVcL9xFp
SHWRXa7HEgqMBGSMG8O5C+Wr0bT39G2BXaMvSsDty8nN+yh+MtfSu5mP9gajC4TglMePoTSEfWvh
fpbiT9D8VmbwnH2V6aOg06prG08kW9nJsotNFs+uSqkhHjqDkBpAPf3V+v3a3l8reLbJ34l049Ah
1D0Iw44VCD9Dt1MBxs0HFfjBIgoc53h0YFBhcv22ZOLUv+tJFa2gihyRtEf+m8EN5nkjgHubNS0Q
QRKy17HRl8OOQ5Bf51uOGiCKQ3f5V2a/dHiQcHRZ+ceRCoADnlUuoHy2bY5lbN0gAoSuOHMzTg4r
HwbdPKsIfWtOavII+Y5Q1yuVG5vy0a6ILXEA6dLX4gXLaWDAM+GAWv2R5bBlPDSGVKQJgIpMJvPP
V70NkwrhuSDHAUkAW2oSWqZCnjFkCw7VmhYvpKlBon+aLsHhr8QgEY1l16XCrv/Vq9XPJcuPKVSo
qioIzyvOGVDnZk4ZSexsQMlEqFEGuPxoOhpjfjR+jehK0vYY10RNRLDWnxq+th8TlUXFQYPdNYeH
FO2qSfQm9ZLCneoa438snddy49q1Rb8IVcjhlQSRCEaJCv2C6oicM77+DpzrB7lsn7alFoG9V5hz
zACVfGaYmDXtqkIb58TbZoOLixkfz1AcQJWdcLifSpSfyiMpJVsGKw1s9Zy+DnlF6lAMUWXxI4vF
PUCqZZg9+N0LjRB6IVu1IADhtZagWYlvxFgdRXmxu4HYxaNYmN4gL34j9Sep+zUi8BRIk9vqq5Jw
5ht5uNXDbvPrzCBnTVSxG13xrEpHfmPsExGr7gY5V9l3WwmibvgtGGLorlFouDVyomv6h3f8oU9k
xn30PnBBd2UMLWcsVxjsgiUX6ormzSSoacWtUpzi49ZHB+mClMqIwqhj/B2/Jozf+Oie2anuczAo
4jvrkpeS/84s+Vqzk2MfiovdmSK0yGfD0NyOrw0ZfNnRNMJXKT8f2nePt1LUeNPuVhAi92I5n5DE
Z2IcXSiUegkMAaeVzOqwx42lmYjXopNZUFCDCjMQfx7Y6EyEo45JUEaMEgXZ/1uifYreRdQECUpJ
40qpn9O001M5WdE7Jujz7tzp2ZsFH7D00pyzl9lHy+zDBJAxQnzOCvUSdzWu7SFRoLGMd9q11Tr3
+648p5whxWyee8KFetr6NtySnBxq68zZMABnlo+mIZ/SLLoeOoSdQI2Nhn0DeqvCYE5Owax4y1J4
+nujyUfReqbgXmTTvHRe1sOWZ0jM6VFqli09Ewq/RMV+NQChZeVkBcMi+pYB8emL+fXJskrH2Ecx
reIA2GDC2V4FeEttyc5ZfpD896Y9jBhXT7Tc4nfuBDgYoka6pwydt/JGxMKizuyZ4Uw7C5xkj3LP
5tWcpl8/koH2A4ubXjyrqnh0B2Iv2zNCdZ0ElAhfeIsCNCFYuWkZsxp497Bi1j4uwWDqfpLSBaHl
Fqd7zMUJ8ySL8/YaJ/ltFGTSv9cLnkO5HO9aKt7HlJ1CAid7BAxmZnz0e0yZzp06IwnpPaTsXt7F
3p7zlepiQIqUkIPRXbNQwGGooZfFwIhPewOd2tRwt0qGmdYr3SAjzT+z6h9K6aApSXtKP8Wk/yyz
HkBr/Dl9zJn2asrmQW/GCqZ7K+P6mXYKekzhioHiomUc2tvm1LbUYw3BPaLwkPQbww+F9LnlmDIO
m/VwTCNUUiQpTjiakjdFHAlbZoL7uVXNB1ll7606+NUKa6urYHYXtzLNL/Ic39CdFMlp985FAGVR
Gyk16/QYabmIEW1hpjDw3QsML4LJbEFwmgoXyxpksBGl9TTxSBIyxFKRoC8Sp5Zx9uTvhZ7vWfxC
g+4IyuzM3xEI0RbcCLVElQ6nVnn2GAjVw3qDaxS25oJughLqvUe191PBD9j1zwjH2jJlSAkHF/ux
/1kqgDdFKF/2tME9MqESLm+VtL5XS/4ae0hiVBA8+keFXVlbpB9YNQ/ViEK/AmzZJJekx/q4YPmL
J1dGMzpyLCXshTpG77qE1p0DaJhiKq5bWjeoOgkglFP8iYxK5PG4sawseoWUVzwI7IU29Nq/pyO2
EIk9MfpI1W7alLeMJroR8vtcswT/0HE9NDDcKXW/hBx5tMT0N+VVVCAlqc2jHQhXbjF9UElptf6k
bQG+nuw+ZQuOEfHyaGN6qMMnYBQ45vEL9Sxlz9pmvjH8RBcB7pQdAej1f3w84g4KtWeIF0vz1Ef9
LWFvEoOJnB2zjo/1wvJCDhhkdE9DIXSqKN6UtqJlOgw4EqNsPemmcquVGg4aGEMBNgVyxKK8oLX4
rqb0GQnTwzK/TSgAWxfdIvWuc7SM7Q/5ewJ2POMb2ycZsZ7gq8FqjEdwtQ1j5AFW7TjUw6SDnkIJ
PwMIA3G4WfvoaCVigrpUkK/t0UTlntN9YGgD77KeASydKik/WBJzuui7rqRz185nlg2kPet9g6FZ
vMqpdcFXtbG7WMa/UUr11Bw6ldOJeb6g8akBm7J+6tvoEgp32H8A91ADz70xZOJdr7KHLmQU6/Hu
W+EzVUwOXqw+p4OUSaf7IdkRStvA1vzXlgP9Q3ihU2Ez92DpqJHZnLgRYI8SdeGSs6TfBrc6bKbC
M7kmPxsx9gcUFMlsXAtduU4fMXsqLRJ9jLewGF4GqKTOWZF8oOBwun9yQ+4HP1xfnUVzHzX/Ta4H
g+IZEqy/HU21fAmi/OrL9Ro33wMQIe2CaQbD67kezXBEjL8w0aBwn9UxrMflMs/nyHiR5fubsnI2
Xkv9wdDal+QenIMVFOJFn2XXeMibwo3E1W7g5hKRsMLiGNr+rEfDeWR+Pvb52exscxYpD+Sg91OE
FQJ7h47a3ejCBdd8L1DVrppfEMRUQ3AdGcdbhV81WcBBrzQcMckhYGbaPIDh9/1DFeLQKn4zXLSW
96XRWaZJH2bUfqbMioqwH6vQi99qwDVKFaPUpZzGIamLrOtF0w7EcTpUvyrKZDIh2p6lqMHsGE08
waRKf50YYFU8TwcTe5iGPQwgsWSWJ43HczioSBOTQzZ+bBRGENvuvR4Bn4rce+wmcmcfwCkp2eaU
uBr2RnCYg57btqj43oiZk8uMSk2mQ8Vnk2NMBIAIx3LaC/gDoyDqYVHgfFB7M6xy1g6FDUn7EtPB
5tHFYPE/MGhC0rRuJAqroPKYOIjmp9aUXxxdlEb6Z/JsfpYr3MPVTgeqMGW272TRfK4VPcx3QyDz
wJhPpYfn2V5v0JAs9dzHIv+DY0ZYcdkigfLrXSGl7AvP5ph9wNWCpoWdkuTuN02IXUztboY/tYcO
nvvr7zEvggxh/mjrUubFqPC1HFRFvXgAerxkpEBORVa8oqcFCSWFhd5Vf7CN1Xn3Bwpnm7SwVTyp
xGmP3xOUcgEbK4NghsbcySOKgkePeXc6adnbhD9juQovMm+uJgcYO/M1ir3PFU3vjxjJAJz/aKd7
DCUEC5lpSrRPUwYcIkOL7JLwkNsklcEKxVwqtYBYo0At9hD4XzL1qoI4YhfqJVHQaqfcwjE+DjjI
4hAR1DmCIJNcdSO7ZFt6XKPNzpXEXiApG9X2Ukn0RYN4MXWONvFJfRh0kAHMcgrQJkYMyXu+UkYH
JaEbLDCJhULIYWM1bWIuzoFYPSoxRFEKBjFWB/r0GPhpDuzW+wktEcMJ1gXTWWs3ymW2zAf+T+bm
lawEhysM89F/SGN0UwuoA7FnTo+4je/zwJuyX+jWSWbdIXHoRmDkavrUmBDACENkXrLf9vdOLh2R
lGFCi4hwwaB4qjDilYpw0UUGTrhFrNtp/pYkFo+niASmXDrCJtSAd2k20CrJcqMIh1Z2lObc5jgm
XzVRPHJzVNOw64wBChc7TyyA5Hj0pxKMp3HV9dMstEBIX7GInUBlGhKzfGkgrIuOEnNe5rxP3Rvg
kPc0o9iLb3HdfXCo6hvEO7ELp24Ic7yFmDN291a4YLAwpOkcA7ght4at9F/DGEIO8/N21fmYLOsu
xvMdmyvu7pjOHu+RNJXv9F+w9zzQ086KuQumFUFFg4ojg7plxSpZSvsyyKkK6u2iv0d3kZg2sjL+
mw7p36Bc3HbovYbd20jMq8jCuIeLwixRzGzWpqPkpLQRnfRCrXvZUDflXIQckTTdhdT4QwtWmhQU
sq2x9neskuDutRX6XULkkJQZuU1yu92Ibo0FREWFcxghN6PrlLAERda5QFMwuOSRNAnOF9UKVoK2
8Z2TC74pvgXiZ4kpq7cUI1Z/zmLin8mTRZJ8Pm0mvMYFjddMHwRS+66gYi3prEoeCenSV9Ul+jot
qnmepv5cF1EA2ShYqb0fKmmEBTndHP1qo4XDh5Iql+qapW3YDpjJMzK6FSFArwzVHjAdvX3BZG3C
P2+rmIS4q3Yx9ehwND8tRmf4atO/k6S8RqV/mkSQEk6aq91jM8bbWqyXtsouUAZUYz4DS8ec46m6
Rwm1onVkWW+mZ5JNLDTWRJQZl1mPL33BnM84lPUrBno8C34UuinBSWlcn/M9mNMC/DzZM9tF1vQ9
hNqUcRemRvPTeNEdK1RHrDnSS1vGz0UokNgRlbZBZBX/1MQbceRuRWeD8rBVYoc7sKzTLg/bxUkN
QSIdqDz2naUZkF3B5kGNnyvHgsrcixs3J6pmQUcEQhA9607YABxOvAB+CPKwAovqK0pvRiVcN6oC
7Bci8V8s9ZX2Tzynbloa3BtEl7YT7D3aY6pTgXWNdCqiyFGjw6B4TXFJtjkQyTjPUV/kxMUtwK3M
OVDVxUuZRvI3QmY28lboDRaw5q6km5Mw2udqag7iaJyXJxrigOSt0ATq3FjR9SQ9qCpVCh48BvhW
AaXexa17osBgFGzHPmA2tigtezTGBhqu06GPYJ5BtPwvhb7rWy+uFs/IVU9D6Sx/VQgU4Hb0a9hi
qWEQSvot1F9aJR7QEQQQRBN3WHW3xJ8eZTjsIIau6kePLybeBWuV4WiojES8SCs5JeYqn/gtn1ay
t2sOtoCuzbaYsa5iKKcfCrHQZrIGRuMaCysRncPcynziv4w+Oh2eLd1KVwdzrQZKFfmYNU3iB65k
YcksRJb8cmjOgpg8+FY3uOncunRtWM7l//zHQ4Ca7eRaL34HMvNTk3N12kQbEpzMvZSHcYQegHkX
Yfckgm3oFAykHaugHuNNsXGqXeMZkn3CtER4m1b1TdeHN7H3JaSc1AuPqBTuBtQSAWqJbGsdPJAc
YSL6dQbgWAR3OKb+3ca/U/FfNLbMPYB1Lk6DxxCCVPtr5BhxtYsZJp/SHv9NqZtbvG6/LUU6l4MJ
qyVuLisuI4a8GiQvwTrPXXaZOl7nzEv7+garfgN8T24zy7zCsVSnDOWK7Abu7NNeMrpYzcwMK/PS
XETqBJXLbUKL5iCYan7lRmgxicCXMD8jtXpojOA3Dn3WRvofDRu+9FSe9758mpiSDO5kzFCAHZHC
nRrQ5aQWAa+ssi+gA5MFgZ/4R84LxrDccB2JDouIkYLrVvVxPq+I+TrYezKh5rFvjcp1CQ5tZUKj
gsEtMy6ovjPKgwbJ86jqgIQpcNPmnF3rsYHxWL1hcInYFqcBl2KBLKC/mdQpyqPL1mfSyXir0Hci
C2vdGShBg+EyQQLa4eqvKFrtqMaeBquHyX5nWKc4BEy7j9YqHpBswsiDwKGvblr9MSIyi3rtCjtK
6BR6DcupkABGTeUSHVq0xwnc02KBBkHbhrREVgLRaRhrmjH3FvKEKGwSI+znNazICxA4t3uzPaeJ
QVNOXqv5m1jlngGEmTkD9JQM9ZioCPZWxZxayIkpgFAHi3/GBKGesZ3x6v6i6eCknAPZS7XtrFYc
BIw0AGgi90nJCxJIZEtA16gMdOBevYjzfMi1/uj74+yVHTuZmN998pghqjTaXTIEX7/CCuXnSMU3
c9F8+ZANjP0WjMbFsQUTq4pOUteulOmuVSHHbdpD0Voeqk+/lwy/KMoge1Q5y3K3KdS7DPzQ4vuT
dR/nD/DewJq8MbI/47h/V5XyRcaiYjbvoPYmEv8ybB/6UdUnV4j3wlXzxFbmFf6blpZfYUQcSp6C
vcv0Goul0MrKrY9RIcdwTs71pUcEFbNK/4F+Rxu/wB0sE73hhEsKcmq5Ie1tIQIJZ0XozyQrBKvV
BSpcLZwxCFuqhpG79eSjOufHlWw1YvDcHYy6b4VmtN175AyFfol69MAEFclYdTBS6ZTDfB4YgESI
xaSocCN1dEXZ4DDkwMMgc+zAYiotwdMONrlGfBHDpjPK6Hp3EMHiWaO7Py9EWbxPpW3+LpmDkOej
lR+DOrwKYX03owFWavK8inN3byPtKsb5ZThOo+CmlebJ4ubmUM8EHoa8Pdc0ZpshI8Zi5+fBQgyn
lN+OCPpB8ax1BZP1ryFFbi6P6ZtWb6FQbWExssqRi1CZj8UgvaRpedev+nPJyYq5KN+VEebWPihB
umTZk8x8dhpxVd2IK4EeCvMI3Os5yiP/LLLdLrOH8j4us9vtKwk0Dt16J3QClfLNIh+uoReY0Xgu
zgC2rGFXsgCOSombBdGd+dBAs/yMcQf+H7Yy6jdupoKbKS5Uz7Zus2GrIMLW2rDzGlEH+WuyRT2x
fYwJ+O2xd3TONDECmgDCxUqYI3OjiJMrejLLdVKOa8rzrv6bc0xCzceEYzXogGLlskTTZRv7iyEk
jNfgm6hlaEp36Ydqlfc0DFuGqD1HOhiGHeCeMazFXw4Jq2fnCWtzd3uJQk6BHfI4X2FV7GcwQwYO
uQ5Q6cqdOuXrx7Q1n5JkfkKB/OTtd2LWnzHgfgyXcfteIRWB1Y+2npFZa74mjMEiJi6TAwejtjgK
N6Fs7hljXz8rFZie8UuolfdieRV1dIn/DLFwVEYi1YHbp/jo+rGGWudg/6qU+5Kj94Mtv6VuP8lO
JhM2B3F/LFmDw9cC6HSSJaaVKv853k3iUNudY6sY9pyttrVSxRfPmfIXaofdTKIdM+NEyHqCBZeS
YGNHajgY7GyqBTNkfoqMv13/dwJULfKJtXxivbqcaqeT2a41EZyRjqgv2S0N5dDNO+m69kpl9rZN
4Wgz0DEJnprdtpzA1DKncKZcpXtTkDiJ/QLD6RcJNfyBqZmuw6xdqomxLjGJHQ9izZhge6I029m4
EVuzv/FLZcyYXQtISwx9r1x4pEEZ9+ITINL2SwYovjAdNVs1kLoq6Ony5QXeaN17fQyZh0uj/75D
kSXiFX6LTqBFr/N3Z1FXzjhUZIRTb/DqWLXFZypQJUs9UciAYIxc4NBhdtVpiHeUxTJAxPg0U5Y2
lKVZnyLTwQplTozo9HuOoYN5wFHlatvuTdkj/VDO2Zw6MuuNDKpJduVpVn6LN4Q1QigTa55J8aNi
Lgu7DQNWf4iwPqoaw42j1Ea+UlZ+WSr+JBwlMw7TE3QQpzB4P1ICK5bCnWfUvCgExImtHyqB5Uxe
7Px38UbsVXP7LBvLF/qVuL38yVJCNF9DV36uGcc+J5dWs198bwOsJ4iuOtBs1jyQQqiighYvfTzz
LkJriDpXBKkiaHsGfEGDTTatgaETqCkqyJ4F8JD4FpTN0SR1iSy8qPGn+S+G6h3l8p8GYGkSv0+I
ZKg3T0OFCf8IgXaKxR6jVY7fxcCb5w+7ofFb/C4UOpqDtNFHmZZDRw74vj8Mqp/We0b2aE8T1gmc
t6YctOXkMQso5jboTcFv+FPDGdUcpM4UoFXkmzxD1a/Og6Ep8eS2Do5Z1F4F4yq0WzbOd3vkzEsg
yGA8stc0LGPUoP/4kwsIGkN8h74Ov0g56UJx/BwA4GQZiioY5qjcPIxtvuLG/tw8cKO6oRuTIZ1y
mWQScfZj6+CyEmfNq9YYa3ZJDUwOHvtIAKeCFWjF+iyS8RlJ2XOpl4cG0LUpK2fTrFu8IvIA0Qon
EF9Wj8m10r9LMuTqQ/eRZYU3nXLmQnFza/CeVgK/B5EsjRXbh5F5PTBP5di+R0yYeyJnxmu8mfzO
nw0krgmjGwZtOJAzpkgeLWS1VmAWsj0Ak0sqUKAUOvx2CfgMMITD9CJB4jptM8xOlSHiZhegEaX1
V4yAHVAdaYpumoKctKgEu8ZeNxYQ6z0VsG4BV+Koc9TD76ZuPTHmEKhnf8Ubm6CrSIq3psd9xaB/
xAuBkMW2kt6XAZoWQvxIk+oxJ8IdhmfYCfjpfQ2fuowBzch1eMdE1idoymnhyIijqbMZQiZEFKnj
ZcsrblUzaKB3YLFNopqqkl8MH3LCCgH190lCNrsRvNkPxUlJc7uX/xpT7CeFdVyk71b+AMdAt7FN
JEJaw6VnnLiUpgOnLI8hXimfSAHCRpLPU2TCXRT8ekp9FU/GUOeHBtF9VgHExMSJAPM04+qW9M7v
rM/Zms+STuICeBiNOSX5aNfdtDOhCoKHiK7ESj9NGB7mQpqFBiayDgajCYdEDBe0cXkeX2rf2gMx
9oYK4dIS0/DFcWio7UlOiO1IRyTlQgDwO6ijX/3W2jFpofoKZTCT/KkxvJp427jYJ050kRb4kqI7
lvYk4Bbo49u8lHdAYI95jR6yeMj3HNxuPIyy8dTq8o1St16DaBuCKu2DqQ57RlpTjsJKpmg/xXF+
Eznj1auBWV7VOtQ6TNM2/raMB9qz8C8SbmKoXAzjqjW0HGYBCAb8LGubyDp2ZLdJpnUqWeEwFjVU
+dL8m38rTO83zHS4x2BeAlUlAjXGslojJtQ2X8VIhHAhSwgwxyGPMtEkWFJw5zTxkqvEdrlh+Zw4
RIjya/NhDpxEOKkYmoNZ+stklEabmRBljM+/Q3QnjhcWlcIinFfMrAlU4/5IaMhJF6M7PMzqn9/A
YYzubU8MtThdt/zWl8K7NZuvzhw/mlz9gDRfZ/MDG0Y1eVqGGRpWtkmEUVeTauXmr3kroIOQSWdJ
yGT+TTgmJn4EWtG4JReXWSOKgpzOuN0LM9Y7KmKu1k6PS/YmT2dAZysCjN4lkNzNlMnDyOfrJaDn
LQvaZgy2/ldWMzGp3bZltgFMZiOafFqHk7wYpwXwRWUPrR40wA+69Z/Uj5RPiBkTFY9Ee41M+Ro1
0dUv3qoi5kp/72PkkORsaoNxKV+YYQEdLKRvKyKLJ305x9TpI3rcGdB4tY9rqNRp2xi/FZSQFgk2
8HJYVbGOOSo9djQK8nkXLxIiUULc5Vc//q5789m283uh1x+Rod+R9T+xg0QEv1Y5ks5zz3b0raj9
7DbSK62Cifv4HzSyr6FcH2MpPha0cpn2GY8oyU3jbqW3bsUFp6CqVY+HqDn0iDb6xOmW+jaqRL9N
oE5+w3W7qsRZUSzOAD2M9rvth+9Iir6mMCdpByfoTBgIGhjhFtEBrZW7YYDEh4DyoCNOFsHrFxVM
mwxhVJBodflqAHylmOctFgMWd8OXvB5VQ/dYmW3sn+ChJMSvjgumVsnlG2+YhaOHVpp+qsSs/5hp
cd+BqR2R6FVeQQ2zsMqcSuBxj2w12Pl5PQDI+G0uxncJB1mI10x7k5rFpVhzJ5ZDNj9DMwKaY8vW
ItonQj5GCINpXWYwRqSSqccPBXxHjitLlFBSDF96hfCOloTcc2zqiM5KgloSjFtkuqyEeNIRlIqB
vdwbKJ/VGuPUIfMN9gljOngJlln0v2IfNHQGbMvOstaQzLVWxSViSMMKGXnj7tmqRR8VVRDN6ZkO
VVzjYKX/PhRzha1sELp3S5lemVh+cNZov+W0A7C3fnEHsmOZcAziJt/YoG1bdpFKiMBLcUoHHBgT
Rp9OCxe1C2MkEFStguaY//qfRI9BThGyCWEB/Yz21yxlppjkT1J3T5oY6CDd2Uz6oix56XnY0Cf6
yPRx+MlePsC8O/6ocaxMEx8+aSyFjsLu1M11oDBVnonbiJMAG41vOaSkiKgdCor+gojlo7wJrtri
FgKEZx4zuEWdYI9N6iUK7lekiBkcgpqZSkqWN0MM66JL6S3CtT1VJ71/GvNn/HNMZbpYSEDtkcQm
TKMd/K17JKOaLarrZLBsSJtrqqXEPaKwZP1FniyOQQNighloGkEr3+ifkiHIgbal8JfkUfVo+D1Y
rEct/wkK2dnS1J1/4PkedjSxGfuVYld/ZIxz5oTggJHD+NRpF4ZJPG0G8ZaMt1r6D7joaXvBH3Fd
oA8ZOhyrMn7Uo0osBLOoMsc8PL5lsIB/RDSyXQFIVbl0mvCs+fuBA9Vz6VlA4+d+1aAoR9h+s+V3
BSoEMRhoEIgGW8xM5X8S4AK9hoIdArE1oeYm+iQlym56N9zWfIG8Pt0MxEOV9c7Yshpd81tDZ4JT
hp6f8G2FnJE9q0CEEE91SC8F9xI1pa/b8pz6SVl7HT0xKNy5ov2qnRlK5oC4Qhe204CNBtnyc+S/
x/BL+mGDninyoCV2SK+p8B1rZFrQfdWgUBqx4p+SF4XeTSSYTCm5JN2eBmHFSAk+Tqy4u3jjkwqg
5AGq/tD8gbZPhke1M2+BwRkjSj84VUNQf+U05QMKf7T4p7wQz0RP2PnSHnWW0KrEkhD64jCdM44V
VT0VH5mO2fDQkvhLgiuS25P6xhTaqRBuCz9Gqgz9xo/AYruNkdobxwJ6IIQm2yA7kwG9L6I/QLBL
3b8HVwEmUTyJEG0ZopvJ49KSrg0fYST7CcUc00RgM0xyWSuxfKT0qAd/2fqglezfjVm46cASHFq1
ur8dkDu5bdE36YgvYjiSZY1kE6abyfKLOSNF80LWJeNNMH6lb45HNpP7HNAH5vbgQhM+ZPJl0VdF
Bl1L+d2YorMQSaKCWhEH9YTSs1aOITv4QyaKtkzK11xVSLSx+7GN71cAvLnYuEzgZQYELbbdFi9V
9Q9F+uQMECxYdA3QZmtlCgn99iN9vAgy1B/l1q7G2RQ1rl7fOgJRELaLrERkwkd4qQuUL6BlL8yH
UFyvrlq/m8Rl7tB56wdEiZWAdI35tcZPYvKTnEjGis+jNpxF+AGN/K5UQygF+7WJtWN6oXFmFq69
chPrrcIKAq0eQBFPsrTj9pE095LxIbkXuCzRale6+IX3+GuoODKngnD0EZRbsWX+vJieks50Y2yU
nQ1iYwyLcDttco2JNfPpg07M6KJDn060mZVb8M4rCzKDYsftqSfyX06aglBVRt4vdaln1X+yZr52
snKtRuNaTajGVUQb1OjZOF+nucDfN5nyC/h7E2nkEAlPpS0eaL7+lLJ6AsvNsL0BOlpLf1XG5NtS
Mj2kRSmu615W2ab8F88+EeGWYt0JY7ixc2jXyRGxsKGom9EcgNoWoi954TXleYgTGTtI7dY8a3VU
e5smotxAX66ykHeWVn3b2FbAGF0ZhhFo9tylRzXnqtghQjtwEGDIZrXQkQxJANvnbMDEBKyY9SQY
EpkkOJlpukrNStnYwuQjDftVCnk/5KS6H2AN/b9T6JA1uqugCmfRrcjCWZ/MUGabnpFTQbrwdbQ3
IhRargenpWmKYQT2vNsKHVPxLym2I8OBzxGbDQQmhduawnc5RhGzHNiiNXleFNTf4mK46YquEGIn
CTY9Z8MO+bkw33YLJFAF9UdCqmzcLa4iBToiJVh+jghFYImRcfFBAQie2PFnYYL0HRm1331ormWl
b4yvoKEsWI9wo6ZZqGjgZUkPn38US+WJ0yeUkptKZ0CSaEp+bacW5ywC0D4sgQr3gVx5zU01Mkkq
LZwBM2vnER6HkcnnTpzO2C3L485QslxFs3wASuymBWO6DABTkqrx8xmRE3nbwlB+CW6SB6i8qn+M
88xauJETtvD3IjbebXScZXD4LLa19TXCqaYSmJsuozfVf8Umo3BevBaeWg1PTeVrLWHelTyBdMpo
Ul2lRURDnQyBO8KOluZPMP5HpozackzQClTTfberOuPWeTNdbEqVnYKsyQnjM7Zr2ETYL6PDaPht
dev45HpWNy1EJ1kXHMaCoBXyaPOMjMF5e5zpT8TOHzf0sSqGaWZ1xXIWERVAcFBR5Kf1fIN0duMe
xHmsrfTIPFUH/kVsbHLc1xVWkNdhlR2TL7PP3nlP4+jQhiKjaooCt2VMXUgDVeOJ87DVHt0CWxyB
i3SUJTFYxy5A6iMiKeWhYGetgf2goBcwOTMVpJN/6+PtEMmDr9bCfZ3mWxHpl0bKQhbDS2WXpFXk
6yFrWUkhbxzb5pRI80kuWGmqLDPRNnL0EG+wOK2kElr4WPITJCMCt3nWkdGNjIwqN7ec1MmTk4iY
JIqsgHUdYqsVdlIRAT5vbglrt3Ez3el/LkodF+XaYLPARVnyxWNd0iqpn3E9+mLb+dWWM2YmcsmA
gwBkuc5xarHGImarmKTju5OiB5Tl3DMiwB39q19YcJbg6WIxMIxyj0A6I9VDx++wE3yOYvtmjFeF
UKeeDY3Spu9rFr+XvfK2Du1bk25P+M/W9GirnwLJSXPd3FrBvBgz9LdL9kmNjxoqnRP8AV2pO0bh
rrVgD4C4Jd4g5gtIns9juYYDRqskJhD+gOEh16/cKChIifhp9znkbvww0BmpyNE5oGirD7GxPhT0
PXUMx9xJsLEvOURPsL9o9zqD1duYnSfFg/mXmnT/Y3VQmN2SZcqehMa4qrwb/zRVrkWKGbqU79vy
12SK2y7HDGj7wr2Peq6vOAtv/co5r8ruqKOmRAiSZSUWbeyIksWo5pfBwDu74bO8FEl9k5ua3Oig
7go4PQjK5uS1yv2HNYufiDGY7E/m7JaK6JIwy4hWczKA4BLKDL42beaB9OeW0QaZb9M0XEsU4Qkx
PWxAs014rnL1aM4rozVD+TEQWNbActxIXGWqq0bGRc8FiNZuZvWeuN+9LXaI4VDX2TUejznmaGXv
NtYbjJazJaJNegMcJhEcAsUwBV9YaE5JcOzabv6mcrNnmC0StwbL0Wm6XxiK34/UKpM79oDyrZX2
gbG99iGmpVNTwCemyM+z+fnEE9gT230FNWAV2dk0c1KUp/O6ANmoWepCE0ZVlocTLO2Rw6QA8zOM
zG2+rB81qdACPV2t/hFw1CUs4iyr/tBInBzBWZ24N2dTfGehicg3d9ByYELKJyYvsn7HvdtqR8Am
GgNhyltoDEb1O1V+b5B2ayh3oP3ImMVHWPqtsh6lZxvpR0t/l6SZCzFcJ/qE6j6kxrWX9Hu2/MAu
WBPiAjmbTMy2N2wktDJQl0j4AXgch+OppdjafRN7zoQqvis077p1k80ST1H5ZR5WZ2Svjmiz+JnD
W+g32TX56vE16HztZV2KdNioEldwx/BKT/ia24UnmHl03p0/fxsDH5ZH3gBLf14B4vdG3AS68lQr
83jgFehDBatjhr2APNCPWGf0TWifwLYYBbjzeUioKxS4aVnPpUtakFMj0BK4V4vDJyEBT242HbdQ
A55lGCgJFBf/mT5SVwGvmzEtR3wpkIDGcP2PWmu4skN220tWnppF/jJ6Oxw3BQ391Xip70ILZvbO
eWeXzG9iZo8VzCN5T0B8Del8NUTpVo9HfB0H8OECi2xwbgRe/h9H59XcNpYG0V+EKuTwSoAEEZgl
WfILypZHyDnj1+/B1pZqPLO2RZHAxb39dZ8mOEm7LMa0syk3rmnu5oaco0O7EFC7hHnRUThzaEGx
JClWDJReSryAFdfmuUobby5JflOqZ0qOIAvvSbV+kNnmwqSIsaarCcelsf8QLVe0Rd6Ad7wBHN6S
9VFjj2ZATT3NuLWlD+bL0K143ijCQ5mGe832T5pRNnsj5KTyHPMJY3wRomUrtatzHs5E5TQSNREB
8B1y/T91ZPBCsGblRsz13ZLMbW3XGD1VE7Qxi/IsBzI523XxSK8cgEba20Nj3cszdCyZ+s4Lghe5
nJjrq/ph29NwnOCDbDHRaUH2kXALYywQx4IoNvYgicj6klBMmRDmI1pttxob52S8xC1NR17uNWNq
H2nOAoOepiID4v9m7e9Khc4+0uHMRouOuZzor0R/S6A+cKnJFDzhWSoy4QT3zmYB7pLyWtHl3Iyn
jluhrecj9Q16w/YYKrUsDkf66yx2oHv5UGNxGOVE4jBcho4w8d7Hew0sPeCYjLBK8Uc5wVcENvvW
kRZS6vngyPipo/7LUiU/Nm+imZNtOmCTP/bf1NQWEYOscx+V9+6okms3mbBOv6QdKt/7ccbfoMDm
092Co2dmQCFB+uvvmcmLwt1JWuwFQ7s4UIJxhPQ2ameLb7nKDORH+s4k3RuOeNpOpIVaSrzNJDo9
n/yWizhYzJb6sOYELO7lE89Gle7yUNxIvEBGas4x5IjIx6pHEpp6J3CRlS1JqVO0Or7inAPufAxd
YUjxkYyUi+YKXql1R+UolOLyY3xn2L0j9k0qk9gYu3f1Ea3mU+yblxyvrzRdX9H3zmfJsbjYDNIv
yRjSy9PNzkFMyCPxI2/RPW5LBiLrGZ9CCG7lreQ8LWxuX2juV4dtvORmtlSsgVlyFrgfSrBeEti8
jkD8lG8+FTIoe6k/ENvYD+vXMMLy00o/JAU20W7Gf/M9qZ27CsiCD7DRSV3PaAvy3umqa6yE4aZI
brIkyCbkhOj1zrK9z3jm6kg4iXdgomTOm1yi+3DW1l/cfaT6MOM4TUUSzXJGGORy/F3OnJ5fRfAt
qvw39g/Lo006P5eGQMd8rvWApJm992TC1PtWWY+GEtE6K15ye1kgtcjGbMvK8FqjERUzRqtHP4YN
VoTCqAUR4wJlRR2i7IvDtJPPmtcoGdnd4UyqfprdnFN+owG+F3A66n90Yz6Lw+41VNHGWj93RlO/
qREIsZmZLlq3/LkMKDAxXCvasQv29wAGzGokn8xexaLhj5WOZ1YnQ+kO13F4GXxoqIUO57Kdz73w
WGVTlFNvNtCCDF87ASMCna7ncdN2zi+4wOmwuOInGZnI3G4D4WQSYOJnwUdblzge+CjFINPXwOAr
jsdAQBX7GiSYo3A62FLPjNmB8nZMBPQy7AERTcXgr/Qw4RIQ8wG7A5DUBt+OI0JQTJXIy3fjIa9L
kGDP6Fg3Vf7JmpNtxwhka9T0SE/zrebhT9XUb0rDqPbG/uXqnOKHdXjnNb03JXxsnAWaHjAMdGbl
o8dAvdVBtirhhkO+wSPFcchIRxxu2Ltyb0P72KelmPf2EztBxDSYsVpPneZHOJQLvzn4MueYdltc
bOqcZ1jUCaj3CWxPlTbwWTramt21AQNnyr+2oKhB3ev5tThukUhizGJhpsRFO5vKSBm6RDZSP61m
4r6mLHMb6hvLbnQzWri4mog6g+rrN5Jz/iYkGH5nNz71I1lga09dyF6WoszxkvWSkF+5nZMdepDy
0QTOTGqJDgMTj6SJ64beOPAkrwVVrfpc7jMPhIYikkyiQw7RMsPnfKFrnBzpKjKLJmRiYtFm2qG6
HytksbREH7rEf5Ju8Qnaa3FzVkq6HuUvS9mcDiXJum2awZzQITrmXcgGDfeeWM2E8FM8FaV6diIT
WKfJAXu3Vajd2fT6Uad6UlN7qyWd2zPjI/M2VfYCmKszaYLluHhfSv5vV0AV4VhLkxpjLM6MifhQ
dY0zkw5u/1xkdaB5K2AcAyWh1CEixYyeREjVmH3s0oxCSsFdnZkhZcuC/i4+ove1Blp/VplWobzl
JmPN6VHUA5G3lDdBOorYm2XRoEUn7FrOdOQQFNKT+Q/SGLOxv9Jg3kA+x/L8ii3pYXBrsCQrsnRh
GmVFSGoOgYi5OysKQaVDsI7g9alph/Jc4RwrijXE7aP/ltDBGzvqsDpwS/RofKqrq4RQgQBK/yx5
OdMwgSloL3UYQXUl+CTEh5gl9zi614nmZ8IcjDxYDKAMLUUoyB8snqY7UDKnUTLHgiqvxxVw80/C
uIItd0n3rjbPGIBMItk7FJgndo2jDJrpcNpDLVUyBVU+hyXDCd6OxTwWflLDpCFDZ1E1UuMI3y/Z
itZRbSG7zQCyZJ8sNyO7+NGtYp7xY+tK8dmIy2NfklFrD/GaXjtYZ/Iq4T20wmzFXUW/SNficlg9
avpkfbwt9/aXZianaUK7I3GXNa6OOs1TVcevngtMFGzlq6c9iwmZPxbbuZltIR490xa+hA4Gc04O
lBZSYgV8jBL7cEqANvculzeFjQ5+4VW4NOrJzekuiXJ/TMNY+qGoqP3uhj/o7ORN4qS3myM8qcVy
exkcI0SaeabFgygKfewIxvcCKsVnF8+B9ScCJJlBb8HSADZeueo0DdWj5uzEqEqI30hqm/0DLWzz
0fDfqg8S4hGSAZ+5QKBkl6LIy8G6ukBZ23Xt0bqwqQlxtQqT0zrab5NmJZG5EHMbdhkFw72q/kbZ
HPySLe/Eljcijc6A0a6/9wE8BC9tz/AItADLXN9oTGL3NInSwdJh5FT901+Mb/bQXdplV8u8si1k
M3Oy6D+F5qYDJzHx7uPP4KosEVkGOod6NgtWiacBtCmj4PSwrjuXq4b0dhYbJt+LfkmpaJMOZpm6
e84vy32zY3MJPRlVma4s62KwYzKFeqcVHhadPi6C8DRSt46esEZCcMCMzTy8sCukcfrrjYPE+Ur4
qKVXdXZHZbig3R3hYhO9ZBniJHVvLDZh/CaZsMY9xn9byGcZMu96M+PvFsaf1k7OWpPM3c3i4Mut
g2CREVnBcYA3z/DhMauO9u7dHuNDhD0MG1zD07NxkL4cpNN5RHLf26Q65EY6raQDHYABI75ATrRQ
BlUd4ZGmoOiWqzvk8YBypr8s8ospbFnmhztW31Yx8i6cgxVILSIhn/hNTaa7mFYXUsV0LEKcTZwe
pzXnCsAJ8DwFwlPx21qwVMWp16DTQ+nyWg1mbF96luxP7NDQk2EVky9zR8wajflJQJkAqXSyphlc
UnZgwMKEHdD1nl+cMOc6sbkcMxwAMrvDiigL0T0wuRKl62eg7SMbwwT+zICXujxig0g5Kltq8zZM
wzuRIqfrpTOHC/m75PUn1xy7zSzpdosauFkT08kVlst0npEBhxo70nWJcXpGtBVgUpoCLQVcARMC
EEQd02IWH4QtDmlc100K0NR7Q7aNaCRj1cmjeb0jE2+A4236c9eqbqmmLme7k0DtiwATBCULXxcH
MgDUAzE2C6wWyKO19CORANX8GpkLaYB+t6zxVPCwElwLHCvLEz+UPsekx1140+OhnO3SRh05YV3C
9Fm/1o0n0gSKK3mx/3hCF3rAbBSq7maVRFAM8s3weZZjzplLpdSewL7jPjWAlFB4CcGcR9hEFPG4
2jVbN19rcIZstAvrNVoVsS2oTzODkckHdEE/FJgrfRa4W+HIDQ30F+7O3o9WouXlFzm8LE98jYBc
pW+4HszLSnCWCc/iCx8p0yD43Qe4ThErhCt+LZDuZMM8Z3NxtkYMhTgRVNKxEx5ATjXLyeWSEBAr
IiRx8QZRpQQ9RVuajgUfr/WpV9iL0JbVcrPqKB9qY9oK72K3yY4lygGZDq6QkbF64TNFW0HUanLD
zjzzwu8WC3D2s2ECxhrL+SN3jWR2gajofBa1bX6RDpOo3FOt3aYUfwyBFNEZoYaFeEDtU+Jr1HYY
NrSwYJNQq451zBQsYERszA3v0SaDvIIQkmK+FXpY+fqjg7rJ6FBb2KPTA2rGNVoBvjp8tG4Spbi7
kf6zv1GahtkvSekDkb1PM6DN8Tynnys1LxzoKD6i94zmabbO5WdmXje0DZOtzTdFPNw4dW3x17Ic
0LQNQP/3iK+l+GHCeQH7xySMbp5jCSsGAk0MrHBAfCeTQ45Xh8MypP1p2GUdPJIcOBSrD9NwWSYe
SweBXZia/m54pDdAdvusDgddD6NXdahmHF+flHOWgfiStx0sKz4ytrXN4rsLq0p70ojwDvuZTn3W
rWmbN4yhQQlYXoKzvGDGl3gb1w22PyCNlPYISAp7rNGxKE/VVJO5Ac9pLvyVGAOWA9qvuTZhbFF0
UjD4LU0gfW9yC0k0jUIAa5o0cRFVXsoaWu0wXK4WSnzPm/hgduqAoiaqEtvjt3wzmdssvjXWbsYg
rs1we7PMaK5wwcj6hn6E6GaW2sck5L9oCmk0nx4Qf9AzTok1J8RrJQHQw4rWTymNlubJHku7JhWX
4k4O2LlVnhxxoe9GY7Yl+gMxCnOrjmN9ZnAHb01snz1meyQxui/pd/mPwJuSGq7Y1R6tZiYCpphO
59TdoI2UVuSuuN3i0Tjlmv1U33jugSSD4OmIgCVGTDYmzUaqNjlypzkK/aC1NBwtLKtuddbJWL2R
ek9OPZ+weEx+if0YsJLYu3Fv2x8nLCrZK7W5oEbuvW2vSyTUJOm9nWFa41FZEvoQ1W8KIA7i1Hpl
GMVOar7P1ZcmNRjhdJ/nL3uGJgoP6ouLN+n+Ut1XQJhmPNLNHHyLmNrX+gSW48RgpM2rO/sPLkw9
fo6fC3U1X3HnCWN/5Z6EkIjs4Scb3G3lSjCGO2KWfnZgvzxWLBAMJ2NfhPHFRkGjB6HZzt+0hPRi
Sz7nOBnAcQkDJr+AYhEBKAIJS1c0qBcA8Q8gU0f5tT1EMrIbR/KJmHxeesalVv5p6ngcPye8LfIA
ugCfItrHKfujZhUN2yV9CAiihmMysG7HBeUfVC//AYGVi22VXbyXcpehChYcTMGjwapYZNlptmO+
nRh1cYgU0eMOatzd1Yp5DGPUUnsYSvMUyv02FcbylqQN/dYpTWHaA1m4+SC+gjE1B4+1Tw/Wc6p2
55V8S+xFMpcabWnRPHhJPHniaZW6sDHWgPRwl4VmagQW2U6pVu1irG1ZFf0Mt0v9z2iKc2rIrpph
KG5xbfzTDyFDeMpHmmi+b8x4sSYe4C89TKyZmVr6tJU9O7l4NpP1IKf76D1QIs3YB+Vank2LNwDc
mBX76ZfQdCAIotN79afq5SfjUwrO5RM+PtsCQ8Eaj8ic1wGxfVY1wowEkHjD4ZrxC21Q3agnCsAF
MR/Nf/AAj2X5XLUeGqv51tSGl9QEQYrnyF6dZmOYxYQzO9InHALYv00dM6bobCaHqS13CZva0/nr
uZMeFZ6HnMtIHBVOyPpsxTeSngf2bVJn62/M81m5/7I4GtmjG+5jQWtbZg8ZTawR3cbOSuDtrv9r
IJ3OGZlXh4I8z+WP1ceFSOO6zzH8bK9H7WlarexGbK56K1NbmwcEClindivxhPjDznlss0taj1f9
tY9ZtU4Jl6q/tPSzbdQ5yIlobxS0cai4thuBklNOJ5RJ5wqLD+AiF+up29KRKVC+FpFnMufF15Go
tToA5eKPCAR9J3g8B3FKnjKB9ltlPMtRdm4W7Myp82Xkv5SBzE15m4T0JsFbBEGACfJK0RmJA/Tv
6XAPxX8NDw587CwvuCVTN/v/iFw7saKUAldQEpi4SoWyPZM/rBe3tjiGKvo9RZXu0T8hteDAEAQa
iR+xYrgji+3ohFy3gZ7wkG3p8lIpRqlzxW0ALY7YGWSg0XLDLuzQaqipdGxWt3Sr6AA+GgmyFR8s
a0Jt521OU3CypRD+5EuRlZeW3un8/2ux8ez+ghbGUrW7OKaeHjEhY383nam6d4mXSdFOrWBaA45c
WgI4KkVhIDQjpoZRpV0nbcb2eVhv23XvZNkhH8wVqWRsPVS1k8HZiGCnVuyWVnucgY+BrVuNEFx5
zviT5PFEryyK6ziyK/lSSIJHZQv+S2BOxfmIh3bcwQNhcbt/r2yuCqzT1NG9jFnx9jL3FH08BqBf
A0tzsDUf974gTK1wNsi+auj+XaUFhDJDDZDUdLSI1UWj+hQb8WnhMrcYNX4O0kUTPZmhetc7Sh4d
G1l9xbL61NrhITrVMEApYhiP5Jk4OYmy1i6t8pG0GSWw3PW99ag3dH+U8Q82Imjz8y+RTlMyZSf+
wkekyveitMDgOscc3Z2oy6/4TcfVGKKIFSqzVUQ5Ii1sZy1Hww4AD4dU+XKbAJkmyXKfBPWuwIrS
TlvuC2bhULFi/UEgJUeJDY+0Pd174IczJo7LqVfxHK1XA+V+fwkAIXh/UqpYYBWA8uiJRzeK4lWH
skx9EbZYoje0MvW7odpHSTvQYOgmALQq/J1onu68ATJGGxzbLx1vgi61JwljEKVtXais7L562hO7
q/aHW7l4pZLw+OKnfxA1bKFdDt3Lyn4JlXSc2m9lEkgYFsE6sROEEwfKBKoDyYv1s2iKK9YKnpPp
Dv6ancqQP9QG7ogUO9VmLz/yWh0lPSjRplW+drrCoMM9pcGkoMFkGJgf2+ygn9pmPYY1xTDWEcMd
b9qH5Jc8AQa1Bk/AKCVfHlFODUVWPDYlJkXBIEhM7pOJ4mBn6mP5o5Du3OUT/GOHMlEPdAfnxgNr
VotqjrqJ2YTE8VJqAeLsJloep3cf69VCaUxvLk6cFuD5EjQAzY6r9aoABFmbinANwt3cXxSbqPib
3CCJ8kRY2+ohz/MtVw6KnU94W3BbFrTGRoyUie3aMvomZ9a3PDrcmXEfIth1E/uz8TORLIT9bnfw
2LkE8hNcOGBiixojImcw7s8bR7+WwrlWvEP5PY+DifbNCcWLRO08gyC3YvWXrqa/ti3/iGXtrdkq
UMMXHiRh34k3jt2X2pFWxU0pUURI9V5KZXnn4feqWMGamuGaqZeV+R4GRzlQpP49dybqNwhzdlgM
KjO6zgCPU+NR9vNhpvChDH/hPPr/HgLkAOWSedW7EuySnQJiddjvqTGyNup3sL0386krx1uqKbcj
bJ/oKWKAGejMJDrWF9Op+0jfyg7xbcPbZDbu2ldutlLXGH9WcoZLF2UEoPVKx7lxU6isLkQ8SWl3
TcBpFfVOM8uCJIs8/Exi/RhqAcKGEAgkzBGnkIJYp7X4hlKgs6P3GVPV32KGsFJ9qB3AOJo4e7oL
PPFW0/VCDg3k1ZHyCRQiug8YcYi8FXRD0dYBYBu8e2DBwWg6/aISyO1YNfjfesQxxNRaLy/j1lJ8
fB+qBiIyVrzqq0vVc/GRMpmc75W4ovJo9nDc9PRmyasr0iSGEsLoilEBFE9EdHXhelBviSTgAGrO
KtLvQiR+bi/Vx8Yf0dmKmdbhroqj21MnYqjYr7XRK/Bqj7HHC+nqjggjoNcfJMvQuowIi1xVv4X3
HPtYsmN9uxNR/xdmdrlAA8h+C9ZM/oZwIPYtmj18Bj9+3uRBPFeByld8V/KStDHBJr5GPpLsWUP0
HT5NCkHZTFPVjCQjWe+Vlr+btM7U212Au6mO4IYQWGBJ2LGNOTws5TxolTiAyR/G31GE6T7CPrx+
KVFyHobpvNTUlaiFp+sTjwjajFky+08mabeK0eJIhTzslZuwbJ/Rcz7HMeWT/8lr+YRrhk+h9bWk
8ce58qco9amGqfpTjLF+VKE/Ipb8t9HRk1wgecioIFoL0liR/UIV6FLDfE2ov3kp/8jCktlWk/40
oRHoxXTU38tgKBU+B6QNEI12ZsKXIeM3fKk94W1O+6QY6z5zO0av8DrOsa6fDfJAltNihTHaxa+o
zjNJ0pXLhv8V4X1JQpjgYQe5pP8Ak1an2SvpLmbZfZrArQAo9yPDVyYR3AFQ5s/Sv6HggW4ctDUJ
Ikgf5nvxmYuPlO5ArcXFcCJunIflYAXZf2OBirdZT6swHzRg+PL0D4r+zeKIOTPEy4RvPc8CBIit
Rjmikxjfj03riK+3RPpv3ef0rb2aYblkknSttL13pfTGAf2HAfHCTAa4tfJdUx8J3wRHgfY980FS
GnjtPtsZN3Yk+WTRPDlOXJEdUiS9Ceh1dcIDmW0S8tG5mmCwt48tFs+ivUI3WovoQvZAtAfYDhZf
Oa3dFPRUHLLAFoPAWxz8Lu95a/HR/t/9/KzG7ZEp2X1Mhmu1mV5CqN7sQ0b7rXRdZ+AsIDa2cnlV
Nxmd4AYx19kczjgPDSe5pJqXSvywMKUPDls16nxO+UfUE6q6xX8WxrYDSmzObIvqGCsGw0kxAz9x
xwimZtyq8iXaUie/5B+DgSbFdXXqL43gMczyFmfABy5H2olHItssilXi4ibXzbW/VvRSNaceQkeB
rVkHHieR14SSwzmBufqAiaFfcDrbf7NU9dcu9qua2P6ecBemU28L7fSkwPdtlT7pNlIOgLYyV3TN
d03mZkOmZnBzMdfKmdKwikCAWXd5E3k2+TjXl+YiP+SLAqFku51NKiDytfcMRiAF+96i9ZLWDE8T
IBCm9JOybxFb15IhFwJ1Xq7SrQxSihwqcTsZLKiaoLp7z1GEQyT91YGawXXQ/u0whB4icLbIzSXa
+ITFJjWpjL71meYPaxuUbPIyGmeNvyZrD87vUMUDomGvlGotbDzT/eQwezHQc4Fe6S6/YI7r9Wz7
8CfAcl0qglEcAczjp3WLCPNbt4EhnEE6l+p1kDYjHUTQAmKmgHuVdgKLeIudzhguJDMitKRsU26N
QU+Fb2jTx9iOv7pwxbD/3qYeggDsX+6NWKKyqAt1hH4CT9G7ga+3M8pLWhyCaLKIkUeexIChkz7E
3gw+tVfbWrfM65wI/o6yEpSUfnItf4h4VeFrOuajcRqDjDJ3U35w5OdSkUskCcVzpjy0Z5q768DE
oaHDwdK3+DTAwMKhZoROw0Y7IsmLtaSxTkPZu3hO3aYpz12xnPmeewCDexXHvndZmVnTlAvQjxMh
tbCxbUg4aw8y2b8MF3JHk9TQcuTCZZn1vavnv+gxwLDzGwODLZ3aQgzHDyyWNISbD7rccqDRM63Q
BEgZXnZlHdL0qFGDsP6sRI3Iy0w4eGo2/uuhCml+U/CGSUBK8fTAJrTWO8EQaK5+a04+yW0KSHBL
UhXcCNstquKDFmWf7R8+xg6NiFeWsjnoq/4gPyaUVBbuhzmAgQD4pRDQGQaqheo733PprPeCPahV
vxkFIUW8+LYM/XaBRtJmnsiTNaH4xUCbiK+01uly5Sjf5kNJ5ltHqB11VpTfG0F9R0WdE3sVJN+g
d3y1SQklZKHnBaVTronnE4KuH3pjPSQEFSrCp4fSGI/P+qPXA9G6qixtW/5bR7yfHNJDFlZlWVfc
kclD2bPr788qcZ850sNNvE/RbbL+mZatDx9jpbui6I8+BWSxRPufTyNjR1A0Rq//ve0a4AqCD+dB
Ogj+pT9Slw3Z+CikCH2wCiw++kh6CM1bRcPv/x9NQ5WEWDe5QTunIRTYPfXfHOl7GkByhnwqjoPB
btgmMKGQAEvW3akBlki5mhB3vrUDDBFUue6HDVN23HjlannQ/0/Tmp2rnAUjjKKYTu+DLJhug29J
qW7tj3TrCaS2R+1VJQbY4yyUtWDdnWo9Q3/2itI4nmka3HIUCDpMi6UDA8FCMLoGthaLbQ5bdAqu
bYkkW3osP/QHo8B+1J3te30gcrAUTXTI0Nt80BvO8GUw+gO6g4oVbbYRlsdge30465NgMuHtGgwT
GEdslp0/cqa1rbHyNt7XFkkZvnnHGK48KLcI5B7GUB5CIpUVpJdqaDDGDRI5UybRwoSpBbV1rcsh
jMFq9E1/Wam1o26sh6ehUIsqZSeZ+qUOd0rNtkjnTGYhapjkFjIcydbnon6QAdd/WtyWYlIG7UZq
UL9IanvJ/hmlcRc/2PYChMa+FOlYNp/i9LfnZLfGT6gnUDoPa8qlIBrP4j9xURFsAZWCK86JBfV/
Ywcl0TeoTYwcJe4hfx1X2XKFf0ahn+NpZhaUMunmdHmdsAEIWX6Nf+VAJU8pI1jxuj7jRKJ1FJ6k
YiuH0aatDvqDQePN7zGDkJnQ0gByesQgLR1jBs4cvMEWL1hNkx5xg36tCYRwZDs1hKKE9szOREZj
IzPySWh4tjDG7syRV8XWoyNQ07KRxf+feDy59iZY6knn/FaYLmmlhcuNW5EweDCs0CoPQOqYt6tM
3kscL9/GVn4ASLRllpK8iX8pgvXRMSuS2IfhwKywtlrAW/uImUH3r4bfWsCQ1oTNpm+DNBOeuJMy
yXTpsWduhIeYMxiPDKcyNc7P83k08A2RdhWy44gFWQChZWTIASn7WTIjRuqv6Gh6x7k0vVPx+KCB
bGBOlXKia2gkVgHtnukWdWgcFayRv2f2yr0bGSUXQGEJUz/iVsnh7iOrD6dMB8ZkQTWdzvXPwDRn
0OicQsk3V7qz2K515bmXopPRzsc6qBl16oaO1jEyJTpobyKdODKldsQy9oDXbkNBXeDeEFrtnBBb
5MFWAeewIwxsHaegrrBXHS/dWD0rLXpthXwyOQ9AA5V/WKq1+FiiW+QfM0+S2k7CXDLvCjWFG9/Y
Wp4qGQWQRZxfBxxetDaSW2BpPa+wHwfYj1kikqqEEIqNXpe5/igC5bFBHFn7Ly8b17oXXLtV2CaU
fKpNUMC+SIR/nGkukvVfayqnbneazN9mwYCbbV//06voKPQUFFTf7laA/Y2GtZK/1iZ1PhOvTFVb
wMMr4s6KSPlU88lAXUrQuzstd0c2r+VGhxSGq/RK/oQHCo5h5Vc0hLVBlGSyvIa6tf5o4mjdNP3O
4/NbwMpGVwrXADNbviqKKukWOfTd30qfniJXKA69WmfUSipC5Huw/ItD5kmI2GMKZWgZPOubOBnJ
zvpwya3pshQjfjDI81SOCXJ2sQh5jlkbjpbuAReZM9aGw+++jy6JmV3aQ2mZgZ6qhJoQtqCobk5M
IS5HRJkjIiHSLF+vkvbXxFVprDgo5l9AEm2IrbQ9cUNjQcD3rNYP2R2UHk4CLUk/g3BIqALIzA+p
w4c58EqIMDATFzta6HKUxMHBVDOzxNJmf9v41xK+RNpGTr1d5i612xKFLdSj+o5d8YGYLOa3fFOu
bH3Guz5EN4tS3z73M3fNrEPdwdfT56cpS3c8tNecLc2ss6qzOZsfjGgURNE3fIBMGCtX0MFokwYy
1dErf3KeMJfZnnCsFrFKrlY97TswSSZFSmxAYrtmofOQoEnMiWzxYAdUeDBpPjhS+hdzhLh94X4x
GOeqDKdqXMAVrPKMUCUn0kkJ9rfJGMNhyi6ftTbhEQFmQCl5Q7EPxs0dlsRXxOoes7KT8VeB7qOr
N3SNYALEFU2v+1qRfG7PI7OAeTdrf844WiJc7coL2APN2/CH2AxrbIYtCohKGnSs40Kxi6o3oRqL
YRPGOlZqLIDpVSnspcruQsO41MpP6rwPzoDzJXvpDcukkqLo7SSdCCq+ibYtkN0xSH9mQUscidpG
BGi09bOh1J4eWGWGme7AI/Esz4mnzTs8S+WOEZwmwa8sAp3RZv+cPDrSEuomedV7klOwhG+YEBhz
ifGd+OgwvVV9/NSgZerJi6zbU2bTWsQBdltfGL2a27ZVmxPQR3a3E9ZfBqAJH1XP+ZmLG24mcPXi
vhS2Yv5xQEcRyJax8s6I9zU+ZyvHzc2YNXkKr8+J9HwqCu8ZsfFo9RVKb1vrF990Ktg7lPxN442C
rmQnT8A9Wvk90PAq9nSR9Vrz8wIeNKJzEJYkQ7Een2pB47dGdiKlfopktrzRuXIMGiHxN4KWDYO4
HDd2vswhf6+yXq2X/m7VXD9cIDM2CMJ9OA24Udic16ymA9vBEXUHbqnyWqrTcsd8RWAa9yPrVMlS
X+IUuFtK7bMLEfUvxjd2ud9VbhurIb+SxtpZ9Ilys8QWUOBxWZ/ij/zQ0eVQR0zaTySaaSpenjKF
QKhgj9V8AYmVABvDRPrIKsSpkZMLmiZPygYBgeE87bJGmODo7SETGPUlZpDeJLwIfsrW7Dgrm8CE
zhHqVmH9iTmd/5CV0AtnSIj2kow7NaYadt8ZxuyG75Pof3sqRyZHzCCKNTmdNMd4z9Lz3SOVziFB
CAsPc+HZfLCk8xgweNfpTtnuzNP3S2jEXaYP//VWeRwPVgg65b7cC4i/Cl7gjMtBcVYptSXwswoG
OSt2yZX0fmrd0fWSUI5Netcnd7YpfMJoCP0mHsBlkidimIKtYwRMbJAG5gc5qXgYvEYuH7j/Gvx4
nXrEBTuqYFsBb68H/RIzHW1Lrkw2fjLwlInEFiy5dqUCiGOYAlCLtTebGBpvp3hQyOJafNnTJy2V
YbsRnmNzB+QeeJ/kdM7KxpLXy9MDlAFVwd1BvvBpB8u9Xh1QVyPGakeXGyCd2lE4F3AMDPT/hagu
KXQuTP0iknFcyTiue5iWJ39p2vGPxT6J6gPahu2yO9WMSnunY9EpgI+XHTwPdl/0waNfRuIl67Rr
0gq3rL3k7FKXU3QZsSukiopWwwT6j9aP1wm5rxMQvk+5BfRRmENZFgP5sKhRmLfMdNDoaLsnDVoS
xl+Hm9SI+OLlR8yo0Yz8/Dbq2LgBy0uNFFi6ERQ0aMRM0bJZRV2XAk11hhGTdcQsryZhSjSY3GVu
uDFnLkB45lXQ91HkrdDmd9PaYSB+VXQexcIY+yvXGGK8AS8iirgHr+U4nrR/eTEcMW9ARpyO09eE
3Sxj5DlNOmGjA+UmpxQXDBVUB0RzA3s6ztBcFIKWFvi1I4cmHbmwj7qUI0OwRbgEnNAQBDLelZq9
jYcimnqY8A6r+MiIN8N9kPhHb7443/DwiiLVFx+zz4nuouS4qiXyb7TX/lBonprM/O+r5Av56dQf
k/gPLMOPhUFRuTtQ6uNFOzT8pulzti3OTknnabctMx6sUTg2tLP+qEXdG6FObp9Lw2QzlZloW74s
p0GvEOKhP6X9o3GsMLffcWHi4NrCrMIDbv2PpvPqcRxLk+gvIkBvXkVKpCTKp6t6IaqyO3npvf31
e9i7C0xiMEBPlypFXhNfxIm3lmuoQ7g1e6fj/sO5IZevGc+aOno1rtc4v4zccRwJ5/EpxcdUwHFg
3gq1ak4PKYcBB5L8wlMCTsjvROHPkw5L2DOzyRdvJlms6ffyqL+V2fLb75pfDPAqH3vGRQU2ASQX
dckhW8V6xH9aT33wFO5W6beOFu5wb6+2fzfgAq7rZBpphGclVZW3AXRADl/k0qgOImRJt2C3V+uP
hTEXV+uIux2ajk6NVUWOt16NYGU2q3CUzX40UG+RSeUoz5+y6/mLQOn9FpFExY15uWQflZ4AZYSF
YOP0WO2wyegaVu+QQFiSNVacfcm8qiBlPpLpFQhO6RtaEK2xeZgkxiNDrFe4uyvfxY+13WJZs0jZ
qVvK7rKBAyfe0RGeliofY/qFZs4M3UmA3bv1uBcshKqZqiGTT77yxrfeRboliuqlb+aMMQ9IctR2
ZzOvzw31zzsEKY4wEEOkck9CT+a5wS2l9DspYyLtpvS82HtqlEZZJtX9D2itCVpFA/6GeqkOGqO8
Bh3SnQWxMrBBVmYqhwCgwppjnRmuNDTF/i1yYO1mTti5CjJ+1IwlaGSNgzbegc3wyqz/bJvuo2ri
YIE/XlrLi0HuuOzHlK8GK4rEayfSPX7D4gw0z4AMFUaqAqGFDpX+o2baO5EasliUFIU/8yHX9HBz
vfaojUFn1cy/VkbSLA1rWFAKR+KREecCfw0adRTX55JJrdh/XRILXCZJbgPk3IQsSF0KLjienOQ4
kC2YbSWcKM1GjKcbgWpzBqQYN8pXYzb74qmN7O+JcpxrXmnKTguCUisoGqm7dVJy0J9d8E/WcwfW
OIQPkGYy/dS3GiDr0W/FO9EjG/JNpnBMV81dwVed8iyMXMRiVfLjq/4wBR5HJAxsGI5yhsTJ+AZG
RHxJ2SWaHl4y6ObKTphWVAQZi63NfnFwGfZhy0Ax4c7fi4KAGUWPlh22oKfMeGUo661xQMsBySTn
XMALrf4KkKrktatIOYy/sW4fZEP3J4Wd4GRNxUuef5bYDuXFBpRNq32kHuRPbWG60U/nqpvOozSf
HwT2yNMS4/Z5hHwxYURpPis8qLYMDmgg6RRpB+PYfC4xDOfxmNm/zIn1oqxvGQgv7AtuxuRgFPcK
24RovuL8XycrAsICvwWG/ZjF1/w9nZIxOQObgNP8J+LAZfA6mQTdV9ilZvPo7fE5De0rlvYaufo6
HDid4GnXABdN+RvFR29Z3Lw1f5SkfAwt/nnyqRPFmFWi3opnQ2xTDcDxLbjr7bPDzrHYv+yyDGOn
O2dYP02snx//EHJLqXc4pO4/DW5EGUzwxO7BuXw3twSg6JmZY3qOBqqnuOZwZOBVONTb6aC+pLSi
tKXmDlr2WE6URmBYnOfsFv1WkujcRGuo69Ze0dRNjLk0UXVVZBDJNEsuxlWFGqGf9JWAObj0sRwu
C88mR9VCfyyF+Wis/MEAam56zqEAHugXzxK6CWjhhvXIpddukitPj/HWocdgSNxVNjNyclL6Jf8q
+JTllwKdhE4N+CN0WwZQG1DOeMmz/Kv0u5TBLwJbRzfaoHMBkvbLuKWx83PjGCfDrk6GaRxTtwti
aDE05MUkG5Q3666CM0zUP60C4wVjBhgv8OWhco9pnM3hMK/Whw1Y0mhZVil82TnqN1OvHBXOUEgi
YOTGhjidpKCbipNlx2f7t3abqPqbCLYYtxI/qqAdDb0mBGlxWpZ9pqSnRK9PRjucykU+0dlFYCp9
5mT7e7bFycZ2nHBcdr5GhZF52n+qbf5R27gTHcuTwn/yugubbj0vbNr4Uj7sPcWDddfvtG3cmixP
XbafCuWrZvpO15hKzBbxYSnwgZt2OIGh15iNEIxbuMNiTMkMuk3Gya0pMranXe1wH7Bs5jS/Otl6
jc1nu1GfjCflSbEFl63gBoXCZWE3pZR3C2vIsAZBuOFiLGB3wJ+ANeI6mhnU3J1Qt2II9wQIOyRJ
agDTYjyLH7HIXjLxO3VgIpwGnlHuizGWkJTzLHcIt9K/nQv3ePyGghKLFB+fWEnwQ4SGDXBQELNH
52obtS/hv9qcx7X+Nc1XCD4i63aJKxOsXLmeKJpv/J6gzS0TlDRcJi11tumHxR00xs0qRycBf6de
AIepfHCAKT9mLB3jXj71xU9lfZS8ZLVfc9ldyw8s/Y7pXKqku2HILa0JVrzx0Cf7mWy2SVAcsH4V
7QryXsIbadDPyWWr5FNbhBw+zVvLHEKAuYuZQ6QLqdtdZn6rLa9fZ58GyTkVMRUcNuxlXTuZC25K
hpQ5G6Cr9X9M7vtUIC34Fh0il5jVdwqJghln0fY322bw/Uayh02WihYyJ/VyEchcViR5AYZHhzEd
Xsu14q3FimJhMpHr0VUJgyg/k/gDn+XYVTS542XABZIPPe4RyguCSXPXGWwp8Em5Ocstybwr+82+
87KwgsAcUQwYIwfhjgqsR645gcB6BA+x/qBM6yTs/CyoyKEBQuPiKMIN0mxsajImNXK9agWxAI+/
JLjnUMlgZJ+VID3yUKXkoc7SbcbSNGDR76nHeot9jMOg+zWiGTafDygdgBgyz7uM2IVsF9dOXW+Z
c4t7/qR9C7ejA1ZikjLM6vvCiUiOkgfLw6MUMKw641zGD4pKblNPyA3QmgjwxlmW7xArHbHtmF/F
V9T5OdswF5gREJuMBZ0O08MdqhVCzKgZiMYkuBN/bDJSvu+Wxq+XUgyDJvaqfFZFdjfr+jZETyVB
9yHeL7P2sa9mBaoJqbS+uyam5akA34zmPDlgdB4kP5lGNtSnb4TAZbmPZI7dhqZDtBpKzA1cZvEh
wqJdYXHdXg35GwH1sHxNBxV+oJHT80Lg2ZxgN40uRDlmbbwslGMvhuW1CKK8f1uf6eQEQ2zgC4lt
Hyp+zJBaiPIl9dab0iYe7v9jOLsD0+FBr5ntQCep8FgMJnPhw2ha+wVO49onQfL2K+G4Qo+tV+kM
9CtYKyN6eK3DnuXe3PSBaqcBqfKayZc2nulPx4aRQfhC4mTfq+QT3mWV3YCNg3giJyYLWJWGH7Pp
rYPUL9jqpntraDRnLnnsmuF3mb4iMg1TJE79qePcvxGkCDBU+pPqAZpY0e4AaGa4Ve5kgUD0ACqE
JtEZwyNe7xQOLQz3Coaz4jCzp68sIKran6ncDPPoM2Pbmw4MdMPVBC+2u694m8b20GTWgyg2sptv
Kl7Ol4lxozKdj7gA7LFeFdoqDPxXJWlBJz/nW8kaTjfrd7/dx7iDCKYYihJmx3xawHgKmO47aR52
HX8guBkSaTgNOowBjykbD9QzZYgw+adNFkxCaKKqoVLtI9DsrTeIIlrS2RENtDKBri17Q3Ot2TI4
GO0wQaqOy9G11eZahetJDBlFQ+/0OsNWcB5YtGSxXAsaZjRpvrFJIaBObqPu1snEJGr6v/ZdPACc
SczpM+NUUb1tRTVTkp8lxX4bg5oizyX6adQ6kBPnks/JBTu8ksZcrLEH6MWxyAZ6Xc5Rx/Vpoq/e
cpcSsj9oLUJoe5P5nNX13JU5CZYKYqKXpb977pq8dAQAEuzLLi3s2iVh6uwk9qG1XwOkyQGtLI0v
I35qGhF3o1I/0z85SAJBe5BeSMdfTV1tPSJlgj3ZS0FSiXCtYSVBXB1mycttEmH1fOZkelYtbStG
cufZ2sleBKRD2ZsHik1JReG3VSN/7lqf9VLxBkptnan0Zr+Asw1FbnUuRBwx7ej33Mqe5vxvpP7z
aVwKvPYlUhWJxuEPmMLQqjkZ/UAe4tsG3txitidCvpZHk0oM3L4do914cgePb2Wx8gNRthaXeXzR
EGixHdq3fNBCOMB6W7+iWn3lLLClHoiRRKleAr7glFewDdU1zkkawmVpeKwuO/vkdcaz37eQMao+
8jvEX0RM7TF5+mx4RRvMzNUF4mIRrg+VhNmeY+YZyOrKjNApmxtPe8kmPK6QEOqPGVC6OjqAzxDk
kIwNTrW6Pfhw7Pzryhy3uwhEf4kfYhiXbbMBKpco5HkwNOsmExT5tyXAl/FGx/nWLssxDEBdXJwS
flQcTUXC+KrGoKUchTweJUhMFsInsR21Q1K37lZd3mDlgHlxhhxSM+5monp3OFjaROxvV5Krw6oN
UWJWmGgfFkQxGflJvQ2aikrVgpZht+Rr0KB1WbRLb6a+FWs+RljXwP4zbvcc+m01+m1LvPM1HlQy
eexlioxDDze3XRrss8wXFZX9YvGv6TMD4xzNkb+lSQDRoej6AKD+2HL6Zg04e3nBq+jUiujY26oX
53/AMwZplOND2eBpCRlqZJxXlrbPEciR/kYP47s+rx9FWXxOdvOZv0+t/V7Uq6eNzyLxkmyiHA3S
pCIRdaVBpR28lL62Dk02cXov3/PZDzm+g2UkF/Bwc10LRrU66sGLduQ+2yFqUpI0K0ToueemC1do
qTBDG12xA1NRdjjcpvvUQfhduE5g2IY33Uvsi6Rx0/e1jZ+2mT/SpEL3FTfA/m7CDX+kuoC4+GDh
gwfUzjBobOifuxMkSvmuW3dJ12CTS403c2+Cl6C/1dY9LGAduiGCLkkVGlfkc/Zj1P2xwvun3ZbE
OGl6f0anHmsyRhDGma0beftu3XASWLJrP/pNCnvXMXjkxxHLAjbwB7062IHjvTIy99wmc4a+W8k/
sE6B5Vkk6oGyl/qY8ZislDNzG0qkLJjqyo0wHyj4QdPj4s6I9Y1z7cYinFv8hH2g0Jcw0ZcA8AGL
ngUkdKVt9ZscgBggd/Mz7cGs4mZANWkk7DPblY5NqJQJvdgXFSPMtM+Va9bkQbwoxPFyv5M40COf
R/8mHD5HNvFYQMfCUoswU3ShyNoT9hAQGc6FPm8gl0fGVKbPSGYsiKkwXBuHHmVH5iRjHhP8WRLA
GNlOuTmg7bOts0OP7alu5vvQT7dmKq8VFt6psQPD0e9gaSqCI06mA41sT1M34DIcT12YvZnYtpEk
5K49dVztJVClUTVcEl5j1fwnz5vQ4WafgfbX5hOm0KOuQrfBAS51KyMxxmJmhGWQjP60nMaLQr8b
JbF+dXuZcaifEfPulG2TqzD3/XqB6ZIqv1ApyPa4I1gWC1AQrnP0ZGyujedEo6u/DNyvUGa6/6UY
iQ7t76DQ2XEj9VQROc03SWd4G8pfCno3NM6DgdzGWHMaSMsTC8rJaESzcV1/kkp7lNrbrBtfxknX
7bAu5ZCazlPCIdBixyiZri9AlmSSBWjYlqCSMAG/D8VbtU/6YiNd97Co+CfJoS2987668gRbSwUx
QP2FjtloEJgQagTkbXgEiDQt7D2gGoPIE4Hkjkl24tJp0GxHYZgjZDZG+VExH8n7+PgfxYTK1kVc
UyqEt9Mtp3Nusic8/gTxxZWF3li82vwaTe0zmfovtvMJ6+UgaCL7ids3AVNOq3QeeTnoVM2Ts3fU
y2AoRSC3nDwASCa/almBtYbxiRYdi+XNTn0O7LVJNDbFHsuwbWHYNpY8hY8MxEY9LrgB83N/mR2u
VvZwdnQ4a/idrTjsUGcgg4xlaBo8IRrooV8jjDPHmdE5AY/EZRBH2h61IC4YVgx3zrkLgFl4eM9e
Wq4jMW9QTXBu0o5WBPGtGfnJo3KAJJGeiKO5V46Tk1+3aVSs/ZYoAG6p9Sn7Bn8Cvc8FV2VA4KVz
J22fuBW/4/lREdRP2OiSsAENqDEWccq7neSnapBPlLQRveb8dNAxcdogfDHwOALPkdU/WWS5nzU7
1K3XZHaQvAg/ztKpQrmuVwlAfnesQd2D7FMJG650zRIr2DEvLew/O4TI93zn2zELJVs8TfS8n/eK
AV8PM4hClhylGDCOpZEuaJiacNzGt98nhW+y3c442FgC/PWHIzH+j3a9aIxRkzfyS0W4s3zu3iEW
EVyles7wtD6xuJySBuuv2C8ienOcxctr8u+G+Sz5ilWYFplU0O8FiG30TDKNHMB2BRcEJg6+hee1
ztTdLuG3ZF36/GcrisN8bVPRMhY+nz3Sx6eNSU04V4WYDeDEGPdZQl+b9QVA6FI2F12nhIrcdys9
0NnRufF9Aut1pZtSVeFY85qSzkZNl88e1zvm/FQpBWPr6cDcEqhLcTe8zVpodd3NSaUXGMaFuTFA
uEEGXFrEVxFBwu12rS3CeRBnZ3sX3Z5mQSlaz4bDDcHZ6zq507kntsIjVjSPaI2fNHRk6n02geai
wlRx/Kj1GATBbYyMu8VonzbYWzqWNwLjUXeeLdgtb+lrNew3QQGM2FgBb7RWsrum/VkoWEMtcZ5N
9aRL/BIs6bjEM7JtkNT9Qb0nqqD6CAIQshgswUM9YTOW9D31BYSRqSzhkXmzuokG1Iig8i4t7yG8
vmGva7QIc4epRoqVsYUpocn4beAG3nlcd1Sw1Kmq72ZwuXCM1gBkAisRs0sDcoxSh231oVBFpvic
qzEUFHDN65/mvyKuRN9rTu5z+vG1B2EnSCcDMF8yDhSo0GROT90CGLOF+dFBjdl1HDuMI3SChBuh
sUWwW7ZK7UF36274CpmiUsdD6xTuGldh9DzB8hNkJ9MudEo8to3EHCWmlJVXZOf8lm8D+svInz58
3ROeI81A4lOfMgqq/M08gr8sBVyROFLTIkx+mYoXkUVg/FqZ2bFi/hAzf9gzEd4pJwxt0oVoFiFW
tnOLo63MZy8nr8I1SoyxzcrXQtJoYDyDlLSKHhD31tlC8uZLcBni6bBpD/jA5f7fOosoDtGouJQw
rhQ8Fz0WR9hWVPpliPbDDDt7t2u4jLAYFR1cl+3gqUpn+kguCobA7YBJMG5XyF9aWVzmQMFWEIv4
remaV6GD0Dbrh0U4XQsyBAIBLaVudTDgsIj/1nl0lIv+OGrLadhYz0xghVtLDaEUhnKNc1CBza3r
4usNJJaKjOnyPXN40bFIAs4KcHPil90VKejrLvEKkRxNrnselr+9PXb7keqYuEjw3iLTWsqBI9Kh
7PAryeA7ztXI7Y2aoLKEo144QUptTMSG69AR1PIT4a+KWFkMXnkxf0gD3a6lfFHUFcsSk39x6+T4
GkdcvWdsiaUOaczOsCoMqOw0e5gZkiKufoJDJlSZrr4MeepZl5LkuAcmoAztbr58UswKWS9dQJ/Y
jCXolhxcC2t1C1MqFAx8w1/2RFETlFeRnLa+CYz45FAg8HWeNHZ02Ea7mPRGcTZtcW5bya2U2C0j
TF8tlyXcgxbAuCS6qk557fTyMs4NBR07Um0aaIronCbIukmQ0YE4GZQZwZqjtliSqBfiKk2edanc
McbmEukYGe1TgsXqHWTENvD/6r6lsX4iHNrKj23jdhxF4EMWXY6jTnf64nZIy3QFuVs40+0Oal6e
yeOk1CsIGXIS81yD7amJNpAuw9P99qOstAJfhvYIZ4rZheJXdIwlPDoa98ooACJAAQ5p34Jhm8cW
RFXuutOMyFXNAIa4m4VIFInf7sdTwT27wlwUGTaFhxgWMdz6SPQ6WzOw0sRCXPiu0t9dDRIXh1k4
uhoGFowZpw1z/HkfUvUwkBDVcBWqB82fDr0xnmb8cC129xGXtG5jynlUobAKt/ygWMA3mw6CT4o8
U7rdADli3tnIbD0coWavSPDB+DT8lRf63gtUEwn9tmGAljG5lS4q7sC9eVu+lvzXdC8KFByDqcwW
LjwMvPd0NXXdEFTJJtIzK4SQ0rMaSYtKQR5UtfGdCw/US8wJ6q+Ylxce49B0t7oabrT11Appqf8T
sfr/E7FyzE4jYYwmbvwlrO74CPPhkDMGHzJ4DofYAnMI9GUiqFlZvGHd4E23tV98M2BWQqYoOyp2
6jG7p+yL4TrHpYxWQXMpQ/VTolXPXCnWnaCAcOnqM5JUiz/TupuX1R3mAvYZAo/9rfnLU8N+S+WV
xtU/T+5xp1/lZ2UUHA//0MN2WYBkgWOb2v2M7YIsCL0OQIS6xbUId0HUmKRszz7I8DUSzftqS69U
6Z6jqt3J/BCZNlEr9cWDNeLXGOewYMJ0P/TwWah64dIPuJ4yRjpd4oyATh1OLkYCzY0j2y9+CioT
2MskREtccmHCGnihg0LYYJLcPlaIv0zXr4JcdmgWwPwI7XLOUnTlau3ghJxkLufkPlQkI3sO7KYK
ZonDTMk9IWFhIrJEbxVMLcMzewv9QwQW6G8HoaZ2TR1V196dSQuNfXaTAuKqMEmsPy3KWILnRPCY
cp499DCKvMvMrmm9gIMeNK32dak4tIMbm1822YmZMo3Zuulwx6pdfE1xVzXqFMaZTIxpYMPLS6Zl
h/hPzIysyHc6Sn+K71ICBD/sZ4zjB096RQyAasc5Yfpy8CDbOx2xu9JgeiK6G6V0xJX8JIjmacQR
Im51UYb1eSRyyOGgOUO/OyUDO3hiBqtFY+NbIbeUNOyHkaDCSm5GpTzQeu8Vtin7FZFNL36wbrDv
C5qoVgZy5DX5puz8Z8sUtDiBkw9MzYa3nOIPMDg3HmCYVbwqVHCNRiCxzyp4NrBq7Qa6681LAX/E
or11YSCjRvtKw2udGbANzWPKCDudz9YEAdqEWFzcLLw0ppRcLbw0EytP3pDQwU+zVq4kxxTZTpi8
zI8paj67Tv7cDFrtdE7s+hw9fyQxg8ycDl0k7SJTvm6/izjHGjyf1HIkQ2k9iYsNSh/UQvM/Vg0v
UCkfDMBMUkJTPGYpdfBb2QK+bboU4yBQk/uq7hLwvOJVKs6zIkM3OP1D+2VWZYjUT28ZJR9MZkDe
6bxI8OItfbxrYrxC64g/u9N6b6OgsH5txLBcAvkKsSNj+Ipdy2qCPrUD5eUEZd0wsDQ83hfVVoK+
dNXrSnqO1boQpygWx4aS3JIqIBlDcvUWGxzxa/SMgmCemE52V53W/S89F6wyjl9pNL0DZDHrG5RC
HadI5iYL5Tcxa3RHATYnd0ulf0ezvDmSvUrFFyYjCMkf6vozyDP+TMZFebKv6d/IDbw5h0lKLpNC
/Fv9K9tQ1OEApzc7XW8sPLet7Ylv+O5MODMCCesvgOQVLFeMMAhNngVdYUHn4GX8jkNGfSqz0Ijp
AUDym6CcJl7NE/K0tcVKvhsS3SrWmIXNGnwpB5P51NM9gxJysAnWztUEVm9lRmUcFmwEGe6yROVm
7bi65i4HNZZ9HEuMnNCL3XyVqeH7N2UoK1PIvNzaseCa1pwtwsOM8Rwedws4E/bx04AtcIr/AN9y
iM0U+8SKbzl2yfzDeuho4V0rDnqd3qmTEIX1Ti6VioBfgrMMsaCu71hyW38hyIDcvx+d4ihL3Dqt
p8KSZu3LcbrUQXTP6IZqRiZTzDkjTN59dtJn7sX7Gvyc80z+bfLhWCbZMem0YGi7AFQfXIHeNigf
53zu8JwQH6wDsjEtXyxrHSiXeF09m4Cj854xuRRMDdLsJcmPPbPOglflrr86/AQR+ZUsRA/XBshO
lFuZ9j7jFwtQV+CEyweTYA9p+b+tftMFinMXHYv0vPTZM6XYXSW0wIJ55BpC+WLO6iJ6SNNVMP2y
eeSxQqiDHAgsn2npZdozgc6EaUvxp2XPPcQviKihhfkMcBXkwvm1cmVMwBfEzYeUfBRtRV0K8DF6
TBcW7ESzD9nfKvsSvkArZXiMQtONnl2eMtpahplGl22UlZ7wX1scAWI2/9bzUvb/uqp3k0k7dwuQ
AfGvRvwzH1A/qBFXOzhubGm6D5nbhFJNiqOZsNTaRwUoRcfahNH+lCNf5Yp+GOV7Dl+jS9ZTBdrY
wtzUcZ3zzNNADPstwXnBKPimc520nQ6xmCyea2fJZV2i86DZNFurR42rFtVMSP8FQ3O9e19pX9RA
3uEqxlRxZiF3nYS1n+TDVEaHas19fWn8uWIIXj0XOJz5AEqrRor3c5OIqOFQacqlHbfKM6avxfGZ
UCLn0gpZxhm1ccq5yatzq2OSI93qgGOWqnnXsB+YGI17h/i3dukw9Uh17wri1R/Ok9p0Sz218nRi
RDMnV2NrAcRZmGX8P0qmMcOxH5BeY2oHcDqpQ2Azyb8T9Zfrs6H9dkbKzBgh5OkDv865LaxLV4Zp
uh5MvCTKyneI6xaqQ5fI8AaQ18mdE5PrOanqLx5p8al7ppdP39Tt7EuUXnXh8BKMu9KUkD5CTDL7
tN0pVYRN1IUjsG/T+DC6d9JIGLwsn1IOjtiU6x3RMfdjTxhhfPGnLFLvJTii3ZgqBQVEINhjPwUo
uDjmYUDSd6bel785qQYM58zqQsHaziHtENP4qWsRk9uVhFzMQyKp9Wledn1VHLkgMYIDjVRuo00G
MyhYLtdaoJ937o/fohXPWYmeXaW+wMq/lX+qgXKCTt0LMX0VE/PjaNg3/7ElSjeUKW/DtDWEs+kc
cUJ+kKJ9s2dcd65e0fr9NZfDEyDGFQF/ULtbsyqXVThnrvc7teBmMbBkoV4NOy35yXiynAgBjMeq
4bGqeayWlE44kwNr7ffwBjkyqgWKRiLfh2S5TwEN68SbmSOh+VujtddnaJI4KIaVAdZMdyyK1ib+
M9pvaz+CEEuRtc+/rClendq9NInS7b7wxFQc4pkrJ9xmmWNVT3guhrmocZDqPEsRl4pr8MjBZ5sj
Nmp2C5lfRSBvOusKTZikmMQPMxNqaEHAu7F/j8IECxB3nfA+ioM9+fRMmKpPncBsH1v5VVT1pbCS
jaNwXH7jrNUr5WbUxSNZlKfcxG/5IVPwcKEtNiaAyfJL8PlT/kVLxttl8d/pAh763I3gakjepFKy
Z1LTaqw+47Ftxjdn6F6iSZ6mvt4T/19C2HuAL1FMIit6gr3j6iH29+OEXZtWa0STnsN2A2JZs+7m
cVfHxX0yhTcTH0G4FYwtSk5jrKGujHk+YxE3rFePXwAG08Ekk5yvGfb6FfwFNB2dKVx+7LM1UJ47
EFLnTGfnZxBFTL1g6C8IIRZb1Ijy2fZgM9cWY+oDB00THKQE1dc8vyzfWdHddtRKmPuIgsSJsADS
+wHS764SKR/kwa/FbfG/FUkwiHcaoWLeqzbuA8D7gSNoef3Qb0WsPerJs5lBljg9Iu0fBW4H01QV
9LFqju9CVd/tnfQwIgm7swcNz+mm7UZ/lZP4Oih3sgLH7piChewnkhAmFm+OKIgwnvahx7gc1JQz
ATQ4UpT6UdhaYJoAxRLppPafdZnSHyCFmm0A4Ms9VW1cClHS8n2S1VdmC1dGCXUiKgk86yOHdUTU
5AxfcjOzXZOCGQBSwYpAnmMPnFL5bc2SFx0w7dp9yH/BQ+70TMImPe+nXyYByQo3Egmn2LGOOIX+
f+EBLudS1tpDDRr7JehZM1ZmIsqPQtqtfsU4jyE4vsSYP3sGoO5E3wDLo66QJJhNju2uijtjOOi7
zaFR4tAAtbqZRVSlO3zGxwEBwIsIlgr8yHDrfjNtBuV8baTloQhX/EHisoZHLc3PCq5d85+op97q
+nuAK8o4qiEWw3BYpbZv4zFZGAdMsh2M0u61FT941h4FjxSlESslWhYnZsXAgOw2kEZmJfUHeBYz
jQFcztUiHKL3SuKfGYE0kJNX5/a0zOqxhx4uE9rFuLAWlPVkf0YMBit+TNtRDrOGyX3U/F7OgmVe
g9pNmgqcVArdp/pQP+WgVZX3+t+EVl9L+BuiK272ND2LVuUYOAe6Z9XzviShYVcXOtgwceSy3zPj
UootP87Aib0NFIRZHrgvH1ifD9g/YnWhkHZvFJKbcUyaUUwagK5bLo68yfpQkDT68iOxb/NUBngk
BLrEpqS05bU3KbJX67CZzhSVVZRqOXcqUvCOSf5iHYdJO0m/G36p5i1h6GZ8xfnBJCNZtGSeWPYY
8YXdjE1ZfZQ66tcAXr3hGyzqI709/+JHojTGKOdQriF5JJ7TJrRIHMotCMPplbTUnnzmhQ/Jy9zY
/WX6vs/t0wCj4WQ/acIUeSKRcUuIwk3nPu3hmIBYT7I5sAidofKYiDlYlT3j0XJ2rrz9jj0Vmm6p
gwW3MH4CLYJMrZMq4a23jem8UrIZdYEMRLItxH0eufbhVMF6oTfVzX6hbfya2Fk12CmgsZwVOg9y
MAepGU2H+dolyZxrTFHaArCnlsDlA85bVYbEMB9HUGUq/QtZVrjxnXLs9ntFxCmJ2utf+4THral4
PbEGxt2n0yeeRT8eHPmsPvcfXYh2uKuO8V0uodviUeSJPy7Ufoz5BftcSPVnmHbLzlgTcg3FWdkn
Se5Hlg50kC0eLP1azYxyKI8mp2sOL1Omv1rUhznB0Uvmqy7YcWIT06QIiroNlKR1o3zayYG0pu9y
v1PmLqSqoUBsNM13xbnbnbP7JM5AfP39/xGlLK04+AdfDM17RQeirBKsFJ8gVIDe846TRC0/4jL9
oBT4PcZSmrwb8crOgZsEPZojcGR47Bd5XO91zAvRG2ypeXbcRb/3RIOQ5QL2PvkudIW7rfAtClxm
ilXxsrF/z3Nyk5XikdFlHi0z0hwlYywEK7Fsm+zfUKae0hIFz/JTv0+EB7X2uAyo4AwAu9I4rpja
oqr8bAySkUdDx8CA3zCVg1+umBLXEBb4VvXJEO05lO0jHeu7blY3IS3+RLwuYb4NLyibmFRZ8Pu4
+lNkLVZEwRbsPP8jHtuQRrqQNZCADoF8G7UZi0gwUYwIOr2CgxUaEHVb+kMyTzPslxpr96GwsFqM
7OCNaxf5WStohRXL2a6INqzruSmV8yjQ1dthb0vZhjn1CqxQ2SW15FBe89DKyez3Fj7e9Jj/7cqK
wcoQKFd2YCA161N19CMa2hEyDMemkl/rRvRlMYjGxpW17xg0kMrAD58meUpMgIObaP98Rrya2nrJ
ybwr2xjkMObdjtiRQoyy3dnwlLgt2i+Ogvy3hppSMXed8vKuMC5fXQfKgQLloOMhSutzG1vYEZUw
qaR9N3GN/xKkMzp26AHUn0Jzm/Bn1un/Iem8lttG0yD6RKhCDrcEQQSCFCmSkuwblC3byDnj6fdg
9oIbZ+yxCPyhv+7TQ1YiggNuj64lLw6nJH1IX6o0P+VCeFjtcEuhs9lF3dzZG29Nol7babws1zIm
Vkmfny6/F5J5SCXyEu2hIhshj/txDorlXXMU7shTdcPwJqi615k1wt+95jlCAFC5iuAKa+ADUuTz
xluPZ6FR6ksvSdQ4qBzi6ivvv44jxOebbJo/xLL6XQKLp3AAkV2pc5jenIV7VDL05y0uz1EEGvlk
gVplt/hVUCm0VNJJjIdTzZAN5Z7Rw+OT+T0PUEiuN4Qhzr4LQ28DVkR4YndLrdhKDVXkys3EJD0s
mXaXM/GdgYv8gWKiuP13shL9pv2nIfrKE8s1XzLxDxypXn0sRMrgt4/KnwSGqUDRXJZRma7YZVGf
zDeEVxRkfLIKgbaeayuKdoctt8WWGzPR7QftUDFgBVFQc7mHHR7uU1UlakJAUBPVbHsZR4RKkIPv
E/NwJ9CpBpQDakkSBTgbzNSVjLykXUehvS6KfpnmISxv6FchlHuGlGAn/3MALTnFo1npzSOtq4NA
ovX/FqAOA551buQ+HAorsFQjjMstVKg4YCJMDZW7mRHFBguccSPA9tskQtigK0AuY40Bkk/IQXTM
pnA+DVJkmJZJPWY8BOOhothIhDPLPakkcNeL/3IcBtKoOVBWSYV2WxNwzf+ep+pdJ49z2A+vu7+i
Yc9E1YWqK6Kob2ALk19bgv+AoUbO1SETtQfjqYeebA9zROgdauA1/Ttpai41DxmBAQa5H2vbbZaS
N6Wztf3UfJ5IoGkHet6JcP7W9Kc2YJ7mZoXM8FSSKqy/c8aeqdifCP+fDAvlnXimzuvacnyTSXZP
TfvWtQmdUTKwlQq32TKDCcrkYNT1wPmhp8ZpQcDIfpGNPzYwqSzrUU/UALrp5OuNdjIx3gsZf0w4
H0PsCfSXdcSAI01zpzOkcJmguhCd5ekplMLJYP5bxT/idr0YUI1NGacr4G1glypXY/3YeDLXcnYn
TmH7me2Qt7Ir/BUwfca0EHZ4ONQMIeGO8F3vw9aoueSLwmFGJyObeDjcd7QmTVGQ3cwYB59+GKTW
2cw/EZfRo6AkjtSSLrI2hBLB6SYY/TUuyigBwTFgN9MOaUpZMWVx9LZ6VG/gAO9BwlJEUgImWPF/
wQ2KAxm+mFlG102aA3G6tHnrWHCOGnYeTPzMYe3eIbK85pt9PGKCg0oW7BAVAuwbvoVF5zehYWCH
8khb5mGsAO7VoUqoXrrEvg4Z3UCPVS+CjCRpPMFmqYX4mBf1IZ0McDL7waSzrUPjLzXFlepfOu6k
EzbuTQnNUgyXI/gQqY4vay2G2Z9BJ94swwLOOGvFgPw+iATEVGES+k5Nsj67oCeepg7ky0ZfrBuz
IFbk5po3o9ZvBht6tc40fcRYhqiPy2k9GO+Wjo+1Tl7JqdYMKErSGV2TeBYI+cwuZyOoKPrFAe03
MD7MP8whOf0i0SbEEyOuJ8S8f4AdzdYmvImbcFEPkaeVfygUiwqyqbF2R85GDJUwD+M9etuCGB45
yI2TLsvefrxLh/ai3TfNvMUZ43dLvizxpRNSptSTU1faxxhZH7BjnxHE4DGlLemkw/UvzY6RLNjb
gpFUmfCFGe40SuSDh2PUQIlMEskf1dzOd7rfTOmHek80yRe4+U8cgUS5/kyk6ktEsIZPYFjYPHhe
cHZ4+Ok96Qyl3N0Oy0YAS0u8Wv2vAXpWE2/hLRlHvBK65urZAdMjiVFsd7zzqi54UwxAp+eps3sQ
2gKxtSbyORUyVQBkZzg02BUxf9XBVBOswTJ4kJNimC5CUKOuQSn9W1R6X/m38dU59VfSTOedp44L
AJGWd0eCWLPR2qaNlGfgXyUd0dJZaV5SNJ5FVW9M7vG77prO7l49WJfM5GBRUu86eoqpexMhRogx
pIhHfzRmW8XtRt+ALeDRpTOS8/1xosZUmzN+v9THSe3RENVW16ZQSCfGFxieXSgEo9le5LUOrQRx
FSSbdKnjMdguFpfbybDCOkqvDxVO7OhpkuIVVuov/einMmr1MgMss3xxSVD/2TM8fQZOxsds3X9C
ufh9XN7VKAF6p93Gs0Exj4m0jK6E/35yp751awm8HYre1lG4slcMlNg1wM6UKzEvZnxt8hri+lVR
v2O86/n23jPvrme++uwpgyEZvag0r12TX7c6v5gUycInYWp5iqpAqvgCwdwz6ssIIzSA1+rybMDg
AilVqTiXu5HeDTGsU3QQ1Y9nwUtWCBrLaZZ7NzVVN4HqlsHixIkV4DPNpDQsyINU+X2K6neMNg+t
3B5SET/ZUy6V+hDBGYqqchCOmmXcRmG56Yv+VsoZaVLbpE9nIxGqTb3NXRDLc+M3uU4VW+vhoHYL
Fb6mYh1anCLVT/zbwDMoYQ4UMiApHJ1+761hd4CRQt4/le7mG/kYFdNw/HT2B2JeW1/vZz8jxor0
lSXZYwBUqArxY6nX94oMS/Ep0FsRcXgvxWtfxNfeoMEe+Ez5pmfaXuJ9jPBRdpIW9MzVJ+G8mevF
tnkJh5+SFt9KUKSTFTY2JjPxmBw8IBTwOA1eZCLBDWUC1l3LdL9cIz8mKZpkTQAqNBd9AtVRG59L
PtagBlW5BuvUBrUp26SAD+W8+hLK6DTgUybQoVO6zds2AM9nRtYSY1xQ2bXcS/+hVCKVC8x+Jndv
75EzjwkggRwC/XNwrmHxs86/aTB76qV1FuTXCPNBY7odcMeuyM9aI55jMqsDqgRyaUJDwWIwS4eP
rjUnRTwTyJRuhBSjLFQ5sAPW6r2eDmiya0MPOsBI0d8PvUGQoccZjnpvPJAZnrVUPueSyU1KF/Ta
PyqTel3zWWifwsABhSwHXn4fPGC4ilA7N8HXiJCJaXasMiHQ+5zuqfpSL+UVHvlGTTYC55IQxyCS
IWV0WJarK7UYtlnT1NJwaeniX1Xk95qPUimuV4OXwtNFsgPgAZAn8+pxjDQWjy/ZA2vlmrY8ocjb
3zL535VCCFZ6Q+EyvNLmzupnCJLXxT+k8a9YhzFbcXSK/E5vzrEEkRDs00GHQJXzS6cX04Iql89n
Czc0rKWl2EjPrFf1WdGmZZgphg7YDVPLS3M+7Aluw20oXOuWFTQTpWtAjvhdzYJUPs8CXGFYIpP/
Hr/SS6OJ15xEBu2razK87U0EZX7FHBbqM3Rt2FbNuJ43d1e9Di7tQnaMESYjusSmiDbCU6dCzmP+
isfXL5ZQm7HF84lmV5Ip7uqLEM2f6oGmNY8LzuRe+pCTFwO5BhhdRUBp3/UoKT5Zl/ErExXkRlbZ
dMRN85QmNZSGAgMcDm4tvSQCMT/+swTUd5zBZWxyyCij1E75wMFKwntmNCfB1m8lX4Mpc1qQPQyf
Tsbgdh9LZEVxikHWzrPXJVZglBuCGuUhLdfBp0mCLIUZrjS4VpXU5Rs5yelilwhbWJIl8/MwgL0T
/zaexlwC/m4agS3IyESwAMbnFRuSTDntJKs395O19mvh3pFoXw2mJLorCbN4M8di4ks9r8B26v6t
3xGDdsjOhxm8btEaVzou9hQHa8PbIQIqgQGlonKpMV60/dhqlPsWsxj+QQSObsWjX1V43SUMlRcu
0n76lKiEKKXBMaiEgM99ku5DAYee4AJFDjud3xd+yvFy3lIy9f3XzHInlT1dS7mDdsF0m1tYbTG3
JmeemPSN1F/i9Gkqzq1E2N8ouN0fZMqNjUsa5swaK9JQCUpT29wlfb5DuF2rkRuCz1zkk2HoE+jB
HnHehgclMs8y758psA+dxW3fVvn2BLwH0DyRH0RYoXV3sTKOdy0gS7wn60fSra/qffiImXiv66Nn
l+1lDebX6F17jGUbZ70IU3Laay7xLI7Pqbt3e4uU08vFJVsIXepOp0LOzhNuQOtllMyrKjEM8QyG
JHJGZFqWdko1NTDLh47lQObPLETL56Zkn5PC8jUYPqavrbkchZlnrk7DmXj1MXMLmu82Fj3Tbsru
IlY4qmRPrp1J0vyPD9Oc3MWoPSoq2vlw3oV2mCI0uneHL+uZivQ0XCsItEf5Opd+fT63WUu2yx4Z
hU2YEDJuXeKpGaSwhg8zrROPLgEWpgxDBLafTo1XMShHjYwvQ9G0TR2V+vRW61xT7VwjHlwgUG7B
x4xsSrTdebytQnP0Vqncm2lY64lKqci94kS9Y3UyHWEONP8uEyE2NS2AZ4TDfNmfN8/yatxrOhM9
or/OCJYsCSRSzWUnBMaDShtOF0GTdZdth/fIy5HVY4CoZlG/YTCnVuoEAoiy3lcrvTZsryJjqkWj
baNab1aJgOhoxXxnC8tXuhXShgKlCgM1JISB00+k+aPiDRsDjK7269/t51yiqds0jz47OXlYUnVX
2MWSfDsgFpcGIBt+Lqo2OylFIBPGHk4dO44UzNLGjtZLPwC9rj2Gw1g83fTpE9rEN+VH0hi23+03
yclz9u8Wc4kZ2fl4OtLheCOBZFm2S5OpkJ2SPSPvWL+Un2ayhrO40e1+aL9j0ujrxBkfG/k++sx3
hD9M9606CvWnzJWDksFdpc6RHFfwgHB9hiCl+e0Tn0CIH0KknaXnn9gFpO257Vcc14C2D7QEaUht
MjkGjNIN7NgYPt0G23vA0yfOXEoQ/kOpIRK5+3RaRp+kNYj1cuR6r6yIcl6WbJQLKgJcmIO/jF3F
wNEwtBgqPqS8QvZ7603TW0v1LP8pkMs0DOnrSlEfpCXG7phvbEuNPXGwPL3R/VhVSSaPZ7lbfOQR
YrY6onwHBpHRW4JlL2Y7VekD3/btFIrgRgbfqZrt1c76EwgOP/fGfFlr8ep+m/4iDLfewhBnHPLq
10QjikoLTHc+jFvjZRheFdbI7ZRyi2ZYaNLJO6f1a8PiESEJACuT0y9lqL04qxkdJ5/+dB6i4a4Y
0i3rDKI+P3RjveYUXo2s/MyV+/pT6YuPYjWfW1Y/qt8bBcCxclxgMhV6xHiCmZJjrWI4Y+FmAg1X
hy7AscW25g0B/ViEVR2YMsGoosMY0rk/3sLBqulqTXb9LEtoVzk5SLjUJvIFcmNe7MOETzGJAaKO
/9CAcHu3ahFsIgiNsve+UzsTXznnVEWdnXL6rITpqk4PAjRBjCVaaTpbTRiVz0cOVwspj8ho72Py
DjjjRtCDPD+ioFf1EZQXcy+7+1K/OhKA2mLwBKHelEweTJ/qMWqaDp8hxog9A1uL3Tt7/FpmN+0e
kvnHB0Werzsp65sIXrIS1mCSf2h1zIpxKdPp7mTX/RGqkLxy5C6RD50qSPP5cK+uljsYROK6j6aX
uMMpvs5eBYSQ3zT250r0ZhFMb86XSq66RaNDFxSR6bk8MLhFquzAUIBXrwd3kU1X+luxHOpYj5uc
sS439fJN5knTzX108MHg4agDc8HL1dVnxAcMZx0nw+Y8Yrc3sNtH2O1F4y4aMwCmulswe39tTc5y
qnJFBVDKOaHmnDCOH5OM8XduXSp4AIli+gOdPv4eP6laq39F7w0WNO66b0MzXSNTCzQQmVz7EAyz
Q4+NYhuY+7GgjpZ2Xi0zkP4YlcJlnKCEFns5tzfw0Rq2qA7LygLqt+abpRp2BVuH4mHNxnVqt09q
JldipYnqxpVxqt5p9UW5M0/LwiSgwfkn6E7BTzBiRT/rOobkfgnrzTjrA/DMZjm2XIGWGPD3BHr4
0DF/JoujbFMQCfd2VI46Ofbirw7KcmNGuF04mH1qVW0bP1t8WkQHzmhPB5IwdpIDUTXPZrWCZnn1
yXsBn0anvYjegUAwpmBrv9WaH+5AeI7aVfOA5Iw3tokyGwI5jnHgZ2p/Xczk2urLpX2S/8X+3AFo
X87JwmXIAgxK87hiHvtYZAtBNKxAuBNcIPA7wW+1mtoZfgoQ+0WOITVtkMMMJrt+JW3+kZnyBz/J
hTmTWWs+0sLwsdlkZ5NwINGrBYWADxI5ZDMYAM6pZ7N0ZpPfJwVdMS0zUXtVsLhQUSGmXlzjLKMy
SZzlk1qWvAESTisNuJAUzyfxoCjlqZ43yHTYdwb8pjrha9F0ZcSRMWV88Fn8lM+xwDlY0FyjXE8M
X4f/d9NvqnnTeLl6GgGX/ne1ohcn46X5UJPqMmbjRYgvKkU/NBqBY772FhlfBVmIqaPxquWQRZ/W
mPHa0WaYUo+8ERvc8LOQrjVWjn0RqrR5qdV/piiz5OrB3FYHxnoc0FH0OKU0b0lB5WeKcpphQzQ4
3K8bvg64ccq4eqrMMXNTyNQyzYs+VYwDHXqjjqE+HP5NS/FuQBKRv0ofyZ/HY9zq4+CMg8AssKLZ
j5PcVydSNrRxLVeAZc9v3dyiuSB8c6UdMAMjemeqflFP1CeGv6B9VMmj7qr7Yp679GtIdvcGNedf
EeHUtNWOVpk6Oiaq/Y4cc3tkHSjgda0pEX9iCDXpQIGfc2EmnrzULAGE1mbz1UmFb9IlmfoN1u4Z
Ow82fuovzVkMYCT8kr/hFC5tQ/NXR3BKArmx74xrTeyuDxQ+IxnGuau5L8dBC1ipuQqW5TVd4yOf
VO0zX8X3GDb6wpVNlK1r5Ri/ZkyWMpfQhSd5EGjewQxWNPoxreHLrqMj1b+XbiMApdHie2R0kgJo
Y2Skf0skRBk23ydOxCSPg4jPCD0faEFU/4doUQzYdGN05mJlNZbbm2wuVF/ix15w8m+Dsx8dsn8u
dQ0OBTpHriwp3jo0XA36DqsvU8oDhk5AjZQa0yRELz2jFR5t8JDyXX0IS0aRzt5ZX9oi1/gmks5c
+ThSrWRM9/JZh4pU6gEJ3qricCYHviAAbExhjJUKIJ+EDLIn9PnuVnwAKQjzJbsMpm3cozq7SYF1
0YDEcl6Zun2yPHaJEzU/yag4Ff4LjXMbK9WN0RWLJT+s1MJKiHesJbdOh4SQ35hDk0Ck0HPxuJt1
KiPfnf8jhMY+UJ8rLGF4xu76orzpanQLFbcYhhetZ4OZPoQ0earfB+aJjonNWgFWbbLf87Xe8RBG
vGK+alTXUYmBWKtnMpb+jQ5x+EjKgEukOunWGhp4cIbAsFHe3QSEjMQk3SSgN56SDw2Y6XzCp1Ky
kZEghZ207sZLDBsRtCSuRQU/3TKk3TdMQbSk8vRqGXUyUdttZZtdHXI4bND8AV5Bx1zbC3AEMvLk
5If+ogXxre9JMqM6JpTDQH4xvgqyB1UTXVgtLrFJj01e/Leq9oYIL6M/bHl5RPGzWmdQYu6GOvTv
0lkuy0+jaY4iRCUqOjlOCQolrphUcrdGZC8jKCVWw8OOQveTpgV12lxgNa61oQkRXrBcYsnSzKKH
9jZZZ5ViiJgzrc6hNAH5W4DLm4fFjSHI1CSL+lJz0+d83BVrTX6unKOCHsQGu9hNuGPweZMlTmaN
fOLksIBWUcDQCAKQrhwHiIo9QRsobvgtQa3udfUEpC+DiumP4Fc/uutrrBpbm95NRXUg9TkaUOxI
xkKbYpfllRwXhJNjlUheTQhhoY0rVfMAVQmu4HjGqRkwYpPlJWTyesGlUYBt3tjOBdnurYGtY/Aw
ZyDEDV5N7C1LiaOeFsv05WX1PSD+vok5XFip78B0K2dHDsXcs4YpxklinDJuscRHhGfSNm+ieunR
u2UtmFJQuBbXoz8F2LW0O0d5zV0r+ptxe9EAdoB7o12jXxqwiEC/pSMl9hyA5FOOoa7sFXJZx6/p
q5bzk4ZlWiBukbwTC+SqRuUVX0PN3iDHlwIISwmEReazZoV3yp650bxX0t5e019MEJAjtSPJvb5C
j1Wza/Ps++G2zuNbNQXqhbr310JMYL0LIV6eM/zfYJoBUkD6YJw85Efi+CCpm5XsOniuyjpYyCL6
pXUMQqzKo/qKhtrpyh99kRyOBmGm7nseMlfCwRmngYHLxN+sylVlDEpxdGpp68YHADYPq8gmOKKB
pnHkl8IMU+jtMZsN1CN8yhjmOlfOc3cTrFNZbCcSwAxeb8THroof/xYzW51WEF8ZAqS6wmktkWqG
EjoJS+yvOo/8s/leF5d+I5xPVwbhc8Dw48bIREM9aVpXorOs5k8qzF8zZXKYgS6rzlDMfOsxCQn0
JUE3HdT35dvIdoIbiCTxo2AgaTGQpCXcE9XRzxegI/cV+3Iqo2gzCStV4SySEeF8ossq6GlYEscv
COIQVt+GEVRzGvOWwU5aVIb3M260A35JCTdzRhhmIEcCpeqipa/VPioseznXQ4ACYVWYxOtoqmmJ
W3auGPBYlFhTtbp/0/Og/ajggMXGVzasIRgGgigpwoxoPHkortw/2fljznRfuGwmub2SW6mTgQDV
MeGIV7a2vnntR8sbVBaXhYdZjj6n5J0NDeK0YbZ3s/o7QT0wOyz7w/u86O97owuHXOub9b5WlStZ
zGt5ZTZWdHcFEMRJJTcyGgCrzyscNroVHH3dOxyZ4GCCeVevpeSMxmHE08G+gwbHdEzI3N6AfRMW
beEwg2Dvo6OhH34JnvlSzU8IOGBIhaBge+wkCs9T3O+kF4EpK68l013VU/vx3tTpQ5sGksPSK6M/
I7fuYkOdCSmGaak/R6P9HD8JCb8IHFGnKm7zE4At5VndDUwKriXf7EtvZ5sCAKr+cVhBwjzQZeE0
onLYOygzvGuI0JWJVKR8wz891sLPklwmTBxXmzZspeohFQi1Yp5hruzXxNEkziwG3TFafUuE/l7q
A42nDV3upDd5xE3iWkTvxYT2Xmy1QvyWQlakHbCiim7lSTHcUqueW508mQtdxPXRiJAepfBTunck
T5UyCkPJVR+kWGfDN7AzahbCpbAs9ic/fVCvdJvSkUEsPoIuxZpHOzmH1RGnkYqlxzTfCJcCThMy
657V12El3gG8lOdUixzdHMOOWy/GaQlGhMARnU6lj1QUP3CgdvA1LD5VPFMp2nmUagJ+pJU0KGks
NIft3lY/GalR53jYGiPs0oQAIspOGeTCdqaDpjDDpeEHNHH+xSANLaIS2coWAQ9/fovb8b4gS3MB
SkGsXGGBW0VxV7D3oL38wbiDu8ff0SnJXaPbtclm779zPzhvkVlNT0Qjd2KNCveCkIxZYyHND/RU
DxRgqDE4DI67cTrdqsMAAQwwGgVgSAKRahtW+rDuo249GbC8cDe/ml+NjiCfJraSLod1z+5sOg6j
A10iU+pKvUkUYA/VYkTCHasS4JHZxKhHP85+e4vtIam9shXR66xTXVonUdrcWCEVQXmTGrvxfO0G
jkJ2pTBT2VK800u4sYu13XDRe/FSKBqYjONsymcWZgnuUCNeVqzO5Yorz4LRKU728GFy1MxvGLin
4ppPIN4pCGzihgPbRybprhVoKltLo92GOnuzavdaauolrqXL8NGAilCx5jWi0/CVRnylvV8u8mPq
13cmkamM4bGFzBCB1Id8npeM4P/O/phXFytRACEtF8keB+1DM+XXOPTPXgU4gM+sXcXD1DqTMgTP
NFALGqXVOajdWSz8fKYcq0peYyI/4z5/koHkRS7fK6W5zpnjatb4Zu1/RbAzgAx21nKhE8YzFvIJ
LSFa7TdcSC7MbB09ZWu1PcsyD8zsN//glEl90PWAGnYdjT8P88HxiBYaB8QA0T6582Ig4e+1ZU3m
AHbNE74iPoKKrKWtbnrjVjsdxA5MHdFFmxJG15Hsel6/hFT9jHXxI8LEHJFsZI7comDxiSScLQ23
SWTEauhOUh9BCKqBYDHEAYo1Vwu4jBeN48d+RyE24nFIx3suVHfopbc07W+VLL8pEAN6q7KN93QZ
HxQ63JuzRIojJmy20a9E6JigRWRGLrcC3hrAT4fI4EuiXSkbu5Pm3NJ6OQ0G+fJ/MhOszuSAuDjS
/WZsP1Rw0hr+D3OwBxowCkjskcTXRO0qb39LCcO0MsvNAvouqRst7dR6U8l07syVgpqpkVyluOVv
XVVwUnZozfwoMp4gUoWloNophZq8lNGOUcW4hZLqzfE3FBJTKnDQyKf2aEICHQ6LmeLbkRxB5KaA
Gz7WOLIPQWYgeSfAezIy/7Jb4dyflGCg3dwaynDNtDCd28uAiWJyhj3mQieBKu8EKOmnZc8ZfyeB
IvRxxulFH04kyky8plpzZNijHluAkFTekw8mHF9ThXgKBZiRCKQMZQFFKpBI1UeqUp/pwwA8LXdD
UAM5Pg4yzKCUp5i9AsDXynlNpSd7Y62mpgh81UH4mfs5vvGRFvXhHyp5tJI2P3Dx7jpGxm51wKWm
0VfdEodT+cQUc1bzC+43NloTdxfTgIOe1YE2FrizOBOok4YZHMxGtmD8Qd775v8OxW/W26ycr0To
Dw1WrUGB/pMTgcTDa76ZbyRKaE860n+4Eytl7S3Uv9d+hYwO231K7QnbQ6n5MhDhvEqDA5dcAV3Q
uPaiflabltOUdK3T16ROwcqvw2yvxYqKc53Rz8wdSa569AEOQ9CB3sIFfISAezrV+J9wWEQgCAR+
D4WMddywn0samEuzSs5KT6S/OStVSQDP9EGG+vTNe5nSeuVEguOwFZJPQRogFuyO2+hvE/8EqONi
0oUiRirZSK/FneR8YBaVnzhoqTSbNdBGGKoLCWV9RxUKTTf3YcEKlfxq8+Qst9Ta66jswuQkk8lG
17gYQfV08Q5EoSRyj6Ir19U52+jgrW58vawg4D+zQX+XguqsQxQoYdSXh+i0vcdU0uiUrxpQ2tdb
bG32JzUGZJEZYNOMYxIxRiSHFUsKQ8fNu/fekh7ECDRiCNJk7NjoRfCvB+puwEGTFw/X+BtsgezP
oBAV+gKW8o9W1nbdy8BED4AGeAj7faZXyjj+4hN/p5yZFxPq4UN+gI0+aj8R0f+k1GPJSf8m3Sd7
xiaayBOvIFlOccY9u1DHad6SD+G117SnYf/1WS+Vny2Wr3IekI3EP4xA3aHkTrCLxAqeiZ8yKB7u
nYeHczu1iPcZpOHdtDdYt3FFWMK049404E0jzr2GgeJYl57IdDTGJK3jVBQSXMWsX8WnbCnHnjTK
xnEUjn1KR4RlUNxMZF3ZW7NJXGPtZDCX7xPgBdIpWfBasw2N+RjDTWwQB5U2pZkagQEmJF0tdv3N
/c0+iICVOHOLkZ30ur2OwMp6m4c+2CO0EH61Ejj5yCVsO+PAOsfLIdu0R6pgHCeLLPzerNJVPPgO
Gx4KWkVG6ju5R/rgTmmQmozCS9TN6XN+lcTLTuk9vW9cFtu/eBMoG0nY43LslBqzvzh9LGco/F18
brBz1KsRGAoF4EQlGOkes1x3TC4QwuarIzkhzygPVcpk/Z0rQaIe0+lS0kClcRs6CHbz28CvQ3hi
BdCrvedYFz9IFLlZpJ2VdzrUwFdI4wmvhNOS688K2GtkmIoR34kVuVUKjIxxyZAJJ3UmkaignBZU
NGwn+kOoOYcvTNN1zsTKtAL1AJ8JRhhMCvMPWFFM9SymiZPvO0+1HEvCNfjGaVT+Sy5KJW7z338D
rFEcvtGB67aE7MbMpfRKvuaceOmMcUzoMWbu4Af13LdfioV1dOVUKvuymCBrfQAi0kPw8M1vtq0i
NQFNlSHqVEeRhBhPRGH7U1vi6a2u0yYeAX0D+AisbT2XeR0icFLOjPlKOotUrI1exaZf6Ew3k33M
5zcfDNVp/Zvbe04bW8+V3OSDCVTD2qyvZ+Vf9/l3OcRD4Q5MVYfle1FTrtSs/lUBWJChOk/xHnYR
bxkxd/589lj++rv+aDI2PZIsNNOL9YS+v/7XsV7ySuiJ5lesn+gJ3BHQLo/4jmxDGI+lLlxgg0oG
W5hVXxWojXEcCAwxTPatHqOpRnhm6G3L5hTqTeP/SSoqJBUmK6IUtl+ueiDfzSYKKZb9r08Uzt+4
PqiCQIPDaZIaxlGfXaFdHFUvHLGmfIUJIGKxCN2HiDpf+89W9xYIqywQGz9REQw7L/jxJufoH6f1
jV3FfreuStJ5BQz9lOr3GX+Y9m4BQzCcrH3MPQKcl7Nav+lHv4H63P6MDQ1HtXxWrlR/LeLbYG2X
EUTjyG+/ieZNJT+nEH0YucRydp9jsB0l3AWZAbEX5z/pqwl7U3wS0sx+4aeY/uGp3zn1CjCZjsal
6dE0t5R0pspINuIBFB+sltJPhI+vea9mIV6t4m0SWWBYr0sAFgyBExqj9Efs94BTdfa0ZAdD3vly
cuk/4zPEk8ni4aXhYQPFC6RrpT8pUxNSLP9KeMs6fSD6peiK64LkaBrwVsv4En3HEschU72kOMoB
xxEurmFJY0Rz+q665NS/IJNzdyleVsEL0q1h8atRo/dlfomqExL84DhTczqtUoBi2y3nYCDTZ6kD
41f+RQQ+2J3TaPqouX0l72xgBnTRX1bHKQQLtIgxQjbPpQbK51mbJaO0/KVt0XFtpxPI/oNWk+dZ
utuwSS69rejueAZJ73BI2Tsm4+pk3Rl+jcMHkwOztzk94ImcTsJqJwLrP2WBhea2IcRPb+J2mkCw
WNvFaxjJGISvoCCnXINpDHRTuuwg50hkUCUy6pxNWezYcHRwrurbt6iNoYgVdqTeiCIBJ4HmyAwi
28xPxLXSUl9WQisnJgyNGiM4S1V0GwhGxpTHrN9ZEZG9sznLKcsAd9guEq7sg12yI87YZkgyK8zI
mvU4N8Yx7yFmKlhJAoO7wiS6eZuEUlZcVKG8EnqFhNofEYNUrND9ewLNmpwAZifwFUiq8k2Q7tka
+0tSnQb9rCW9zwgDF8MH/0C+aOW+MLMjWa9GjrE/OvNubbFkoBWzt0GRUWW+HvLlnIgApXQuxVmu
9pF2CXWFNGTEpFiTCw6LS9MXmFqyi07lTuLst2oYtKGsdmGmmef4R6XTkkPiUqfpT18gvTj5j1gE
iwW7+YlEJijXjVzLgHK6hpwpzqOZB3HfOMX/aDqPJcetKIl+ESLgzZaEIQjQl+vaIFrVanjv8fVz
oJlZSAuForuKBN67JvMkyuruIaj9SV8Tf2nJlFCq83GpIzc3Sza+rEynwu2FY0ZXTs8x5nc1qxx5
Yv3RYekmfKUZ3uJpesvF8k2SjFcLMGrQyeipThsPahflYI1m3HjrFcLP3OiIwQY3lUgB2N3ljsFe
TUFMLGfv3UUOEoFsrwVzxu2VTtcVv3zZcgGtON5VG4am18lBlethPN3FVXspGA004FOz8RSX8hlN
MElBreVZSfr8Q/PVRXJrAhoZLS2tcjIIZuw7hnAdS3NY2Nv41sNVJq1QwQ4xdG1QfVVsTQvzd0KZ
Eo10ZQzcdKRsZfl3heClQBhorcE1bkbS3VczfxBEpy3tZRKXSz5u6PS2i/aFqa6colBkH2p9RQLn
w7qRdmmhdEb+U+RTqPYgcSp+4TkPENOcDVaNlehJJJDInsViMkZMhcgLJCtJSwZJfGdQTgpaG+B8
CzbB+Vz+rdAIsNlvhvYQoIpEGBhDj7ns15d80drxWvjx73mr2HjykpFRP8m9vUbHjAyiAJUM41RQ
e27D5ECoD4/ys1F2gP4/k4jRnHos/5wtqP1YDLBm5MltppqtOD1rVkhYAFS+6Jb4VKWsA90CiHfk
FS7J61pvCUGRrE1ZatY25iScEfF1VtewaeANTHi+4MOUtgiJFwqDPLHYTHR0qLABctg3uoE5ofBL
q/e792iuTzT4jSDT7/7vmF6Z+//G9BZhes0AgaA6qdiAhPnD0Of3Pk3fTGt9tsx6sQA4jC9NbNYt
RGrUweBx3TL4IIz+rE69P+kik+9gU541+AGTKfyW5mCrBT5QtpOdHxWEeA60BkKAEe0gk7MQT0qY
sjGfRu5lCXCPgKSGKBxWiTriC7X+W2wFW6EY+KHi5zk2E15z4gxRUR7og16WmT3VY1xeeii+Wgax
r372GXQcXbiTcHHfEN3uUKexP5iU2SNl9sZbs0cFA5GZS3SJhBsUvYZc94a6mVLMpX9yG/WZjcVN
gHMApls03Klm23Rg/YeNSY80h+u/RuPClN5e2O9F0xpIsS1xMi7ssdC/Lbl5IVLI0Babsh1LCRIv
6z3K40/lx7p1PXLEOHtlb+m1NAmWb8hds42fdjDPK65wwzoNKsEF2XZWEkgXM9KKziNJ3StZ6Qio
+RoVvxE5L8rK8gQPjUZxIE4qIprRhxMsR1HY9GOwM3KAU3KKY+/pcQQYvkJKN8wBgegS1cPPDvwk
JvCkjxOvB/MWfZtCdDX3iWr1q9J6l1Ejl7UOue3IfXKDR31LG1YdYg2M7iRtECPciGqwPLj9RiFq
XBka1wXrciaKJCmhpJdR0q8WpfbkJxPG5v1HNN0ye5k42XjZ9Lm+mINyFeLqrpEgDxl2+Uj/5NJA
HAZI6k6FzTWeumuK78JCdCDW5XGZ+EJKBGHHq7ym5yrP/HfcygbI7lZljhw7QsceD582GCxxJhmh
CtdJCBmFwRE8i8X0bAWBnPvtJTISjWNnatGdzRjY5rtatPecR3gHZ0BdktQNqypAApPkc/GFGKD/
JfryG+tOG8me/aNiA1Y8IEKnnLYuk0SEBuVZSBKvw5bO7S+mS8BdxOW+V8SF4BS/E6GGlQsQ/6Cq
Dujr9kcfpcPyF61UtjKVlJyyio8rLmM1re4EaxVa89Yq5buWHCWCrhbZwpBCkMpsMu9KzzM78ESL
zzmCJSSo2LGk9pg8f0F1iKw8lKM81AQhmDZQX8/cpG4TfiyR8GvWBEGTxoEEObesGLz3v1ra1p7k
0v3Flkb8hbh7Z4StHe4luqNIBJJoQZxqCVOGu8qkl1KZ/459ot3GoPtEAuAhSEO9A03eQFWRaq5C
dXuTnvElX792kUvbnqeRvCDM7Mm0Z0TYItVkWsasao8khYQH7VKYr5j8ZoCWBm2STMTM1OmuKhBx
ojeuYep2C+RdlR0mUEISBxuAR6XBLmUl5zp2SjD3G/aXaXwPwWXUTISZCq4Lzkfw+NXfil1KznCp
NJibgViSDiZ//Z4G0toIEeFzYBwjZEi+s/7AgsPv7yJHdXn1nL3cnw73KPr5+WFRXODtR4RGg9yY
gbJAaj/8IGyf+agi5qYG9S4LeZkxRfbB2pr47YrlezXoRFK7A3ZOUahPG1p0iZmFTqZZV2NGH54S
dNdmQoCn/okRBKfFadCqk0lJDk/+lCx2oms3NUdPwAKfFT4xmFFGPmP/hY9hU85QaYIkloNtbNm9
BrMN2BbFGModcjrEjOHm1J5kgOIJBpVSHI5ojvky6RDoFsxh8BuVIDLI7UgTSFvyqXWYV/Of48mf
bVy2XUA0gCpwP3WSj2Mv2KEDkYqIFcIC6opOjWzqINLrZgo+O6dV7WcSbAyKtvqiERCDeRj3Ekpd
iICwZfjor6LBhlazHO8ny/rDD7EEsYo1kiku3dTcOjqFKPBmjEzERBy3bg8lzmnGfKJ5jlkhOTNa
glT+MLPs+Klil8Z9uJEEcutReIKPQ9qNszOc9gQVZoUNc2pTDs0G1SfvpjFd2lK69EztW129GM2G
gQq0s4xBCQPdFhP2Uf9piQoVSsAyu9V5uBf5cp9tPY4+1vxdT8Vbmc7vXdm+VYb+FNvqEaUKty3j
NGAE27cmwIaqsQsP3ckoYt+gajQH7NEQZTbNOPcy/Xl73FDDM6LDNQ9ERavOzYlOT80DkED5ajcc
PinaYQWLJ2mcIvG9OfKnHEQrerQW4sHMYpGEQp4K/eDAZ/YqGuPGgjUvgEE0Z/x0x64oSFuIH6NN
lJiyobXkVCFjDbiUzLu9z4MEjGWL/qZYqHc24TjAT20HRG+KHipFjOj/Vay39ktlyTUCmRLY4KJt
l6X2ylz6Zjz0Q4rtuLWWV9lmb/Myv2kdP1q00qqT4xyUBkBLSPAck8s+l+WLEDo8fYytUrSk8rk2
Spu3KDttOOdXJrUh4FZmiXSuEbAQ8MqORnnZRZbDJQyTSMyoX5t4nxWTTrQblFsMyvyC7IKNFFSU
IrAbTk8JK/5B7pAdOLL1jtPLbkbFNaEv0YPpDVYVejAJfJdJiEQ9MGtrTunCyAXBoQqOhp0uxLq5
DyZipLdFhkMKg7RCQkDaIAPJ2vptkVeI9u+yTJwMHtO5+qNqxk/pjHeGkjM3ThIQwIoMBXgFLY+5
a1AzTNwcLK37Uv4PR7MR3g2h6KAMeMd6+CPY3avfEg9eXHf3bSjuogX8wi21vwsThhgfDDz3RKbn
k7Y3KJqvTSoeUciX7SaUovecgFdCNEnyRrtLPgxwD68pSex664XvEP0SDGMZp7Li8dbwJJK6ckzA
1sm6dQa6GZgbKgtnKTWy78hin2WasrMem5fsb2H0d9D2WYSKiV0C1HDKn4PifeoosnHuQhTVFxe/
OkJtXkj7/5GsxoXjFiyDljR+RwmysNT9xIos4/5HHAUHAwOnH/NqMlvm928qzJkR/VzlDTloAxdr
yDtOrPeiV95UlmrJsD4b0o1b2Cj9RenXW5+ZXq+iwbcPMzKRFaI94JoDHNaL4jXO/ksroJNNhO+k
XrQ4Dc9NZT26Sn6uJREhVGrYel4bq54pnIHAx1rnKCRxjx1/UsJNuYhBVzeBnGnHtCE2SD5U025y
ZmyJUVqZkCDFBKbqdkxKUREPtrK9NSqiqlLgVWgcWVnY6HMVg9qNrjMf3MoScCmG81bTzLF0pSWX
59xvyYwEJWvFr41HVN5GW+unt2HSXou5N4o3qu2KhwzOGTs+VK6HoX1ZwMeYFivCLnkWDkgjj+rM
shbA3Ir2nMgg/A+0nrHXzRIRMajuD9CUiXMUkOgW04eRQHXNz2Ly0ZotN7VbwcI7IKIlM9Fc0BSU
kFF2M8WHdjX6xclQo5S7MVtOz5MJWWPG8Kd1vvyqaAvF1m653BUGQ1KN5ibGmSGetTUNZrf4iHlX
OxbpKeKoFGepJL9F42hjeYWU3iWba1R20ph2y7jLjEUHpSxsbBYCysSO5Cv5+JRVgXoZeTIZPYSV
QaBWrvtWegZZyAToUCsc7xh7eIKoCDG4jm9zk773xvQe30NNMUFKY88g7HMUxLdQtKw31H8KKs2t
Fq55LF+Xpbi2b6lAOmr2O5auJotqzvxrnRRhNmkBX2zI4XoeR9lftRYoJtZOatnVZE4vsRYCyWh1
MHFSpwU+SSdOnwS7kMUhkDuLficrzvvdrlvdG7A9zgj8uNHrkzQOcJZUPmP2NG8svjSSC1qsMmCq
NZZElWYBvWfIUunHetit/imLGDbo2z9Jr/pZBroC3bBkSSe1zE/MH+UYFHcAygWeoobJMYf/X5ij
rXTUYyztuHsBeDgWQEFKGSmVn01X8DMhJ39xAwB8DrCZAmzakGiUF4KtLvMONNA8zOBYSgVv2Q/c
MWW8mZzGPCwk/Dozwm1Hbn7N9f61pB+jpL1h/AWDKHPW/MuJftuK9Gr2UsglfWLbRGCX4qwtvhLC
HEByppKOz77wzEpiCiafQMI8qob0PAOgvMwNQ4wBjPaJ8VbOeGvRFI+3B38Wl8KqyKf1K/flSYPr
V96yarzxNXR0ZYCLDd06rYizs9RA6UxwNnXoWSWbUYrTS2XC7cjjULT7t6FtgqIhEoqQjhIX4Jzm
0PRkjESoTEVY/ahU/l08MUOiUyyo/ohkLZ16mzDHuSWAionyg4jwabKhtAx4cmNHkRSXlOYYEQkM
5CxYrszNDrWt82evQ3ZqCf94zYYEIgdPWzcEs/qub1+WiQWjZxmrnKJdR+f45lrc1rW79vEfBSuf
5cBkpP6veAIoxskSwna5xcRWjhc59VRy1GLvB7Oky+AVveNpFtozK0sJkA6bapNxr85jALfIAWia
E6OnUEbTHNLm8tbuGpaIlwvBBwoAXrIbT6jj5H4MO50Zjo+m0reKxmcpfKhqMqRQdSFlYrVgBtVV
dk3ilJmwdK+eu8joxZeY98/42Am6P61oqYvlAFOcNZXukWZLb4edEXVz7W+ApToTxtsWJjgVsK6T
9a3McRhLScAewSquUPOc2TAvSzRd2ccU1BA1/kqy0kYQk5xE2vcqCUdWIQKhlMD9F6JgrH2/OGok
rSxEK/1ZNBw8hYbsKCOTC0vxIQGycJXY4Q8pnz15s/ysYd1ovPhBXwlOMrJLn0Crl6GpKwFqVr2Z
HvPY3fU2uaVauC6AX9s2rCvjrG1SwNt/wTVPWdhi4TMYiwuAa8xzU8KGqbRgtPVCdBR21tDXOiSq
GETlpjxZ2nTa0Acw6c33biM2XI26oQUHi6j7IC6vPUSw4K0UZpnU8zPDjmIorkI2POQ0e7ARvvMC
03RHinZKk30ugCSMFzrqfmdG5AifjRuRlyC+S4xqlVIKy2q6VFN5Rd9lnLdCP6dic8MiTdqgfquP
qWo9gc88uwhGY20+NAMHrWproO2t9mWMC26B6NTrABWu8wI9DXsPs4ughkjcnIYeBaxJgNG/eRK5
VU+0V8PmdQ5M4KxcajLJ32n6kWz0JIZDgrujbWTJWQF+OdukQBaJuhl2LZQxBwmMnCovrtXfHFWY
RIiYdRHwBEnMLKJXxVk/5MpbhW7MlAhtpQSlN8eflAooJLgYt2W+pJ7PSnDJjg2542rOWCtMI0Sp
JItz16OZZc7w6lnQ1QvCDxi06GSZOur2Qnuy67+Bm6YSolhDP332dvVX8e7yvsntw89PQaj9qvmx
lJh6+TM2VyLu50chN8+E1KXoVvwOZypKC4WAgPCwQ3i4fjHvILMkajAyyAcEZl5J8iKmlbBV4oOA
sLrzCXLYYXZL0wdrsQT4IwlL1pxo46YEL9LBu4rhXWmyAutqyUCvNcddX90V1Qvf8msuxaeGCH3Q
3qS/uLtH3vo31goz2ixQkDIp4tFCY8geKwfTyU8oTJe1qi69IMEok2yL5LC6XwJixyiE8rM0YQvw
ZxAjKYiRdJaOffXWNYNnU7f2LiWMG0fQnNbNyxqBzpgdvHknqNXBxNod+41ZOp4Scxbcjcwjdhve
AqBFXetTmx9HrE6NlwsY++wYk0NcQtHqWL+xghMa/TTwjyGLpFZbv1St/TRL6CkntFhXmh/ir9/n
JHOjLsEIs/kZThUsFeo3aTR+PsynebWYkDC2BzpHIQcQbIW/K79wJKGYiaEZv1AKwQ8q6nCX5mzy
NdFALHPVqswpZDnGusI8xHBQJjlIlR1hILmP6cMob4Spw05nv1OwWND0u1kLDwFdRB4t8EvkEZgh
jtohkIgBLXR8QpYPi0yhP92Kg/mTjeZ5wl2aquAvpbs+VHexnW9FhDDlhMQqgTbNlVth/1OYkaDS
+JV3CqmdgleyBRGVJDTbBXBqEoi22KNlwrQspc5wbZ69tHggcj3sXit/1KZhdJROy0ynhbhunk6i
ibswm8NyGi4sUdtzkX+KX8JEUG0i8xNrQccOzfxRFU5AGS7xZVF9Y/5Y5+gYUZCPPUm63/OgPQFg
DPMW+BERquk5x9E6A5DRsbNG5oec/6Mpw+lJvs30wNl+hAh0joXyHPWY84XVnvzNbvXaQ2fA5Mhs
Ka0YgBLmxrNvA3qtSjczOdiTFGsvs0HyAwBwbMlC/qrpjQqsKPa4knJSJhDmE694Kfo1ipf2PXVK
hNUKXhoGnBF5p8xsnitksyL5SCzzY9XlzzlqbYHfDDC3etVi4kDU1He50hhsu6IhIohsbqOEk1mO
r6ZdXrJE+9yzP6XxFf871CAH+yxItftCrPZG7Z7DYV5CdJeB1R+iskbtA2slqE5axSqyOEaoCySE
VNo3xa3fUfdk63Ksmb/Bsi4ie6T97T51M2XuZSCFZh7LBCv1ZhJ82G84GyJKPcyWDSFBfLLwYOe8
dqIJ2UN0LUQEFO/JOGPj+FdBE76pGKOQCrIMlFydi/UnnfCWInEr8pMZIliO6wBAVs2cZ0J58rM8
pxrixJ/5bv3GCeDp0Y/e3RrLVt+2J4tGTui78Fv8s1cZckcmy4/8B8++t7NFS7Yz1h8xygLQG9eS
sSGqAbQ5+55ZvDUUohU2EsAqtG/6Kw8BOPf3NlEeqmQbBFRXZHfVHK9qLOA2n5mBqK8h4iEmoZ5J
gUkLmjJ96DtfYPKmbP4Eo3JwECsIwdisLIphMj0KUjZkqthtSrABFE9xTpxEJadivDL+vKNLscV9
RKRDJe+BUS2zL44gQ85kqV4XnVW17pZUL83IdMMUzzO6Kz1GeyN38LX5AsVD0mj2ZCwh/tmL3m5X
nsJbXa9oFShyMGtpnGM4oRDGrMl6ytjeJ4V8qi9lJDtL/oYpzOun/l2Sinfh6eumcEd/dRcIY7IO
c/olrjTWTI7TChJjjY9/Bp2vMWslbW3oMMWvFBO4/+PEVaLt0KzJQV4Gl7/HLQrMptuPpXGvBrG2
vFkgnrb+6Me4LkCt5FTIGfuKsrZF4a9gqCerIStYG06x0pxybzmMenJbCYJRx0vVVzfFsgcGmHZ6
kfWOOp177Z8oE+28ftcUyRPVFJ3u5M739Eh2Gd+R7Bh7rDWnY+82MYoKzkhJMe8Vwr1l6MBPIdyu
+Zt0I2xKkjYW9bx95t91uZHRrENPNq8m3bG0YCNmVK54osiOekZCgh+CUNuDmNCJEppsCczMuBiM
7lG0HtB9ypD1jEZwVYCBGCCDbPFe8mxGXIcKA/JOL/lwNMJ0CVXF+qWiEjGWAtD/FlamdQERqJfj
+ZMut3ngxJhAjeSln2JMNGnr9Juzivmtn/nyS2aK26HD2Qxv8bDhbagimUxXCGiCDMsCQ2t5n7ce
Ki76Hhxc4m17UL92YHE6Wvu48mNTgDZLhge6Q8mv5N7PqK1IMTx1geDUvXpYLdTzErxSBi/58F4u
Ci1/fRIs46RZkw9mETe5cSzspMv9wUAwyJvSZOwfU0r5FI+y2J6XrT1b4nCG3IkNcDI+x2L4RGvM
HTzwt0jvhUnRRc4IWZHPTUoeZdFdQLgRikdh9PPUEKnEZXaFFHg3GcWM5XLk5YBttxqv9OIPkkOl
dzi4SdpgeeMzYXbH8aVnGucRU0OcQEtMEESBlpUUTHqq+a5JTCS3nPp6uMwtVvGv+wDYav6vef6k
HiPPaWGek5LGa/G/or+SxNjeUHvj2OZQlr0xfqrrfYwWp+Aj2TOJCdGrF+2SewI3TroboDPFi5rW
6047ezl3Ojy7KLDY0Dmzljnrn6JSnMYoXaFS3IpZElpWsq6POQ8vV4FCgccBL8ZcGdg/wBACiiHe
XmVEK6jU2uyg2TMJEh80qunDvIhnqrrk/yC5GRQtBoRuW69EZqqvkeidjZPCFIKkOLe9eVJ0dqMW
LvEIwh6PLxzx84QlKapAbwOCMkFRQh2AVHDA+wK0AKmwNe6Ku+PaEQ6CLkwvSZjL2pvKumuf0CBc
dDdiGom3AMLE4Fib0XU/0rAVDZzo2zGOnxZhQQzUSDFyCGEAobuhEPmkL8nKvxvq05/sQ3pQrPHw
US6tgTx24VRTOmconafs2o8jSzyQz+Q6qqSqA4dsCsosQveGlaYYa1szhtNq2gjUWFOyUplxa2L1
RkXubgbi7yl2R/ZoGd1yhLHfqG0VT0Ll7E34Bjpr78B7bGzgGM75wmoEeHsXFXBX1ZAazBKIvHNW
pu8WNXIergEBoYDdxeHQXIal9lNXnlwUbDQoZLPljb1KhF0vNksnuD6zy6qnZv2bs/6VmCOq1XKu
YIRiBe0Z8Wr4kq1L2Gyrp8CYAZwf8bUnln7SYGXtxhheW6VnErNqJ0shNTn/lmLjNIbKOSIklepO
lPhexvkapfG12LaL2lJAkRA6SmIwwPrBM1DSRQK7vNKohUaqX8zEuCl5d8zhVpxTzG2+kensgDnb
mSJSIs+MQKyDx4ZUH0mZL2y04IqVhgOxcqJ0KGCdE12H/KdXKYUMXDdoaBXrXKqjNxAcelgemNkP
xKFNB/KZ2xMvjNmeeMnXmunfBTOFNdr3NLSk/9ikzpR+MmJmLotGvgFPCp1Z4ky0GP2NoHkj5Tmh
E8FzihNSKbCR1Yob+wyUD3PbXnQSEcFZSR/Mk/EpmtMn2Yns7IqZvM7MOtLBHofSM+D5MDU1Lh2x
igPaWwF/AvsxaA2jnj50XLmrydpHI1e0DgFVk5xL+E6cjpfkyhQ++h2pePobPPquajTelOOaMxsv
3lNMCnbwTPgsDTt7Kzp7MjFUlAjrjIIjRRrjPTrBGWsqE52XRxZsmdBFJOhkdcvfbYWoCvfkhGBo
LLVTaa3+1pApuWIAJLzqBNxz+dviho9pqS1Rvxpbc2OgcWtN+Sap6q3U5ZvlTyjSVBIJhBRWjqTe
lq241dlyRZaJnFUN4YcErfFrlwfhqJy7yZYpxXLUi+J3h5YxL0i8i2XWiG5T5PdBcudWR/15qLen
kh1wrsgVzRbmvoidIOoTMewoF53qb5O/AN7+TOAcsfEYU3yWeDwQFMg3wj+VByp+M3fZPSFk9z6N
7320X+2Cn+qPbKDfWC4xPjnKs4ltT9+uYQgbiSHKSrfacwQsf0ux9QWWjFLW+/y/UIkqfxRypJ9f
ysbUnNBf0d7RjJ0GxSihmKvBpWGbURmTdylrWJgoU/0y3TbKXK1UUGsUrkZgA3IsHWBvDGUxmeSj
ivuC7MMdJaUA7ABPrM/VE0/yoxPyk8Ea50O/jV8FB5XwLXyPWEV35GEhCe/bykxOuaF8vNfZdO+y
5b6Vwz0ZtGBKLjoCNZXmCnHabbUlgSEEPviMJbPRDyels7xY7L0GDN9Yvpta6+5KKstfyLon92ym
0zZTH5pQj5NdDqMsuSB2FrHZSqBhtqAgmG8rsOdYrZ3237W2X6wofhLQc5DGRzQ2SeCje1n4htu+
R78Xn5ZCYO1vOSwazD+1Ul00LQt/drs/EkGZTnUhorw+abUTuT8So3RywBtLOTH3jdrlMrqM2IT5
tOg2fFxOE3jWhyJAZjjBnc2JQ9C4/RSW0leGrtMPYH4ryrwfmgYJvrgCjdt4v8sGAxrD2vMwSwno
gZEf4lz2mSWacAk4GCWpOmW/FYDF+s1YNCf87HdvKEH1xkCtgQOYMABILLQkiNgO2QfmFhA3hFeK
x4Nul0XikkKPj4RYdNR0B1Z919kozsuwODn27FgHvjiZqMeESwwNsBiCaMqvpUGqYmVd2mm9PAl2
HpfoXesif6IIAEM+mb+wo8XnvpfoUPAoCJFNag97Yp7SFM6yFbSaEbSTyvJyDmTSvVvkMkvKVXOR
SMcoj7m3agqJMJj30xuPujFz3kvD6cctx/yJgJRmdqKfl5CkFjfO+cuWWliHp6OmFrRwwsXkA1uY
DEEDaEB1ziSG7AEsQEbtFEha2TQEK1RvyRXQQTeiBjmoP3RwfkllxcAdvYDCppP512kkFGf8xyJc
W8A7XlSWN8QYGUAhJ3Xn7RnyRkx+hbm64wBpVX0kc33Uus3RfssFJvBm9YFR4rxRgsioj7G5HORN
RjzBW0YtrBANXMt/JItsyV1X96JVVkr74KDtdpfzpzbrfh6dc9qxFIsPd2YY7d9lfcUBxTixeY26
+KbE6zuLzY82VDTxy9qMj4U2FLO96ggGJd9wYvhGa3qev1o80MJxAXOP1JJPulSNu6jPN9T7pwqJ
Ni4ZVAns11a83VaQxQXoNBKskJdMUNl6+y60/3CNEMUYsRKsrelW6/J9mumpSLgCl8bVjnHDGv3V
XXGycyj7MjkGIzltEwQ6Y0jubEL46rL7rBg3Ok0ysuJDhUCVEaSZnQZcgb24eO0CVtPRXW3c/03E
Tlp4S/TS5+ZVv4HTFLbv1p+2I3uGQYMCIoEqOkqldtci7UYndN3K+TJdSR7t1POSsf0rJ8/4rRDl
u1rlu7xob9pIb9vMXtoXL3ZyKlzNuOEDsXdh9LlgMLI2BLEd1yi7Ar8Ih/JepChhY+1a2tGnhGgq
ZwMp0w5OJg0kWTkSraA6CsekuBqR7IIREY6SYT2bJneHxi1rHfllirqqChtIFYVUHjEXW1swLETK
gs2lqW1oaqdpuGVifI/L9a6smPtJiCEUx2ETHaimctHQhCQlorqsPL9gI5XzI+/1Rz9Gj64zH3Rn
2TQzUX2vULrWTK0oyaoSzkL6waOdQ+01LaSbewwGi8E5ey516fWS5WpHSVNCeW/4cIBqUTjNTdBG
eD/1/NqBGOm3zSvr9IE3FDbNUvyMGeCVPrr2c3drLfmWNaEoEsUu67yEKjdwTBw3YqpRDbIR70V0
MNheDIUcjGIVICE7U8OtI1s/6FFG6+/WVGpboecxHPzV8DL0+PBNSXIH3E3dfJjvfWyjd7gj3kNZ
PcmEcRD7gZ7LjIPpKD0SHeGlJ95mzLWFdolyzU1QBG8rwz8FMnTsNrvxv0N9wAs+wy4LNVQbPZiB
lj5ypL6XvpMhJSg4zteQDhB0v3ExjgYncrpnoBE7qqIvX39tonxuQdlByIDCkrGXVRydnyoiVtWS
xQNlolkP/rI2567j10gwhH4uD5lZt8asO/ubFr1d0wlQ3yHfokhRcQLIkwmy9vBZitlJSskC4YxH
YpmzpKgZGEkbBgnfWgkYQDZlCZeyhIy1YXQnUZG+lKjNO2te0pRv2B1YMR7HjNcAT3mmk5JAEJv1
r8UAoYtzT6PHVSHGRXnqKd/D8JvI2xMxJYHV/pPIu3c8PVaUMBL6scJEFnSP/6NSqjYW/PNq3iqi
DNQX/cqanfov1G18VwLGrhEeNdw5NHCksVXZdRm02+gepOrezcnV1NVj/XXPaXObhpZFts34XWPZ
TUl91oEYPTTIkE3Ns3jLJwV/1Llk3W1CuyQNuprLQy813t3RdSZw1MRe8hF3gx8lgq945AsBmo/r
yvPwL6CWK3cuCwKmoovCeYUd01EwiO0l4h+1qOC1SNXyQJO4InXGd539VqMqjMmxbMA/dLjZWBur
QAYcb2ER1JMM7TBIAxkiuL3aILb5lArMNzYb9+qXhepRP8z89XBcHknPOgOKQfE3mvlGlmvCM4x2
4UV93GIT0ZM1FBACx3F5BAKo4QvgE4P7gS6J8cP5Di3Rk6jZBwz/Iotl6x3s3IGpcDgtuOUEBA+2
AUk/Y/9GGTksEUz21jOgdFoUCmU4z3TsfL0TCqBaLu29CRAK80zGbcy1ko7M2b4SBCQlmiKsLdJZ
jX/r+EdhtGVsptU3C88PUfY5qFgByrSqBVijFnG7km93h3GIbhv5C3ROYg9V+uF+xF+AGSjag7A7
nQ9t0OuHMRXP3cLRyaItZSK8igRtk/w0f+CgvyHAfbWYFnayM3qAWQtqmTTilC8Or661HBRBOtz1
MLci7NbpEUARBsT9UGC/7cysWVvWrCgFPFwejnHsf3j6jJnBIP7rhU9MAUhHn7nHV/MuXzQEOTXD
KJ1JB6bg/TqUfyEpn1hijC2fHzu+qXJF9IswelYI2Bs5f93RjKqglV4RnvkWJ+NGLycC6pFv8OfI
F7fICCr+9nwcrZYdFpSCpHjM8r8HaFZKgH0DBXFN7GtPVZriXc1FJ9V+ig8y0cKcIh/JIbyifP7M
kGOxPszqj7RRgWAg65bsOndTVHwt+y78nCnG06Sm7fUFlNYM4S8dBBEJa4vRRfYen2LyGTTjO1oj
P8H0VZOiDnDmoKslAWradTnrC3LD4V8pq47sWbRquK7kZxfN56Tu0Es4wuXvRkSjLFAsqXclblgF
HJW4c9a6dEUZDFGKR2kBW9khNiSf+TulC57oAUuT2KYY1e/vYbFOy8LEXZnOhcWsJYsC8lihvKWE
Y4Qq8GxkT445Fsg4ycPLLu1gw2mXGLuYxgcj+4vajcEiaXhTX1mE53S9Ry1RMJF4QaZzFUcDWceu
fSIGIMvuEVdsdYuUIdB47mSle+Z6/EKWOYHkMkBydR/WApYdSFaHkZLgFtpZAQ002cNEH1riRVXj
mxm1d0LA0unTKu8d7xp3Tpx+K1jAjcnykYOcl/+h6byW29a6ZvtEqEIOt2BAIJiVrBuULW8jAws5
PP0/+NU5F7Jrh5IoEsCaoXs0mq3NIP13xEYrMpxtKCaMbSFwh1wioqKVAaWmTTmdysyjZT9n+t2J
G5itlfXmcJBgtMQYcVN2zxhx2daloJxUt4hmhO/b4rLeKvmeQpG8ImXNu34bJuGbUPaL8mzoxwwR
XWOv93a7NbSMWXvOmSCoFSkxmPaYI9U6yX1ciV1/IZ0lUT4cJBA/zvtPyyhCavEKAwb90SmmCPW0
gRJoyMocZGVIkd3/bcvBKZcYUOjOsIZbR9teqWJhHHP+CCoxB+tQG6FmwrpPTjAaWQnZ7TihmUVW
DSF/bvGKsbybv7vs85Ut2gLU4IjmQBxWea+pOLhQRtpOyxZXvuv591Clbm01FOgQhS2uFG76JwqN
DiClbTlvE4clY4Zs6Mmw7HhzGi+LCyTUuee0f7ux3AmJCSjTF9WLAUS2iXFuYztiAH2SVMQBBMIJ
tM/vqmkFefkXq4M7VcWhQa+BeLTBDuy0075Tr9sss/BA19UwDcQdsfufWkv+ZSHUzwrrgGsYlSJx
6Z8Yo/aYTZkSSf+l/cDRzBtwxSU9pfpu4tEO2yDd5ADnRKio5Sn/+NyY4IALP8yEjeCcLcIdPypb
ycogFx2Lq4ptlTH+YaI0Hq2TrCew0WA/YL6GA1OwwYQ9K3QTbhsjWE4dLkLFHo7R/FNnOTv7tupC
XqjzKiEOdn0d92UqPzeZ1ZN8i1FvFV33zoD6PVeLd0HbUg5YuaXndlDlhRUcE2CK84VAnQ7gwcvo
pRKs10HBmqFgKaT/KhsOMavYK+Vf0/nu8BNkiPM2qIpkIB2q45rBMbLp4OQK+hIORuLekhb51bjc
lEG+KIscTTZ95V6enDAxg85IcHqq3g8UzYOG6LL5ehVRcG91vHMtY/g4yYMarDxBcS1Fm1actUY6
t5J6yRRxTUrNjZngOVN26wuWFfK4z5GjVw5xB2Y42GrIKwudxG3hbKHZCFJJO7KUJavWnxFXDE7m
r5PsiRQM6L7E0W5HCuGhZGyb5l5iKrAM7wsT287k07tqZ4sXmUQYc7PWFfW9UFl0Aw8U+VGoddjM
CrD8ONT75pQT3sqrNMZTAYHA3VgJMeXsQaC9PLHkIxC5GE8IaDh9wHxZaurZdGzsWwZSvratg1na
7dQqwRI3XVx6hzI51fHJQgi9dhNrh+zUpe0pCJzsV7WBkyTraslIdY1phengG51Ah3w4pTZtRFqe
0MpL82PN9bvBx5zwiv+wZZjaxXWnkz69pU58zmYHrGSNuGK9UgBsEKRdVNLZsYLGbA2k2frUmnh4
4Fzi2v5csoQVHrMtSqcMFNHBOFvldm7y75detd/Pde+9yiPcu6m4FQZKLP5R0aYn3ecbFE1gO8Yh
LZJ35DVMiuauvtGnXrkxXRkvo7ZZvIU5k4j2nDms4qNFQePGyF3qYjfXzpup70eGLWmn75W6OKxb
6iZY7LiK5uZNgTSuu4pCaJb0Pf2/WqmZcMBRK+GD8U29P7I+WQrdH0vJl0HL0ArsSzYLsk5vCzyi
OyzAKRY5GFs5HDGCS8PvxByjEdMxkt8V89ZCM5y225meuUcgfeC6eUNH/q6AMym1e8IojHVpE3yu
mkSDQvA4j3ChP6rg09mkdxYZ6Dvw+EnEwlSCZywev6K9Oqp9U+4tUqYIembyPjWFyxm/186mQAxq
KKdqU6JFhewXlsnLT+kAc5ZjCkpyk5UwxqYkkxqDMiqc6ysTkr6RT6iuozqh8EI5PO4BLKvbcp6l
6m6mHW5DcadLkpRrKX+PFrYGW7uItWQE1xNjL+ORlulJdTAvZ+sbtYfb0hmVWbF3YvWNLvpDS7ZP
U6xfpgZLC2/Fmm23OccrxXiE6qAzldBobQqzCQlfim5sX1QgE0yWVXJ60t8mTuXkoj2WxC1rluBp
Gvyw+aMGAcyqESBzMkecpxepT1wkuLtWGoJ8Hfxc9mo0mTE8c4q8RnVCnAZcmbkZv9i0HUXyUDx1
tA9WqwSZZbNyjyPWz1S7sAQwi8M8h8NLWLuMGqDhSo9SghFmkzmhhpHHoFcH5zyS06iPh0maWeD+
ibFTTJDz4pdZ5mVYZj71Mlb2jEr+OPbldby+WF4ZynwVerM6GJxzA8mnU5w9J3N6pjP9FGpQgQ2A
7DwLMv/0MUIzMgta6wEymBHJBBYyN31NejaxL94M8ObgxOFoi0+1Nz6cwXqfrYzR+RQRSXpelBAC
ytSIYxFMY3bUOMyNyj4urwyyDo08RZHEF8qSZH1W2fosky9BHhJyUyPFZm2Wj60Z7tMkmLAg/mTJ
55YLcVqqCQjSsrToVXdoNDIFQeEZY27lVek6WEcRVkvMnlXXfkrfzhldPMaLFeNFDHJQAzk4gRVc
YMphbfd0icdhu9sNqO5MrlRIdQRvYJgSQHuN+qUh4vRnYXSuh/Ks/XPeVxx7MiaXChp8vnSEeuyF
crehdpZ8DCofQ0I0Jn5s/gZwR6FVkoHHsjAJUnIqB15bnPVAhZZJwDofmJsuO7UnroA8vk43jhPJ
Bri6vabtsaqPnqioDO7Z7Ev2W4zkprPkS1dWFzuQLjRiTyQqVZZ/2MPyVlbFTl+gUnOh6gKaYnyw
MEM5DHpp8zTjXp4SbyNF0KxnvNEE9671HuRB0+J0gmWfV8Gc2kEJmgRjKAwCXDtNiOErQ3PXbu1u
plxsG8A+GTp65E5GmF6c1rnrav1I9Pqhyvlj3utpclHNxwu+lTbFvmkYaqtaJI15VMUto9iNRsAI
VNrgTx1Nr8TgM9cLv0I320Fkx1oDoKo74eZRaiYZHhUgcV9USoUS6TFiAiApxCAs1hn010XYyWVw
gGO3njrgVMAMT4/MkJlnOXyLX+OmeoPDNIqvF1C4V1Qg2bLXaYRoVqyQjnG5HqBxEfpYEaMpe9Xf
C3lx0j9Zpri3jEtez2clJi7SG7sv1NH/RgUrEPMVPnGxVKHhOGfnvITisPZ2NOjNhShSSoXIsefb
/AXAl4BT3dXwk/JGz/ER0ICXYLCc5+eGJgiXF4nfUqRneJvy+sK9w61Kd8vw8q0eh3eDNZiCfrce
WSHbgABKtp6IXLr5UryZNrhTp/Bqgm8VvlBTZW+take/THdl4tzay75jXDMVaggMxeXTTYhpJubL
6a92d2XCt5eBuUMSnvOajBimqvuUek/xbhq1PDsEdoNdTLtFTyexUJ52jQnlpTsY3GbUsjuzGMMX
OojtHkzhq0GPopNAmMRgvTYKmoVkDk+5MC73R3QDdCLcjAci4l1d/lfOK+aAKu9eMysIATByXqSV
+gQvX3xK+RcWI79MRjiWmCBUFnTtV2W3OLO1gHUnMbpyu+HRwSySUFsRiZERiGOuQC9NyJHE9tVk
0dcJQwJJQUsme0bM31a0JSASCEPUYDfGRD7tqxoRYoNIBo2EwW4mnpGjmERiwt/Rhv/Io6RscSfC
aBfkWC1htANgt5cT4xVMq0Jc6ACE0nxRqbkGTduUGmhW4SqrrnYPMhh1BNS8FwnwI1gt+q90nYIB
/WLcybtR1OyXYk8WvAlxpYetrgaCVSCghPl2y0B2uWZkRj+LWwnjEVM/yFxRG4PHmc0zrj22iQPK
1p5pn4lhE8I4z0NYjCQ1tmev6x/l+Ns6gxqBv6qju6/n3HtFRxrMzQZvZ5NMtZztrL7URJub4BjX
Y1qLm151HKDWsUde1kxM0rEzVSI5SyCRCYgSBuE9uzXR/Jb29dI04n/84n5vfc+Yp/7diAij1BfH
cUKwxG6ZgMZXVTaPSPBKDixd/U9nnJGYsTv+GGclfzJkY4W6uB5jJvQNMHF+o1PDiI7vQWdsqiNS
k3HXGQSRSQfRPzKeqKRIf04tOZS1dVlS7Ev2YD6zQO4d7lFSSHniqybOR+NH5qEvbAZ36GSlHtkq
S+3E4m7kK0fWUCNrkHlA5EzrBf5uUypwlK20v+k8c4SMO+ztZv67ZdCWoW1Y7ZRuvPQ1NTs1+Lgh
xAE6GzMuNBh6KAe9HtZWx+NwIoBxRCExV9bxJeJOUUiw0zzKBZo3VtO46w+woPco9l2N54quQ23k
uAbSWWZ0Vhq3/3ENtEac7XXjAU/j81o4z5Dq3ZstkQbfdRE6JPxj+/6I0rDdV+S0Zx1egDzUAOOL
gzv2+qHl+BIcX0DvUox7HQGbq154vQBtQ5KoEjLqPMpfKAnAIZH+QOLkHa3uo/zIU4fFy/oD9Kol
IqfIqfQYF7SMH/QJkvfOnKz93Ew7sZikPMdkrZIQibFCJjHZsDH+cdowfK79V6lUMp40J4G/+Srx
5CE34cjSOgQ6AqFAl5VIloZz1tjng22VR0pbmqVwq/8zmfyuUVMZ0QBExN4oJbWo5cROY2z7uh3p
8xrBg8itqKF4ibHnzB3Dr6U49SQIFxNaM1KEsQj2Q+oXX4h6j0bP+G5SOFw23qN9pWF1pTJajCqo
yB3gIaa0dBrYLNsR/sh0fOhQ64Bx8clMAKqHU40mz4DuoZdo+z3Zao6mGD6TZP2MO/Tr+XWI5Ys2
piGrCrRtl6VExYATcJj/gkHJ0eZJMlmWGtgvhWvvc6QBzx1YeQ0DEYc6KkU1OL5RA8EWV9jjklQ7
Yx8mEVz06DFWhlhnQCJt/FBpKlcCzOY3SWHrP5b7crX87CwghiRiOA4xgWR0+xspQml/nGfpQL4r
kfQIEdEVZccSx+8A3Zh41BfQRktmBpkSe7n5J8YsXTFnif+Xr6vqPwlByYqWnol8OFe2dGb0u22D
N5WzV+EGsJOeAQJBdazQbeipZqQT20oHPA6/iBF5sbKaOcySwe2sHnG6dd5kiJNmuEn0ihJm9u5P
sd1iaJELA4cKPHdGqyHBktWTh1Ue4Nm4TKZYtP//8owfd6xrwTLWZjrMmHufTu8WLMyOZCLZDEzg
0JCxXrkPUqbihgSIJzmhDSgPluXRkT4hgDld8lmW4kMaH7GBNGmCu6YYwLOtW7Hmt9qgkWm8xekp
s/tz6VSRRESiooem8+fFwRRPrDn7FgmEORNq2suX0jc0DR5JecTzSAoAAThfw4yHTCp9jIk+4vyA
5DgZ35HcR5biRBnMcqf6sxktZ+VDz7ero9jXfwUmjnnIbsR5OMxJjPPcAAJU0hgI2K9+fl1WOR73
nsIfCYAMW61FS0IOhMUzZEJ7oenVsdbko0oq21L9lO3qFfueqU0xtjemSXcWgg+rWh6qIKXIgnSh
FO4Qpye2fa+3G4InjZ9P9iQ8oSywEuJt8yfhdA9pl3Qa2lOX5t5Bnxf/7T6JjcY/Fa4YG1HByZoK
crcnnQxFSmoeFFwaBmMtaGqUJiqazlpixQMcUH8blof80iDmL7mfLFukkRSnbkZ/bL6ofDjEA4Yk
0o5k+auEll811IMh9We4PuQIPTuNGTudH/tPIl6PmtkF5Jo9IAmeWtGeZcbSLbBDnogQpxHk+Mvm
gERpwmqWQwDvoNJe5CdUTAgy7y1MJmFI3ooATkIIN+j8L7ELzlP0b3SnT7GqD8obiKv/Uj29GZ18
qRtuOq0/NfvEgmvSaG63Gbv337bod11NP5eekpXc1TL2kxK60lWFqWserOpjdBpQZgwC55EfbnuS
2vvbZOIKrIMCrS4GtWvyo2w2wQV36Z20hxttBYoqZJEGB6BE7zfFLLnwRK1FBhRz2c2MU1cDyRG/
XuPAuqOaJxswkb2Jc6ulPJ44uxbOLTSj5qYfBFXypDbshJDmf0gmbp9NO+YchAhfXKinmFMk/GQg
snhSkNN50a/px4bPXGWDpmwtwxJEIdtt4FhpqvhEwRzNEqrBHEsWcOLhNoEyY7KrWMgTTPJufgPg
/V+V0I8cMbZfrEcTeyDCH/x7TDxeZqv0t4wPMqPs63kIEltQUDHzjJAIxh4hLEg1/LxhOuUIHHQ7
8RO+l50iNufpb9wJDyh12+0JVq4VEVLFdiKl1Ddv7GZeTAUbS7HacA51XQgwm19OGaDf/6rl1a/1
9S3H/Py1qOJTpOVnnWofZpN9IFZ6o00d5WdFgSANy01FPzJeZgR8tNe7VXy1ECXIZakBx95n4hjS
NCJW7Azsr83RSNvH+kMfyYml/6sx6BUz88xE9vUfojrnXPgtSIekpSczq9Aig7topUCxtQDl+1EV
V0C8tbhPGQXgBoqpyq+SAE38CzHEKW+BDu9xXeaVT2IhXCjmuFigi+MkMTcgBmZGelhj2SGI17Nq
zucaMdoCeAUGdbcAIjeQlQ8oYonK3oAX91WBjAHHph6MUIqGEu93f4llnQkxPI/s3nmjZflti4sT
0hHTu31MHkH+nd5VIonBwdxLIw6z7adGRcB3GfBvqRorGQQov2pvxspB3WQel47rAUEZC3eH/SYi
ZM+4fyqyxngbmguy4Vr6HzKOc8fdIJZVMgmairk76D8g1R+aET9wIcJOm1lqLNZrQfLbzPq3Flf4
Z1XLj0q1Hz07EFD6O0EPFbvp41W8tQubtUAuZB+rM3DF2keLDotN9RTR0V8YmIV2NJPHdso5dTHv
2oeByPqV2b6sTAy2SaRrsAjSy6WMF2SwuYceHJRi3bTzQj1msmATEN+Y6xXU5BImiIaLPXJVlcaC
03HjuVRSwKa/EdwwBKG4awwM/urKS+7FU27VZ+N4qmJdy0uVr09z4dwRRFiyo5gm41412k3nFWfL
7EKJvkjQyI3dPFO3TenLjOIZDKSr+OjY6HY1i74QlYSanzoPZLI/y7GvYK2Zx3Rn2n2QOo6rxB9L
gQ4XlE3NhciJl6skVfll4QQmHFCjmbhM8YjPZ/E+lCYT//g9rgO1RMJTfWll/tEispP0z2YbP6rB
LdXmOFkpzfGux83XQqfRIG7e6VqN9WI7DMpOVlSNSZQ7S4hm15fR934owSQhjEIHnl4MjH3x7z4s
7fogMiIcjy9xDApkAgyUEXNjsZ9D8ZVoNiUV8IXI8UG6noej+BopdToF4JS1eT3r/WGvthRdzIoa
5+JEzgjaJIWgzciLOFuakHFHhI7zd3rd7fduNvmcSb5KjrLDTmk8yvTvwFrG8l/BeCcNur0dJ96X
5rZAurMxCXhW8PtBgXNJgrpob0beR4mO9yPFwLgnQ3B5QUppQCltEPfoiBmsZ/+SvmL72te46vdt
zvhmgolnDmx3Xf1b1Wq2o83D2LGCMnbTRbX5r5t6wCo9NUQ4aDHGdZBrYTlKp2qpzmnaX+TM8G2a
Wqnrb0ZR3Fly3Iun/IlMGZoMzB5T+NXIg7l7yOvwxJTJqnULItaI3xktPjPdEZF8TDU4JBjouIpL
KchpXpK2C9N4CucB0dvekERUk3NgJAl5DQhyxX9NxmaijDp79UTBeT5KQQcSRAPSY4RODCaNCW1n
ga5SQQcuvkJ0eBOB6YQk+imIY0QDGIdbV0WmXZ2lb/PJQBebJVa/CgVph4gbcQUBGBcjl5BmN7B0
2TJPIAL+NY18cDa6K4+nJAh0MI7QR/O6xvouSPJtUSdgMOMnL4+f8pX6wds91xjFFGLUjsDCTflc
awsEfbfI4UD2DybYSNfWAdovhM2Bde3MRljz+FGnxiginYUxk0qSsZjzs+peHvpbW65nXRvO8hWB
Mg+xaJX0qO6OWJc6LhNDWwIH64El3+xMuxfEjeYfbhTHWCm+SFZn32bg7B6cJ9rp9acbLUz/65fG
ZZKvfbjMrEu0B1YHrjgSeHFCQWRnVrWEUwilZWvyoNyCsjAIlsMJ7bhZupwGQLKviN4ZKQIVcvei
4xFJuRAZROPGnMSM6M/NAt4a/uCjYI87Iq7PcTpPxbNrPpnwyJMC3gxmBMPSyHl3CA6ubH2nsEBc
ERstDRuazEWcb7+XAyLLr4WFDCCwNwJ1ijw9raJAY8m0sitOOl9qGocNWsr4PXXWvSP1oeTBccA4
YPg1wQejSP18AQgFV1AxSe2uUK1gQfdKJvV/wrDAW1h8VXTDxkQkwQvoIeqDws5QCOavya4vJBaM
zRG4v4jjcJ3nk1JLJ3uaDqR/udZU+AZDJkeyTs7sy3EflKoTAVRds0ha+6jT1ai1rYgEkIyp8dQE
w0Zy1xK7C2faID1Yp1DmoodSZJ89hy/9lZkASUCex8TyyEzzej40s/cIwop5ywVBthnoqpN0mtfz
K7S0BKsN2vS4sbbT+Mkpkw/zz3RMgUB98H7PuFMNZorFR1nZ59HGY9W1V1y+V5YoQdftExA67ER7
TKib3F6cEX3+zmJ7AbGQbKzOSyAHtgQLlMyC28Opbf8Y0h2Kl0uYcGbXriwmd7P30jpE3Axv7W1W
nL12mDNwkd9IyW1qrJV67VBFCRcS9VpPl7a2oAuYHyfkkkk0hWSkMtNmJkK7/ncsqh237MALFgr+
xfFMks5ZuCIjGKo1ARlN/WlZ7XA1lT0GTTeeDJ4uJI6tCwYqHdfrqjRhM5ghFGL2GgOomem8vFf4
ydpLVynXsVFv1Wze420/pX6rDyGa7nMaYiFBORnGYjhLBLUAsCEMV0Nj+NJSXTiMGK8y/JwrViLB
2hBw+TZlyMMg0VXdecnFxWnic3GbPnKSq4gqbNJ9FTCEjGlWPpAv3NNKfbRNz2GSMW8SBEchu+ru
0h0eQV/u1AVy2Wq+hKQ28IMJ4wQqh+mk6u1JBbGdNPmuGm3WrtBFxia0HDPgkRLExMaZMuQkK5h0
hHkfJlrTTqJMry7wWCfCFGVqvB4SDVKKQ7+MHod1f3OStxYheE0vkjOBw+RgK4ENomLSu5P9h+z6
Dr67YlATQ/62siSQtiYoBEILYtQ5zY3xKkvaedBhGCwHv3iKzIaudUts5UDY7K7vpLMklddlIoHm
iPDHzlL0ql5msRq0OkByMKWqO0gKP8mr+3qST1O7sl9QwnzWw27SyYtD6Gc8K9E8rYFBdTccCZq4
Q5/bkqgFfyUkWhLMU5oBN/syptd8dxrzOwnwNmB64zbb8Vkfbo413e5QRQhFlfue73cYVtz3I6Bo
mM27kxU4fXeqEGCl5/QlQvtl3La4A7ZkBMUS6UXORrUgAMhhMat3tj9Wkp+tn9uUHAZsJ4x7Jlaz
KeBb4cKOsYipaeVnrWMJX617Sgo1AwHA/rGyRrVFbAMDDuu3ja6XyJGoBUuaXa0WEMYR1cIMuMtj
32xidVMPz74B1tBiJm8IVzppsn5Kx/HALLs3Bvg+Wsi46yTS5JB2Iy6oNJQMHgNqtu+dx6ZWAcl1
JIHx5qLGYgySsVzKiBorKSS1ypN/nHiLlOZvQy08xsmVmd81GgH7/tJCDRTB9k9KxEdlDM8O6oCB
qlck78rOCneKoj8v1j8TQW/cGp68IRXUG2+zCQRooE2iSi/gYiJFyQkKMDBQ5Q3qBgaFNQEARhE6
ZXYyyISQaqrYDKENaTycfpV0llPuVuQKQsSXTHsvlBUR+bXBzShv+gUigESa4roGAziR3MPF6JKF
Q8ezIFvO9nVnHPlXq290zQ09GaSW4gOTTImVgL0V8NkyIEz4MFno2nABJwiQ4JYt3Qd72KjvN3J1
ROPc4vGV9BizrhoiTYXrrMY7aUj21at3P9SJOK4ToEEccwsBrjwKiIUhySr7b1T0HQO1DEfmsGm+
nau3llxF7MDrn/VzMhTSQZaPeCo/DHt+d4K0qff655TsfHtNfDTYzNja+8SSdy29lY/aIqKu46uo
3VZhNqqVVy1Or04ZX8hsS8jpPezYdE16wImn7zdM6pIzP5gM9LkUjRQys92fOoeYa+ugs5BASKFS
/QCdVeyzuq81SuIAksxanGyIzBh6Kc8wQSLNp3wWx2k2mA/BHdV1z4BbmxIfMDiM/HkulHMXdF5l
bIcdwQG9cxaenps3Oavu/uqPax12BftUmfb8yOkQYFsLRy7qgouaRf2wRaagdTTPgjVenyS7Vvc1
qIEvPbuoGakwRh10/JAbrnQT/qkgl3lmqWu7ZT6dkyUlABMndNreNS1/yS6O/bb/NyTFoVr+WmQy
j8ZMylPH3q/2Rp+E+AOMIdl0bmMXXzvDcclxPy41Aq7lF8MZYOj6G4rUrWb1rEajBURo7c7pN3E7
cbBkJmak3JVurPcu/6RbPOcnTUKSlBN3XTJEkShYkRCq50LOzjZv2FQGs677/ui+0pgUZz3m6ncD
JQigDQoned+o0AhkcjpqBMzztl9ra48R7mD3iAR3FtCkhv8J62+mxDDle+BGrII25BLJqUPcY6Ov
WU8+EeKIY+3DStdc/1dCSKVlu4qCUt/OLgOpKRQoaQJRpTKjDicB7XvOmXnq5/TTccSXn6qsFqs8
0hxB8pYQF3mS9tjscdKhAYQBNdsWC7PxAEQbqTcavMGz/rV467ZiPA51zTIzOdJQdbZ9skwprCpj
l2NnLqUkkFWQV4MczKCW8mY9oVhtVd7QEXUj0DRlHN5K7OXFteTiqssvPVe/1j+kge2Sa3rHgk3k
aJD1T87cCR9KK2eXGDvaWDBcsoJ1UriRugCFNfmwYD/2SqGcpMkC1AymeSAXHgrDDpIcXZfFVMtO
9ynFWvpdl/xuJrzI7DDnuZ+MCaPoxJ91xxtnrFw4Xz8ht9JF+6vUB11pBk6OjDkrDlKauX78mRl6
YFpDqDKdml/s1sjOlWgiskp4atveGutb/oNZ4a4V813C5A5CmEKzv1uzi5TpPiShQeqX+LY1oJyG
gnulYZzHKslbssYTbC9fjwBCHT2cijopjFz/Bhc4bTunOAYYmvuMHpc+aSQ9TIEzBhMi+7LgFg53
pcZAaGQozeSDyqw9k7pd05zZ1ppEWXW5j/SR2Rqlag1QuKxCNd5CRJR7dmAu3WtjQWpR/1i28lFv
zSeBfUaFs0ibw/lUJ2awbkP4+hi4nsJat8lXBxip4mv3HAxThSRuOYMTKzs4GbIREDDqabeWXOqf
9ufaoCMdMV6NZKtrOmPnuUqR9tnUgel7Reqt5dQfadKctwnn0VfdoXWWLD4FO3wltMLxMGkHPxvS
EnBWBZ250BjBMtNVNlAAUO0l0IFcDtRt+FmJclvwLXYuOSv7S/e71od3FPBvBkDHur5vDtyIyDzm
wrktRntNNuVMz7PLxqDMh1Awzt1OUgvwuV4DW14gfO1ijQhs6yrL0yFx1qAy2zBektNSrsSjEtPB
lUBaCLc8L6sUiDvjS6XW17Xfybo4E2B2tuU1mMol2OoxyGwRjL4/ddNl0hOoxPK5IyTFTkmJoc52
ubriUHGI8WVEVi4ZLAzXzulUBXtiHoOWLvs1WV2iJzRH5mQGYLHOvjH2fqviKvNNZ7inW3dxis/K
MIGNgrC/OWNJuBFCDQPnJ5blCraM4RhH/GJ01cXUhcJ9VZ3zYAdmhbaJgdKGfbIDTFvqhBSV/pJs
Hv4TuO6MrFlmBG2ClkErD+jG9rhv9xpyzXqp9wpYix6sRVLxtoC12A1wLWyMTGOTH2vaLos7Vaj7
PExYgPZkgnNT8aCMkwIgwZUNjj/zjNxUNPVzf6vUndXKN/NTdpV+2cluaK/zzmS8xXqURYTKLE5r
nsOIOw7v76YSqG4TmLLtoFqqc2A1ll9qGT5NsrBSXApYgWtEVzprkyzD2l6vfscYMNsZqcYpkdy1
9F8K+tUpsmehGZBKmjdJXd7scXqb/2iq8iFhLcRMsE/11lXX8j0XxRs76Zg4Nuzyl2rOLsUCfXxA
MbAeFmwqQrtMrD80Ek5EkeNSepvL9SIr/P5YHCh9odZ2Nqhr62tSnWs791dASszojOvQSxd5b/Do
bTvpcPmt86eWFrxarFjAmMHqrHjsU4Ig8lne67S71V5s8SUGJ9GPHcwwr07rXYGyAKcZjrQc8aHB
1UIzZV8mhWW0CtW3ae+mVT1YTwOIkvb6dBMKrZm3g+l/U6r5luK1bDSmZZu+07fxKN2gwxrqBZP9
BfGyogNd4gpkWc+fa/ISt9OxiY3JLgpimquOJE9dxTDH8cz9Qp6KMq6H1Gj34nWXtwMvYnaV7rel
87amwWitATmxwBYdQnrhveb5Xa/Q90XiggVTVZnBVvtN/nZC9TiQQLC9QI8XvvH/xgRznCO6RXzZ
VogvtwNo40kWjND0w4BVoiNicsI7XN3rTkTG8stWpze9Z+2D9hWCaFkRZ5BVkCN1QLCsYRHdzwa6
C+wD5IsA6gtK5qvY1kByX+sVACpsRO3dcFaevC9LuYKl3CqykzQoJ8cpOS/MIAPWRb3Rk3mVGbvY
pnJD2rB1RIqS1pLo1d3FtWRmz9wQb9s0vPfNr7K3LkDpoPWOo/GG51wL81J+wliQUTtyJX+JQrxX
Y/b+AhQcJ+RIxbwC4NIw7YXCcoIO87M2U3+wGJdX2wcQ5ZMO4g8Se0Do7SrCSHF2jJZFzKee5pcE
ZkFF1KgkOY/Wrt7W9W/rzOfiSSIQjRR+9hnBpFBO+aKDwlNO8rqd2oyCT65OFF82oasple8qGFhM
B2nD67jGh7gJ66H3/7afxBJwVWCNsXES7ctd8rLCKwNr1NQzHzM+s+qCJSP3Rrdffmb5gQCN7JXJ
F3xt+nRkWjITbZwUnT+eZn8YSy/PfzYYs9Yt/W+jNDDK5gQI2lVn81qnMFyJK+gYcHA1yWV2H8V+
qsvTv1BJM7RAdBgzrLLVWIPynkmY9nU+wP4mcv2Wp8l9RZeC8b905GudQ6GLCUDX8yuB746NOI+U
CeIw7AsdhGQzMqJiBHOcCyATDrmIMCylj3bL3DxD3nairAb6i2KnR2Ibj7jM/o+l81puG9u26A8Z
VcjhlQBIgjlIlNwvKMuykONG/vo7cOpWHb+c7pZFEtx7hTnHDM8FR3M7Yoo9XPoF2aL6mET0HgMQ
RTlJlkpLWTnmBZApA7CIuTHGB8tGzk5oLxwsw5mZ+g6l7vrlPvdqeHyfsxR8oU+G+0eUj68LM/ga
cZ4zAsvTjn2IfcrZsRsIjHTBENUeOpn7KcfCcV3+1FVJMy6R87DPRy4mNNCOiZ9uPHQ0nXjGgQA3
R0sewcqB4qiGc8/LM/BtFmZ5LZ4i3rSG8h77/dMIswdmg8O4YF4AmIUKvxPjXbasB8VH1K+u173M
uqmqvYpuqE/LwAxrGo+KBOFlHz0jTHvZZpTgj7KzTlsK3+Tf0DFN8GumFgpZBnWmBeFkBVLkUPOS
7DpaqO/J28Ol8o/MmFvPhKLZlUv4Pi75OyuIt9yVbMf7Nh8x0S4qdLiUuGsHFJQRkwCOU18jl2pY
qi17+Q94K5eWGPsehyTBtjWGC+TMKP7rYjlFbXnCzMUEkTknK2+p1g96g0C/8pZm9NWHFQER8pr9
JMlHJVEOSuCFBlnYq9dpF0KiSxATGyhkrBaJTvRgwk7tt5E7xjIMbR1lI1gOAX/YnvGZE2f/X7Ui
dHdxRlQ1K0Q9q2/9OoY32MVFPHVBrRuoYmAgNXtbP9YOFzownMLJkSpq2OB5gVhVyX8x0Vh0WNcH
geHEPhQvCWReSWZTSC5IzFnISyJVYwRdsznzr5F7E96b2Tx/apJ0NqHYo70M1Zepdq+W9NBVQVvL
/hgVx2SyDxoZueMf6TrE8bVDBGp1a1EbkqM58t9h4ffmr2RYmYksAuPZfFvk6U3V2NUNfOjS/LQf
DqqmR2TwLM7N2f+d1XjCLLJO17+0H5Hsyqc0lN5F4eZL/0GcLvtZ8NmhdbU7/89FlTH/3czt8qq5
REfSakE7pHmQOjNjpHD3XslcZOXHkHWQtZHBVDT7rW9CtqXkYEsWEpOHf3dnr5vSHCrUjOBRG/dt
Z+61KCLRjSRNwrdJdoHavy8nsYe1tFc5mtSu2tc9ZBJfECRrYM9SDm0kDool4atbAqayEFSJEuuT
i/7QpfzcwCqY0UK6EJN1hoQuc2DU4gpq8SEsD/Mwk5VjeTmPKYwkV4g5YHDZAfpXc9Lofcimfgcu
fgYXr2I8dgRrRiLnUmu6tB4Cc7dbF6sxZKLdjAq6uoRDcS2xQvbIuUCrRswrafDGtDtVP+gng3FJ
D7oJ5B0MdF5drTI7Skl8HDwrm46ywe8Dawnplo4H9k39iRxyl6KJvBS/d7zSJqQ0mHf5OGyRfmQ0
algKSDPnSRiPDR5ciUxHhZiQsTmmWXhc7B4AIQNvX1ZL4L3iHJNFJCFZoG84ggPlfh88jY2nvaaP
ETTGLuLUMciNIeCpJ2lQfAncoLzWReZLUYqN1HdepkxMDmwPL7qf4+jEd24+R91tBrcVr4xkCU5W
rdxMfc1eSqJmrKkZSZbdYYpBAKxBArYpZqVQ9on84EdfiaPdmm+tZPB+cyIQRJMYiBqHDwMQUURY
dg2ACe1B2RFUvzS7Mf0u5OxNL9Q3oi/el33CZl13pH3Gn06x9nqv7cu88tKZSD/BQowOglbXvNkd
vaEbvc8gFVIZLRxHwV6JuM1YySr6HlVX1J913GVOiFuN1F1dx6oKrc1iyTQ3l36LcgftHfuhpm8C
1MkJZubF4gBVoH4/p9706HnuneLANMdSR7iqKgMpStVNzzqz/WgV+6Ntik+RSx+ZM37oKg9blx0r
WX7vxXid6iPZBp20lzIuY+HspJQu6yj9T/9UM5E0tznNKJOCNkr2VUsnTT+KJqIBIaxHrpOlh9Ea
D4NmcU+kjDk28t7Rp7eJUUyi3KzDBIRMCjCkBLPXUMc4ynCcs/ipb2WvX2TameQYbg7d/A6+98hM
5SaJ74IReNIPp9LXMIIpWnZL9PA+A9ab2E1L4Nal/L1TxKuJeI0i+pSCSFB5onVQc8jcrHMcewVP
YzLl0yE9h9pWUZmSX5qPqEpuppxeQ5e/8Yw8AH1Yw/V3r4ryIBz9MMr1KcGf1GAjJV9iGI+f6clS
v9Gl7uTIgPVbPhfql6hYqbC4tWB/IEESg7lLGD1b4bkjLjfV/03AZKs/LXzm7H2UgxxNu/oD9QqP
ooo/sXyb2HaEh8nBhLZMB9WVMsaYX+lusPwYcDJXpMg9w/nXSBXiO4O9h0Qk7HQyHcwwEilzbGcJ
Ht+0qu4RHZa4aK88Ha88tmST9UDISFAzd8WCklfjyV7GbcU+nCptM+h48bysb9yTVOY3v0dY+mGq
/3I53LKRrTU27x3A+R5fTPkcl0usCDYXGw3mdC/K3Rx71sRvQdJSTowJMHvpYxlN3mlPUle0c4FJ
ddW/FIzJ80PNaWfIutdaJjI05sY8DsrQsfBsMLDIxxG4bYtMoy5pSu2rqXBu6gwQs1NbxawQrOvc
zwAtsifs1VSIG0YD2p5Qsx7R/G0NBPpJ47MPx+e8iKdd8Hg60z5c49h8DUTe4BgbPUnPst1dchZO
ckiemUY4xo6pg1uP+KAq46PqxWckmZ9hwnwVg5w+5S/d+d1/5cXKYgBy3dMjNF6lkIk1mGSm4q92
E5oe/ThrJTZC/TBbxTEbJ08ueRALlgNjeeJuOZUgwi1uLgiD1SOEtNgkRA/Kzokj/5yEcLChYth0
lQSNGf2zaKpnDc416ZJHRiSxwugHHXzGQSOPI6Fi2FAYbOfoKWc+4O6gSNVBGVOX8W1VBQ1UENmp
jya2PllheYhmgzHEenvzgqboXxQ7HhIe86ybrAEwAQLpOoapq+kfknVaR0cla3OkuZsadYzuWZFN
OMfO5oYsWSoQ6E6C0OT4/SQ2lfKl0iHTSS17dT61WX2SDGXzYyAPV7HVqmu1steXcZ+OAXSYa/8F
3MUhdreCEfuTD9m5Mpe370xaR31scvUPtlW0FrRddqF5LWOHJa2ww3a7pZixORg7TX9mgpRzBfPP
lJz6Qn/lkIvb6sgSdyiIJ+cctP1IjMekVLxIfoTAzRnIcRxho7gmBeYE+14P7XGo/hiJfE+laFMr
hBFbKtaXjgfiYKdoT8Ba8OaXC/8EA/oMVFt8heWCxI75D9NNNEDBbPI9CX961hkxpEOkkg26BlJe
Nuukk+iuZBAbursgNWmE64+JwQIcWbOFry3TNX+FaJh14tKQ4M2yD+jM7F+lnftS/phNgy95dyDv
rplYjIOX1vCx/rD87Kw/agOjJ9dcQDJ/CdUtR8S7rRcbsccUyIsUlqa4Yt9TZBECFYpOuh/EOpvg
4br6WkgQlsRAG2buExRg+dAGRV2iA8A2lqJYQ/Rj6lewLld7fDWMfGO25kVvghw4p9GAzRbqBgKB
GaQKrhNyg7aT1mxG7KJ8y7cr/Yy0hIk8YCel6nL+JaBGmr0lgd5Mfb0IRGUFGWZngo0hjeI5Q49v
i93UMkjFcmmawDLIosX1PKKDlktybCigF/BaCnNtFqmG2E/nCtNqgpH4RsIbia8U1pZCFagymh+J
K8O4zQDUOnRdRajHhnRErLyQVumDLeuIkdOu3qaeO37EqSWlzwaxLAkgYT9440Im8JtXT/kV7LmY
O1ZiL6enX0yq22T52pyfrLo9GgVUqe5Hr/Sgxf1qhTulINPe2UzX72jAmg29muw/RjeoM3B8ccHY
yIaQRyHk1om9ZHZqPOe7iMZLFVY3Y7PofxnN+eWkHcoTAwyogUvkh+W39dyndnkuJeNkBbSs0huT
5D+h7y19thdMylkNSMlBSMe5s86yOp47kZ1NUz6FDnGPoQAgrR7w2pdENu0sckgmA+0AkdnjEmGI
m8mfjH4irXahqe+bvHPnXerKseLXDT1n6gmUWDVKLHWXYZP06nOb3aQxeoB2eGS5sklqry2Lpwqg
OPN1u77MFquzCcqGxrKT0CS58xjYeeYsno4wHlPSbfqPhkBXDNBZeGnl9oLq4iH1BMNYeFLi4oxb
oVDcqT87IOwHduTECPO964sY1fAE+RGEkam64/xlQJiN1heDH1kcOqffjoKJNzwSDCADkR1XGjHl
ZrbHZanZNgd6jDlnweWPvIGMW9gh+klN+pMtk31Qjsc82ktMAsblS6veh/HOrh6SmgvulSFMv4tt
DGxkWBIYvnWwAFSsGGP1yUJjEaPXI+BEGS/29YBsUmWB3aCz0m/s6EBM6Ocs6s5ZzpyYjwF3IBo2
d1CQAJIwMfbAWq+I7DiBFAb2UpS4ouGVyNs02mvYA3AU6MBB4rPGsoxJJk9ohSPKZqQvoSPV/0uS
Kw31viVxNIJxVzJ/jXeF9abTZZSEojpvYTRdaoqMQYQUD+9d8ScHq9rj+qPukqHdFEHLUt5cxlX0
kk/oWWTUDrhjLEC6TMC51DZOVHuNzTqru8Rrgo0W2Cpyp/rD5gBhss9OkKEvok3KGhUE1gqA6L/F
8K2L5ALu5ZSmXwymUqlzKxYlC6JWT5I8U/xMlk0Zdkzg3EjKd54DE7MQt2jeYCEeJTCcDmyjE5lW
SZ/z+m0TpKuQF9k63G7f5aiegEOeDNb/hDcmJvkXbzL9Vj4B5Y2VTT8DK7eB+BlwLwW+8uQWjYLv
GlfTtgPMbFBBmlCZTZJ+Qug3yrHNB0SG1T5hZjxk2i7msmRtFenRdgQFYxjpHQBTx55c8gRYQeig
XNtj/tnMxTFEF0UAVYnigPoOqrNTtWct/msNPe4/MikYiEyHaVBPBDVFWcARYdAwE/TMAZjxi7dD
gKCOb3BEeEWEC8f0I54arfst4I3Ij5YkEs35yR1MczIKWet3kiW3ZmHy2vuLNaG0OxQNvB+SA1mu
LjEpXQCvVIRF0IUkCn6uB+LNFpyx6PlN0AoMnGkzWhMKZr1L7cyVzWUja0EeA9RBTbuwhJErevPZ
k0xWEVx2BlrMmFh4k1D3ki+d4s1wdV7Ovgv/UzRns3zX/Cp90b6lOd9ZpnYGjQ50wVKJWADjY/w3
RkRctf3/dmvJ05Xi4bzfY3JIvMG0jiPQwCozj+G0HNN3KdCNszDTq0ZEU8g32ALAatZHu4xgji0H
C4Zh0SnBaBWBSQarTohXDrbg5pT5jt9ka2AK7Ah7SqLm5qXnqIpphQGElwsenpeyICulFaM2j7D0
UfFjEludVx1ZGOQq2dT+mWntWhmh60dVKuc85pHSprPVC3JwonMyz6cUdV6xHFJ9OPZvfzSk+VTh
qMccf2rZoCJ6scjhBu9tGyVZ19sSVAGPE81XYf6p4pTrXN0bM9g+SKBpLQ4stjyJeC7VLMDtKlDf
Gj7EnHFVU+8a5nELq0kbT0gHUcKiSOz4E0GV6L+qClXtpiTYsQryOYdNwXsEduTBlJdpPC4u+dTz
MGuQJiye47WZKyfjYUg/cfxPKhdMnLx/EBspso9KzM/WL+aku0gKg5FjWUCgHhFAHUzUwxb7lJQm
7smhabcEcyV/c/2jHiLMAgRgRYeuEacw++ynUxvaez7qvX7JOUkbHvgY6hklGDEQ5DBVYht3JNAC
B4z+aTGZACETQBFeDa5nTk4p3KfnWFc2HVD9yhN8foUGddMOMhnY5M3GCpC8oppDRiKY5lSmEDuS
HWrl7ajuy3CfW6QMzYwSJjDPztZRcHZjszVs3y5qoFpQaL9rzPw1IeAi9ARBczUzuByNF1BdShv6
jU5Yh1qT0IQ+GAAEtaQylPmUxQ02fKDdOh2Nkorhhq9dbfAskRQExmRbzG7d5AwpqKLciMKxJR0y
JUkstLlXODFncLQS6GGsPpsovZcGX3GQI6H9IdJnxJQAWcb/y6N1+4K6ZoAXCmzTX0m3IvZCvDt2
j2VBASXdqq7amdsq7o4Rsi2FJBDsBT3NAT40aqltZ/l7gEVeYqOl4i4Qk3VqlekYW2MwXXW6ZBmi
UpGKMyczuYW6gEmPfxEJUwy7SGHBEfpqeFOpdM1Rfc+DmCmLJMO0gVXlZwSfZnXrziMKF8I9c8Ls
QYhlGdswGlEDUhO2bYsgox92Lptm1t3+6ATCRhwijupi7WW+oJqC2YLTtci52S5GUKDWNCSw1TRa
sYxTc5po4+LnHXCTrr0LOX+3VCw3EcPbvHo2H2bcnSd5OJFO6zlvDRCv96xjA9dxpgvEpdvQTPac
nngRoSTIxjZ8/9+kdwgaHFHoFRUHZFMpEfuJreuWMsoZGd6RAsGvSvnRL4iJiaIFgyBJ/8zplbfQ
09udoRksDUa/jHNXWJTrSCs0VFFLPt6GWKeacnVcFQ1/8nem6P0Xgdxb5xZtDRKvxqOJasZANSNW
RvQr/7cvXaNSHoxXydkz78hx7o7XOhUpNwaJrgTjVO8zF6dyw41d2r56MWXYHm1xlCGoGSB25J9X
fGKHi+Zo2BrjholbCTLlXBYG8iNlmyQatJRt9eX8jvowsHvSR24ahdo9fk9n59FiQcVG5iSX3Ga6
P+JrnIqdx81rtg347BmbtbnPqKWmm/ZWEDirkwCwPGcdlQwQOxobuw49VRR8er0vkOQriGcnQFOf
88HScW4iZA/PkqXeOqm/q8CmeE/jQ08xzXM2/YVmOZuuekcz1dRpMIqHXfwzCQDV6fxF+2xwE+bq
5jOx9FseL3fy/5CyfNBxKwhgG034bdm+5HlD+YBo7G7o7cO+hwZADWnvXHMYUz231FVNg06uvN6v
kYb2xF3jRpTd81Ih7qirU3zrWpXLcY/DZCdF3W5WlK3dUneyOwHppI3d1VKytzaX3hokjxxdO3vJ
X2x6B3R4fbXXTcWPkb8lVPJqDCeC9LeFtq0fdvF76Hfa6tDFoxn1J51QVt0GALls+9SdJvWihuLc
kGRF+bM1PGOucIef8rDfT9dXAgwlhM7TH15VruxNqg10MgX0rRmzeQixnm8tdLpOE9sCGMjEF7l4
yagZnZ2Ccxjsy17Y7PG2SqHd5/G9bdSAXbbckK9UgTXMynvKz8BnT6YuA7aDYv+1CRxXcU93IYKB
ciIDpvDXIIUUgp0eY6mCN8rJ4JAuPDjnyifxhgl0Wm8rGZAXlSa6GSKJOvQ2XJM2tmaT5RpS76Fm
H7KXUsDOXbafGBwpw+9Q4CLbMu+jtaiS5SF9iy9h1UGVUkxdLNtA5kaLy4Kvr6DAjHuvYOhl3Ijx
ugJjEnmggmD3nFNOjlv32znJl54m/6/CHqCmtkRUR2mNJgKrPKSWbQrXxgLsR1voThGOkzdOIcid
sox3zYvmFqkNuJ1bv8m+1qVB0mM8WfFb690z0QrIyMgJARWQE/j0d3X0dz0wVFyQxKIT4vu1npIc
EMFiT6hO4ltpsUGtQbNrEJKQ0m4slrQQfraNNa5aPPqS332VsxdyEBkwVKcxXVdYhgRyv/udod11
BAUvMwU4iVWT+alY8URbG040OqWBm8NeH8/8mMXmLZSMmykptzYVt5npudPW14T2mKi95qPClhWM
3BDVR7NGxj2cNzhpZK92WxMj9KKp/kBG0lEJ7oJ0nI7KsnK8tQyMIeii8Tp5MznTsEZ9nskBRGj4
TiYtT/9TDN1hgLCF5j77mhiV9IOy7ftyyyMOLQX8KII9fefs9TPktC2TkoT4yommEuw+obfjNJ5T
Ny8zmp+J6CVp2+Xd9pftpFQFViRcY/ob6QjVdLaBYCWsZGd/L6nNCj3bcBEftKI8c9Wflnw4qS6H
89YJUWfK6qMiaGTY2GVIRiMqNOnWIlVVoXy2noYrHuHioZfno1Vep9F+LJ/TVtWVaxr7jURQcBYg
IK7zWw+0IcRXmc3FRhOpKwryChtk8zmpeaRU+Iwizs6CrK+6yTgydXQSknxjN3pLIn7QxdhJK2O5
ucuLhukjPtUzAXmQOge8dXX9HROEADVHbedPXOKfikvalrwowFySj27xhzB81E39vqTOc0mbRw79
5hdoMdI2k0lQeWzmtUnqz+Z39F7z2M4IYdpjl5IcVuNQho5p0BB+FK5FhxUyAmGnZ1Km5vp9Ijcn
6exdJ3W3Mhqu1sXmDjLIyjTJyozpJcGNXDL1o+5fFsduA6nIPmRAZGUxIercRCgTu/DqTCX+cDCc
dEo21HXSITFfaMxQMEM5mNAGVw2UUTsD1pC/0/57jv6u+IlBnmEWUJA45yU2jhYJTSWVq9upPfOg
UxahbCSwjtRnJ7pr3cFJ2K/DtbLi8o6G9J6iVvlPnTd60aHQB+bJvomnyiKASUBoeaftPHSkbMzr
mWXtVDcCLViKe6+tlMGZ99OzpYQZLTHFnOBGjjoHLxTvT8LH/+ibCHxAtx9oLHJuyqVmu2uRV8Vp
zfyO/RIpHP9JFv58+aVQFCKW8zHqmAskG0rTnssRUb2EHJjRkQ+YZpPjSeuKcBeby55YrQCfL8w4
RKDEjFQ/9n9qJnhfoWhZXlXjZxyLqzNaV+iOc/2RsCQK6+ITVsGn7AIdkv7MYxpAqMlzEAIJXHsk
z+ghNBUgFJJBQOfalOwWMs40qb/1fvGyME6FVX5W9Zo59R649VGwo2sZ/ixstG0AqZV21JPmzMth
WNz0OCqUhBBgQMsaAmPS57T8mOgw7tl+qBPwHMmdjUeL6XgYtVMpmTzdWaUQIr6x/5bVz4i/W48A
dNv6eYrG88xg3D6zZobKUW6VVS/BRikUMQvt5BCzTYSR1je6P1/VN9mI9nTdGy1dXHY6QY0VjERL
OK2yWtyBwD2k/yjFi1P8ipXfDuBVsot/SXkko6xcdZowOmHfx9swWS4TM654SS58ftOC9Ah0vf6b
zKOPFCf6l2bx13C3g6x6H0fzzcy7N13awH7YEBx6AKzmMrpYUSRPbF1vUhtoeXtTIuWtk8e3iqUY
O35GDf6ClRrms9/9BwhL4v9ocaqa2e98vObpT+tGccjSCFCFXV+zJrlXqvYonOINzKK96RGC2+L5
K8wctdLbHG5qYB8qWPWyNW87tdkKjYqVVKa+P4+XJW4xNAQ1IQNsfdn4aCddq85YGyfTjZNpb42N
25AnVcwmCmJBRqRn3lETctVn6OsvTBuZzIBqsoiReEGr1RBG8TIrItJ7r9CbCwGcnR/j9luFpUSU
Dy8MAqlk7rEa0HtLe5M/CgYOwn73v8Y+UYcYEYdrLuskbat0XnOsBakVagMSDMe+TjTd81eRsVuL
07p3U5nxZ5pcFQOrbDNvpAwnihAej025c9Y8kiFBv+9sR76+pjlvZTbYGHK3sHH5Bj7i/jPTbbII
9zX+XwSjOzyjdhP5TfGvhdXLyoCMPNAChrGGKLC7WIRvgoFTMXQY3OCc+Xb41pjXbkFbWREua5zl
jJOP7PruaFEhQItQ2q3O7lZYCY536F9L/mDiKwfR1AULaHqVJX1sjODdQI1hU8hGlywariVUfWQx
cHMr3NwQR0BPvOQrCnJq6V9FqhjyFKfssHucRpab4K6YY06KBPgZPz5D2OQWrAPIY8I/9GMRX8iv
GUi9vbF5iBvGm7Nu0I6Bt9+UPawBFJ50bMvrV2N1pO6kIZMhyipEUPXbTCRT9xkiAho/51XOoWne
ZzPy4aHuyFzYR6dQOtl0iZmOw9xGFpQSmLsKfdJDrzIr6YCKcOfmU3ha/MnvRYTOxy3qxvtFTrwu
NxV5NYhYJY2aww/vZclaWYsOcOaVYtg2hhNw61x6po9Dxbb5J31LFOtN5NF7QezZywrzLVj2jSnG
S3xj4SR8avVTOIOpg9IT7eLUulWYZ8jP2SgqplIG1AsZp4zy+0/BcdLUCDo4TpDkrT4vrMP0N7GP
CcEfD+a5c0b0dBBkQNnpsD4dkP3WlRkmfTlP7R0nZNMy//vGlwn9HXOLGAOdaFEb6qfBskXHzVsh
D4i+pYycDN3G9Je6tom7pJe2ch8H9OORjg3H8aJWwSAQH7QkYxTg1Q0ifcSuTC1DY9uaHJHA9Gwr
KFkKZ7RNZ8e0bzJtjwWqf9Np3SMhJpKNbhvY2ABzHIhygj4feTa4ZYBx2vxWlhp2OBbJTMqHI8gd
tNoaf0S38Mvyi9qzF32bVwlKg7EbBcP9tkWstvAjQ0546mDng8XWbbAJ+m78Old8Mm7aaT4SYC88
xfnAR8HNVgcisVkF9YchM8i0wO47XvIZfQvDt/3wk75CXg3LA1BUIMIOTQHd7sdZyca/8FEpqBzW
7kWhgRkCXKxggXGbu430PbAZKpGZSNCVoNx6E5mqeukPf0PVWG3CiHR8yTmXybAlonzbA3cgAXZ1
zu7o9DoNsxAbYmBu2cUEhaFm8okn32U75FnGd50hwMSliz9OD1U28+oBMMeB+d1v5IISmUoz9g7j
mr/CLoXRUu5yB9fD31xGwjR9SMbx9/w3aaXrKQlaSNEzmCYJsowHiLokYaOzPXOTBSXHZucnTn/C
kecCxCKQ2/J+lfUUDYXdOa6ZVy4LNbk7m0mBY029mcm/XEuP5YJ+g+fIGXf873XHXrxJvqZQXGUx
ntu+BIJ7XZuNyPkwFLy7UrRLlgBV9c7EqRrPW+M6uqydKhnEH7l7Obk8IW4vRjE/po2YjkTq9VGe
cQpbhblHc4OHrA6WjAj1aWf7BjZAUbMZT2G6NIivsNJHBYOy3g9hpJX9of9kG4etfiL7QAfbrhME
hgU6gfBv5LDSUL1MBUQvWGSxtyNgaEqOWU1sl28+e8R8JsViZJrH9odgcmzlNe+WdI7/IBk3hpfd
KdQ31Sd/J3hFDKGkDRoMpjQEnP8j6XXlzSAuAvBW2DTnGz8L6FYUfCR0db+0Ul76scz53k3dhjCw
fjEO5p8BpzLZFUcjfrWoxFv0hhY1cfS1EkcaqvbuZdXzKwFQgeTh18zl085577gwHzPHYJ6qn/6u
NoHFLXZxlGG6d5UJgcQQB5bzb0+3xkjy6HhpxB2z8xYSTQqcBs8Ep8n8IXm/oriU6mKWiUmm/Spx
MS0l9GkUvOpHkrzQoY8oUL6K5Ba25BFK+S2q3gv6zaF+TmT+hutax9pLrvVgnUIc0Yyo+98ay4zV
RLCDIqtUXj2kWB8W+mdo/AGTpf2KLlLcToG31v9WLQar5UMawk3Hql1GNJ/tlkw+L4RoLbQ1Xb81
BJr6nSzxYrmY2PyPDPqxqH7XrF9ag0w6FF5CYSr80goAw9MFHTbbaFm3/Q+Bj3/FgNcaXIIctGfB
JgnlIukmaKA0yHhk+EiOwi4AZT8mfLVKPevMV2KjLKRkcrBqObGvYH4LQA4UwTtrIrSn8IfqZZi5
pzk45Pm3Si6qlsIr1QmrBY0w8TirsbQz2e2lzE8NpXJbhNDS9DcefmQ7OtfddEoAHUWAjiiYUpaT
Oh22BBfRgWAWZyRbMvhjk6f/15qQdZkIr2AwTGoLO7GeEFaCeKgMdYol0mNHmi1mDidR/2dFmlc0
Ym/Lxm4xbS9tO7zuO9t0toJCI+348pHg2pjdOad2sP5YU3wu6vtHClCoDpm7K/8KaLmpmHzFLnzc
dOi09QPwsY2IIyZ72QZX0UbNH3ip0ORl/hqe0rkE+zJWkF17WRkkA6KD9lQA4pc2PUjLVUEqtzAP
QE2Wmtj1sbKz16InFZuZH8l4b1G+8Q+QEahRich4hZ+iYf+VYztiZUynkzBFN/8DAlvCA4v6lzp9
jdZWASJPtEAze+z6IcC5NnFEFQVplHkZsA4beTxkOlZI7BA0X7dwhajX4mijbFAStjL6bmZ+ome4
h9jI43YBHNX+bRKa5FG7ZjOmSi2oyCKffStBbz0+LZr0CPJQmYcEutMSEAZhlrchZTtp70bXgcXH
OKogbpSZCLNEGXgxU/+We8hKjUBW7vo9jRVox/1F/MiESab69xidzfJAlTmE34R2sRdFkHzEsc9w
gqQmPfKn4ShrZ0YsEYRwCeFwsz4NjFZbiNdIl+PkRcC4O1tQkssLILvRknjzfku2TvzfLq0BbM0u
wzIvrG2vP0iqmwJ8kDS/1+nGMbkx8NdNVqeWSzg1HvCzo62HKbNIXptsgKUkeLSFB7qFCXaYwfLw
kw6mmR8rwaQJmYkZs0yrzhL1mW3gVKFxZn5NDvhB4kN1xsbLsbGRC3iKg0Y8WpUTEKVl04FhTg6F
TeZrBC4LDeJYXdjjEZhT3xxGgjiH4LskMkWy5bY6JU3IOhu9gFFQpdYe4fMpg15deZtIuCOmjQO/
Zw2gG58lClcOljIfNtPn0sBg4UtGlb2KrVVU/tQzKLSw18cD4vl+ODbqWyXdCo61ud2Q/97x2lSK
YZmfrxPogtGpJL936YVfHsbaPKjmcqzxC0fVp40ACqML08uQjDPymBP8bI56bJE7VQDWRG4eZ0s9
mqZ6RKbCiRZN18RhSNZEVJApFgzK1LDZxnp0jktCjkLEfSTMF2jIws1RHEaqV3eEF8EOL43f4//a
6IdFkK/iWU3t0yjCe5XM99pO7zYzFIl0g8gTS7bpq2WnoB0a2RfPn5jgUwRaFfGXhiyj5BH7iLkD
zSvaRPcEemoISe69t77Oisbp39Xfw5h5dMKdqu8HJEcRPFObXWzCYl/ueg+pnqehG5q4kIuu9HMW
RUZcBBPUuMa61tZ45xx82D360smNXyEttXbP6YFAleC4ZuQg/mZI31GPsD2q533GrI2QM3/mQId1
sS3Xb/8MeVGrd6RcYfPhNCJphLXwrSsPuX5OW0hw9bi37Iro8uqw+VXNcUtDmGZe238byUpx3o+s
n6UZ/rN1a3kbePRrVC2iPA1oOUYHzI6BGyqWPWm5mycMhvBW5unTZmgSEhjVzAJJmeIWCKkdX6IS
onxtwWwBQ8kBzUWEMsX6QzAYp/zhTED3ZtF81vPF2Kg1R01f7Yii3llhtAfduhc/7byN0AyTI+on
fMnSYTXZv1bEn9k2dzuLns0zSjFfdOXm/3g6jx3HsWyL/lAQoDdTSrTyUvgJEenovefXv6V+6AY6
qyZZ0QqJuveYvdcebCVWdy+GoFZJMphkuGNmkcEASfC5o+OiqMdGNWDcnbuHW1sQ43epHYtIPjC7
UXN4c0U+5kYju5ILgNNvwaBuIGb3rBq8XhLDhprw0cEPS2DQE9SKFKZdCV1F0rH6MRB/dFcqxpmI
BZdpAkk+FSTcEF+tP0MORsmlEs+4OQRJBhpGtshxJRdLDxcJbzQ8qcxpvuu4BAKwvSeOCjJiHfRb
lpWOxUqlVn3CmJEJqLuFyVW+gIBnQj7rqHXWMFUGB8H1wDtp1n7/u6bkQwe2FP/S9Fw9yx6G8+T+
KpOzwSKNiS1p6L6RQWsKQ5PUfikQ3U7ZPBAhhwFFGs1znqSXwswuawb6qycEadLP06GJmhsOQieN
Uaa+RViHxBPmw+whUatHKEyTR1pvKBbHo+AkfJ/RZ6Jld+t0QsiZhhKygXIsgqpxCo5niU4R10eF
UI/3AD84N5HBKDtmzEo01nEFPmWrPBU6yQEmT8VSLr55K//Vin4kFO50GvYrG1FJ2qf6cFe9ig8H
ewfnK9nwlyUWEYkxxq5fM0U/GKN5nNz0PVfZywLYxPfjgnxjszZ4tclqvLzJGnG92L32clzia8Pr
a5O9ji2tp6Ztle08l9sJrGNs9Lf+37Ao+/in+8zzx1iDxa1eZYIk1DiFxH43nl8vAtxbgRHiovma
avnIfq31u52tN3k7p0+eokS8Rnd7YhWNnvTCJ/mAul46mUp7KgftGI31seltVW+Z1Wr+FDP3Sj8r
AydKXiCTAE5UAc7tIa5T/wiCIwuvL7FKTEEtCtW+msiN/LV84B0OFrUPBgHJDtwQefFy5SGqMJhK
ogaZwpreMjm5/Iaowt5kvIoW+FNS3XRtdk3sNBGLwQxZTdL9qWCySPhMX2RJS4TVLEc0CD+UtJdV
LM59kZ40V7ALOvv2fmpqSH6SuU+w4zY4aqXUG+/KEbE54eoYTdMU04nsNQjDG3nXV4PHzDowiyys
3A6b+IRNfCKyXhWhuMNjkbQSLiTzSBFMDTJztoIx/+5Y7SIKhT+LA24qyV9HPhmzbH1+IMlE+kES
ZtMaiApzsL1ifGViTfcB/IhMpq6cnL81ux7tGTs/0kfBg8HVGGgfri6qTxDNoc4YD5At+Lr5JY74
fCGLk7qX62tL9RCMFjMDhFDQA63S8AbdouMzvZoUT9OzcgPQNsULsES+UFeBJFaANcPTbJyc3JKd
JPN3016bvQZfBf7cwmlZN8dMk48NkuZhyU9ME3QJWYionpcRXxVXLCbDUvP6X1Ygq9urNO+SaoGF
f5T4XJtWP1t/1mpjhl15qfQjQBatKkxO+G7R6YiE0mkrueqLW4g5WIGY6Co8S1QfxDJnIyZkFYmC
Oh3rAe7pjI2jc/+3CMs/Ywje8Bdh97iJ9z6ivkhQ/W/JVZ76IIGVut4KJhZTpzp9h/5hbyS1S5mT
lUCyW8pWGJxFc2ZW7VGsHwgquQ1JcTPoRZIJQU4T5HFB94YTg6gmMNSlhKRB4llPbri+d28QSFXh
orvnfiPoVdY99lHy2tOL0YgGoW5g7OErou2Am7nR0kPLEFw9Zbco5X6K+IehM1PxfiCuo3UiYGIT
s9akTzwDi2F/HU0J7XgXyubbaKW3fl5c8nn7J9pIfi+seZ8SoAqY8IUv+SpOPKuU20WYa+ahQBkj
HpM5OkR5eYhNQhuoSYsvHQfhZvkdO1o2yq6y8JiOhod0A/Vk0Xs5Uox1c2g7nuJHFVisCR4kDVZx
8LtY8RSYVEUsu52rRd/Mn1upv2B2OFGhqwUVARrHXtmrxrYja1hiyt1WqkPv2QDLoaLS9Ctzd5kh
2gc5qOZ8Q2i7f3KFV9PLRoFBEbhtkQfCTCr7JdoSKW57ihgpv6SsFMTcKUTotpPpWN1yHhT1nAKu
0YXkEgQN5z9a7BCy5KTdV20MKr2lkCESNe7sxVweiE9SslY7YPRAyup438XCK4MWYQr613Uygzn4
WXqine/T1lzlrTr3jV3+nreNUV2+e8mFbUEDQXqgyIqv6m4c8nrB8Kp+V8Uv5bFRotGQ5P9k/F2f
62dnqlfj5ui5AP9K54orMQYkc7Xsy+U1z1lzow1g+7AfDLDFp89qAJEN11UMeexykCX6eDaLyXsR
23bMknECdoXFP69HaGT7roVeRYgtofeDeied9kUSC32ZopJVWY1A0Wp8RabogikdKAv2axXOeiqi
Q0nsmgzcjQfZ2YriUQksl5vWUYD6yGm7X8BONvTNiiEcdMt2GI4EevwTDcI+Jk1MykKdzI4XrZDH
xSyIORhSN//bTr2vYcqp2Y9FOBlGhN+VCK2z8gsyAVh0Cd8R3aKibG4WMAP3NX0EKLKR1W4P1OlR
BO14P0+FuxHoWgZwtDbVfemMOIurtVn3AyFTwl4RLa8A0034jJexQk7Z2yUb8+BdG0JB8GjTN68D
7KwsjAHcV8E07mQnyqBOAEkL8xj2ZhaSThuhnPmhkmJnVAOsVFr/CXdckNUngYgwHidF2YyI1g3b
+qLKK3HeVrJ2QBQaNmYHzevNqD4sJoGJj7elhj7YxPRdXqo4L2VZTJY486rZZBKHxRCXVp2OvIrP
shwdY9CwU7qhRACOrF4M9PjgAqLmLNflGbz+STdfF7pFKzHOm9fSEXZM8sr1/CIYbIEgWuLK0Sq7
MVj5w+FhRQqrDmNgrAaMrN2XvEeCORgj68FFwTj6DbgYglrnqTvyS/XkmpbpWd+pA1njLRfLbx3A
u0xCX4UXKXWJtEfHBNOEbGZlPTNoaJl+PMcdiveMZrcnC0IbeRGQ7Ci5OfHj36zc3YpaDQMemStu
VxBhGGDemmGQYyQcvGF6CH5PIyKXB5IspEc7E6j32Si/ewg35oUrlP83J6bFTThjaCebneArOHHl
mieifudHluYDUUwzvZVVF46bAoqRHfxIqhubKXamRvU+s2N/gvaHUEPgJS2XxaQheBPY80iZr2II
bLfM1256j6ZGBe6qgx1gZxc1J5hEgzbcF9JHGYHrCDzm/dgk7szQJF4OTGuOloBJbuVMsyNjwjug
7rTvXG48rYudF6nIF13GmuEIU6hsH2bGmGflAWPEmwuOZMQPZWgewqUQxXdCEN4LyXpLZ/B1xkxe
h2RvIEO7rSNM5dL0navnlotw0lNGtFvuZlkOTCWCHW+COtwdtMrUnEVZPepyso/AJiHxKpxKTfXH
lP6+lOk8Npkx4P2mQ0TQJj3q7J4RBvwiqKkuotNjgFEFgqOq/V3Tn5X1Bibgj1rp6DX3KsLxdvhS
zmX1s8nJTUu7i/6qNgZkxzetWXjTbYJTQXEKqCqHfT2VO6GzDrm5HFhrsxTSfR38L1UciQ9IhxVA
ECQ2WEQIEibpg9jiv2U2OZW+K7ORmIsPNJVuKwl4dWTscyDb0WrMP0pBnrgt2NwGuDwS0gNmMv9u
HciRSmN/viIRUlcbb5QNg+5tsKa3uAK4mKVB9TpZ0lEvHxKLfWOIDrUyHZSCmTcpEL31EI3h3vC5
dHwueTT5AtuUGQqy2HGgJw9WaQrZbuNePY2GhK5GOqzrbp3m40gAV2mfDiLo2m4YfaC//qLlwegg
Pl3gt80w98EgP9uZlJFtowUqwoTutqbFjZSfKwPia4uCmB5QXXEj3+PC/hMTXIxnBj+JoVyjTfVv
/+hTDiS0H1CmHPTBOghMqqunTLesDwb+ZR1jdlXdR328m1AtVVOwxZwwKHfL0C0l/pQp+CcQSMmm
i2OgLhHlj/T3MRN9luYWWas427qevB7mNeRQgfLdHgqDFauiUkPU9WFpRDxNkISnLOxbLIvGPrPw
jLpPN+NrjwfB5LBSgc6MK9JEHloZ2DIA8AVKa5zoNkkQO7CXkuwDrGAlidavn4h6FoeduiZYiV0y
XHBfWxfDpmy61RodNLM2MsjZUIyhyjsESiP9JcACpplcalQNDEdN66AXzkDeRgbXlIafOSoJAEc0
4MpDI0BBuqR8Pj2qQYlYYY29rI6ntoIxSLTQztgkUACVP+Sq12etV2CTlYG4ZMj6V8OpHJnRUkPg
YQxDRyMLvCYLPEHOMMYJiihXBGqFnpA4GqkGsH+pDjSTc5H7cDe8eNhr/Y8cIG0Z1d7rNIUADiBA
O+k71n5pp5jjtmZHY4lPL9qp/dyQLCzrvkfszgLXQumq0RkcBnFiTF8HU2i9tb8ZfWs9DSeyeuy7
7emjnx86+ZKjexSXeq+g3B4DpcKWggfHZWOnM5tqu0fzz+TdB3cXCQv1LnjtSg60ZCeLFbpK8Y7W
8p7ODEgAAk1wkocONCsGeaZFczgONah5M8A1EphVCuwJVs+97fGST09rl19MM026weXr5eK/1gpb
Wv2OJVhFrlEUBXI5B2TKd8gDsnCLCCrLfJlS2wK6tL7qBATWfPySLRTk+HXtnlWFU1rqLim3nQoN
i4D7jVyzLKMsmCkYiapF8U+lnBCwrPNsdwDpEZZoG445MKdT5TWUZlu6hRagroqCbWMeUKywD2qv
VBZ2P+s5Wkxf/1PgQ5MTAvxidjkJA/1napdK5h2Os/Hk0fHlWA7b74QmVGesJqHwU8jvNTR9vxiP
flnsiN/WIp453cVAeSXmmMZJfuQUhCIQxb4/GyfWD8Zt6p5DWvICVgpcxF2PPKnOIrZSiWLE8F+i
dhnLJbGAVfWpJ+76WLtOcWmbUOFIIyUtXT+oDCsFNjniZbMOFve/zMKlkydMSffyGc/z3bKJrt5f
TDEFd1HOpCMujHsh7G1Ud2L8MGKTniS6IL+/1n9VcOji3Lll/uj747uUC7bgvq/jH5G3FTbtJqD3
ePopiOakkmAKKNGHZ+SBzC5jpBRzvXLRHuqMwgbCa19f5I1NOM0iPlRFQ9upFpfYyC5FGZ3xhMmm
eLS6nKWheOrHf5zYhSNy3xca/g5iqlgtA8ewDK7ztz6feIiNEU8iq6DvhKcpmb+XnFXlczuPhKfa
P0U/T/4PjKNoBuvV7qgxv+vlU6TJNPBXNwu0mH1B3RGTEPlMl38GSW9EmlNZmwTeDdAvEpXlTfne
Ns1btHHltNpB0VR4ByMlz+oamD9mNiYIWy6i0aNO1myc4WzI/JphjlnQ8ZxiXb0qEKORMg+mfq0y
ausAGQZ65JDOVu1s0qVllVIYA9MTs3aSq+KcldYZmZ5TsLAR5CMiBvzYBBRZaCWLs1z9WaLFEaCf
4yRmGjt8NvSwTH9rJpmxrNol81aVee2GsofwDcmWrNDAHFdKPl2i3VCKJU8gN0E44qGjAY6HNCRq
XCra4zgsB17SxiIiIhilrZg2MLOcOodR3lBJPnUTg1/RGK/Cdy92uCZ6RGQuX4XXCSgS9UazwbZn
gs0tda5KEFkNUsvmSkby2WrOAlK2XvcnzO0klexKIZgjaZfieliS13spsMbbAvV1MbJgFDc4n4cr
LrT52OMcNDJCWnFSYjUmEME1LIq7/ViM7CYBAlJlchRaPzFfvVT5XfbKodiSE0Sx3YtUUczMMQF8
EvOM0laXLND/yXPqoxbzuZv8UsA0Tz0eNZZniYvXpYVHSeRO3GllGzlWSeQvbwPno0FLB5SC+Ddx
uCRNdDWL4V6222PAqSwAhlSiL3FFTgBwfwa4n1AH9UcxbcBnpEd1UA/LAIChEty7jr1ObruTih9M
qqyDPEchXoxwM0m7RXphCt5CB69lwHyiyOn2zzDzJyMx0JjAa0SJcxkOn5O7h/sSfMIUa8Aea5fP
tbEuKYyNbS97SWB1yVEmMXj6VG8sybTLGjbVRbNPjVBeK07VlsJNIviLn8b/cspPu1iRf9qfbNKY
4XpPNvmEtpBLlqslWzLXAGe7sQhg5J6C1YVN9s688f1gSunFEoBSG/Utmou7XMv3Ji8ebPuhpi14
HiPkgO8DyZGav5myn96/C3K5xLL0CEBmLfE66t2jukZobOW7LpM9IJp+snuC/TT+KXQgFwZgRD2o
W4gwvS2eykXxNvSGNdo4APss17EFF3HYmXO4cfl0OKjQJSL9mgj66MBdbXZfek+tGfXkLQUDsRXZ
1dDSG5SJe9pSzitYXTo/RsgR9ZLflyqZNJpfiJov8UedKBT2Su+nzIW0nh0jKU9lhOaubBjNEnkv
X5SRRkmCHGPXW3ZMdgpIMZYp4E5k8hMtCjrzrC7RGVidoqec1RubewetyW2UpbfUqcvtjELk3DOa
yOOYesM8d9kFhctno1mgDEx7kAEpXg0QdLQ3JT0oESEIp2s01yw92KluFVOmYseWM2kKWEzuMNrd
zPiM+CBKJdYHI8O1Ch+fxfhzIlOHc9aCcfKWSXvSn4qniONQY0DzWGqhSjKGY4JMXgQjVXzO+CU/
2KewNthNXHsZSoXm3nSTr+jQpal0I/Om8WYXq+In38Bd9PnUa/OpAuQzH0aRfZeEFoxUYk16qk7m
0OyrsMRRLqAnJrBx2Ca3MRJcXsHKtdwUEJidtJ/DaGz/w2KXHozsA/Gm2CsuHl4s/E2PKpQ8l2Nc
v9c0eQ1ZLBZlGraulblDjqdLZk0az7ssiE5rqPVimEf1wXpQxegUHNmxAG9NpUrezMVAsJzonCmJ
dsuts9FnZ0voXrWqe7MuwkMn57aj4Ejb2V3H7GsGuZE075ILZPm9r9e3WTdezYS+Qn1NWCDkbXOT
mL1lynt0I0Vi3NEIb8aPBWGGdpRQY+2ZfVO6wzq4OXJ8k7tZ/yDCdtdDJX0CwEW/xnTcTSeBh2dl
GP5RKZjgpDrgexjUYgJ9i0AhWBPGo4CRqCAbEzBxl6L20FTNtlSoIDHX8Pgw8vKRYt8Xpuu0qZcI
RiB+63mcfQZPdoa3dSLATL5bPGHKco1/DbOd9PIx/pV/tAsaEbxtfV647xZZSdFfeT3lNotPCaSh
XgD3Yz7AfBRjFRY8G3TSNp7qATmgdVVZ/Ss9bcaerBe0AVqF8MWad4XVhLJrCj/845LVJOmtR8Pb
FBAha3YeBmI4UAQXEgmDKIItMPXmvAUAoJhGQMBdflJyvtgluk0NKprxZgVvucHCzGTMA82jI8Vu
Jdj9hquxsk8xdMmRBO+j3ENV4cqMMNVlDAj+u8rk7KVhn8vSL0vy1lQnKntamdnRMt+Kcn9LBz/5
ySrsFmV9BGIOAvVYQ11isPn7OSeQ8ZiK4r54b+Z9S6na1vgmhRMekbYybprJloiBnfOBOdxtesVl
8TqgUkvWzDNuGVzgDdHJPmUl0i2CnYvwGxUypxXZnxTyT6p/ekbEe9EE6zwEablDlsAgeMiS14yo
5HrrjjVgVikFFSK3B+R+njN+GoIEkYesbbj+vHQCPYbxnC7a+SyFICN0w18WwNC18cbwsiRDcdE4
AQQ0GIhUER8CmtpB5iSLfUawXQjTyez28qeVrBeCmvr/aNbxI1AtTU3s0mkesXMvqXyAXHRoA6m2
6Dt3XxnazObnN/YFbKi4+qsLBNydnZRYZ/ji1u+LKAZiVoeipId2S+DoDyk96BV0khY3D8T/zDiR
zL2OgjVeGf8uIBif+iFhQfMMy3rkT0JkYMyki5CjRX9omfLaVTEyf3+2EHJqst/qDN8r1R/hoMlU
cN3il+LozzptFLBVepOhtrxSlb1y4Zjcy4RGygiqd9uODs43AZ9pVU+jQhdJhom12kcMas/pUCLM
V9NMMR0sN3JwTbiP68CYE7ioTOiC3neh2YF10WMSN+a9QF8CRTVQ3XxSbnq7XQ2B3OWOwHmz9tjX
qTCALSxiqD8yRT5Z1TVV7gaJA+rmD9i9aC8a9CEPmd1GS0iuqr/BA3Jm9q8wip1W3zyQ189sx4W/
tkrorLdLO1IEshKgssOQYWfVn0wKzfIitqRXJTtjZhMD3a+w8761XxQr7a1UE0rnb9x+KwYZHwE7
TgeppVOKr9UnxucjgTTIRk6a91IOHMwjaGiHb58mzii6Nkou2yiKsNX7UBnxw69iGNOeCZsYSkhQ
xKXF1XPt0G9Y2IczBW2T0h1kihDpMcwMrhiiLuRjik4sUEqWdrtPwF8ldioeUmTpEdaKSP5Nu20m
3wY1p4FhZOJ3Q+3Ed/yFdCyrZxuMULQb9zLMshxDsXqQ9F9NzewdwTWeU+Jb3BKrOznnstfJuWfy
lAcW36Sl7Zlo9QdWgNHvrTXdlzluVXFrpMXhp+VsuEkzZU+QF4ibOw7Rnuxfh51fsKZiULL8NJSe
DjgNogSpf4PbTyFqbzyxKTt2B2HH5EowENFwrBnZQzsP/vA063oNeiqHAQRBdbdruavML8Tvbo+J
PSfhaGkRd7zKI6tiVFXtQR21sJqKcAO32evyXn2X9gZ5qdw7dUwiArsZSpL+aRHN76x+A52FJzPA
ZSAmRQXQk8EV713XVKEu5GjPEk8bOM9Knq538DVeT/sudNlZvcmx5ZlCTuc/+mqObml8FF3/Rpgo
InAGp8wCS4ETu1mClgkIWo8bqs/bMphEUdQa9C6Mfhbdur4rSVTsVpP9EGT/jaGAkVzMM54bo8ne
VPgXjBy9dCzPSbiuBtcgNg29O6foa5KSB2svEacriZjhGTQO/8hvR0ckcygPzlpnV/Mig8qTanZb
gPLi9aFkmKYRQSfGesjj8UANd0DCnoz2CxgypYknKh4Nlvn/v/mTQ1AE1Bh+FXvN6PPdJCf7eTHI
L15QoOMRIQcTkUXzFFkQWQqyCTVc8rFeZUylLC8JDsBOsp8U5dR9PHshNiTYfaABMHMwId1WHbCL
Uz+s77UpvyUyK8uS72sq3Lcj2Z8lksdSu6LcSdnlxIpfSFxPagVLjq8vgqWdOEb+msg+L9p0RQF9
kCLwyTN4Iu7qd4smm77GyA41uLWiyW/sBiAMN8NIMIH6DGfYRQQC6FsVTjLZZ3DoG5qG2X8xpGrW
FuMpqUG8aCBCpMqLW5jLxvda/rKE1Ea3JJbMfbjhwMzu0sbRsCpORu/1yiVtTjzsRpVhfdBpYdRd
gYDzhbgqSR4jpjwb7CJ+yMYrX+owi/adMnske2A82PPcF8iIoJ/MYrhcElHZiXdqAgbdIUI/J4Fb
IV1fVnlUVYaPqkMRo8AQ4TcasBYx8RlUT2kiUsNgPsEMBIhUT3YdibsMcl0Tw86dHZD3HXJ+5WcD
9h4hSVUmGLbj/kXptM1UdMVyZnarQpfjbndk07RVrXXi5HNjGvb8RIBm2HFESsLzU5l/fbLvpRyn
L0qTizobZ5Iwz6mVnJu5J18M1t4WHVe9PEpAOITLYoznRtSAtiWohUiqk4Tj0hCftZVXs2N4B/UY
SD4BDTMSN3CXBZTW56cw6ij+qzwwgOQtvQAGcHCz+pnKpn1UtT8NjJWcaN6ROBIG1lSFvCYk7Thm
lxVUex0IFql+2aucUr8jZGY/b48CoOIRNQb+u/JsMPXUF/PgovZAl+4ui+ry4pH5sWQFW024M6+e
NRx7KOaYYDOgXiwIQUWkfrux4nHejPes1d7jdKIbiXbVCpJGUp1MA0EuDA/LyO4iy8ua6k2d6fP5
sBhsHI0jJ5g5stLrwCgpII4pUlqia0mIuU4MtTVSBQDeHrJCChNNC6Z2gr6wG2PGdTp6hrF7mo3R
erCagbWBUbfoEXoSs8SzqUFmSaNDsn5ig3zCcqCBMHRycoWhJw+ZLGL7U8ygGL40AoqtOEjVkhIM
qd4y+XJbBSNHnrLWdv9oNvwBXFZdIxxSZTmWg3AUP1r0/AszJMSGJqzopnzU63hWKoI9TIhNcOKy
9ljMGrJGEtfBWM+YGPToVzLR1LDQlMaL1gCtF6NzPa7XEnIIFmTsmIKvIufQNIJGNXw3dLq7mnxt
WHFviSq8GUL93gvT+5gfZdq3vtWQnLnCzHBaoiBTzINicehJhMa3QNFGOH6pFAjVwyze+CyIDqx3
MjGW0PiX5sij3kbQ2nhTRybq6W7EZN0r95w5XdQa+6ZjEKOReIt8tWdgIXIzN5x5k2Q4DRAI0YKW
gq5J+pKFjbFMbOJrbg3Nide9vpPi94gsDsa2/nPAYiKdZB51hpwghAXZuRphVJwVpuXhe7aXEjK9
qu9eLAmCSW7pMCYGASmMFGwN1yr7Wwm1xXwWKpw/O9nJJelgZO2JiaOSHpe5PGV5exho26LiYvwC
WUDIhVPe0Lbj4I7oEJ5lY+s+G8J9rlv3OU6hQgKgoMOZVnT1OlnuzCUFFmpKcm8IqB00w0sAOOsq
InRU/1t272bhxob/nIlQsuAmrfa8thczPCn5dGyH7Fjr7iy1lyzrsBm2ZDuDbeQjF00hXEQ+rg7u
S4rQzYVm1DKWTUkuFl41+G64i5+iXw8/sD+YhU/6lF8h99z0c7IaQY+qYHZizbqjWM3r9EvPmHR3
5wYjYx3LpyErsXmflnUOm48syQMKtBiQVY8YEhX7QVaIgDMpUI3tScPwx/EGqmS/4BTD9+5jmwgk
r3d/54KXyf4ITiXFEbIhbytKT+1JaO4GTAgW8KAxzNAgLztl4avTvnIpWrvqUFRqsP5BAe+xcSGJ
XLFuOp3ZaG/NKTvqQ8O0qLSfgyG1cDV8seb4pq0S3NPS7ZHlyH/KpXNnQiKV2Oma1+HpKqZVzxln
HRB1CjRsVe/gDjmt1YGx7V7CRoKQA2uIQ81TtDeJuXusHzaLzb+b6VYoso5SI2eaNf8E6ccRMbsy
icpCiGbxj9LIjGF8/cbgy8VfgE5CPDQjyj11cARk2NQ/gU7OFn0c94Cx7/+tBrZWSBa87PUiMtdd
+4EE51Mjdw4wdlyVMyC65dviG7EkDI9WQrIySG0cgvwUPfuY299tjPSLZnnciYW1axWVCQ4zoeWm
D8nd5OnGztCLNGNVdswWNLiAHXunRKiR1F/tDJBhtct3tXkHoLQfYEsL0uEz5y/DVD7GhEImiJeY
GXNt7BdsnPNhpXwSaDYy5a8W42LuAYyNLV6KyceW5LPt9cXtklyLceHvNU5Mff8wjIsiVC6gbUl/
M+RdhKK/jiZPsUKzTTFVWU47vkkkUlcy/Tal0EYs6yb93ThA+klzmEajHOcA2/cMyOcwy0TQHjqm
ltumwlLFcZXTBONvffCuJbzpJSHHFKmCK5eegRI84viJeGoi7JJbfJ/Rxa8q1qLqkFg/s9ZwyiAc
JjE7ua8ToSAaSbjm5Bi013U1EIMZGBcyDf0GAkiR/GysqDuk6MncOEvKGpbx54YAgLeuiSPuEzx4
2MqK2ODz3gbh0mfDFTg3hvBBME75c3qHpVK8oZE1Cao0nnu2c4/YgwFunod9f0+JaZuRNHHKwy9B
Ht9VX8xfa/L6hNZTni8QZ46zWLaFNFQjh5VeVpe+ItITCi3oRgsFHfbffzzE1GZ748J9qj7lCiky
cAt6Ix8HPz0vEyqro6aPR3XFnlU49dOtKNFPI4GIWnhJNXl1OAc6soEBmc61E63LzrBVA3+JZtq7
fmAqWV+XBdSp9LWmcJRWzse7xNS5JWUxRutu+QpK9TnhWzJi131CKVHLwslA9+S2T7hA9mk2ngB+
g3meelUTCHtgmrIFaW28F78FRkkzNJ70X9TPR/QdJZtLTfprZF1IBNZB3U7sRCwYchq73thOeFey
FfluCmMkxSjSeTlfw2dnb6v8zhMy7UHZYdRcnQgtLomLC0/0iirFWPYtLga+0UOpBVJ7W5PmMOsi
ckuS82h5hjDrZSACGRmnmL+zYwssoKfnYppRaK9sZ7qvOZCcnlhkQJdu/Wc0aGETgu06TBNFudcg
+SUrjyTzMZOvhgxzfIR/RAwLwVwhxZ9Q3qubVQuvRgeVr9bxH64f6wFjAAzW7pTd4L9yO9tcMjD/
IbR9i1p5GJt2VxgmXF5aAcNr/q7+yr+T2fTWgu6IP7BeRfkNllbxV++EnaU8JoH3R2FLClGkQIoK
JwkWxeCOYBgIddDRZuJK8QaImLjCvtoPpf1mJlgmwKXga6kUXKI0ICAAjmEEaZqgY6LbuyexjPi0
h1pjnVdv7iDJlXA8cfjg/nepACifWRYCAyDt1Hxy4gjXJJBhr6AjQLi2T/F9raTncgZD4yLnkBH0
xlflJivzNathDAGo+2QStTLf5XAKpcuQ4EldV2Z9f5LoI+uxwmQ8LW8K6rOGw0vGaiki+TfGHzE3
wRy3dlNTceEGYvB4L6Svglg4aFYR2CFL+5xQ/GCWoKMllEF2jbIMzIsCjl9iZ1dBGHgI0/BeCddW
gRG7fGCvEtbroh+Wf6PCKcdbl1oemvGUGalOY3hcZHGfo+Gj/T1aBahzM5jk11j93YMzyqIPWWE+
RB6WMQbR4LFSPSv5eOE3mn6K1rr17WsHj6jlEE4qiaFipFK6Jp2dAa5GpWOclg2xVgQCj1upb171
C7aGLVZeiVJzIGR7z7x0hFZtdMyX9pRSgvKfKjXBA4ubMAlPKOHlXObannaK9rkiDiueNvtepn+0
p+xRI37Lm1uCDgHC6mGAE7BgfEikEDW3nQzlRdPEa78f0RVXl47OOzb8QTv0jNrxdY787DZRbYkR
snUywWzoK3hQAXuBROJeBWaJbAhMStSgYdaaYTpWh4xMg57Z3b+Jay8ZTyNfZHx7jNcr4cNiFDt1
ZiiTTkt20MHij1kkhxnI9lYh+F8f5gZJbV8KethAs0ZYkvAlZ9ETSX+z4q9aZyzih5nyjt2phY9q
zXz9aeRFZixJZGpgEjTW3ZAqr1wTbyVey40cRlBt226ti5BKZB7xQSutk9wjQwZ4/H+EnceS5Oaa
ZF+l7a4JG2j8aJueRSgAAYSOFKwNLFkCWms8/ZzgqlmLexdJI6vIYmYE4hefux9X3KabXW1pXNjL
9pLsLdlNqUuXYTTUhPRaKjl3/fAlNY0bN4qbcwjquE9GPEiGPXjw8P7OyyeE2nMi4vrnqnfb0YJM
b0WugW6rz9l2KqNty9ta33nLHiHnlrTY1XF4yqvpTCoVArCV+9px+tP+kuLnoDwkaeQ8B9QfwEhD
QEctaQhDk5T7vY28M3uaDBioJj3gWihgPIof8/AFgiJ+L1hT62Ry5NatGClH7JBzOZ1TXuGe7Eeg
RjmnsCPTTZg3NApPyI22MyESv6IEQ4b0sRIpSJWnesjoMNIZaOogl3zBnxTiKsp/Mh8bjW5r4ffh
qGlKQU6yfuFY0KMytgBQCrZZ2m8OmmPC0xofiam/wWUciYfKp0Wm6jOO3rSlfytb3JvSaQ4fMeNT
pqpDkDTpLk7qs06H7MxCaYSHMLMOGhd9fMcGjcsa2bk/NJN2otLif5RH1zAW+wF+1QS/SqUya32W
GG8awoEx+t+E4b/9GOSJNQOdxSAlcmmyaQNphiw4odnefDds6cpVaUtO1ZIw/RufuD43OZo4206n
bTmbbGrDL6ZHyr415N3uD6VOUn0xke8UhfLo4gcd18Sl0sMfZdeLUhLUmdeUUTE86dfY6bOTdq/s
2UHV7sAe0TVRbtMUw6yh4s8n3tFsMWImnDana4KTjqVK2xj1o294RLBAw3AyaBEJKxKfN0mjDW7D
eIQDLh1o+YMIXt8jU6dBdl+4G6o5EZI9/uZ6Gy4e3J08koC7E9Tjg6JTKmRIfqzCo67vUZg87Ep9
aJ+5ZF5b5rvflX4JuCwEwzsUbA2jf8EvRwq60hYhqaLQY8LeMdXuMv8qCFWoHx067aR/iYQcgtJw
oTbuE1GWKdzNqQ1UkUmT0N1YlV14ELU9g0+rmYRIhz7+UM03ZktZdySGRNq1GZkHvyLgfCxnc+dE
jtZnO0s/4hloou8x3tQmxJDVDDyCvExj+okgOJkGjoKvaASrxO8uE+PSkdPnVsr3Jb4YHlpMkNfE
GO/IP3GhOHr7mdckcJgV8owAIOEbPqhEPjTIiwm7duX2ynTK0ura++Du4EeGFiAirLyEskwv+qkO
1rF7pXx6HXsIiCyKXeLnojgJ8DdkTnegRZncJlbrA9MDPLcYYXlfExiQ08YV2zRWdz3TedNOPYhY
/Z/FcKArnPtGs+NyTaJhPbV1E5C2dP4wVL2a8p5VVbZ/qKSDc2KmUfVcXmjIK715p6ygA4T5BxOg
EFya1DAys47rgjmNA/u7gL1ebCjQMbT21gIaAP8VMWXmfVyZBvg8blQOxEmQJLSgWM4fkdFqpNmT
8jB28XY2WQuX72n2pIvkXe+UN7Q5wvq04ck5XHcbPZOjWSaV29kmfCeemYgvibScTe7/rXmoh19R
FUjZpwT+NpdxUa/B0nHajbZzNrhWD4Cp0rxx+Tl031vTuujNVvm0qtlt4Nlwum46NF2KgsatmDjz
aixAdO7MtzEfuajbyfQ+vUMvUVGV+H6b/cIAoNnr3ypshNGyj1iaSpwKIZF1k8g6l8wTYY5zWtrn
fGogAQIRndPzikB1kKzizeiTN9rRMODILnEbwltU/IUdx8HvWs7gTRgg/kCQnFjgAtEo59gYqerm
tmdndxuqal5KxAPi93o23xd/rgEpJqXX2PZHq6ofNK9WUvMcfIwEsFft9Mh/5+psaaDrNhMTOgO/
dYmclk0PHR+fvkuCRsWJUctHvdd80nZzC5CKB225DviwC0ln+Mj8j/CbxMf7j0xvl96oJXDVAxom
h8cZypx8ayoeVmYj2cBORb2B04UbBQ/EH8wI12SKdZkLMTE7ur9Ij5GOAfkHfEAujiG326y/m8yt
BpgRtiGfcClJKFvh+mdJxboxk/dDlu3O3LcGD7C6iZmwfFumboPd/BntmCt6g7ZRztzv4sPLQQSy
1GRHoDrdJEW/YE+zkLzmfAfyIZTho+wY1iAOup1NC8hRhSrXIzzGQCS5hUokl/+osmKh5nWWD6Ic
NgmD0MlmmkMirJ2JpTMRNK1dlC8YCHnVS/Dd30AX4Cs+mq8PIYPpmBRXt1Bs0hW+lNyUxNzSZwwQ
r9inzWMksZ9rl1JwZqCBlDtQYhkAgYME7KAJuWpj6PC7B5rNc+rmcy9L+JbpqOpYSlRgU6QXoCXx
qJvzuaMvUOJyjcULP364sO6ZO1/vrqp6sU027EM9jQEcG7K330b5p0jRtf76YYG/XOLn1CH8qPW2
/3P90UEh1Zudbf9g4rQBZbkS09fUMwyf8Uf2momChnMtwBZG1nrxxPmGdKisciRzVA0vTrhL++wJ
sNhLQEtKQvGl7CGrv9oI5FzBmiM3NDaDdcIRl6QMOAEk7julgjdHktaT+ROz4ZQMnEWCzFD3rXZR
mbu+wATqY06T6yTjsPkrJQebbmIsySVF0/UWk2kPrh4b04YWbMazjjp9wwbzWpJ66hgMGLZgkKFc
mXjtCiCwMvuBih2a5S9+quP3Qv6KwOZ20wqYnOVUE79W8OdmzywEuSSdPweVReBlKA6PqTqeVInH
kBkeNk6eiEKF2xUdOE+vy/YPnVrqWLHr9WDp1ZYAVMERuqG+9cRIWWKRa+dveNsRz5Edzi2JWIhj
tDzbdZd2mN04FGj2qdMKfsR+OykPVcJyOvr/+q//8//+7/f5v6Of1bXKl6gq/6scimuVQHP+n3/p
qvGv/+IVff269+N//mXphmIpsrAs3npbNXRL8Pvfv+5JGfGvK3/gkU0Ku9Si3aAMnnir0ctwsfbY
Os23PgO5hxSPhTOyz0KqroCRbro035c24fgKeCeLnzWdhw3wIEbPqrk9tWiqxqWgbgxp5FaBeY0D
hFpYwDJxXp07hb6U7gKxQ8nETU+qB58dNYG9DLCkTvzE+rPu021Gb0I3hLgJ6abcApK5+Rmx2Z3J
7S8sSDvtqbA+deW1ZpViPQIkIK6KtN4LOpu0DqnKPIYSe6S6+AyzC0LBKgPenqYsxnK2Dt81Wd5O
w/6z/zMlRhZOl5rzk1Ix9KKHTZ/3LW9oSDiwZXnRTzGEp5xw2mDyMQEhO2LWYdoiR6c1PCXyn4Wk
uTvjYSuEFoGxMh6qNGtvcgFlzEY08RpH662IaCUgcUtu/1GqPWesuWSOlKJFyY2fTKMvm/7AVq8j
D5B1QGnJI6pf1ewtzpRnbpkPTYh7XHDiM1JkxprP98kYq4tUtXiI9GNflOcJMR/SCNXyZHhTuqI5
VDojjnkqYrYpSD8Qc44tZQ7S4arLxyakwUeZPBtvXeK2V30iMYFcQNHzZDYuBjLP9uN4Ro6ffDAv
+BkAWCtHVcnOpamfF7m+gAe7wMJJJQTe6BxKriDtGlbBVDLmj9WTJnMew9Y1a+v+vrpSPlyNbLiG
GSsUA2tbDkZfRNW5zmA0b9qP5K18Vctt2IAovrDTQJ0H7pzXYc13hMCwKKzn9tU9Hl6LrEOyJBZw
6olkyfPIV7pd8ZOpQ+Ogf4xUvIREvOcuOypMBOFIi6LFJyQ4BmBvg7yie05vZfs7nBPT7fsSc/fe
TKgeULela23VctrPvcFbmrPMQw2Joanjs7/pRHa+hu/hYu71YVP0+d5Uu4MSygctF4eWe3dhQD5A
ByO0qWWXqP8sTRmSWftCcuKPli+UTlxsvbiYqkGUqj0DhNsumeXP7Q8xx7jT5GM1JkcF/c/ezYsE
Rm8jsWV2BUvu+8TwQdO8aLUuok2vr+sPplVnxZnPXZ0wSb1JQB6FgVTIARir1XQEDixFgcSd0/NV
Fc5Y69Q5BesS7Rbzr3xe3IALOijm1oYTC/A8IWrXM7fbxKN0ZPX2RXN7eepjauVgIFmT/jBK+VGs
eLWVnTJEHlS9bsZfxOxQDu9VQH7qYZGNCuTvFuEOQjQAiMOH3BhPuICDvV5W1biE0yv7ZF/ABkNx
kcKPJpDq91BaHfAYOCDlTbkSC0mNo83WYUFtlmYKc8gnzOoxmwhEquI+NPK98STqVTcULmhPnYDP
xE/OQdXBB4i1kc9FAV22ge1C1WBHU2+zqPvULTOs8oTXtGw/AlVJMrb1quHMD+ewCHc05ew1ZUJ8
1xFGE5hDHNPThmspDnAJi3rJHCGl0t4lIN3It1LDRdEq94yui7WpfLXTKILaJKF9Xbvo3koj1O4h
Vm800i/rX50P/8irqJORmY9qNbRI2wmR96nZGMUS/Pt1Hy3jt3Vfsy1TExzqTcsUsqy9fv9/rfth
UiVwM9jo9RxxjPgO47EE176m4HRJ+dArrqVlHsP0fmhOVfeXBG3LBnBQAo2bW+FOv5ZfZEfesBl8
WEryoVFML1EbzE/9fWZdJv8KK03y6s4APZleZ/uvOQDGuGbv6Y+6QjPfiGOMSiBj91glMlAv6PKu
qfOb2i0XTaMLJCqDQlmDi1I3HPmj69rzMb8VQtp3M04Qht7d4NgU/OAj3VSz4Nd4+kcWlIwK+f1C
MZRWNNekrK6hol+akMwPXTKJQiEyuNiozk5wgM1XBg+scmUHCgdQBpsj03gM7SXAIyiye4OKYzxU
lpAPHxNSUogmptAbqf7UGdHPLQZynuhF1uD+9tc96o9IHrodPpa0e7Y41EbIhdkTSuWlkquL9otv
sozeVi1/mnL9mMz0Hm11W+NDThmhrB0a5pK2SpoaqQtFVMaIYGrpPsSjo9TmDnAsNWnAg0m1W5tu
IMwehff0WF2qiXxq2HmTqnhaEpE8hfNUuxnWVCrraOdtGFpI5UjNHYV4VIQV9F+2lEKnbxHy0niR
UgCLa3tWbOWUKn6OkaVWxZYo98I5a25sFA9qgCjm5I73759JVdV+eyYVkA6GqVqGwUGEjLn6z2dy
rdK21ZYlIe/HSY1P8aic32c4IDChhi2jaYWYk31EQKvBeEYTLF3uSlKF54SnFfk7ROQqx95bDNlr
a5Wok/B0pmjg/4qSBDGaaz+snonhwDxOBPzlXDuZScI9twmykYwEK0Fs4BskptJFqzteh7sJBcHM
iktk0tg9kwsqHtSfqRairQK3sL3omriEZFq6v4MYEzknPIpm6olp9vRlOdpi9SMoRP14zHfmaLpS
0gCokr0l5R2Sy6MBsjSeSV6XZMUwLtXKX9G+EwaFHoaTVZpThsx8t7M/jNnJKrGAuDEe3NjlWLCz
aXaaVtmppptm3epleLN0KuLyoDFmBqhghSksTev9vdbgtwHbt39BCsfYT75iAEcsb1VyqOAfQ8/m
PsUVBM/2ToUIINDKK9OZb5OkgVC+J5xys4AAtcUMFq9XTDiBUkRJOFgijCbZRQ02rvw0EEc1maPJ
2o9Ge3VTbkywOTOAlAijatMIV1wCScjXImxuNbimieW9G6Vdr7CcVyC7yJeVnXGTmDeve2rL3mvb
eupa/bDGCFMVLVQDK4S1nsrURJnVLjnbLx4ralG7sHu0CCh627zLdfGh0Bc5Zup2zHJ/rPvLqxcP
vsRSXuLBPLex5CgdrJtiCorDyktEAn5HX/YmfnWCZ4gtSwKmbQimUQ+yVgqSS0b3ZBofhyk7Moyq
0zoYyXMIZLque7ea7k22mmdslKd5vK0AHibZGeaCm2mNj3c8yHJ0uJGJ3OLFPPVZEsyAyDbqeUzx
TRGa7rEGZ6QY//2HS7FfB/l/HPQ5+wtTEbJmKZauKfI/P1yxqtaWaSbDlqBJsF56rrkqyMW0TUlL
obLPjso7iUfEldDTCIzHNW4bMq8reJ7yp8aS3xi2W8mRVyYJ3qbEUw5lQU2ewlUgOUqN8NQQP2Pt
N1r1WrucvLQOprUcvuH9ks/NveWd47izHas8qAvraG6FvBylFJp5R79Hegi5VJbKOQ3Ny1KI6zqa
Nysb7+kBKBB3jQ3V56xm1bzNl5i5f300VuommPONS3MMoxq/Lw8TeX1xMJX0YzSid9Xa2xT9aB1v
uMxwg38fihPO7A5HSboZigWbJX5te2NQ8R6bftU0D7OM7saZcPvlKnYjbJkYzFQj1bg/7Z1ytjkd
DuB4SyJ7xmlga9A33WGIrJvozMcHHMX6oXcTM+OVvYOuu/JnGlbv9k3Tw7sdpw9BA7wdQS99jqbk
cD1zphqrOAezXocYY6ebdUZksABnmToX6+wASxUfe0aB0FAvcIBJGGp8ayhnKQIFe8J6iqT+2Maj
324BcpteiZ644h2i+6iRI1eNaYVo30piGRPdf8J+OU4p/cUb8pIRdRwq4VgGstkEGhGlSdmG9DMq
0U8lFJ4wvk1xuS+WxbOhiHbmuaP6XdCnIpo5EFu5ysDAWRulrWk3RmoM86tZJWd299FyhJ7vOiPZ
6QAq2XrYJmPnhavehKG+o7/DHSv9qIBMjP6CWOjbiuH9+4dfVV47xz8efm65bCm6kC3ZtnXt94c/
DxOU0AISn6zx/fi6HQH2mR17Tl3LWl1xQiyortxoDsvxFBumP2FazqybLrN7TPQuITbV5DvDRQ6G
7Fen4+NMgFThR0KXkQCxi9O7HOfXhmgI1vAKhwuyDD8/0yNOVaiIsfA0has00AO1OAJye1+a7H20
x/cFI9wIYlcQJswZfprHXfxyCjXaLXSqRn5U9OMtq32bKgON/FMAcmjShOHgEsihdMz8zNdmwwHq
6qpvgBu6Zt+YgBDpQIZDd2h1JswFFdOAhdU1d5K9KXK6DqZNFkErLMzAaKTA1pMTwE1EEdAFFeYA
mvE24W4oFD64Gzv0R5fLwojtjlx5TLtlIoXOMm3Erh1/pBiPBysjVpCQtEq93B9K+agSvOkONIuZ
bxuYauwD2RG8c2BjMDDyX/aAnz2HR2OGTJsvcSwHilbfqdNk324WYxePNF3gLIYGh/k3cybtbhO3
l/rFNdLCY4Q3U5KBm/SmGT3+jsF9sUGXw15fRVCN9q62ii3e7FO4Niea+fbmQLGJWVKAnLsytS2I
g0+CYg/ryD5Q9Ddl3WLUpYAehktoXFrVOpe1xlM+BspQ+9rC57B/f1EtGg9U83GSqKtr2RTL+LTW
KlS1L1A8u1b5zCZxTnbNwI2Z5kll1n0bT3nK11oofpb0/ou7nW9FqsDSlhl9zhth1rc6y64dzRRF
tatKF6AL23IQOw101dqIDwL75Z8dmfqCl+Tff0oU8/ctgjuBYLFTDEXTTVUYv90J7LBZ0sLAzdzT
b8ZQtOe6It8U5sPmyU9RDIcE8ZUuXqJp6AKXeSS7JJweBDYi3779xAMAW2PkCkw0cFuv145bcPYO
4/8SEX6AC3LrCD+Unp0OJ4spn023IHuIZr8JuzpNUnwSJVVFehGkQvPXXT6QK687r4iB9/EADcTJ
bY2tahHgBWhkiTvncFAanXbEysHMJSkmd9XKzXcLEwpzrHxQU34GrSrq1iBaW58hlMlTrk7TbqyK
U7XN28gXGlMWuFVsB0c96nB6xMdOWqGa4fHq2QSksCa+K87qNQR1T3M741oR0EfIgQHXQ09l7w8F
14lKAs6Wn1qvneNpx2VBcV4mq/gav9uwEG1YiBWVV2Ob7HL1uR4ZVOd+zoxqovVjnYtgZDAQ3Yao
ZCPbnMe28Jhe9D2OP0Q+1Y2779YwnTk5nvtkOsmDEdgjmWDI1iXsrEbGF7PVx/IUg3Tln5lF0Ku9
SpwPhxaUQ8odHw2yMj2tG9l6qePWV18us4Cp66g/M6SdlTzUym6bCe1tTs03uVzfZNq0ZLt5KuyO
xnWhTzSrfKngbKTUftSwq+p/965UUXf494+lKr8W598Wb6FpXFMxKgmFZsB/nlzsBrrUWuMAFAPJ
P1ZdvfB93qOwRLtQqSSjhpOdWHIXZkPE6pXLZ/2pW1vzW/gmOyFpD7M1UcCQV14NxlgK1P7eSBGz
gerNaN2k4nT9ThlQRYLulWGicHxvOmZWI3PeqpYYNlihLn0qBgy9X/b3Gq84Pc0VQEVhu7NquIWx
uOraYCRK3NxQIV5wuFJ38l5mLjx6oqVRoiSLsDP1W2fO27mXqHLkdKCne0MhbkK57LTQ8FFulA6p
AyrFN30ciHBFR4vg6mLjadiUlxFUkeZ3p9VGRuyYD0O01Dg5tIBn6Rcb773Z3MWc3VWL/tfolPxM
RHmTwv5q7w9wQgJ7bQLjPjbmYXilKdH1dMREM7X2zKx6C0OCMJ1I/EozTnULvQR94xGvanF8TN+h
5RsDcLzqNG+ZpJu7DyAO+CRkyBnhI6Kcxdh3xoz9f/cCMtTMjwwMcRHzo4JZKaQ1R/5ccQ32vQLo
RXEXs2MADhmOM+QKar6USA0N7mK37ld5DtfeK8CsSWDW+kVxX3D7pjwRWo5WPySdXgiiQtvY1gL6
4+C2wDZ7iTInIZHdxvMxKn5B77yR3JeleuTfUuNlPqGdNjNIBRFRYVKQEv1KJyD5S8dAl2op6qVg
505d/GG13TuAnjc2jSdPPPiIPVXAWd4Q6v0BRfYwJR0v4YaCYFze6n84tChC+e2512wWYdPQYEXY
uqypvy3HUsxLtea0iEa09O5OimwSdDpLdHOCKQUBhFjP8PlbzpJTMqs2T2jU4WHG5Mj6PBX4vij4
5X1YOIDIuA6aV5IQZVfLuOmUDlcVhx/YmOUjfpLNJOd3Npb7ysnDRghX4qAaDP/wLemMo6Jm2JyT
t6b9EYFFseoaxz0Opwx1ssNDpr+yLnsNNMrcLvvpLoFGWWtjV5TZvu1bXjfSWZxGEOqos8Ua3w2M
cBmcwU4U+KsloqxhXMEsosnSwB+4gA5xs6p4rKZ0b9H8B+ASBTalIbkbdn+beaSnhOucxbwbJwXn
8zaHyi0Pp9oFeyHmY1kLv95vlFd5FzNbGJVXUoESY2HAr9uNqgQDqIcEv5axXMNCuolHEFc/yH4M
TeisR82pZFzNpS+gPqt0CMQY1haOTE4Zl4d0sFgoyUhjCrXhFlWcLF6ni2aE90d/0Ot00cDt+P5n
/6VSp2PT1BAhwrcagLBdxMBrnmraTJIDzncSjuteDnFz1VfI/+e0fjUOY6dXi3NmJNdKNm9jMj5e
azUFQ7gyHUGoN9KMR02o11bnZ1n1qOgtCzRsGwiZNp24HSN049rDypwQyxd641KJpL6JZTXUiUcN
QKcIdX9lkrGH/0Cyp1fP/2H1tn4f6nCo0HShGvxFhzhivJ7y/zVoLNtJTcpyHXZdRrXh8VXG2EJx
oCWWhnMMujolgDi2ZAdhR+N9YomjSXAjReXVzwM7ts9J8atMQ3/ZfopTwoFi/Ezl7DJO1iWPd4pG
UneTfLFkrJ/D3q7xBzrdPs0Y9J98uoR842I/DHga8KJV1qsdfuD+awVOrNsfE9FMWoi89Ts8BAgl
A0ZQJurJhqF7voG8gSnevlTvIzSi9CCNNjS65TxbDH5WzBSfsZQFFl8RBpmC8IS9IQ7fbBPboLd3
MwaZZl8USIFNr2EU+FXzhwCj9pdV+G2AbW+FLSqrOHhURyFYW5yxEPDntzd6kr1eSc+Vap4aGQe+
AQwps4I+y4M2H3yD5nWqBZqLtXZOM3PflesDzIH9lNQ0zFBQNdav81BlEkeVuL9gg2AtOEaKfqRm
rmwP9YOYBIOQhsPI4Az5Qh6AaHa2VQfCPBIlx98qPQdOHAVCs8A6TH5p9AwPUWuM49o34OzoLT7B
LyXkajvW1DpqZByWayd1uGoB+tijU31WA+MZiW1vd9UsfAkbivNiUOD5THBdA1tAbprAsfv6wEVT
y+0KwUevTmE6+w3WsglEohrfMxtjdrGfyBL1FhYkHND91yszjltNjkBXswkgYJDKD03khAW/8kuo
jdZrSQq7w5O9CIlspGdS8KiskQemxks5XlVe9KQlhtLYa4jhstQ1rwlefyfh/zUJBWrz6BOncaL4
ixPhECF4A4CoAECsOBwHABAtAGTJllkeoARd22hyGbupsvKh9dGHFkXvolSesWunCb6OvUIqZVoz
Hx39uEqRN5sVGJPmqCA+rCXq5l9KufiaSmOeynw6Bi6WNOdOh67KukzDLIyE1BkBIhHZnV5vFF+Q
U5wxWRxUflKZjVP38G0GkvckAtY3C8o8wWGM0NEd6NplwOMUt/9hw0J5+m3DMnTZVtGRLU3wxCrC
+udHPc3bKSxto9nSNeJBOz3ClmlRVjUvYWQeC3akjYw6RzrA4CY4lzg81SzI+/SkO6BSJl/V68B+
TFs+wJQ9aIO4y5i8AeFQe3dOuuYih4Onj1+JuZFr8vxFygtC3Y22teMx0KMmsD5nPr2S5Gd4T1XB
C2k2/irjxYk+14W0tR0dVY5k/TMRkaeSDCoK6EBjTPuCR2SXbhByK23qyrPpThQ7awCCqVijKcOY
VqKhzhNaMup6VJregfo+pHnQo12Df6n/MIv8s1OBulQPza5p9Q53oVV/RmL+gJH4Lrw4TajBZqR9
hlDZoAzgRLnfazSQkjhihrVPtJFDJhZjISEDAWOCkKQLGpohYZL+hQKzU58/O3s+Tmwl6sOgQ3Px
I499uKX2295KHc3MZOd4tQP50dEQADPr0NbAyyh6qbRtTfPaetQvmc4YSDXpI8yfSHJEzIv6kW+4
T0QeFTVKON+LQn1Yt8zroJ+srGxgfbG/njWtxN/VwGke3FxGkcR7IygcNLvOqfrOafMWjm3lWEda
KKtfKx8GXELLhTs2ZjDtvUYQW95EHQNwIbqzlI9+YMqc6xdTR/VJ8WXjtabLNNm/ma5ccI8/qkJh
jhE5oMbhZql7IHB7c+I0ARqjenBiUMpjBTtO7eC49KZbRPKzauK3RSZEr/PwGY77KxS1D2/Pp7XW
z3v9yMQQDlUZhwfonBXhVJtejpPEYHii1D1aKHmTJ0jXmx7YfkfYeGSY23PEaLE+ubFTNtNeCEo3
cHBiaaa3wMHIPmBeONuuRRqu9sR2jSufh2fXMlDG2NBTGCRLrjTE/0E/MYzfp1yaLZjrclBU0E4s
of92YOybxErNLuF7ayJPHpjQg/aqTfJTNIqabh0xfMRuQME1aQjITR3XzcPyN8O++YUe6Mz45GkR
263NJ20bKCeugrO+icHB4jIUNvjocjNJ43li49bw59p8ZcVPFS/+Wmpk/d5VfOh1YlCEezRoxsge
w7o8P6OvQqxnrt3RC64M9lFSs0vuJWeQhiht9WFQb2VdHSujOHbv4JWAMKhAGDRM1fOLwMCaOuHe
7OnuItdO+rFC/qkYWLMlz/o9D14DuzBmHQbd27M1J29LxiQuXu7DfjcJXvcBggzlRcarh6vdEKi+
Ry3eDoKp02j+ndSTLhF4OIibIlFInf6y6k18siz0eeo50GJtOgYFTfLRX9jbksgPMWLJMyY5elKg
z6ar5UvTsdepqFdqNprIVTxTUZyaYEZLSlZWMfQAHNObW8zSBlSAxFeMbiUDpsDQb9JvQbYsrxlR
b6KvCKe/3psYrzdggrzwm47ZSHdOtv5dJ1QHuqbAgBZO+wEbNG6AaUKD4FDf9zPV77xvUX9Lzk1a
OCC+3muynhh4+3F2FPk6liOGpnTPLdBXGtRr/T2BrAnOYE3CZy11BwpNypjVUzuKoyXPoIMKKLlV
ILh8ccA4DudTNkFH6Magvx6kFEvvshu0addCs2bqfQBtJta/Z5AWp37TRvqItL9nkFTnpA0ZmLR3
FFephquaiKsVF7fIOOfFEIxSftPxT1s6eF3zUhoukctAU8JbUySPlLA/iDkjtp+ptIMRcxqzLQ1C
F6Mvrk9MdtfkZsYMOCYLldLyhGR4U0TaMp25ztJMOoWbLEm27UcloCHM3/FFco9YzvVQn1oXnR8a
2XSWy7co6mETYPPqqNy8hDXGrfePOL6Ak2H03hBPJxVPmBYvNABeVQMqA6WEW1dOSEohtAxfkjvW
i3uIY4g1VocxC5YK53p8jr8mOr7oPDvaJQAJ3ElGiXX2K6pDn0QR8ORPc1w+CQt9lOKz74fLnLum
/hNj0kRnBGOypa+Chph5Pox7VSfVBNGtHTP4RcxnRx0uM2pMx7JsSG70VgsDjaakSOn7Sjl4JMAb
5ndQ3ruSOp0VRE9FpWi9p6xZZoMQ5xR+3XzECTgB6ZFZ+bvRX4Y4kOslWMmRKPK8BTWyM6zx1L6z
cAg6ab4U9gXZZLsoejcv+cLtqjKiLjBnT4VrW5LTeUMdnUYxIZxhZwaSpTW1X9+VL4ELiQEee55v
tyG3uhF5s3ItKlTrQSdTMELMHbcK4aBwO6+dB5suwTs3bZumOGhnphi0cg5A86/GPq4ZSe3AZmAC
tenbdXhxqP5S8IIcVwyeS3+KuSImAWVyiddk3GAJQwBq7ACkyHRYSOMuKS+Ko8YkTd3G8jbaScl/
jpjES/wdbeU030dz2mvWdr0x51OkbdJyyntIbx/zjTgqGc1q37y8gaAVIQXpMXJushHd0SIeg2j6
CsOaGNWyvgThP/umTLlvFRLiCX07lHyw9dpNZpC4KM22xO44pSi2Wu+UZcvoHQIIEpFQri9LWR6d
BF90WAbFs9Hnk1UQcSUWo4DVyZj6NNfaXpzUkI4gH4+FiRWOcr+nrEokvGyn61M37W2iVpo3T8hy
U+WP87acjW04mdw480X8f+bObLlxZMuyv1J235ENOBxwwKzqPnCSRFKiqCkUeoFJCgXm0QE4gJ/q
j+gfq8XIrLqZt9rKut76hRmaqBQJuPs5Z++1z/nsPozhQOmgHpFH3ST+8DpmWBkRDi9J8ToO/pML
VcBZN1Vw9r3kDEv9vqv9u6DDAboSMbLij7ixsNyEW/Ze2yIQA34/OMfDlCrK1SaRG/8h2g581ii6
SGjoSxMxGMeXY99NVK39TASHvZ7q4qq36FSToMXpqCLspSEdKVvNtobomzzqbHlIWqYOdIuqvaXn
20SHR6TQRLCBbe6P7jAc/GWVUzmM4QMSqd2wtg4wvH8Vwf/rLzJL/Ut2+Vk3aB/jpP+nD/9+ar44
xnRfX/3te/Ovlx/9z2/9+18/5Cf/eObNe//+lw/o4aZIXIavbn740kPR/4fU8/Kd/69f/JevX8/y
NDdf//a3z3qo+suzxWld/e2PL12UocwB/lTpX57/jy/evZf83DH9+kz6L4wnX+l//bmvd93/29/C
33yXKiBUnu0DKQ186gHz9ftXpGLUEEoplAxt4cq//UuFAzxBoap+Ewp6JtAdn9Onozjk6Hr440u2
5wWXKbawfRuNyN/+4++//71f/PuL/n+Xvob/1F6zHd/xbZumRMDvkdK7NC7+1JjAvhP6docXphFl
txn8WR8GcpmlSIncqs5jgDXZRMxd5ouHTkJTIs1erBIPa2YviSXXU+1sMkGC2pbNK1zPIf4LU1SU
JiokE2mjcrffpBkM+7qe7d1Sa474C5raPv5ICwg3LNxBGXdwP1NaCESakaLCYQMLcB7hFuthJy3J
ijgw7zoOF+z2qb+vyvLb5NEHpnOJPnuZ9nnDQWWBpMfyDnjQNlhjoIEgR9il3AYkcon8nAXYIgrl
MDyTAd2BMXiIS8KiI4nbaAlXDH3vKbRaWApFtCaNYln3kTQ3w2h9tIX95KmelrdgWpwV5UUmQlal
V5GQS+SEm6MgCTi+zy184iT3641TT/fh3rIgqgQ2DbrcwQ/nuhkViHXJ0Bo4T0ZLyCKbRei+oC9b
NaerabqdyYss4slZ/8/vwaeaaV7517vtr3ft32/Tz67W9c/+v/2uq6/6chvof/6mv9zW/3/cx6TN
/3f38ekr797/z/+uvv587//6md/vYWn/JijrBAJBx6XGuujHf7+HhfjNQUriB0HAXUyP7x/3sCd+
o2lNOKwtPN+VyEr+cQ/L32gOCKF4RtcPHf7v/gf38KWg+dNkyPZ4ll89BwSfoes6/9RwaMcuCksN
5zeOyIiwxCdh5feZi0DCFZ9/eln+WD7+rJR33ND9pxWDhkfgKNRpeD9/rR38xX9eMaTjtEXhpSMp
s6k+F0yJRC8CguTT8Bwksb7M13qud/IJN7pYUD541ku4yOhQqRkXVQB2B7Rcd+7cH15hLtqBkOBK
Ul0wHPJQuIQ3+e5wYxqgH83Sd7duYZ1EaqCHN0G5q5pRANdwyhcgFNGISp9FrCN5T8jj/J8PIUxc
4SsCQOgtvjTVJZLNBiJL72yT1U6wJwaEVnue0SH2ovc+s753iZ/dO13/U4FWWC+mIxXMd+LrOU6d
tWvsZ6nK+tpEybJ2BqTcA1K6lfHyZJ8NGck3PtDOdqTJ1ZFkFYVNuE5mhPatWqbNaGETn2aPCJu6
RQ+rI/tB9Vdjg7Gqk6MmXjHTQDSK21iRzrWMtY30IkOICbjybEt576C5PjBmszf08QjLXYy4h2BW
rkMPNKvIaYYsQTET4cdDMk7UYBv0bc35EsMZFfokwT0j4/CJjF4mc+V1zbDHFVREdG8Xeq9KAO+k
3uRcMITXnVc9T8OY3uQZWYWFrG/Kbi6uHCOeqilH6NyRlG0h9RfWM0QH55E+ugXMxymfR1UDpZnM
cPQjXJKZpxVW/M1gmHOMzuQ9ktGLDT1egLXY9pPTRRjbtzD3YhIelH3UNk4Xzw0B7QEf24oyRRyT
LPeN4MDrSSJbgsnRTxn4ssYnMSOKDs3gYQM3lJh+aw8vWlffs5AYg3wIhoNjwzJuQzpZozEPGpTC
g8kuCkSy0HTV7Jl0zGupQMsgnHmtPYy5OrUJHRs8ddc23r6FY4cn03dXdbaMTw3sl3uHATZkIhO2
5UnHoTr12UxaINYv7FikLpmusC85mDZNY5wAeSdvNIRtxAA8DLrdD2k1H//xKXDAoJjHSpIGUgAf
FtX83GQxuinVpK/8ho1CUXYdFfnnVKdHl87ihXtxHeCnB87AlpYhqqFT8QjL8FPiEdyEBQw/H7Ik
RSE1Fxw6br086ylQXXU3eB7RXUvw5inrFpQSVVZrfWVEiF5nBbITRSrsympBeI45cdvcYlSLtfSO
Y5HfZksUXgcas38/PMULAj7TQzOQg2vvnCl7ToLo0Spi85JCk4hk228kcOiNnUIS2Yh5dgEaNKRU
1h5tYIF13g3C+ZzqeT6XyYIPyDjwM3rm2jg2q5iqe+ghnFX1CE8ppsOVBOO0H8fo3jfttI+qdAEp
1+0C1AMYfLMbbwItnpCe4hX+9zmFPRrF8srDCINm/TJs9QhknvOR1N385yWcggg7sjqGvL+PQ5sR
G4L6UkNxi5nkTkSI6R7eRxWsnLTu1zqL0MIP5GMm+qNFAbCt8RJy2ALNJ2LragyWXZ3PzzVhVt8d
K+auH4GQw7ta7t1WP5XKbXdIgz3SCa3pcWmt69TX2WsebKQL236ha7FPHRw8/3j49bms81APJn18
lRPMckM6BA1JYmIfpnDCvdwzmUuH4lipCIzSkH7x956L0c4P44j2LIMZ4LcYYdscv9kYhhmT27k7
N0V86LBw3ky585hZSfLUJ+UVK4++cnMkgpNy3fsODqOAhaEbRLoJi+O6qms4ZLmDUE5E+iiXWh0a
+0ob/gvo3P/9wc3Qoy7Y/JaoyrZi9MVzyaJHQNo3QCTZ9QRqIq6D7JDzI1t7DNR7FczTti0iYnEN
yA8raNqbxjDTB1N+pwbHX9d9FO+SrpgfPA+eR9OOjM/G8BAr0z6C0znhmkrvFmRpDEXQrc6w0TM9
vcuFNLbqIiCo25AuYIupcTayOxZl/zIEZGZkMWBez73AHVTqbVpf9UyxCBJKMkrgGl21S/30ndht
Nj5m+kGu6utaV98CzwGQKt1yb8aqO0bYafue0Jp6nBYwZfk5cnzI432FSDH1nuZkMHvLU+Ke0iFZ
54ugbXxZ0xNi0e6X2dAad1Fsp6h2F4/8dG988QZTUo7aBGSoxbyU/VRfi5m87aJI6m2YF85NYlvv
BUbOpzTuekZKtGrd2CYG1aufCobXnwDGELybun6svY4eYxXuhyiaEJH04TaSWfkEaNKsZCrl59Qn
ay+app/p1F61GT713J4+OzO9sa95T8ibiOMsGIWXTpU+2nGDDXrEfxAVwUuQyXiNqsx6nOcl36ox
tO6yRbKbVnjOG62dQ6Vt+qul+F6qNP821sSBT9xzd+OEbLWdaoAyBP3IysPKS97ZjdUX2a4v5vqd
LNgcSd7b2F8QVlHLkIgv1V49PJcT7vfUpCSRXD60a2BaJvMzJKLQDKwiP/96MG6db42t/LUKirVP
PhGBFwMmj/LysMh8WfvG6TapG9O67In6FLfCm9aicePbCTbgpu5ouvksb6Uz5G+OICdNZ7G/9p0Z
f0+mbh3/2hOzvA3D0rv99a90xMTK+NVmgcnxpR0QVMq7Fv4iukvRYDTzUWKV2tmXLdfeQmz4pnW0
dR96sMdV5T26JTjjyUGvKO3kcTEDBoWsuoe0A9UhTJlrERTohd03wIT5jyZa9pGT+y9lwkxOW69m
YnCGh72+lVlF1laaAyWfUHKxT65nT9P0kNi3onxMdwUYZGSb/rhvFOG+MStnOpXjvq7J6qGfwmjN
I5yumHRzunSsl9CFhq494E682mKCqFJT+Fk57v1SI5UWLYP4TN/4rZ8A8EgujqZiocGknUd7nFGR
aMem79D2kPmk2nbWQhJdUJDqaQESnHXufdVUlMva7uLyNCT2dP/rAWjhy+gSDpE6sJvsJQ5vRwDL
t/3U6Vtml2nE9tg5Tcewdmy/kbKxqmTpfi9K81ar6jXFpcR1COGICxJBV5Rm9+HlAfoKnFBpKras
HLFQho/fwfdxdnt6Vonvf/76qJT5eckm+pHLxUorHfUm0ule43lBdeK9DBXUxHouWyRUOc6N1qk3
o+72RUMTSQ7o7NGqiY/CrkBpN87PQRrQNgpjSz8ga2oV6N24bJ8sBxJtHSaIuIM8vGoDFWCrsGBS
9tj0ahMXZ6Rg04qXyP3QDXSSLAs4tgEaWyzp3y1x9e52GIXscaRZuNTyNtI2JOVirFFSO3e2WcAH
GDd5QS4x7wmdQec85+bBCWAIOOAHa0+5WD1wOVt22QPG9u2ji0hjZ2kQnn5Svg7av5050T5UJT+Y
XUzn9WT1G2Zva4drlDHzBZ7QYP7N/KR+1N0HNtziVLTEzkyIAFcur/Dp8sKepvZSW1/S2tthmI5W
QnDm0s1v3MXM9QFA38hFHYt4IXKjmgxzcfYpuoO3Ss7BzVQl0+2vhxnKHqcCf9kmbX5dmn5vJaE5
OSiWz6AbaaXRjK6kl7/ImYt0LM0+riE+hOhuuL1jlrTZ624b9qttVFXjrR0mySEsRI12JH5zoDyt
RdLBFGy9uyBkBDDXoTx5rrfFNd/seTPTm3K4IiibA31Agukcux3zkf5jRO5MCC7U6sULH5HkVRXH
8k4TRTh1+WHwmvnnRREdJl364YxcusEo1EMxAtxOmHUfYCO40DBJHbH9quP2QNEYpg4Z53Q26IqH
87aMQ8ATnodKrGjLbw0mvF1MWN+OJkZ6C5bjJ+EN1YmCaEXw43Ib5GDHG7+tTgREVqcSQIyYyDj/
x6eSsOhYcycy3Tu5r6JU7pcOGUHFUMMl9JfjKQ+NQJNA+oS1STtp6Mmw5NRM318rX9Mlz37EyVDi
43Xu88pKX93LeahPeHcY2YNZcG+7LJ4o0Qjp7et4pyuBjKtufDYZzgd9l3jMZuPdfGHvVFI6j017
EajPrfl6TfXy0SV9ca7aKNmXbtZugjztXpu6bpC4LfGxJD32ym/Kea0lOJfE1vlDzFu2SxtotWNE
YI2Eav3SgfMZ8Lx+r+fFAAjtxXWFiLRJ51MwMshir0HMXoYkt9UtxMI5xqt9uQGSidiLrnniQBus
IP+zIGpl3+UDwChXNuZq0M2yicUTfhSifW0DXt4kySqyOzKp87aFB4fBlvMvRwEmbE/E+CYrPZfg
C0TjgK7xB/RoUUiI+/AxqvlpvJTOcJBJDtT7S//wqyxAdsrCfMgaMog3NlA3uDp2lZek8Ip664HE
IGfTwORn9Ow1WyuVwynOI2lfD4Gd7sZIpCclcNjVePlXQVAt106GFiybHQaYHEO2nXbgjhDBw7Ht
zD0lTyW4SZk16uhG2XLtpvK1MblYpTN3sjc66UFnDjjQMCF6qsoOhHscOjU/Fhrdhr1AfPZN4+4V
ACovs+W9bXT9QFtAXlk5QqcskATyxMmVtYCMUOOM8KCv7tJhyNGpemwRKGdW6SUmfUgZ0fVBgENX
JJxNo+9eFpXviw9r0ZM/2Kx4zmDYLzHyJzFgwUfYx7mKFCXwoMDFgoT4BtRkWztGDJC6HHUaXPox
iV53XRyOexX77bMM/Guq2+xshs5lLlvM2yHB8hL2yfzcmhxOS1EtNw4BVVvZw/LxJRbLerpwZN+N
3y2MUrwXrcDddD7SBrA5qwR9U7Y44Yrc2mBNrotDRBwB0kNsvY5ef1MQkLhWcyAo/AhQ6i0HaMvP
ye2+Ba3PXCinkqzdYZ1dmoxVHf+whuFMCSNzWq3aq++wlJdaB3uJ/+qicdcJAXShmtZjmUYbY0BN
iGyAMgqHpaErK0Eubxshv9E037u0gJjkUNh0vhg2ipX6mlbKcxNN6kAPVPg2serFi+h9zu+NI9Zt
tLiwjgQkCfXswwFeVY3uruzegaFqjs4SAeSEkL2K6KPWvnOKWKuAHj0tjs+yYY4enfSVzkbOacn8
HVRwZNA2FLcl3tAyCE9hPn8h7ojIGYkZWTtksdp9AOYuZhrbxozA5HsqCfFpbQl1pydwNivsvesm
MFZEfjcRhIE6jFjZmRiHGeZEUzJ0hrqp6nHcJF1J1i1vVWYQT2eGiYnbZ2z0pHakjJ7m7kPDoDIh
uO7EQeM4+yWmo8J+bRbCfpZSrDXgA0JD6I2oBoCJvuuLIjyIQZz8qZ42yzIc3XgWmy5pNA0Alzl3
FQIrRE/ESDtM1yU7zQpbEyzcy3sBe6nRTbfrcwHsyGr8ev/rQQLk39emC288+GiLNyH2BOJvNaLc
atUcJx2iCClYgkf1bhrUUaH4Tk4TSOcxIdg0POZLjL0MGX3ZAPjpveg+ncSLGMMbJ7fym7ICKRvZ
wz6ivl1JgYu8QVOJLqDezE1mrevtIPsfXZ++2zPhX4vTPWepOQWTegrz4dE4HhCMsH2cLLtYIZI1
4t33UKhXKsXVVrPgL97NNFnpWmaZXpdM47KYnA+3h8hrJsAZWG46D/+zyoNXRTtlFRc/+zaoOFtf
Ek0fL+AhWmQ3cDkeTNu+LWlwqjLQkXPzSJ5jeux6eTQxQ93+opJqGAX3x7pF4dtE1qM3oLzV6t1r
zA+xiBcJiGTskq+pj78qrhgygsydcOZuHRLmO0TYyShQ1oFXMpFwmR9EaQRbfJHbrquf/JoVC+0N
qsLIzojD1NPObtznZCSNOTREkTn2hVZVBClDEH3pcAhKuqFBV5EdsIsCpGcqGLAqYIuHllLaDR8N
49ogscrnD1WBrkYQqVfsRdzAc9JeTZKXtnSXR+Phm86aiBFwVK0jYhc2RYVRV7YfWWAz5ejUzxrP
SdgWexWET/QoIE9Z2AITm+xk06BOYi+SmwWw2uy+hw4QT6dIPhGSjfuhin+ayZfripj3C6hrySDB
6LZF5JTToemK70UC+4WN7VtgEx6ejVCb7Vyuoql3NnF4HsHQ5hGZAVorqGiWvJrn/Ke95OQiLg2s
1zSAI+8/LsBwEqsmz3SWb2aACwIlcGgs1oPMeW+qtL4zlXyybCmOYoK1WzCOtVo1k/ntEY2a1ZDy
FCIGtHDsv919TuueS5MwYpnLRyWidGPwV61E2gbA63u9hv2QbkUhv49SvMqqrDbkpfJGgUrLKita
tb7F8KnR10UjhltWhHohP8XtfCLDoJa0Az6ICqvmYIP161w69N3wEDn6tq1wmIwWtCgAMyjqOiSq
3lfuNl+de1/k3IDTBDY2Pniz+NEo/FtE8AUrNXvXw1we3bIn8Xdoh7OtZ5CJs29vpZpZNDqotuAz
19m4GCCDNONSzK7gh65suoGrqkD/W7ra7KxJ3VQlqepalWQ8lfG5mIC+FQk5ullRbegi16c2iDbz
dAmntFtxKMdWbwWUrXWMnuzSCB3GhARJxhOYtjPrKs+AtysqILGvwxFcgloe02oQq57Un8lqm7cQ
pYQPEGtVofxiS+eFUrYDaBhBJZ1dgzDVcCAl28BCwbdqgKmuJcwDYuC7t8G9pSNFEQe+jfaNDe4b
n2hQErkTjp4iuRquraHRtgGCQC8vYliZ2gVlUy95P4hCmGaRotR6GeMWvm8XnAkC8FbjMMvdkhi9
m53CvrY8wOrx+GkXizhCjPPuO7gOzHFIvI+u09C4K+2Gy4Hsgk2hEcFMXuQz7+iifS3N94hY2LXm
rwYQzCC+LrNg3VMWuIPnrqdEj6fOHvvN6BUO0XG1usJojPrdq7aFqkoiNvM7G19XEyi9HuAk4Okp
AYKS8MWpYdwNI8osx+1+9mJ8ynvrLlbsLJzyv5LCfAV536/ZXPw1M4vHISn3Tadj0glhGMfYSoHV
w1Us+vLawaqofO7qbipzZJMW2jXx3kV9BNH3YQ7tr7CXhEjKczPNP0XaMIFl3rlq3f7YqcY5elZF
v2gB9JhN1rINJtxF5Bsc/K6sOZANZw3UqfUIIzQWiueSxhdG58lhN5HvU4F5QHFYxQQ6raYFzC6e
BoKyLvRYUNx4FfgzE2taB10DOsbPgo0baJQSlQGinZdXA+w5+uzOikp4AmEdK1Kxo40fQnf00/BC
2EB6nrvldhEVlrkyQwaOWXrXFNVWZvI9yuxuk9TJO5kPgM9TfS31EO77sCQzkOYwCkBOVS3N3D7D
SRCP5jwqVKWmE+uS7te139PKBrdywQnlgtV8yhgpJ0RBRY564lLEfI2/PUaeZi8A38h4FquqKyGf
EUXiJP2pinJCONRAAotrGkoQmdmYEi6fjMtY3AlGxh0dkiXk+EEQJvY+oTdI0KbDMrj6SkRWeGql
ZW+qPDlQyjPPiUS8jZU+9hORwgGkfCfDIIr6mE1AmG9EhDnwesfvdgCKqvXkt6bMsvUsaFvGztB9
syhkTssSXSe+Hrj5jbOXAEduQ2xQ0xDXCGpoFouEzK5Md6ciAJhWCv3BpCbaCJCWsC3ybRAlHxl5
PP6UzSip0pce3Pwcm30w2fChS/ezLkp1E17edNpfq0WLcFflj0k4JzezhmFS6iY5+xE4ONt58bJW
HSWnoq1nfjr2t1yk247G7MaPqbBHmD3j5L/Dy7laerrifR+B8k7sYdNdZLmtuEvpJa2GdHxIvSbc
LI6uN5P2YuYtdDjpQqHHvvwuPeMXsRIMC1G/R6nRA7fdBl7qbyjcaIEVItgWOZuvr0poQ4Y1kfTh
BAMHZ/NIbetB1CsciBvqVpAPQsDVT4k9LOPbRIj0q83RWcTzDACTBGSXHi90dgKaClhU686dirVZ
jH7SxkFFWt2rsje3aRaWiOIAzM/SYNe2kftQeq19pEFbjsS3fZSotaeS6rhkNFUs2XEkk9NLllC0
ESRZH2SpiZiwg3HH8RLATXlxX+dRtQ8yzJElpl0HIYcow3Y71Jc90SVpQ8GC8cJhU118q5ou90mW
FJc5cslUd9HN5DwPzYLmbjGso9GFMJW4jHUc9agZf7wrhzZ1Ng/u3p4pokWR7KIyfBejtK4MqRPA
klvnqnPVD6mXfofz29ui/bNPjlBXwiv1owpn/ejOjArndHJufn1YOyCCs8x8V5yamh5OB0d7zm9T
cKaGw0llvacMM8/alq85zSCSYcknrYrbBJlp44u7wGc0hE3AHTE0F4O/d2xjE7enEL9UO88e5n1s
sc4FGGs3OmAXtYRd3Hhlv2lqyDS5IEtezMutUYzHaB0zoOjuyijf9HVrbvwu7NZt0uQbXbvi+Lkk
ZNe0KSTEgM6r7bn9VsZT8lKN8kqMwOeLtMRv3pR7AHvJSoWBc+vRqE2KReIuzUhvdJvq7JIBhQg1
BY0E/3/0kpKqj9gptLBXediqx8Sdmo1wnWwfSJvFDymdIWAG7Q1VVQVfOE3TOylH6usRqCLd35rC
cg4OdmsD9cvAOtUM16+80LwOnj88LJ3NmcEwMIxzYI+T7x0akS6nMTfNXcApnKHeucLOecgGFLdp
mFpXgV1jia0uoWLGYoTAmfh+mqbk3on1azjWaiuaOF0zDts6+Em+qwRwLIUxy3CHSt4i9osbYWer
+6QyG573pR+aACq6OKVl8TYqFh2vjdSd1+bWTWnb29mwfWT9XW8xkLa5D/zPrCYVczDd/JRokrwG
365IC8yWk1E502+bCErfpZhMYogRo77uE9qa096bNLRhYpaMPoW897dqIXevchHp2V11WEwLZXaw
KPYSNqumAXIXw9EufZIulhpeVV4wqAneBEPxUDl7zQwF2am/tm16XU2M427E27JLpwhd4twcBkeY
G+5kVtWZZqxMBZyi6NRB0t1iJyWKJgai5/V6UwVWQ7Drc+52jCFTZjUT894HO/RuQE+tEr+sYe/Z
Le35aobQNp7icIDgs3gz5Iw8u9MRxDZJmBAnUlznS323hNBGHfUxxhCPA6S/G6TK08LYOjDQZNuq
RMoxEjTk4pPup7C8c4OL3dmV6RXRhNjWOibEBX0GUjn6A1frZrY7hotU8CgSE9q0KqQO1vqtntnZ
6LypNamF8109E/3M0cejb7mybKhr/mUElxJ+1lpdjKa5px+0+CsvuA6niKJy/JgjtccL+WaRJF/a
VnAH5KI+DRKvpT8jQy0cjKsW8smghvu8isIqODVNAMcFZ1VT5u9hwyXaovrYDlrcVfSAyAunGOou
7zH2mHyTZeGhrIYLrbVE06aqfpusDOPOu7irwT0VFye1P7r7tAdgPatAg8Dzv7HzZeSKsCkFHZ6+
icpwzK0fXpZ063wMvY2f5gfsnc+qaTauGsWpYhH3A8AbyYxfvhXTdWvQKahLJ3EMk+nU0+pmErVO
l3jc9QLdqZbDCrbIt6U41TS+N8ZnsJBn1l7blU0UQXgzst38jEOBRJTZ4khQN1lveAgJs5ikey8v
qX351ibrnWKhKZGSoJYg0cd6xBnHOczy16bliNV5xAgOkYG0UpUKSaDfbOo8vjcl1040NcXTXDj6
7C7MdVRE74RR0mpJ5wAu2SUxrAG3m9i0kXG0FD9qGk1LwVI1M7g7Imqo4brOwW02uJBvDPzXscpI
Sk8Y54ONuCppR96wKH5GTfwK0pqagU1rkwuUdI0zSyZuDOn81nt3AtL4jJDrNJ84xnozSYspyKLS
wRSXkeMVhi1vOvVhIdIfgZEod6LkBnHEM10lYkYYGc+TR9SG8jn3CTjWJvFRw14e6hIw1Fx16LxT
yPxzkelVMhD6xoTv1q2ks1Nt8uVz69D4SQAjhv12ssuAk+j0vcCkLIIGIjz9USK4nZmwBrPzKAci
Mw23htQHYdiEs4FLL9CXLlkKn9+Lhg815v3O8mHeDLrzOXYiNoqTely3mhC/yYb+gZn87BmQJcw8
omsCBeC8pBac60XeW6X11sZuv3exc3p+Ne31ZzIJdYg53OFzRb3iRmlwXYfVsZojMp9hMXIYGJ39
r4cqjqodGVxvrQoZV1HgrhiMk1N0aTvQy4CvzBFD4rv1qDmIAOnVPVvIr+MuJICwGCzKC8TlBKJW
227qQSUWlrlikmKdIkWZHQzKWzMXRbKC3Gbw2IkbCNtu9XNUzZMsS+81q1jTve7s9/BpiTwjeCR3
2u0kiDm2s9hZ0a7KjxRWnMH8BaY6r4Fbm5FZyvS96ZutqyEEudZwn5EVjk4o3qa+vfGWhd6IIdA+
ifPy6HmTv/u8opvzMwXX0mo5A6B2dwMN26ewz1vef9keOq7KR+eNZE8SUGv7eY6G+cXFj8KuZB7E
0r/ZJDzAcUmIEVTECNYJMZcLnLXEjTE4LM1bZvBL+757D5vQvWdoQ6KhMyK7FxCLLI5c224mnCrX
9MLKor6yBrJeiAqsmrakIW2/dTSQNlWJZWrMABP6l3KgymvkE6PChc9oFyc7eYljgs+ptM+FjdrW
jZdnold7YiV85+jX0B1zRRgiB7AY08kleUnasGGYJaBSt/FoBRi2cU9iEWaMOnKnb8yk8Lq6jE9/
/WtgfrorQ+tDqsbfDwO8iEUj6RgHBlIsrFEhw7UmsHcZOCmXHIzEbH1ARN/NSQ8nrAdsVioCx9Fl
wBOImu0YuniM+tjlgOJ5D2FfHvOyS/ZWsHzBwcDJoyIiE0V8tFumxtJKn4eOWAA7c8qVDraBT5c0
wnL9KX2gLJZ+cHmlERKGp4R76irrv4XTIJAez5QoMfVk5tBhHdAOULoB6SaUAbeDyU4WG0BaztZd
b8/jasQvXbuvsweT2GEQMGeNe8Vg2X+q4nhGyBMesKTEuypGvZCpCk/CZJH61wGs7btsDSqzYEzE
8E7lR6cewXb1xPZ5yCEMuR91HSyrFlzBUxxNNi57yBGKq8Tu7WKDHOuoxDAdpF1zfMjIeGuDuV8x
A2dqOezIlipxrFk1wV9YWpJsRfBoTI1TzTfOmHyfax+0T97A9o6dl5Fj9K5RWDEs460SdbkmUUph
uCjzOym+lY4Qj11FQETUrps0ea/dnH+0pb6ejPoqysbl2ObTqIJfo4x1XdXmZfb7Yj+m/Gpz4f90
ZeGue6VvslORLebsjXbH+5jSPQTJjstQFZp9TDYw7Zvowonk6NZx162MX39iguu4pjmL8WKCPbP7
mqvPtW/UKG/Hz5DCmmHUHskS2NGGxkwf8OcO8zxsQhphSMQq5jauAi6ah80VOlwWgAw/IzM/Dzb/
WO+rICaS2odRJ8KSkgFLGKa8nJAukvPyvq3uaMyuWA9PWYqFbGrgfoop26Rzda4GAJG2VPU2yEj+
Fsn07xydx3LjyBZEvwgRcAWzJQh6ivJug5BpFbw3BXz9HMziTcTrMa0mYerezDzJqsHyYSOko71Z
qpKG6CYDqEDaydUTvlefr86kUFvUy+pwjOS6wNihTX/xujoVYJSC2NdgQA38+/OY7lUR/4mad5Pg
wB93OvFV2/3nEo2+6S+E55bN3PCSLWPWJz36+kYY2CHT6kAZthwT8GEe2yLlUAy1kMFcEtUfKNmM
ksS7QP+7lrYOm1aePIsbuasDmbXtubO7rVrwJy660i48oZlGyqz/mG1Df+YjAv3EI03GcrmM0Hjs
EtuXYxRfldNTj2jFU4jQeyaewNZZnySi2vSnuog8cQI1M9UA/Y+tAnlM2isbbZYC0QDPRXDCz9HV
w1LaGRtISzvkE7kgy6ewi/aWMc8JvJBp0TLA7ilNSOVAKawhqRJcKrFrFueegDCdU+h+ZsUDpyUw
yAuDMJRlZIFveHHYRJA1IvoCdw66fT6O1mWIXwbE1FEiOqYKfcaJYeDXufvoRRVznze95h17JsSZ
7rGueAILCyHK82k37vOPZNHpTfW8sJ7L7G3o+WQ7YpQVDSm6+ZbF1GAmWsuJH/Nc4U+PBb3Em7Si
FWS29C3zj3tUS2btc+rU+NrWPXTf3TyjasN8BKeHA3F8UwZF7VVFYB/fcejxBWncTxSP8RvinWsV
wJWJmpOisVnQCl5kqvIOMiWvTy7xRGFvurVHqw36qXsa0vTV0SmcQq2m9BOomi+AKaYRGsyKWpPR
+C44yG4ZfjsWrJT18j8tKOHTjPMdIFxG6ajBpaItN3Q7VnTu39T1sAqMqdmS8NUD6tGA343Oa5Vm
b9o0uQ+riFbzethGNQWitgV1CkWiSBbvjJnrLbVeZCP9Q5oB+eoVxq3U2eeFLe+ywl13cpJ1DsiW
2kYTExNzq93icPTxJ+bkoxjWE6B9NB/NPYdrqdEGmM4VwqecN8j4KYtUfFb//4UbVVzjyvtnqZ4S
TDG1p5aS1I3Ztdld3xmbyk3FHUciA5+P/ep2VR+WubgzB7gmkWxuGMboDXKt/piZiG3I/6cq7V8i
J03v6r49DWl9V8cgPPUR5EwZX/MUWwwzISBPHmrdh78CTLuGPL2Jz8ef+xCQEvVKqQ/BdOPw5OAl
lJjsRqtToom/BCzNkVisf2dW3e/gtfeiMQGQlqi4Ms143KVYwzqTNlAOWgWmOMV0/iBmNQdzM2dr
3SJNJ012U126cyI05syolo0v8ziYTHbJMUVzJmCoa1qMbyMdmpTPxyzT4uSMv9ALEo4dXfXg+Nox
g/nDg8n8XHwb3sQ8XZu+ZBxqGp4lXjJeXcStZDA240JUvCCqHmo8GXajlE+CTsRdmy4ahqpp3yqV
sWQz6Zn3aNQu343ctG+eVT1WaXUXoRzLdPhVlkFrT4/lnEz03FYcbPToezH4VnClfs68ZImvR/9E
R/mSV1g3pg24JRkFEnCX14lj75bJvW514qrn5OY5XGIDSTUeYbTdx3OnbXI6HBjxu4PbLVu913zo
d/BlgFT6eBNHHwQORQ9GPG2MwrTO8ZNG7ZlKoHGWhNmPeVTEB+6GJEwUx4608Ob7bnZPQwegLHaL
LkRRKjfOnGjMuU0XZH3F1tntK/571ZMS0uTggsxe6w/shZN91zug+IBWBNZiW2ETH0qL9f9SEFwn
BkFCNjP3c808hhKnOOCR6OtcUC9jWZms6mkfdgXgXMvKw7FnXSB5rrROnl7KlJdWnnkRz8OJOiFQ
ZyEffuNLIhXUvK+bG9C8mf24eNTJDWTg5aKQ4vqYxzmGgnDIsU+wp3zBs3ITKT5/yhX0TWIVHyYH
ymA07A71dZeZ1M/mIuQYURPtZJspYofUhTYXbAm6c6aPesgL5Kyk9I9mqnMoiLRHG6f4ifG8o1iK
irnBSm4xebOtpzTweXGU780aG4y+youySt8MA4aJ7SIG9OtP11ND5/O3cnpBPAWTvDctmsM1+eUv
A2EKA+Z9Go0RLp/qt0CJD+iK4jDmTVud8h9mRo0u7xLYvoefi67NweDjlz4PF+bAFiTzXUEdZDp1
PLeBOBYAkDjiGbeOvmCS2A3aq77ua324jHlFYIOtS+xqnx3GLHSznudoHL+7UXbveAYNg7hIzehT
d5yM7ehID1UT00hXLgEno2m3rDM+pWraDovQj6ZTOtZP6L9mW4MbvvDRQUPiVI4/LTWuWcL8jNtE
91V7knllPblLSYsO1yFPWpgFuaSW1e1YoM/Lu2OBXR/YUKUdj8GS81PH3iXA0grgzYJPNrZ711ve
ytYGX5ovcwB6yVTnEcM8e8pehalpfjhNXm9srS1CjU6jrRAkjVGhvnqnH/kUyh+NU7JOOTzsFYNA
nGmyEuFYDDyLCF9K7VaM983Punc1c8iRvWxfCMKjrrSg/d3IwIPvpiCHamY8o6yeUh/9pZ17etoy
f9svrrx3CTgvhij2HY1+Brd2ULgFBaSsGZXhQcIx04ckKukoKcvPDDEPKj0ds5iYQaCb5UvrTisv
DqGAMMEJ0zyGyP64aHUUmnr66HjfwHeNrZ2giOaf7TxjrHYmDo78KiYUitDMiddO76o1Tf/KJeGx
8o+jfdPgPRiwU8G+mfEJVl3Cg9X8W8xKBmPEUsXkfLurGkg1ZYMN0ZD1TscEvpuV915CczSTHNIX
2KuVRJDmTrd3p3rNa98xR98bgLmcJzIH9KUNcbIrGoxbmqBVMaUVz1F8RRjMoT88qz6RYI3FxeRJ
QkADhX8BQNOkGLwVPLmGZAedCX4e8HZIDg5QoNTt8ArqHHxa3OodkcYGs/h+GItXQ7ovHEflwcfl
E2Sz/SdLduS5Oa5pmO1izXKfLhW3aWp+LQjhu8VfUHVqsI5xfp3NUlzhFQqQB0a5jZKWGqKa8pqx
bgLlZdbB9dIn5Wdim1CkueNoBPk7X9K7OF7plNaDEMCKB3iZy1J9VnXGjjlnHVOAfOllzEauMvGm
u3gfWaDu+7PRiaeY5NKJsI9J6QYhBdyYcuvHvWC/j4RXiTQLjZ4TNeDIS1zWu9EhvMOeqKJW138w
OCYbfofdeEAqz3mg847Gy7nQwNly9jp1LCcvmJVoWRo8cEyTdiYWCBNPWN0WAxNd5bz3AVlO77at
Cap0szBdFnESlfheeqq23NJ7WfCuPNceLye5SM7khK99VyfPZb9FihLVxRZ3i7twxjT82yD+lQPD
zyzChPqZc+HOG6lG6+ZtJt15ShPXZq/XTvumNZ4N1qi7sWe0Ihm/8VrrASw54XVf0tOWaFCqLcqf
ucUe7F4Zl7o0AjFO6bZrAUUNDrW7sFVLwN0PZWxtbfwtAWBvejKqE8c+DjjLsi0s298lA02tUZGb
d20Pg9lk19Tkwro07wKMxjnJXfdM/OpnymhEAg/abXBSxztb075bg/9IW7EjyMxoCXunWEtq0bUQ
Yemus/e6mLB7za8GbbtBy4oEqGh7IFk2PNTEhxiH4p2QEWvpiJeHNgre305U8QkREmo959IxyQd6
DM47KZNna4yHTW7Ll7mVbNI8+Vv0dE3+mDoKiJeWXyWNovMwMd3NnHrsyHvPYvFhGIKolLf2HA+v
SsvY7s2MKJmdB74fw+uiJyGoCfxDe0GKAPfTx9x+BbaPS9/KMPUauY0bHpdDQ6duNaGMOPG9b7Lz
iI3027T5B6Ni5BAca3fRMH2rWdE86Lih3ssfJxHu3sDwull6P95WTio2y52r4BkxRV1JS98LfNZV
LdlXANU75atFAjiNoyd8H00Vaql/j7Y0bTiDk7W2+nM6C45goL/zkgoEzzW//FSFrkV6h7MRzT3P
0wwCcmQJtinoD3JpS7d0gtp9SeOtwSl+sMtHXIRvDVi/jeVQwxrFqt9+zYoa7kT3nzH74/Nuu4D6
gS68p5BKnRF6N9gAMODQEAp/FQv2imEoaBSPqZrP2/sR5XM1A97jnrzpirShOfR/usrDlQACRDro
CgYSbAfTXzS+mgAQwmkBUT58alS5bgY7OU2KnJAgYIpA5P4ZKe0VdfXmsLMQ3JcbYtwcblK9tIOZ
SAp6ufMvWxmHCy8vqBJWOp8QvECbT8tpyqwckQqZFxURupEbctC51FzzO6Jvry4VuyqfTmXDGo8P
F3eLdWhH2nZM2lWDrvJP0jJCtfjRJld1uGBcCNOET5Wq89FZj83lN8mE+1qkL07a/nZx3WyViY9v
SkKFYZM+B1uBtQDYeGhBl1Dn1gb1Q+aOv+bgDJSk+zAkPrHG3pp5xsHVlKw6ir7BgYv9pmjFa8xT
wPJT9Byje3NHNhw5oovjgQzD+IBsQ0yRrE0alKZFSzWWEG4sjy5AjiPhotwn0VVVwKHb3RYVnqFp
YVgcjJNWfPdW23O3ad9MtyzK+wKrDW54jAcsuVYFxfKAg/iPGcrttoNQ6Xra0/qNLDFooMUan/q/
oWj7HYM664sZTy5tUozV5jlPOT6KDrhtJrKzQlgL9IRDVznxPUXlg6sv7BUnQkTZgvAWKTz8mcd9
IB6RJFX44Swj1nZ6ZnoJBqYef1iws3OYRXUoVnZdG+3IHNxNXm0iG4L9ndmqiIx6NbI/vMoIdfjj
iMd33EqDJlBrYX5BjfqznG4tzUg2rKwvLLRxorhIJ2iHV38pucnFdZzka7Vw4Aev66rpDYa0t8ul
Hbp23O2iET+DgWbQKNRwy77zUHKk6Pd9px3LjheylcYqbDqKNuss/mPwYyOChwYeeu+it6Vfelk8
Db1hv6Cn1JuIVhpNPJObvM9QJnY5hGDeNvDQrb7+mNPzhoM/X6gyFxxz2bbqE9qRGqxlMaKxJSDL
+L74tVy4h77K8Nktk80vJajQmLm3Bjn4oDSSp6qinUana942uUYZMb9rYGn0FdGH0ZhPBEbXGlM4
ezyq7dqzt3G8ELZLbYMLNZ4PrYMF2Bqm9GxXI73XY3zFA1geMDHvCkf1l8Ql+CSfymgBxoMwu4u1
ms0MF/A84jhoMIkNOh0uxax+Gf8m4DLsYLNyAufFkauxGDzyouIZZk2vlmZaAGgMUDUat7zHHZkM
0rpVRfJRDt68MeHTH7lODIbDsg2qAsZXWlytPvIQtQasN3rPXDcb2wZoxk231FMv+HFx3X6Sgz26
FQeA0RtCRLHoauq13CSSx7BZsOxLHQwkaogQJtjwb3AONQQ7kz3q6Qtb1g/L0vxTxUyvF5jhJKYJ
s3OTTW92zaXnemtYOBNKjO2ta5mvXURh+ajZ+DjL4W8UTnJqe89CAACFwVnIS86VrsF1LKffpIlM
7Av+MS56zD1AfNwMjGDVPs88lEdbDJiBcdZnmW9uRSE427ig+LOG2ivflvREPygkuUuZyA9voZJv
merknkgl81V1TIno3E++lmKb6cEXOnIKafnzhwxE/Rh/soyj49dm+5BZZys39U3TAaKZNNxQDQAm
YmT8ubWYF1SUPNGAccHRAglqzh5Z8uBsy2CaSUd74Ry6iWOWo5qiiMbUtQ9H4JH2vOicquQKMjO9
mJXzbDq4GBxWtNwdHcQgSTivsFb7T7DgPrnmy/Jr0TXvGmvyqHSuef5mtupLm3PrM5aey9rCRQou
DWjUw1p2SZfXhlAg0dnuOhmstRwwhDrT/5qr6XbN7O6AcHLfsYUIWzTjjUqzF3CaA64alzYMcKij
Lk+zhf1dq+2nqtNfY78399pUNCd94NHrrjktJiMCqurDyz8bPon3JhIMP25LgrulV7Wp7Rc9v2XS
KXZJztTP4ZKeLVJiNxtQ79SYlKlG/n4qnJjaU+BrdNd2AUH/JCxd4yj60oXvxOkFCj3Fa8alXHA4
aHmjsWnXp1BTjbZCxElWJrLaJymHKk5LJzPiG1OyP/bcmY/YGcjueAlX8+CFKbUgoyMoAO2xJlmS
cN/IRqBxpnaXqfkgR2YCwydgaHbfVm3f6dnCfqBm4oiXVvKacoJycgAVeukrDo71w5v7g9BNuW+0
Hp50nE0XXKiPBcGwc5/S8L3g0bRi/6Ffo3wcbuh4IqhzLGzj267Hasc6n46NNU5sJ8YV6uG9htl8
5VBvRFLgKU33fZ2Ja5KZz9PA8i3JpvuuMJq7geXAkrn7hLPGT4RWAKTVrUM+QpvwA4ZiU0kBJhQf
nhlLyBbNL68h4qi5iywbJ6Bt4YQEk/BpvCqwr3t1ua3B0illzwfL4wM1iUe0AGFhz1CA6Br8Oigr
Lmvc9ipfpnMr3mfPYdGUcdtHOkh6MzO9fRSxr1v1NAILb4bl/LM9R3LcqHGZkTIf3NQKOzywbCw5
aix3shYm8zDKjll2EF1nKJGDIXf90vxZsv20poqMkLF8JTpY6mi9enyXVbo5yg+WLNrJ0RxtW9l4
Vj2S7VvwxeW29Xh2aW59F7Xs/8B8hkPt2tfhs/Dt7sS+mQy0rBsuSnpNiJTFQWczDydtVB0V4anQ
QRIvpcsQzr+wZ8HxkJcVvEVF2XTlv/lEPxNK1Ispbs5z4Y6IXBNK0XzzEVbY/msZnQjSZ5PGIFx4
H2PiRRebBgw9g5bNIqfVLCbTR1xi0VYifq6uwzKUWA/vElIQacZv7SlW2xm1vDNx722dxoc499FS
pePvCuUGfaXTBt/o40m5ghSuTxsgeAO6zhYqr9OuC7BAMzIJmszqRrBHqe58g0AtGA28YkIPazGf
OFlzTQwFhwulnVuL4RxoG83CYtpaLBOwk6CDK6vcjBO6jy4d+36R5iFqPjOV2w+uNj/mWKC3eNBH
UjvbOBNPeRR/6tRx+p1TH20Jqk/WxsnT7Z/GWH59G6Co8r2N+MYZ4LFFtJa912eBxDR5jMr5aba9
9flOr02B+tFY57zAm6bYoE3piDmcJcBhAVm9qfzBChdRc6xhc0gSamsqWt+axb0faupJ/JQKlzL/
+9/5aSuzvLJR/+UKcKHV5TSypvHMoIkn0R+GL9epzgCu2HvgXg7aOEElsCsCdFx1ULEhHDVMy2l0
hQG1L318ipw7FA1i+h7764td9U5oJkxIjq5+NX9CgtKMJJC5/gJQHWnC4A6qsnQrAWZeMgoQURI0
fA2c59pjYS5Ujebaey5s+8RJlwB1w5tIt0RCU9kkEN0bjSSW9ht5MPYj0xrwXLt4yvwlwfYxjmDS
8dRlBgtPh0IOlibZqB/aHDq+ZQ+/cG8oEU7c1wWLixhjRR2v9Ygxl50qih0URn4FysqLaYhDR2nA
pkIUCruRrX1L1H9LNkVtppyzvR3jBmXZxOj3TL6Ppsw4BYpcadOb48Y3/3/rb4ycLhi1CBulOyvL
XrssfcaYhz2nSuPAQ08PipTIicp1GeSxAb5Feueo8n44TWOoXWoGvKLjRmpJK7Refp9qlA17yXfJ
im9b4srcUi9oXnHwo9Cmx8hsflJ8MzeWHwMLT4Z2F8vAYGRq45rULHARc9ZKBvwrI+u3pGkDA+EW
U3ACTiVq39oKOGkyiWA21tKNGY+c2UibEbyrdjq2DXjMX+h/cKLtkjjKAicTOlu0iSUuN+XpX6hY
7rZZ/UQ0s83wWu1rWxHwqPuwznEAxl4+7l0A/71XkEouX9g/2BdZK3070agaAFm8EUWP6TXuXgis
W3tHo+ubkqxnHi/2ZmAA3Zbuh2ciqcYMCwdKEfFLQeU2oJOpBd8TJy6f7CoFOvD2fFirkkspoF0I
YkpyHPqt4MzE4Ic91yox57f5sfYqmqxLbYF1TJIK9sg+s+MI8451NogVAikTzW6q7POglWDu8YB3
gEKG2Q859OUb1qowGWfEj8iKXumXBBXplkEyYu1OdJeyVw0G4JDVl4lCgIEgfkoMek/unbUHSj0L
JKgAWV6FjqYRFoo4cPlELXG+nGRL4kAmxT8q7Anpzv5htpPyuoj8M7Ex0/txPZ1MBCRKbNUlN6Kf
oV8wPt7X0exeddfFjGl6BzuS7rYXRL6SRbsfjXg5qqr+QDKaWe/+qRg3ckENzsKiIFBMJ8HYVfs5
SdqjgRUMisZZHx6MBgAO2Ds7EDJpA5cGk20VE5JOxg6jM47BJaOFDl4n5nk2201z7CL6Fnk/9YCT
BzvkGC+4oBRooEGkZ4YEVuI1E/qrMy3GGacrkFk6lwZkbTSmtXUE93+TSe/UVtZ4ayZzz6U9HGeN
7zfnKHQ/tNNxjhRQenAhG6t8zTzDOXOg2MZ5CUe5n03ASt0cJgMmzDSWij5z2gwtVfGKHx+gRmin
srO0E1wbBOYqqrbWgPmvXdKGa4/dTtTSt4N/97hUPCdMTfg7NcLEiVmJntmE3s+kWA5qjodgMZeV
tOyxsoh9dehmNmjreBaOSEdBP+gFtjwLQ3U1/HEEX6jJRcwnZfKdGWm2axesRJucEB/FSh7UzbbV
zuhNKNg+qAmIOJ9OX7tnjJ0/STQLBjNRB3O/eHvLgebH5Fri5VkAa6VkDA2bEqgucU9fhNmz40io
uqcg5WoZNdh8g5yFzjY4rIvBwSNsqxshTPKzcSR/GpfWap57vZc/q6KwHhO7PaRmIt/mUpqXrCIz
9f//jVqD5my/rlAc+LuCUZMTVZYfex472Ky1CkzpKOhoscdzYjmnGGfcaYi9q6bFOB4q5oKiiuBX
R9Z2JFR8XUrtS4utP/gXya4XR8C5y46eiHeFcYyKy+4r0WzaGl9mXr6jM8+32aBOiAXKyWwZW8yF
BgCj3jd9r7+4KJ1BsVinCJQ4e5ySXH/gW3Z1zqXotr2BI2uegbLWHKAIvhn6JncTPyxsDGhDQmEG
PYvbcZQQU0fC9foQby1laGfV5M+0W1HrAgkyGFye1WpgXMu0KyEvlwnpvIx5/+rBMVVIbQ4SSDVh
PCr8qLg2/giKMV4b/ObWPHXM2LMqfYbPJPDqNW8mSnln6i1Ggc++abubTokazkLnJWveEu9jjuWu
8J4le4mF3YhbckKoCOAxKNrOg2xBY69d7fSc20ZCye+HqoqDTt+e1Isz55G9xJLbeM9TFGF5SMjb
+XPQkKTqOA+6fJtJBk7mHuVsX6gpADKPp3D1WPsbglEvNSaARXlbJ8YTQsETz17d8J8NJL5ugBqg
mqOiIyqziPKolvQ3GoF6o6pyMwA49zz5GvVnMWKZkkdtcXFqJycjvzP6adsjuLoNscgCxUL11rkb
SRRgFWABdSnJsFULKEv+RGZKAWPz5rMBawBwYDQ/NZi4ldqyXbJS/E713ZR8e70dNqZ2aEpGQORP
DaSVMX9oHmsmSQchp28lqI1zqh3748OkLywK249YcCfOcR0CZSwcE4EYXWJghMI8p8NRGeBdlG13
qX3/zOhBLONLa5xHvvut6N1wtN90tZz0Bpz7NKxFkfcI9kDs+hdDw/VsS/7MN+1VpubTIF+EKKnz
USFI2Uj7rqHuHYgelMmbOb9L8D6unNiPMkZozAsNWj8zldVcVINMWNV0RfwVRDVxOYNBCOZ2wlWl
tllW4w6GGK2+Xe8pb4A1EMyJ6FWB3+XTkG7g3squgA7ylCh++umhbdgZ3c093obFCxjvJZ4qvMd+
M2w0ungW1iG5x3gxnPiOg54O0MmgpxUSOUiaAAXiDXAgJdRwE3Qo+hZOgvIeNYfE9h322l1GNp4T
kNI/yLkF9moH46Tn+0818Ym6OBus0uBLoCexeo/xfUybEkZxY10IfQ0C07ddsQVBkO3DpLoVdnFV
y+cw7XAhBprA5A56U+djXJydVtTH1BWUwydPLkBSQTCVBdgVg+V+AciwYEFfmjxIu5+IVQuEUnzN
T7nN14MtEOL7xo72btZ+4uAISZXtYhW91Oa4H0F59dNGixg4bYfa7ONifNlIzzX70Gz5l1TO2aRD
Q4orir42C0wSxdYcCZe2Mfc9P8s8PQ0oQJ4sOL+tK7sg8+RGRWZoldElhoWWWlA/2CFnVGjW8alO
zqTMDo7F+Uu94zo/SE7/wDM461jHCsvG6HzL5ikzvnqx7PviUWfJm/nPZv+P9spfi2u2TH8EQSa9
PgF7E4xoTv9V62dtotqLR83AR+U8MfxuQWEE+VXhKKkAzEDs2hgER1AY0RaOLRecHt1RcGy4l4Rr
ic4qxPt0PxFsk2mokTE1/YehGz7yksmIJQFy9mGmctFKXvv8B8f3hoSvjiCc1De9uNZ0eHHPbeK1
oyi5y1YgwsiNLj678rnAs6LR3FJ1t7x9BR92wPVxp4uTjkU1Ku+9qt4bOWXnzrXRTtwgNK1eiEAE
o6mC4tmu0dYpShqTKoioWOqco5ffSkkROItR6PfZ8L7K4DK7aCiUuDd1ce2iPUoyltdTprITdNxt
Qe8WrXqcZXgjEJZuiFgmIxbTL2yoSdJfKfBjLN6NSNojpcSGdsH9B+i625gD5ll2fc2bmcOG3RfY
HEpylQbfx8HD9pnyWNQIGg8msfXukLY+le4/qxzYjx9NP7z2JJD8ad4a7EXdYUvu8aDhEca8uSXQ
uUPc3PbxQqfkG1nkxu43FjtzNTT7yRxDNTBJlWA92n8JaoTPUlb6d4OHM6cCQjhlW12cNeLVNUw9
lfVE0K5T624sJucOzYLNAytjwqBOmE+EOTE+Z3fAS07ucGsjbro8vrqUXWeXnjStOd/g8pBVGDY0
aOCTpNdqH4v21OcsE2ETV70ZVH6yGwoUYck4TvMsEE1SlTzgd91os7YAe5GFlM5SQ+egBug03/J6
R+Lh+6abUXfPnHEgb60OG6hbEUQJgCNYFpupfyzj6iEB+8ebOpgSnAQW9qvsNiieJFF34pgb+CRi
pAW8l01mjLA65/HxQc0pra7+Xme4wYKAUb+FeHarMbZiJtkK/ErSZ1NHEDpyPmZlBYRfqbkv4VuR
UI0fipZ5dgSbj800xZptcr4iMIHe0Adt8s9Qzyt6IsWXjbiGArIrgel1Lac/uO/DSSEy1VhKc+NH
j/h9yrfGSHclvH27IzXSE/ht0EDJraeRYpx4AOqzcSyIpjy3yvgBhgFDyXaR0S7vogATyJb+Lzww
7C9mdvbVBi7KprMNuCkaWKzfNZtAMPxaWd3Rw+3cZ8bRwz4yGW86KZnFPI/ySXPTQGtrkvjO1fee
ioRKAe7zxzUc7sz3Lc1rvqW9QJJAleIl4m2whE28apfVl3WKC6q57PjarqrWarMapoPC64NlbwK6
R2kH/1pxAEJC6zCLN4BdWWbTaVI8yXw4MSMHqUmDSR8wEvMV36x7UV31VbpPwTTsUDIYwcXDyGNc
cVNT2oNoOxQdmSjqDkxa76ORcysDmonfLE1WFfpN194xa7lEoYdy38zHvEQfAxyL/s8G7Fn2d0Pz
E3U/1vSWtOzvXlylP2FW28US7YWxvY8plq0Iw8fztz3TqhUfWv9PjJjJuU1pcyRKNT23zvekY3Gs
2H3ojzl/Rps7Ne7Yp5/NpXoyxH05naaOjbMozp11wzO30qjCIrpv6/TBo8gLmn7iJSHEr20Z15cs
cvcc7U9lcqiF/p44v4ljB30QeQ9ed+dgSCpdH/eagvU5BZ7ZnFKDuwaJJZsbflwO+0NzsHoW1FkA
yO5UVy9mf8ZVeZBejqmelRmMTe/HLq9GORxd6CtOnu+MoYSpFHMOAE8vDq1919VEUJMUImwfSm63
zI3uTR73MYVWEMM+YhM6R+YTX/kecvbQK9V0xnRzLVg4E0XXvHiXZfNDZ5snjQWOUKdWHaO1EcnC
WxXRGJVh1P7TFitAWzrn7bvZ/bNB+0j2m2OsYd54z82SIrHp4b4gTwUU1jUzFuFr3peEcHUnUuzl
hERnXuPdo0tXkTG6R0vI0PVYiGAB4KnuTfF+FnudRpcyeW9azk3YD1iw9bfOZq+hMMypN5nxnMIP
tqqT0EOuDJuh4fEQLuh/a1LCiO2u6luD91h1rFI75Hr6odseD7R1ZP7Z6fMfo/i5HKoHs0mYQWiX
LKc1VOJzh9hU6nJ9R3+e/pKweWpS69Qu75PznNu/U4RJUQO2A/cO3FsFQ9VdHkoaCib6bJRHF2ek
/dIedS4WtFXtBY/688QqBGHlV9NW0jnNKgUm4ImFGuCEF4dgo08c2EaNIILFnMM7cr4Wmtuz6LR3
TmJcmli7QoTKPXWOXftzYRrjxASfiOe6o1+qyiRpCAod7UFPOOJz7iL0l8XtzUvlWc0ZTVYoyxXE
Tpszv+0+248zlsV55rwD2g/7iJa+cldsTa+5VPihLKd9WGLJ8jPH1s0mITK2vsv83XRP0UK1dUML
5ogPYaavCcx6aWqBNsUXz15ODc2LJDKFuLQiPlZqPhL76S0iEIvGvX9hUNnPlXHQIBamtzbOd/mh
ga461+ICxzSUBQfCyANsn+o3l00BEtUR+Oi+td97/86Puw0ks43LtF9xxPBrjXcgEs7oiV3eV/uB
f1JkB7/HxOdT9INA2XT+NparOt0BuNN+ltUolbIzHhDmzkYdbXMr3lPNsYgurE22wuvBQuvQ26tX
x6uCtGIHZOwifBhcLFZxyEcLEue3Rgq6ts3nvCyfQJ2GOsNfYZOw5HLXoRo5I+gy86Tso175+D35
WdIsObjzwRMwkTRqBkFcWe5zOo7PdMEW67ypQ3/tApoaWZdDObExrbFNXkGgNJaZ8Y1FPofAaTvR
4krNgLCXTY+xus/f0/VH7e/BmSEr0xL+H0fnsdw4sgXRL0IEvNkSJAh6ihRFSRuETAveo+C+fg5m
8V7MYnpaIoGqazJPjmQkTVXoGuKhydgrGosu17zM4rYoQpT+y7S0g7HsFsPPSaP7FOO6sl6MGa/2
hFcNnfM7yWic5ZNrM8GLTUQgtEvtqcJqGyTmXospSOfd3J0zMI+pee0nSLWs9h3pWcHKwF7jcfzM
5cGRyq1qN8+WRZSOk68F1oTVoKhyomXom2TDV6EHJ5zDk3Sapf4+jMUtTgP6DFDoc+Hp4HKjuvVL
8jxEiGeKKXYcfDbYSKycvC4V9bzFdw1847eBAgwhZz2A9W7reD+2oKOG7Rw3noL9x44/AFYeQ+Z7
LUl8pJJY+rVtb03zsuBfIAxL+tXSzjMNEqqFDAr7EgYXEUk/Qo4LcQKx6K9l6ULk3sBQqAjogAEy
pQuwVWURhQpbTuY3R0d/I5BkZWCNZVS6sl6CJEJAl1i2zwm9GakmKOPIUThXQedOCymOXV7M76Yq
u3xSVhHvQMXZwDDIU9VwPSRvpWJsQw0xfvQIDIpyBcLIC52622wT89krWzssTlYHlBXXvn1MKVWc
6gUL6yC+uEeTxVuA4xFvZ4gOteaU4/PsUOuE4l9TER5FrcFvi8HzV5ZGjF0gQOnVCbVTxbgJU69o
fnL0zr2IVkpabdrqBfntztaWHSqqtgEkwgpo8SqDmoAwawn+MeaNw0BWlJe4q4C1oYCf1saYI8or
3LBprorss66ESr/H1nKoucnaOPcocYDSuWxh3in40SsrGlozD0LpzgyO8eJ7lclYWuRPnb2n8oqN
ADoFluwqX7f6h8lwWJbOhCHjBi8pCZ0rm11WwkqJNOugSfKht1SKPOrU+RYqew3ilMwmJ2awwpjQ
66Irizd91bSbFqyxGklri98M9RqL5sJrAn+ABhwCrpy6G22CSiBVGuwmAvFieXKbKn1VwyuQiLRh
23IuwUQE5ifeDWSCkC6y6ilGFCA3UYYHkw0Uqx63qA+tjfUQV31GnFCMF+IZaB3NuuXqRuvlSyGj
A/INPSLyVnmXf4GI/Rz1g0lHlxWBr+L8sWrdH0LI3ow+q9L6mmn1+oK0EPawVglFjDkLSWk4pypm
abB3OvPqQFXjeYucCGMNL8pUcHefLfmvkkJfygGF7tDAFLnitQ5lEmeubd7C9p7mOLErhsuWxw4y
yf+ZEjCUnzT6LJ3d0JQXYCrrgIF/MzOgGpjyiAupylO1qeyvUJF3wIUILaEBaPFarMtwnUrCVZpl
3Wa7DKdALu3S5th1vhUfFcrJHqxgWY4oXoHBsc+EshKZfsSSgNWUZ/TNem4VEPP9thZkUCXOVxZP
r7PaeQLPXZUG4pQWRD1K1GCm0RxLIJ7uoPdAlIR815pfg6REDzLAPlDhRmkDWciOrPReX0HecAaj
PYNaWLG177x0GbMY+xioBIEJziM1dAF+lnUxND2GM0Ea7oxq8PuOL9icNJ1GJgKr2OKXEFoir6vF
kpVbUXqEZ8V0/9w7LTrFSEuJcNTvaVXHuxpLdIwAYzMlebGKU1v320i9j007XNBdEs5uIpicGThq
iR5yoqLhRMgzoOMgga2UN22e/8JV6DnL86+4LpkMaYxYNDZoCdvbALnCJayTs60l57Af9S0RXB2J
SKTtAZgBGreuYID6AsHqbmbdpOeavXac6ZnxC54Y2721i56ADJw8leJ9yiKGJf7SC+Korp36R5TI
eGJc13o4RScIWG/FgHmxs2txkBKGxrBdd7rZetZM22dlsf1ImFJuhZ6AAiIfxjTpGRwicLGVX8bY
HH1wMnjW+77wY54co3UwNzhP9g23vgDqIyvyg3H+G4ETSKFIg4CsJQjkZUb1qpi043zd5WxjZhjR
vhVW913VA9O3oIKTbz3oEsQGSLVXMQLdxHFPHFUbjFsLGY0u91u1i8VlcTNUGRlmArI6XATzxkF+
S8ce2HMJPFjInIn5oP8piNLPQOM1M4CNz9kfAIvorHkimNhVkhl07DD+Q/8t9ugXI7cICIIbRwxa
SqZoL4y4v4OoeelMq/rJQDhD2NoZQsl3fUZt0ycR+yQj2kzc4aRPA9T1B4fGNp+Sqw3Ma1A0ddUG
H40BsGg71fxUzcCUu1zWNWYQ+ibI+FW7nuLon2KRUDvO2GnVaK42ECmcQfqnBLgeCn5TULnIAdR8
7zB+LSEk6pfEgJo8SwXdawLBpxEJQ1q1cM04TNZfkUbxMui051YP4JWEk9ksr3mK5nYGa/FTpq3j
K730D6k3/SnbmpUVBO/VkHAnwZ0BuG6+y8bEBYmRi6OBSLCQQ0eLGccgJhtUeXCrme1Gm7b/oshZ
Cp+ea2WcNpVMMBkrHvY/U+ylZLpXrdbzCEmgJOe7jZZteS7q3tH9WQdQlytOvW3M4DFIsLiMMNvb
kXmIQwlUNWMJxYjf0IRbex1Pr4hZLs91/GOp78pIye8WXEJSc1Imc9xqc6auJmRUPXpOsNRAMZt0
p5eMoIOlIh4Bc2mG+ao7Q36eFOuUVe1edVJOP/y4ZaUwN4RCvupjVDmgEBHqdqnwkkohLW/m3hwj
U2HkkPYrs8D4hxJh6KIvcOAcWONQHtXuvYcgHmjDd6bVvh1z89VqyM0uHdCerrS02c0MFZ3W8sSs
EfxUbzVgIpqR7ScxoxGGsEbMt61dNALQ0uYlT9s11jtCTh9dYpPnLjYpotewz7zG0uBXfDemBmlS
QdSUbBRkW7ADLFXir/1nAJxt1GpvF9hKad2ScwFfxo1KEIVc0D62ow31uqcz8E3CO6MbXNKTV3Gv
1dmE/p5ru3xgHPEQkIPCJWCGtbgkFzcjvpWx801/nIMpMeUSP9b3qP+Q/sAU9bNYphc8WE4y4KvZ
pui05wr7wpdlX5QG6aqzJ+GBpUS+CgvxNKN0C0kKX0+9tvpnOE++2oJMDn6Ypr2mQekTkHpoFIJD
NlNTuxiJvLgN+GjZbMEETVP8V6Z2iCN567SExBMSYDpXs+u2qvqo579U/RrRew5gqSqayID5ccDA
WqknF8PzWfnIK6qHs+TYG0150zHNjODel4+pYM5S2W+tTFEmTs3WwASpbWXxlTJ3gcbIGJx9a0os
Q9q7sEGuM0MGLaKzADmYNJuIw2/G/C9rf6AhkKNzO41IuegvYhq/uEF3nLZ7RX9NI0A4yKkGPm5s
dzj8nFvP2CZN2Q4iEhfFuIK2udeSlWp/Wvm2SHamsckcNw5etOZttI8mD1W0YLd/C3veVZDEyLKh
WUmOGdMqicYtzjchVUMBvdGOx2umHGdxAcnihlXhVkPtThqQevGi6sZ10B62s47t1/+nvpYPK4NZ
DCvmhmJz0VPYwnSd4NbjUzFSDUUHYtJpPKX5vI7DwLXMu12e1bxGFEFscQf1Ji1OBbj7SYH/whM1
anfhF4wY06gGDoXwTkM4TWJqjbiD1iwLBmxo7OB4DeTkRKNNywMYnveSIQoaMvKGopghh+VWkbSb
HdQ3yMB0zeJpR34u7YB5XKZy9rHHsHki8lanNaHEz38S/Um0CL0gmLMO/olnDg4SiQ0vkzBat08/
E3RKmfbELb/VaDFaRMqrRpJZ/WhQ1oGMMl/su23J9mKe8HWSjgbrPshpbpTjKEjwbZpNqB/FxETD
Vm5zanvOIP5VNPEFYqYMZ8BewOztmSdB4XRHds0pAsnx0OYfMBbmAUWSvUdygaluUeghg3eZTWES
ccsSQR30T0cw/Pb0DEdn9QWsZhkdiZsiLiVqz6EDTkK8y4DCK6nWNou7PDuherIN/AUR70i41kt/
Dq5RTNpDwoNMFm87sCvakrkCxZchz7m0X2KTjAhcWEQKrPi04nBLDW2NJ0Vi6jLfz+wHbmX9tKqb
iswSCKUraR8NeK9Gw/6EwMwOEFHvpKQ9Ar5n8/uWsKkDVLVhVQ0x+DfhAB1bCNIxbxRiV/lLosLL
RMdF+Smhd+oyLk7km2OPM59lhoOSvVTOpvJVZ585r4gcbJEZuapaEn2iuDWQDxJYpIGf/SSyj1ox
PIf6ZSxBijAUSlRUXTXQmYyKy/6RQ7wuzCTkNNqwvl0FWQONmNfJwAgDLaJJlhALAsNtmS+npAtp
DnXUElev0w44py6xzh390iyHRz2/w/3zuGeYO4MwivHLVTL61kev9r9KXV+BBUdtuo+t8bXJlG0C
24nuYtV0AZmchWuk49msot9ejZ5WsqTNMN/hQxwcSqpIQ080WeJvBEcc5yQWgSUheHYExBuQt7oq
NWVlju2a7KCXAIOtPF/7VtuIQv+EbP7SLVRMKrrobIW2ZykbFuc3W+CgCxy3aFVEKrjtkpXJfL6v
x+PkJNQ6Q/H/qqhvJPxIXIN2RW2KjyDrHgJxI6CXZ4owR1G/eqX87uEiZ112LnI6RO7UPBQLY579
UryPtE9VeZpVeDW/lO6lwXwWtL+ZdAi06Ftv5X2rxliO7Y9BGj11Xo7K9CMZCfvhk+EA/2gFwyZq
WounebH5sg7pgcoHOfHiIr0WuLjZ3zL0b2ho+sjGJlTuwzheixDBjsMwvaocHmFzFzr6VgD7dORq
VxPzTIYFi5IPWclQGE/PIUtfRVvepMHyZd66QvtqoVEYqqBjsQ/z+KUIUD0a1Khy2MVwtwvwBKY9
U7Gs5FX5OxxbE06vm23U3hWEqA55tVIs4hwBs88RKOvq1mDPUxsU/CK65E7En+h2VQQqqj5Ii3cO
762ajK9o8vZOJdz6+Dro9I40OXIvXU1lxi9HMry84SOQLGLDLsT3luy0MFwcysp4DSZ2RNM3haFC
f7zuQA6RhI143GQFrpPw7rBhtZtzI/VEJcUUrN2KZwjuXLSQGSuUQ/xP5zw30cMr3PYy7pZQ/4eK
oMBKjwJPmS+R42rk1dcnLdnL7Ufm2C9yvHWmGxJw6tlYOcyNCU9X8RNg/OUxQksQcczO5c+V982b
oge5Q2uUxAdhWlsp/+sKxV9eij5+RtXdwLFTALUKc43j/oJQFb6FMW0AGxlQFE95fmlqjwUIMjZL
8a0U8vMa87hZ43WCEym4O0nS62SsNmvYvFiJLC4SzeNoBInKOgs3K7kFGgCal+SNwxvHugRkHSsM
ifYU88gWYRPKWyrXArUwWQV3FsPmkUegMVbSm/rr1B5wAyLlKQ9clTovvTuIQFeE1vI8AD/eIYdo
/hJNfWSqAWiLob8Kd8TBCG+DJREKe+XqmpiFb3LbWQ2gvCZnSdlaL12uuz8Zm0CymneqwjeD6XaD
b12ud3ZUuaQH7LISM5UYGIJy14tsl6fIKSG9Gkq4VhiVOCx+uFEYFAyVT7xf1sXrGD+6z+ehnGgV
0ISOjxT1/Bo1ada4QbDKr9pf8TWhx7+UqDEBjBA1vpt27ev4wHA6p2ubUrha1x9MBRzkzL37Eb6X
r7xui+L46uzqK+jdFZaWCZPiDTkxnmw9ew3RLQzc5HyPlwzOQJ8jIeonUt8yZid4ltgmUktOLM5G
5TsOSkbnVv8n9Wvtc2B5W69n19kjFBCv+lHhFlKxPBN05jr/aDgcCO1ITJl8sBwBQvKbX5HUYZ6j
8SukJ+xzVrvKtNHrk3kn6ZSyi6+tS/djxc26ajYVFlGc5agD5tOIHHgC2r4q/qZ3qATolPFdUIbO
2OGLjaN95ItzxWfui3Y4XOHGLWwb8RvPLkXQilqB554frZ8J5uEH5EfBcy5mr2ZFmO3JqOsyfiZU
hxjvvKBaS+UdTw3yADycQ3jM5I2j+LSkm6Hf6+FBsg95dOD2q6YdRXHYMTf2peqASggdjIBvtC+h
1fEFQobn2nwvve6ESUINVq31i8nX+kceHIrZEsrY4LM5YYzCfg8SXj2fFdbp4am2vhubySnR1gIe
0bqGh7ND7aoY50l7sFUOs1e5vWuVZ9QP8q0RRs/hvfosdd+wj8K4pOUuTC9tzY8wolmHmSMuQcvt
cXoYIW/CU0683PA7VAGAMajaAn5R8y74p1K9SeMph1ZvIgNWfoLMk/6qzlNlYHybNlxFN04iBNKM
2TDwUQzGLop1VGxsW9IfBaUiECB780BZ0OoPmoGOybR1ovBDcdIaHFhbA6rylu2BnZ909Ph4kKE1
zS7+G50xGFJNZRukBCLSoXpp5uHertWjwZYzfpAPn6Q+mk6929aZp7Y7qDZD/cpBweMdYIjgOSMp
iMUFE7PwG0x2EKHg4bEnTcUrtFdbuF2ys5TtdB9yd5oPw1NlJB+hTDkb0mbQSWzqEWKvnc+Usxav
AR407ZVHpKgOfLttxx8+Bf22KeFYsuzipPXN6jTzuoTByUBBvc2bHQ8xKjTG4S/ZM0KdkOyaZvmV
NBIQnzNRd7ZrbGuDUzX6MuSTOR6s8tC2viztbSJRsz2nukIy8praZ1q0jctcoiCNZbrzC8kRbdx5
JjcrB7Kvb+uQeHpXKbksqpfZWtsV7qy1OWF62arEA6W7ovzLtL2m7sHsBFBM50vdbXSQJX98FHyH
3JP1xk7d0Vhr5hluC19PtxvPaH8rFEnRVneozMDBRltmiIV6GdTreHZlsAbNmvaLNa5UbJV5UzW/
TLItCHLdrgkBQ24SUBicQgmrgE2P0Rul3ImSk4VsgK2/cDW+LzYH7ZPAj4QyFAQKYj0y4FnK9veW
csb5pRzUW9ZurLTXwHKdeiVTDaU4o1b1BeNheMngY/cn7FssvHkCgp/+cyb/I4WC5ZKYJYpVhUpP
hZTG4gKBLq44d2Ec6bA8mavse4TqhKkpHqi3hnYIMYNREOGFDfuS3vFVqe2BPxcgtqSgXzUm85Q1
6hvzKf3F3CjzDlQEBfym6wGybDNuxPLOW8OvTi5Nv2WuX8ANzfgG3yrNSz4XjN+7BknO2SPXk6lS
Ohe9Xc4/QL9MVsTB8jUDHuTTJeemwQvLxgqlwms3mLuOER6HHSlfRo266T6O9IUybTdTIQD66ssi
KOmlm0UgBPohfCywBbZW76vNqUZ0hPlIRsH8KNQtK7dY7G3OYF6QDE4BsZskV64b5TQxSovlc8ch
o093nWWmsRkZyeuYbvyk3DYtx8ca8EF6HdYfGl3hKg0PIR/Wez56HMRqsMvDdYbEcLyCOWObUsvg
AF5mtjJsrZo980SndpkPEF/qqFvThK8N5SDi7T4SNMt7OCHDHdfWvKlzHGIMJlbDcfFszRsF4C5x
TqUMnZUT28M7l0UvES0EQBwkNmsVxVS/jT/GJWb8NMRUeD5SzoCUTn2NUqWTXa3C/bkOLR8kTwV+
hACL1FPFKnxlvlb/KETXPXjHKOD4ZEEo1jYn6Vprjlp0aXlwGGznN+ermFxB9niAW+5CplS6nAeu
2TDiJ93OR60mJX6ELN45dyCXMQRWLkixOvwiytEk6EzdV7LPr1ZGm1TflLAI2OX/G5Q1P98EA45V
zWeITPIuNWf9amAfA4fCopKYSYO7fd18pTGriR0tFGJWXDz6O9Ez1EvcmeCCOv29KH/ket03N6Jm
ev6VZjP8tmTeUJ9seJ14Lfja2h0PD1Ek2Vd0npGfsYkg669dTlu4JvJwSPmq5yu0iElnCEUK4Uoc
pfRu8msKl8UK67iy2aXBnkWGSQ/Box/YF93ZA5VnbtttcsvnoDYILpCeDOzHHOWtl7DBr1YdftkV
u7rxzGkwMnQR2LpvwAVZgmLtOqpIBrq9AVlKCp6T5SPE0yev1f7NpBXEWLov/R++POgBP2Wztrvt
5HzZ1q4Fza5DeGj8tiYYabhrxSHqjoyxEpnJJQglpGV+iqCgse5M3rQHx8Vw4WbO8X3EfnnR3krj
J7e+p8YfcAS3FSNu/qMC9BfyDyAuEFHtXYmiy0J77zWwcRrfDPa1ve1ZcFOro9SYT9gxWXoOXAt5
5urIx7FvrFTGGRveIa5Y7GUtNAbsTOjC5xW9QMm7ggLGWKpEdT7gx+JIQ59aA1/hiMT6Sn2suuk7
JbW4VGfrZcFA7sx3bd8Rq5QMbjYjjITRcJMsHvgNJDA6KOoSC4DXNbSpP9D/rTP5QoEqeuY/WMJX
zIqL6h9FSWz9YK3g1uHNl/I1WWeps0ury9yCvqVh8CyTzCmwKpuBHWLwhfXWFWRyXIi6YHvO9ZUy
aCdj3OPepqJH3Ng59zR5wICKXPUdEpw5MBU8gPdouO+UE3aFkIFJv26ytVHsG8QLxXDUydJAyEGc
2tCdquiijDcpQfdbca4TI4Jr1KJGUo8JmpTXGRn8DLM3tDweM+qqkhYSCHM5HrD2EGPLe8Fxx0tX
nXn8rIHO0gcdBqAGnRjcq23YnCKZjMqFJ8FDZz14svblWLAKgCa1lK88VlGxpaClAoivJtP/d91Z
9fv0SHIkBwf/z7iFUoaXXNVYpT2GYU+WBguZnYlZEOe2tdGW9SHzZVfDwxNCYSJvl9PnCFMUqI+S
bkoWAvGPI9bgBUhFCn/HM7dDfZ3z+zTAnJWvUkVcArIaOLQ0t6yYZWkVk8nUBOMucuRdWMV7MQs/
hE47VoQq05yiDURii26k3pisVc1Ovi1pHpPxj0t7SAakCoTCiHdSwqnKLOLCX2MbDdZwkQZkeNlO
Z+zClERTfHeZaIPppJWMT9BWFlAagy2JkSgZeIzDkBOO5O7yzJVyvZp1CVn1a1sRj2HgCHaKtWwR
2i2h0aZDEP0Vxue6vk71ZRoFfcapKL8JpOF4R2cXvTSc7GXxqTXzppi+MuzbaD2Lz5aTdyJ/KiHl
QVJs1C8IZJRPo+3AWVeeXfI598pGRl4w7AyGYhWohFQkfPUZdQbsNexHqcWxwstSn2dOf71/76wO
MpG+a4mPMmp2WYNyGrMJOwvCDeMlJBYwmZk0abgeG+NqZ1CDeBCskZlzZq0GQYDhfMyY+LDibXom
2RJA9NATOgq4tV5fYsEu65cPuUs5y+dHrP4UDakTIeHW9ZcOwaWtUjfvB2Zf0Pio4/juWmaf4bWV
n5qKFev7UWRX3QBWwILxp9VPTOyD/rOvjFXnMNq7jsCmsvpd1j7JxkLvfpujN0QfHoGItwzVMcRJ
0x/7Z6bXjDtDAxjIEhOu0+5EVKiiI3xsIkvBKGdjJ2oSpAybCAV9uAllNLcs3BoFx4+tO9T7eOn7
SHihTmOgJpzOil34ocPGRRrbnN3XUJBvNlIH2pyJnUDKMuJml521lI4cM9j6EF2RVM+uZVPXbO4a
BrTsHv/agt1Q16u+lXMqmTOYK2oPVG6pxHYKzodWQwqoWVHWbqg0lHGBzVgM9TuB3LOUcF0FEs34
xHKUAG03NbaRmaV7CSIqq//qOJo8euExtsVbDNUldIwAFYjxEkz4FYzgTsJFiBBYYjtvwlmrUXeb
jo2+SrWe7f8MntuEJEn6F+jaqTRTP7D5DkJ5wORICxG3zxIpRSlyVrK2AktLuepFh9FQ2wQj463O
7Dd5XD0MTiXik/Ax70Spf+B66+mGes/QnF02NedK6D+NFL6QBLtxzGCrdAwM4pnuZzFYzZMWbQCh
YPV4Kzvc6EHZHWQ7fM2VNHH1G4W2XkPBnSVyeFuLwdgkO1fh5H9ma333ZJomheb1U3bAjL1T6u5f
FxiYyWkjKlZfRWG5wxRhT1BpNdV9myUflRxqrF6WUMHyGPQaKpvKJsh3PKoKJIHmd+TMNKpyRimU
Qp1Und86l76TisF9SYoX+g38PU5XgusKUbvYJmF/ZbcPyK5lv7DEtN1GazoaOHbX2akY05scDAkL
8OQAZgPPZ0vR0JEwoFYM/ECm615vSZ6QgIcphm4yb2VgQxA02vilFho5nTNNNECk8IfX0aLx3jZp
c0ghpxXUrnjtWUPi110jcZTRn0/EmemkXPX9CCSIz1FRX2U9eslK65mOUAQFPgKQDweR5zdNFodF
HUyRXNsKCepJiMW9OTgy64ha8ccw+kWTDqscQCAjQghrDZE3OGuObADPZJNgtuZwAStKOrKt9bto
OBkM2WpiqIyAT7+0TJ7+/CAV5ll1xD+z4f23pPcxuNXTUud2VzUBKx4y6odzPhvJnpT6fWYj3R4F
v1+2MRiDFon5NzbGoYPzK1nDSwvFeWWPnCpFf1BI3EiRE6d8eYLVbcFod54vFcuhRNG2bWN9AxTE
wkJgDaQuFE5lip2GsX4aZN/CCp4pp+4qQsDFj+hBcX0FnH9SZon3xix2EAHYH5Z7rQ09Q4l3lUNK
SwSSlsFgeDMEMlbxx8jzFOjjSUz2HR+p1nUvgNPJupBAvAX0lio9Po+Rv9Fo6Cg9fJvtpgz8VmPM
rGVr2o/ZuUCzvdsK4+tG3zYdV+wyHYvJN6iYM3Y3Ue3rkq2mlZ+ayNim/aGZej/N24um4aQ0nEes
BKc6edcWFOSy9tdQG2P+yrvYj7XXRsOG3TGhyGnXegZlyTFFNmlDi5soxkwCyZeQ2wT9mSDxkayo
knLmpc9zZo4ZCqH3MflOh8856eGNHwvtB+4mnKh51bLyhfLkDx1BSTNzLTaE+LRQpBas0/PR2FQU
IHGLaJRKvMcupVYj4UQ2/pLATTCk1YssgStFr78qtGMtn4sSS+tqjPAssd3JWDMCQiMmE51Wwnx8
bk1XyIkbSIUrT3uFNLf41wo/mhbbE50yh5knITWDOshWpgVkgrxaKV3BMRum5WYc3hv7U7M/QZ8R
Nb6xo3uVfhB6wKhnoM9Ckdnnx7aNERrq61aExybmgOmyXQZeO+wu6hJrqQMnCtptkhteAYKsFMwq
ZZLMGhNiLGQAkh2U3mEVTEobwa2EonkqFGsdaA8vQFfBQZl+YHKtjEcrunOphV5sfBYFauTWYfT7
BwaTzJ1oC9dwQ9QJGk5towYVrxpCdtBYI4CgdjpW47tsOyclY7mcuTiHj8kc7FNt3qtjTyyKIO2t
oKtjJ6fu9SH4UoBLs4I4lt3M7rQgLmxCtyGDmJNG9pSAzKOAOGXlyDplmxAjG+IlHASL+GFgjATW
UGjGu04thpGARBZ9bO4yJzC74fUQTjgowA4U1oYmkkELCBQ3dFpXpd4t8Qe6ScZ01ZDXNX+ayK8q
n859oIPJsa4qi/auw5o9MAYZWnoNgQw9EDtOzSsiJD9Mo21VFGwk6GRBTV11hpuxzX+d2fJUjNe4
PhsA5lZOLG9Dgf0jkM8NYdqc0Vd1JofSkA416w8jt//VSIKk2b5RgAQY92XVAvIFdu2EI5qgvtJH
cJxVwZ9kDk/CiA7KrN7NaN5jQT1aKC2JO4HqTkqLBADeUq4FDFK1hCxsj34of7fRKahDbwikc7F1
em7h0odY+qKO+dnJtW06N5fZZKTNzsZRnNsUN/BP4X335jHC7D+OQHogeT4KjCsh0pwYmbJG0g1g
tZ0FTbug6R0dzP7lUZtT0C/FWQwNGuS7M0OV6IZvrH5MMRQ+W6wNOArTLtppg81c+Vcw1TUHj/3w
WY26nVToayMo/+QO2XAcvk5d5lGVXujxOjqRTkKnz5zOtOSHZirgXXSfv5OBlPwnt/Z5iie3qzUg
arJvACgxQK0lrfpshupdiPZsDPWBPExCgt/HFA2zqh6hXRKoPnBFilfTsIizApkVoaxG/tXM/TuL
IkrzrWnd2kjz41EifSI9zWygIfuAobPuOcvJug9uDXNZI0e1ZOE+dqr3qv/o+uk0p/W96Od3WY1P
gjQm/PewNtMfMV47Ek7D8U2ijUtqpkh4+cEx5yd15glK7gkf7hhSpefx2oqqGzwz1jhhz/6oPcK9
AqJLnnyXbjIgZK3ywvvqoYY6CdwOGa+hEWk/9hgwcqzgxcTfcteu6rj1wjB+6VSHXFqSHg1zuGSI
11kj0wwN2N7IE36oRDGgFDyPUnbvZuetkMO7wRhcYVAH7WeXK9afLPCQWilVVQFEmBESdO4Ki7IM
Mci550J7VUErwRKGotGd25JFf0IWInv5MjOB5MenHllxHogfK+aRh+O6ZsVj0U/wty5DIUADxngb
FyHzfIe2fBsa681p4mdj114Var9NizInKcv3CMkA4eTe2DQnCJfkE5vO2XCa62SobswOXq7QVlnz
oV6WCBZ3eNB8IIKQZcs3DOUj6uwLTRgnun1syvJo6YvOogkx4XUXW/c6LMl5ZjorQ+CvQUyyi1hf
EOaV4i7oyvYNuuwbl9c2w7Chjw8YUM+KWLpSZA/pOA7N2a7TR1spfl4OPKWoyRrlp8rcKBr9tNQR
g3TtvQpuQSB+KZBQNPYbffm6SVHHPD2ibSvvKJu+J/2EKPE6lPXeUNJ3lQ8JTCtCwm29dGzQqfxg
Dg7pxMM2yb/gY30pjNH3nwdSR2rATmnPDi2JD+qSEmGglK16hbYguteZci6F4qaD2A7NeI7a7t8k
ioueSV5h1v9LKZGOMR8NO2bP2aiRprQ2A9r/xvqC4HLVltmCQxi1MX4oVnsplOKkT4g34fhNE8r1
8oOouYsK0sGbU7xTdn6krghV7WnOFbFXNjNLqd/a5VJ1BIcyFEf4SHAgMrdzjqQreiWTzUHiAILI
EGaK36B8adinVnG62Ih48xZ7U/qZJ3CB1L8Sux8UHnhYv6L3WukwUEW01RPcPNDItzRjUoMrLkSK
0SIY4JVVsm/CFwjrhgCx7bgFF9ZyDoacBnA1VK3XYK+RGafmqBjamA2V/VYzmZKw001aj9UGhgnM
EjNbhwu+pYPS2P4RDEup8GWPzGApwqagBw8G86BDCWGAtqwgaGJ3ZC4hAXFJp5F8MWRkcuQPIJYi
wvtGDOZ4a/wKZqSqoEcokeg+4xTJAj+cHX5AFSRfdtrmSUWSUeiL/rdqpvXAtLwCRNahz+odYudr
toFsmzTHducpg6BPMqR+TS9BQtU4NAewHruhDenJAthuNRYT1s1Wgb5N38yIY2oUdAqCB4s8uLS0
dlL5IrBipf1j/I+j81huHMmi6BchAki4xFb0TiQlUqJqg5CF90i4r++DXlRP90xNSyUCmc/ce25x
1qDy1DFAW+2fy1SvRh9rNzbKKLykc0jIgGV7bDcx18uI87e1EIOzVkZi5ptgiGEIYJvsBh15KqHw
c24phCsZ4TWjQdTzN6txFxrLsUq0S7Iq2AYOKDnlygmCcxx3W61ihNa3e8relf+s0HomHCvzG+DD
Qm7gpOoYKblGlpOT/ZjBnTkV0rwV1fkwsv9mrhuXV7d7LcthTz7Iuq23nHH0VfwQOqaMs0SRYIEa
i39Mrm3ZMB4W7cqpEJXBjYjYa7iwPI3fEXfuRMgVR6JlX5FLmJ7DvsTelOxwMJDVlLn8R6/ezGoX
CecYWN0eXbf4wNm2toqf+cv087gUW0mNgD87DzCBBBhEnwEuAdxPIXOoHFkOvMP6myvxqW+O6Buf
MmzN9deI4EkPGB7b3yqn0OtSNiBXP+MBeU+8V9QaU3kCfQDhcdjNaFeR7Dvnu9EurdrwO834Dvnf
696tfCu6X+wilfGFPzaJPhQ2uCQ+k5crGkBfL8CZOBPXRUlOHTdc1kQnwspOIaYK7Jz1zgtYRVbq
OZHDHYATMpbyxPCY6WLgGgfyklHtIFF40bVmC9acGvazKX4axEnZ3mUuZqt3qc6TnP4vu9P0k3fc
UtljREJrWC9V1AFc95B8ubgSVq5aONPZ4ZX00Hk6yA+YQFJM9wgo8mhc6kj26/G9Yf9ErcCy6F7M
NO/0D3Q6S6F7CSQKYS2psszG6VWRLENQgGRKcWMwC7WrLcAUxq8GomzzGf5dAidNzIoo5S0VUjLc
nYgqt12KUrZ88zDYRfZDQ7WP7Zn1O8QarpIaTVIyHUMcJhNOfgXBrcFy3YQGaAweGjwBcF34rfYy
COV6PlCIWV2Z6Dwqvd9IxCXMVxWkAVM/h77HdJStHwdaWOMp790tbThZRDX96NFHpNj1/r4Dza6Y
YBdY/CZoCgq4j40iVAtHyi2U5uJI52Ppzq6pGCAw7m4A4clhWOhMmhQavKlg6xNAtaxwXyHzHMU2
hQnjoM6x+Ho5AVoF+46+SvYSFppUAC+wwwZMRkFlLYoQMw6mZF97q5CFDiyprw7M12ikgcRFy/nI
GAxQW7KedJaiiHINBBQed3XImBC5LXLOdRgCU4gYC2KKINqrgGcwgsnqcKU4MbrcBLBcyXoguFsJ
/l8fCnoTMWnztlHD1CDZNg2RUT0RJxEKgt74GGV64sZY0TRucowlvpWvxYEBGmsympF1yTJmCqYl
oHdihEv4uNazRm4tzAoT3804QusDVNOHyS5NzE3JHyGx2Y0hXuLSupICeiKlq2IL4YfQydJ+OWtK
ozI+QGta2978380ETzhapbnpsU15vXWYHbukX+9bAzNiQJRFkZEb0kNB0cnOQh6LpBgmJjG17Nrg
SWJqWU0gp41tjsZVGd2SnPOlhbYBfcSW8BS81tUTv8ke9VUbVjBGtSXt5AZ86AtkkHXYoi/ipg/7
aAcre171xu5bo37ThJ1Bd3VnKTBnqOX8a5gx8+YX6a3B0lVnM/55wfwPUf+4tDL879GfApPZV2qt
6b9VQvfl3kbGRoAB1/l3DSOHl6wlzcDOP7rqCsrwf+cR6hgH0KVu0YdTixJDjjwfmwx8Z/wvWs4u
9hEzrEMn3Tb/NHqscLoF2lWfEPtyAyNYOowYhoLkmsu3pL3Y2k/gAzFFAmO75JO9qYzfB3xEY1fe
stubcJuKa9a8RdG1Dx+i/iUyPK0/3PZRmm8TA1uTtWutEaUUvYOClPpHQU/eoakaWKlkyL97dbHV
yYg2A/WUF32NaLSBN1ouHo6NPpwD/wJ2HAP5U4Qe2kFtKJ4AvfevCKvM9KKr10k80vjXsaCGZ7Dz
YJReFZ3fcAtD0mXXJBWPxt0gTLaHTeIiPS0hPxhsbDv5S9NmZdsgK7DCtQsv5glCGBt1v22w55Tb
WiTiEcfGLfyIjezHptrPcAC3LI0kvA+3u0UdFJmxWpujQAAAAC/NNj65HCP7hhFhQTZx5WENC0HB
uAnmEbM8eZeBXBdbA+jjQZTmUQoKBxFxQgnWL+66Xy+wEK51j5VtwiaRSQedtOJj8BgxiuRqTV+z
QhhgOBgH3ithP9XRWzc+ugagHUyWjG7OxcKZd0y601smaWTPE7Mw445hTmoHr1g71arq/yLnHwPl
rmFRO9d3LtMbibAX0QzIbKSYqMsRHU6qRHeqFllB9dHZSF/t5Wy2jpPnCXRRL1YAIuW0TnTm7RQn
GSFEXBk+kar9Cagm38wxD25D+cWVqznvJLjxqP9LAyAQL0b0M5mvOop4q/u1Tcjw1isfpzndsuba
FX/lCFH8LOUulcuG8Yt/H7pgndiYibl6my1/kHS8qvoYzPGpoQdmBlA/swrtUbBCa/RbHL4VqyB+
le1nhjgGQFGPebPtE5BQVBd717X4oE6lsy2NN5vFfVtcc2qSlBLUU+8F9UBoLgptRLvyJVliO0ix
CTB6cuwrr2PfXIj6REcBEid+TYCRTPpbUVBqo2DC/RP0qLm9S9H/6w322NnBq892cZ1QtMkA/gez
8Caj5BRscXEogA0JilnKyFtySRxW1RVCG+fDRhxeeB25tMgk7S8i6RfAIlre3TRlHhneZPPJN4Qx
3PEfubbxss8KFVptvg/eTwSKomAlEkbfTKSWbXyx2ud67h6Lo1IX5V4Da+eZz2F84a9JuA6KfWKd
0eYPGgIcDVA4skKLLh3DNQ8Pmnh3tkVZJYs9qsYYqWc87DACMeObVo0+7izln6WiFW37bYzW1O1x
TRba82zym5rd4Gb3+R81lRymsGLHjXqSTpRefduHNafueALCACSd7InwpS95SScsr5CWjHg8ikju
RYw2w3L2Q3IMBmLnxn+OMDYVSAiCsdaqp9UyTGJGDZITjSOIZ+B/OuEEBhgwMC0A1W0DhGJibaSv
2BTT7RQSeWZ8gZr/DCj8O0AD6odMut32JYqMK7ueTyutN8NsycIPq1pnzQ1bpmoXMdvUGThJBezN
Kw7Rc1NbkJeis9uTwhE2KEaHD1EbL0j1cUEM73ogyCwZ1/B/t11yj0zBmhKiUBEz4Mw3Zh+/ENW5
H3ttb87hosFwSCirctmtkhnQXhfHMZ2bNY6bOS9mkB8Fl5oTYbpT49FVFblK2DX6+NFYwY1002tH
fnWPzaxx0IkJf0PG5zZjfJWKbw0hW08aL1yEeb5mTPbW9XvcVs4+B5jlx9lmSuydT4njwJwEkIEe
3d0DvtdCuYvrdmcytXRFuA18UlzADoaUfIKokYKhNogcs8VhqVmsnvppG0v/1XZw4pnZXYhBexJ2
52J93gUtC9K87+9TxWYyYOtPiti1M/mSIhd3Z+bBhiWDO58nAOER+052uLOYi8NxWPWLsVdIRWpk
tkQ2UZcZPyVJnLaYe5Tq0fRQssS1MNvuMOe6Zj5TlTSoXk3NOjqq3RhRxRZOg4xiPvNN7mKUMgUr
w0Wnw2CfipOVlZ+N3m0nsOmz4zKbF0YzX6u3aYdH70tB1BuJknoKGqKKTeeSUOu6ZDxwCUzn2qSw
8OE10oID1V+CTD9ib7z2Rg+b6q9LuufEZM04hPpfB6WOkrcEm6lr2b8p5yG15KdG6ab9OOA8JvKj
KkAfgyCJeLYSYXDshy9ZHZK3TGo3G3Gej3qtrsszXqbPDNtIkZHeTf4Vq0DWAjgl7Mb4HjxIXU7H
N11FLBaYRfjDc20YzxbfO1yf597tL42jX0L2hF0MXaR8FWr6qlR4wfDxWT7caKQWZd2fzyoJkJ6O
396g7h8HzjEzgy5KZ82+52DJ8aWBsu/a915GW7/9TaCFlVJ7b3R5sar0xaYPRCmwcpz0YHtYLJ2N
PTGnL7rr5JhnuJJHx4yPI8u/Bg5so8gK1fcVU/48mo5+PW2KLnuByuMQhpsRcK5rAcMaY3iN4vDh
S9amSmGyF8yMc3DtGa2cm4sVbpRVOdQrk9gLz92YMKZTRDRpLE8tWt5ICzYDabpEDgMZ94megEjd
F6xFcRlwsIPYuOgtUaDk0isuHjK1gIW3T6X+ZyRrj/kmDu3J/M59wE85kynFwqAw2m0cUAi7NwVu
pE6+om7cTah0YgssZ+SszKJdz71hCPRFTneHKavNNpcvZI/GUQ/Li5kb7zKZFlN8dzptH7Ndl5Ct
xgAxvvm0TPSr6X7GQMLAgJMbEOFyYh8KphMExdbJvDMiJve19CyczQzACfzGeLS0I6giFtMFAENO
durNeR/3pGA+yIYHvP/nO+Me2C46SGMVtmo7NagILYPp4ac1nQf0o4QSIc8OYZw2Xn+1/egKJ/QZ
rMqWiEsdMVI3+WhYEUC3EXGQIZaMTK2lRhlFITF0jzj1kIaQ+RenGGiAeppUWjFodgTPecaQCR6K
A2mx3nJri20OGTTkpS+luMT8Mh3n4tvykrao90FviURDwM4C+eG4wTWgxIU9uQda9y8m564to13G
hkEpayu08jhCExAz+lXLd6lJe+aO086P3GNR/bRIeZvSxq6R7hvPw4uAlVx3TnIwj/YjvDhB+Sz4
BZLtSloC9HbzKkOcEqX4rFA1F+D+htR+m0bjPdK1f8GQXoJmWoGQcx/FmDzbTbJJFQpIUrlshwEd
xvLMCPa5Xb/TSFohzKJdhNyLpr+DCObeRLGiG+K/5W8AqQAoI2sGlxCCpfwyubtJfvocSHmwsdoX
EoALccJ78lWQMFgdm35r1PsoApjG43i0+tuUc2hvQZhGyVwV+RwpoAn8l6B6j+PvEJCaza82m6fx
EfIxFC7jMdwXtAiedRHZrkbqSvuarYrmBVTURKyf9a2wP5Y3w/wby+gpqi9x/FkPr4xeh4eRn6fs
gxXIQHFvvbTultkbPV/ZPVxvkxk7Zew0udfaXQGqp/IWrn/Sx389/k3Wq27+0TBukO2bKd5VDeaQ
Ag+fSKv9gGniOPvBcIXs9Sch8qCfv92RyB3rN62+2xLx2YcA9FSIH2m9GDy2KNBna9ka2XqFXCO7
TjEwq1utPqiyrehGWjfuMoor3IWu/osEgXVp16SraR5ZoBxM8CL2KWVl+cYfvouOkOi4zdAk7S3t
4OYvjov/8tSSmJdfkgprLaabmm6p8HxsTn94JVZTvYMh/0yg3MKEEp40vLn8Qo1N2QsFr33Y0CK1
/Cy0I4yNZvpSzaHuPtx+H1D4NRwRDP40Vtj9IfX3w/gMOqNCyMUmMjm1WGHxpIq/QfGjml5F+g5q
ekJKGB3d9lS0z4YXYI2Nnkz5G0m5T3EzUf/6IHh8y2azOrNcF2QYsp4nvQdZegUTdQhfIL3MHy+P
dyF2YYCeFHRkgharzKDfH6nvdIyr1rct2Xe/G/WO76z3Dqo+lICnXdAkb0H+08rPCTJx17/rzPLa
nMixh6Uda8Vu4IIkOv6lt4Cl2Q4nt99m3lojh57MbLULzZdAPlPQp1i4bRfYw7db/DNo+8BZWM1X
AmHYuPjVszWtsG2WIckmnOC3omTk3f7a8s9UtzJ7IdMpLO4M7A3/JxWvLVU060XeAcnk1fVfUo2l
kvjM7FNA21z74PzGr8I6De2Z2XBqw2xZwCCtbUyZd16aKca9cTPUqRFQ7jH1zuy7l35E4r73p3+h
fczkAeFV3jJVJTfn7DC2le90L4HxGWNprnnjBgbseYpA5+yBvmLOxZjnbKnPkd18NiQriamgBUnE
2uTJGJKFlf3O/fZ8TvDNA9lkSDFevOI0ctZDdY868PhfWfMVQYqZL7dnjePPf/NQEZMchFomWnXZ
KR3WofMzDO+e+I3Fn+O+Kh6vgZG7kOTXYM8uydyMaJG/uh5wV7l0akRe5bvwjxq0GWcZocPG8a7N
imisjOFFWqBbtq1/7tqdqp/T6eA219Z4ls6zU9+z9OI27zGCLM82n1ysJ4Z3a5ILwHfNPvvJhr9J
ORgNnBn5nx+AHZAPCXUkgj5sMEqH4QT45xQ6v1W6J6NdR0KqXxLtMoobkGdaBLbVA864Ox+9juEE
/oHBRyLKt0rcrOBUY7M20jWmrbFBF3RyeoRHb2Hw55mvDFAcjIOKHKP8SzBtsjBUWszcdHaUTJXg
5v42zWUIsB8UbxmDUi4B6b2O3nMZ/2umkwm3xnhPq3/zC4bHVJ+9bwbwVOOPiWKPwWJ0bgnD7iB/
UulrYO4tcaqq9dQ9s2kbMJmL1wjTgPRfvGKfJRdvRNizrNU7USDgwRHGHQwWnZY4uBTtxs7wzyw+
fOa1CpfB8NzN4AJMlK1C/D1MJTgUaD2pXzjLRAscYpztNxLtH4FEpYyQ4TJO2OpG/xHSEAQiQnNJ
tNGcu0ybSuh0475kmnPP8/BLS6rvMU1WimLHGJtfl0pz6XWPBPffUymYYUiWiw25vxMBcizp9cvg
UB4Pqnnrsh7dfaBDHAnAjEtXLgkRIUc7I/TKc8jSLmN3lRHSWbXZyRAlKCoDULsRIIIFqM0nUmkJ
C4QyXkK+t1Drzug1rf9NqhIREbxu1wztVWE1CNJ9bBRsWf6gfLANC9MZdUBuPA4kB23+YG4Nl5GP
sgrGuBYejNiKaeViW1vy8mUbpy12FPr+IWWCjF59o6nq4phqGffm8v+FJ3EbqADritVnuJ4yBLhu
G4ZMOBwetAk+Hm5WyOKTWtedvk+JUWG061x0WbKOKoHOTCO9VTlsWluOz3BcLR1ivx0zMG5H1Pmp
hn4d7Tg/DHvpq1CsiWheDkXUrlvFgSgiGqhy8n4zoxXrBKpZIVjixtpOjkYEjqVZqiiDAqE7WCat
cOQdfhk685DpIQGNacO8WtOOFkUUy9KMapAunbxMLgY2GS59GPlq1dkPvY3MJTklDUmWkqFuV1Uz
2Sf4UFi823H8LDT8LPXMxrXzfKDaKA4yQStZBBwh8+cNpX8nCedGuMR90VckjXs/LsNyPQcgZ4OW
qwDg8nOPdn0MdElr+G579tcLl5ZtaCEvu8PI/QC9gkQT7Wk0MMGwtT9ElTVu29r6q6XMiXz6sbJ0
pnSU2kJ1eribiD5fp32J6rtmxE5iG+DaqBZrJp25/mYZYDsndAjKFofQKF6qvi5fDB5w1srgYnF3
9Xb5bcO2IcqnObAlafZdwRVv0XR2RQLbQAPdi5J1Eba4IionveWogpr6MWEICk3b2JCNyKlpmMsQ
felibIpqQ6zRasxdQr36eM0yUiI4mad+871ORjRzeDfX141j/JWCCYNyK/yIjAX4yrLBFzxiVBad
9mpr3hkMS45hkdy13MufZVZVJGR2G798bydEla4EORplVr5T5HGNndROEUwBXxf9Po4ofUIcwJD9
j42JVyx1Y4TkIVdtqg5GPZ6SWfugdz5607LeWBodvFeS8p4x8sb7wm4GIj1RUFUoVn4Tw8MZMGUP
EW+sxXSnqNBMmDWQO/7F1AehcxwzGZ+Vmj5kk+brSUYbXbPMZQugEF+8me683HM2oSKYKpMB6S5o
OZ/Ggt/iNAM10WSCWgYGZ43U7CLLLtuI6MhV6ev4ot3gMWT4oIAZuahqYv3aNRNS+ullYGq3SUuW
ybbSPqzEP1N4+Yeh6IGwtLhHskhjjdEaTPjAnPXueXQBEEwFaC3huS51lbt3ycSiBgkucNgQ5jfF
gadaX2hRAp0/mb3VjnUlXwZvQJKeusxhlxFjIwi7FyOPl6nFisl2YrGOakzoCVJyYWFaKX0Lw6xO
rEtB+9T6T+XQt8vegIeBHndZe4y7emtSC3NwEBuL4rM2+/QpLwiVsLQa9wwqf8j5wYLEFsRGHVkc
OaMwSUQuclMGvDo75yzVtnFFm2R3HhQXtkZJjKLeUTVYtcpfC8Z1SKX5GKw0Z53ARlmVDjuysBsW
DWEcxCBGq7qzcVF450EhkW/kCCYfaRUg7W7XjTk62nh6RCEZXRqY9DWTldc4c+48aRtKtj8mzwBX
J4vxaNe/Ad83sSAUZ4BXDztuWB9LRSVg/PgQZuwCXwYZPDu0VdfE5zOO47HhBQp3qdB6pkTBXyUw
cDUjW8kBCQLoKbWw6Hx11V7TDAtxnPXQ47yrl8F003wsWMwtONwRKKZkSq9U5b7FbXj0Te3A3E1z
OaW9onx0vXUDKfSiMNE1ib/shSEA51fkivLDdRT4vEb3vlPYvhtLxfvCZPGlMZtALRScm4xbxBCX
SHT7kdUnYIt7zJm9cDABBY65Klo2AnIMjqIPGSaNaFsIkedHVmNvZJWWtskNij9pJM70LU39k5SK
z8z47hkjxaNDdD1kB1KG65Woh7/5Pe27seIfKijM8tQ4kbmLTIgCihCXkiy6hXTtixtwq7tpR3h0
Ch/eAW5bQ4LE8cE6guPkybQQBzexqW/qKX+bofMQltF66/qwSjSiOYJOLL1oXk+hN5tCJuP2xKYU
icarDW3aG2zKXVv8RHCfEfhASZ/ZeXFmPdKpTi8tUszBeu6ndO8l43dYKEFcC/O9zp+3qalH7kIW
2GuoqRy9mIWS0SWJaE/1TiXHo8hZ5XNJ302izkprzqTijV/XXoW/jl6xrH6zjjltEJbOum8ObHBR
cTeSjTzSR6fyr6Nwsy1CdpcbkmzLbDU2bsthyNq7Syv4ffnFqXS2kCSXehFMqdhpzhGqXthcp9ay
Ac/r7c1vYSOF0L6Q26qjxwqmNbGCzBxO0M9+z/axeXRYT1i0M+s8IWA6t3RcrjvR5/J+mVwyPWWh
V2/9js6dJDpzmWfgTSfkrmP8R0PG3XnwJ7afvslPUxPma+Tq4dHoVy2+duHiSnJbMsVKC28aS0lI
kg1+uepiDfwcRduaT/bgv2mTsehMDlMVEgSoHETWRYHnzx65p0Y81C7vsW9aH1KfroVmCXrj9jiK
4lGR/xEPHZqREDeudpWeCtbA5vmRsdUd2YNL5X4HhrcuwM/uylhP0YPeOj/d2y1Wpj7MJC8PdwKq
XT4dv4Ybht5FyxzKUsxbQYw/FeINa3+JcYBoOvRTvF259prlwAuspv6pmhmy09WXbHT6pUHZGGsO
MiOoZgVZX0lmb1JZ9wxvoM8OGPZT9xG5AtQRdhjksjdvinHrMmbwmbMuGy++RZkkZysqHw268WXz
P1qkxk1sLPUi+x6xcQV9DDo9ZAvTS+NXad5N95KNKKg5hUtxYDmbmHMXoEv42aj4xdJ5LD0Pfbey
l61QMeapV1/r5aJy714MHJScl9/RrYLd2IKRYz0+85l9fFEJo1GbLQg/JC0+O4k3p+ABmh9cwgHY
g8S2jQejSwlm9YRHDot5zLvms2vVcxrfme3+hkG3jbRuR/rb1kZVI/VXo8IwM7Q9y2O7wnesfu34
z0tMBl+KlVKBRzuZpwYeqaDKTR+Z49yRUPBk8FnEJk7HtCh4VWP84gnwWZGRn9UB2+rw8IBl0PdK
Y1mb6CZs73GNKQFAM6uiLhz3AeVvo2jIK8GnYcr6NNioVeKgvdvEwRNBwOgGY922pciDKNMb+E5Y
B7CD3HVzCnEKTWUsoRS6msk02ft25/9b3tMETAmtfW8ti9GxcdFgiZUozJZZmpxtn8llnOkm/2Or
LTJbnCarQ7OjE/JnJaiMSi7yOKbJZ91L6g25utb4C3YKi0RgRoTb0HEiI/GtqibFJTA2VPvglUyT
5HmP3agJYatqcHLo5CgKC0u9HN8sq3pJyw3X/kqv+183hasdPLcTIJbOQYfZdmorcvtgTySFV0m7
/P93FPO/Ziriix+Pb25f0DW1FZe3iXc+Q3Iw+OD2QYyztdEf/eR9BoJ7tmIq/sScdvJyrooKY+7Y
NzvkLzywdndKARcbpNfIEp1D7GOj1jTx2uTYaMwxp/66KA3tXdCoZmHo5T0sKe2iUpBYmpa3qgET
ZODOKRXhg44Wk84jcEBpCfQMl9jPLMNUVrTxzaFtRYfzlY202+GfZ7v9ujYBHoZ0kw3ZTrMBC1ZN
7uwdtxqgROVyTQ74rtHUsLfKEOt6h6q7dphlesgwov4IoRuLQdnf9IlHYWodcLBTjzTdAkLi4N4r
xg7orj6taT4nmor+22c8H4SoliqOglBD7gdzOMf5pYIX3+kkE9R43cgsRsuesJmOOkSwADVc594m
+ps34LjJyWhq3Ozcz8E2fqreG84o/thoXpTgg7TGd0TTVDjsRQEAXHpd/7aCWcHeOMdED+9xyGxw
CCqE0wVmfkg/7Hh7bW3SfT6NHWIcP3i1Eu1d83GIR4GFIM5gS1xZ7rcdUE0hwkCK1ALWHHzYJwwp
Fk0axBuJAVNr7UMA/ZEBBOrKWnre05jMjhyRb/Vmgp1W3khZXujm9Fk0NKNk1jDTcfYyVxs59EAL
E2UsFZRoFOooTSXKG/SNOSSARMMWB/37ZhTEcLKLaLmLHsaMSCNeDIGyIDnBd6+6FvNRJh72+CBc
x5CAUXu53qorxkPZqHyflRWHMGfF0BxBVMJXEBF+7DHMDvhQCICtdxYP8RgzgagT8KykUylMFHa4
7ab0ZzCpiAMH+8GY76O0/82JrVx4lSBNOjknZfpqiNpcJuYbWquPNipv7T07U5XMtBrY+2OIrMkl
cYph5bp3kVabHgGCdHgviLH+kiEM8PfX97ZicJtaS9G4wKbjZGZAcwswU4Zv95Xb+ZOo3fUY2/cS
/dYUaz9ujXzaVsUmFygtJp0bvyRyIIs4ocv+wyiYthL+Djai1vpt0zrElCgEWfpIZWGRvC41Mi8y
qukOPi2jbo31mulVq0A8Ozk02N6wjlYztIt9XIc32nXwp0EUHgLTWrtlLOAGYyMITLYi0RqjIMQs
0sOYZBTVpbMMnDS9LVfw10Z+PKTDmNmbp5iWS8gSWkWQpZIBYpduCYH1oTuFWvtzUGKNw3BKqTlM
dVdmeOSS1wOkCp3LstGqrRYhLWiidJyFajajGZVLYh3gCg96s406ZG4e5Po688XWSEM4Vi2JTz6Y
4Vkch5cUY0+7axwErhoUk5aupS8inDp2+zJpzblE1qeZhB5QuTHcyn5i2THzrY6dCn77Vv/KyFoy
WgdLAPyTOJ1uhjRuwGNpGfIQS5GB5suun6sO1JkTYYxPcVQ1A2xBzZ6IjhXTVaVU1USUsowKva3J
c0KprO00grL1AZZwQj2XV9GXCsJ3ujn+DFFLh8E92urFrrJQx2gGAclhwt3XzzSXYh0YpJyMAV+r
R9HGAoKHnpGfJofXtK2eY226zEK8Jhj4HmgGYpWEu0g7VyWZeXlu7+NA3WqP972SKjuSlL0opMkW
23URzAyD/pSXyG7TJKLS8IBE2jmihsoY+GOSMVUl7pab8d0j667VrOs0x7tKEb7iMMQ6wLVembXD
kZDjYROkIriibajsebEoa0kmSxF8vIosjND0h5do1hpgNUpGo1+481fy8LbFHWl+vtR2v6SVwUTK
2m7Vey9VyxnRVhYhDvq7G3AF2eYnqUS4nquDFcSHbFBfHDE41hJMGcwOtrghtwjqvn2/OxaBGyzc
prvwWYRKe/cIArcxDrMkhcSIfRLQTTYPDinhg3igSwpSlBnNOSjFepxjNbLyPnb5tW0wmES6iXXV
ePihTusl+WbapFxX1XBzCTNirs3pMvKwlEXzD8NntSQD8xvl5a1uYfeOORaHSBBtNgmqnFgy2U57
d6V1ZbBsf8uiuJia3NmuhninIPYFWt9VorWZ3QHNQvct1HNkYvSpS7fZ1+9WJKZ9K7AJ5z1IBrCu
UCH0iDF0f23ddGuXFcbCiopcZbMndsCSTaiDjeJ6qZn+l2cxIPKG4EUzt2Mkbigp/gi+kKuxh1fv
NuQEWuiwQ7JNnmwGJ1pAi+t7A3Sm8q7w7N+m4duVATs7ndFwMgeHDGxmuzZ8xFaEsanMJgbMjLpb
YyC/mTgxoCcJU5kuuHBXgb3IXOgcOvKtqhTjIlfeRzi2VGIRzNtUl+tgZZIUjHiQUqIkRsUcgaH2
oLCYCJO6EUMXsOLvznSsJ9EaX30X18jJZqMgo/fKsd+MILgy1ToRGnzIIov7mjOGIfOyBaM0mFxL
tqr+6k4smD7/a+yMgAhOeIONd1rD6pp7SNTaKD0+aUIYdlv7PiesDwNO9OTIbjeWyISahvWI4XAG
U6HOM8QFgAdIkxLspI/iZ6FrPuRBkqAIbsNbQDeTpvE51Kx+X6cz+6ZbTPb4pcX5w2ZOJC17JyVy
wQnva4canaGp8SYi9ZXo7psThQv4gQOaJ15AWQH1idBUk+/QzT9iATgDfvSnTmwu3uLhiNxoyUz1
M0Xm0CB4arE4CishdrbyKKWpXCYV5EtfcgzrpfPaa9PZJkSABhoktTPfdeaGQq6DaRJZ6xxNTmMT
h1ATOwAKf++38T9B44+U1SBgqmc75TlCriRhYV2GxDXzk4yUs+h3EMndbZw/6fMO0rU3OYb+vLgr
JbGaU32LDvCMauFCVKlHlsb8F9JM4Ffk804U7x/bfUijhoOBwxYbo0yzlVeaN/yweBLQheUTzAO8
W7EgyCnqzX3MJ70eHHCSIRZFGc+sQpIVxwjzW2vD05w1MqS5/Q0TTjPED94Em133kbWVnl6syTWd
B89SrIT+N2TqzfGzl5xkedGJKyji+NnsiT3RXPiuxQgSNamnFzP0mfcE8/Qd/my4n0auKMCy3rLK
/HdryN79GCHp6DMCnEF7WZBAyQzrR0WgU+oC/8DtzPGreQ2+CirMOEbyMQ3xJ8B301f/pimt0fmz
jyEZdqaQgaoxCXs+d7yUZIy8x/Pn5kmfTBfIiOY+a/L2brKfsQuo4F1bIGItSf6pmCOtrDoZl/8x
dmbJkSNZlt1KiH83shSKSVFSmR+kzRONk5P0H4g7nY4ZinnaUi+jN9YHzOyqiKiW6BYJsSCdpNFo
ABT63rv3XL9kflLY7HlKB6Z73el6eYE/psl9aQj1wPUVMvnBaUHMdb1NPZDa1jwzIU7fnIqmoKe8
a69LNBZGKFeRues7yJ25r8NL1ajmhl243GkLvVaa4KYvkCWjn0R4TS5ZvOsJGONQcn4GVmXtm4IW
5YTCGvYm80l3UoAubSz0yF/hIJFIPLFVNYobkcKoysbJQtp66BH80rREu5xgVaRxyltbr3oFKlz3
0r8JyrZmYpZyR483lWa67Pc+BDvJTNjK+XHLhlJBGskoYHpUROSijRfmBoPkGGUd9KjpZ4ngs9DT
D7lkcw0GaL/ZfeRa+dlPrkDJm8lVxpg0Jzxwl5TTk5a4L7sRhZqfwZwrbI8OSEkHclcpnsHWRbRG
IzTXH4MSBwfgqhkyPDE9oN4J0BqjUNPBg6TkybTdBHn7Grh5ts5sBgiFQYD8zAlaR/oNRsGr1j2Y
qo4+Ae9KaURsYLtw8dJdFREFdNiwRuU1KJda4n6emTfc5oT6ho7a+b0FkFIBLOycB6vJ3I3tMRw1
gL5n3ENvzQx/nbgMtWVuSkUEj8sO063rr4j4CaJpn4wUJ0M172ghv2WeCy4Mv5k3lvDgTEaiZvEz
CIaD5RQGm0om4v3cXRpKhCGldGyNkVw/DwRUBlMFUgZmkHhFyFx1mxgdBspWLpPlnmTue7tzX6qQ
HphpALYLJpcMYLM61P2471xQwPBdi9X4Kw9j7xZRf8CGzsS0xYjReDbKuT03ZGJjFR23jWXsaMxd
jaltbmt6iNjuyQcksuzWNoB2W5jOuRLNtfSGB8+3oHQF6IG9ydxY8dwerBzppGa0tVGLaKPocIvM
Nn0LJ6mZ6SmSzEEOewi/FgCmlTXwmjBBNT1Jo7Wvybd0K0GHezRWNePjo9nS2tGoEqrq0EwkZmZj
v5S3XJ05uo84Gdg/ODlh1QMkDJ+oqbzSdCGgZlkmQ5TRu2TCwiRvkwEeRuIpL7hMSzaRmad6LLLp
fa0D+95txxsnJH/UTVFK0wslLMdD8UtwF4mkVDPM9wp4Sa7nrss8LVZWHaTrIcOzMAByMSzZXx0c
51N8HSZH7hxJyqJDk5Fekit2JjHF7HV9VJutY9wnZrlTUNAGrOqHaCq+mm3e7zNXn9wA8IxlOCT1
mBZRFaNYE6BB2MjEWCusjO908n41OdRC5ZY/jMgHI1UFzwroDB0B3uy0Jgu35VSIxwlmqfQgtcc/
Oxu8SyTc994ThF+j6ywHjDRIDCYvAFjfxdPaSebdQCFMWJMcbgsMCLEvUFDDG7UWo08G5hbRN5YP
luoVkmaDgLzMlq9U5N/KZB7BdKJPnyumPPlAtOz3ZuQ+IV9tRHDEbdFjo0BU4/yaOkDrIuf7mJzG
idukFQ13cHwZD4R3XWPDcPUFDrI+BGzVM9ecX52p8oiFqr4SwOzeosp70HZ2PxhkyYjI/Na45T25
VXQpeMO4ZdOPZUYb0HGAPAQs2E+XIXewvD1z+SN2poeoQbre2sXDNNqPzjT3tL9g0Qyu+dw52Z4N
PHPrHkdlhbKYX5sEZypzCPvoRghIwdU131ed/1j3LwaZlq47n0gmkTe07mBaADjrFN3d1pv7Xc6w
NXKI8Kxd7CclxEhpTgc6TSFTenKD6S5SjZLF07kkiYR0xRZD3SiBUMwjkuFy28/w9ORNy7TNCnru
mERuk5XbjdNWA0hLkG+T+8wBAQhTY5DIhn3DRTmDZDTzt4jhUZB9hH69L7rkUrEUN79Sn/u319Hr
6JlN1cZB9l1L4y2DK1XrVcqwfMuurWGbhGJDG2uROvdxnH8L8vCFKSDcj57Zro/WKdiEFPS9mpmX
0SVDHhbyK9xzQISe9q++IVk/sdRZcu2i06zZp47FadbPY4kXUsCcrvVzM7g2KmU4qj7RJBbR0YEi
toQxeWvpbxneHc0eyGkH9IrjOYG5nyNXMlEehfRhUgCtheT/ChxxUt04+fc6vmZdT4MOMysGmI49
OzmtqxjLD5l69G3fzdbaEVkfcYEjA5o7iNBxZN7KZWGqFL1LFEA8/6ynFc2WGwGKf+kFWpDPG4q6
gdK0prIOY/sWE6u1jmkV574PaoCBcBnvCmJtYfLSKnc7ykraVsygmH3DREVJaA+QItkX2j9IiLnt
GQUKCmjMTqtKm7c2Wpc8vXUqpkTlHL23Dm3gwt+O89zdTBmtPHIa+lv2NNchwfaVkljODhDWZESI
LGKFzKgc8pscAGTG4rnf1r7PTdvdVcZriUm26T0sHvGmJJQsA2yXdhToZXpZEtl9hLKjoHhS2aHD
J8fadqJgaTnG4TlEftAX34X35NAdzZbMVJUTTBRzn0MnLXCMmB9hIeAdq+pFtZ3F9kX7G9fS2EXh
eQa9SX0doJLxw3S95Kou4X4url8BuGUyEOnCA05oYAINyKnss37CNVOc6D3jrK5OyvmGAC13lEsq
LNrIkKUtIYjEavDD+ynR1Lh5lyUbnwPQB2SSU/Nqlu2bDFgWU8e7k631qhMfar5JZQTcpJRS3EYW
rdWsjJl1G9lzZ1sb1yhWbdE+toIaxprAAtrBopzfOhLUJDbCinxcf1Um2nmWhKHJuonebI1J1O1A
IjDMNR6aHNnOmPXzaXZQCveu26FasttDToYouBd4PKR9U0L63IZ7y/geJl3/ZPWAZpqBGmd84WYj
uunZnZPw/vMBZfh07NnJBZ7xnGVjdBHegI0Gaf9dqMBZ9vl4YkpSHWcTGpNXBMVJD8y6JtWnV6bH
/k3jhWKrjNohdgAKx+zhXlbJV7ushwejVdaqtyZvH/Y9SZ6jc4mdUqFGKksCHjgKNGOyQ1mi/eFC
OeD+mb75nlQcWms4eGGnn5d/J6xisBDjusHiF47Sn8E0ixPT/n7vEfNpJUq/2k30YDSWfa/bHIsb
3/35z3PquiSdVGod9x3Tr7asKDyTaJc7CMob2gfPCyqlKXLyIa3OO4SCK8Ry5/TVtTV5S5V3sWtj
2jDv1i/RXDxYpqeuTLuq5wGe5+c/07Ghz1/i+ikar7q1ZKTePvv6yRgUu0Fj0B09NujNiEAeU7gP
X3XZj02Fs6auhmfVG3JTom561Bq+eGN5LWf+Ohoj+6ccS5q1qlUPsY/IpBjpsLVNHN55LUD1obPq
G+EP9amdkfvUhMU9x0Pq3CqcGI9ei+LAbcxvQ2MnF9pthBTYk/sh6dG1V+E74l6ltX+XNPXVkSDS
+M0vdQzsWgSqPbX4tepsoFAL6+k1Luf30omqK92//qHKpzufO67tMZ6ew20DFwRy12SdZkPBGjO7
h4z8q5UynNeyQvCbF1jj5rJOt8pCr2OhXqAQMpojdJmbGATFbkJU/miQlejBI4vMUu8b2Y6cO3CP
dNqW28QNH5cBx86zI/88Rd2bZ7XNscLaCo9pPABpi5yQr7TSuHSs5CnNxfOUZi3xluNhajKJKirG
IZQb37J54DOXewZsMNQzYXZX+/Dl6o4olg54wl2aAypv2P+SrADw+/Mh95AIzWmuttS+Z1dwyotA
Dkc36edNOCvQ+JxB19GW7yGwtu8jkj8ggfbFSggupIvKkM4LrEuMx2rkaqUf1fRrNygzzhNpn3RZ
IgNxxUYJggqzunobAzID5AgVfYYBOnGvijRg3joeCQMQEn7JMG8AYcAzNocfrrm1C3aHN3PsbWZG
3Gthu+126Dmco+eDT0u20TRghorb73bccfmrdDpGLgxk+CjJ7QzVTdy4Zd3sLThv3jJsj2hhzaG+
+CY6dbbawHAMKAE1s/KNaS+J3ZKtKj2jXelHiIS6PvZQsqFzHYSJQGaW9Zp9+UM7FOF5dMFiq4wt
cF5PB+4a7sFLAbBFXju9ofLDL1fGkL8b6YMYm7+LVtZPRYkJqWkB/roqo+Uo5O1Ar/o0TdzH9dBW
RwtupMqDmW2hoFSRBgIxDbaC+9m+GiUF12QePThreKPufD7ulURg56bwlkhuarWnDkAkiheaY+wC
0vatA0OPQJd+NFBPo44epg72U9N5eh0xt2QkLNrbRJiQy5H5lmNuPkoL4WDI+fAuZHGXOcnKmJBL
244xnBNoK4xhEWs3kzHSzqoQ0VDkbHja5FDZG6t03RPlPSZcQ3rrisOxz+x436qheZUW7A2BycJh
hYAh5GRntQBq3MXaDrug8Kinw75lf+LE1Y6mCjITSyRbd0rUrhptprW9qMvLFIFPMoGcgfuomex+
PuCmgAg1FyjvvjGvQdjPbPoOCxS31GyCMNZmSLaWh6Zlom7MKMtRvqiDNQG0JsTvrDMknXHXH5mZ
UUeWSU2wYy/Otojvu3Kwd4nXpWdYn+1NVNV68/mpbaTp+Wa2IUJZXCQ3M8DJRadJw6KlO1h4kthC
o3nCQlhdlYPtz1QZ/jHO1qtnm1eiuvEveW19bJcHUWWQoITcxVXuHJQygz0SlOQnpACsXHU2PUg0
B9uhsX62wnlP67w6+r7bYiTxBSk7RcqepNlH7GRXwIjaJ0Leh60s25YhH5RuW7vh2UWpcNO4hnnn
SwveVEYYSucn0yUfJZgLtWlGR30UAaLRVE7GuvahoIZtQHLVbM0b+RU1U0wT/F1SRg5G4x5dmevL
0FHP+qPFXnvAxQVwwzm1sDHjmmKnM9HJpWNBf8pvCCF2xbM/LNJAF4q0ptA+1G7creNIY94xkCMW
BmJAAzhfV/tH7YT215I8p77gDCyCCTpMgk9jDuhuRRJ4VTfgjNU1sqawEfddsGhGCLsVxka7OR0m
JzHRxpEOFZnpscUJdUwrf9MVwbAsazeF8Fwm1nZ6DI0+PYo+43lzyh6J3Ofr6BCzM+em3nE6/Whh
wVxGSXfVbXIQ+yk3PmVrwuf9bp9q1T36pVleA1dRCEbs49PwQBEQHd2MQZPehmUjLiVl2WNeFvwo
4VWoFqcbNXjy2MpgPCqDJLkWotfnAyMEUlXo1ira8aeQXmwJJOMAjRPANSlf5qsc2+C+7cyjYyf9
4wI96iKrQ+FlBbs2OXYssueSXgnzwb54VBVpJkU8XFlwjzPmybNpVxK3HZ0ccrky33WPc2CAk1oe
+HvQqUTFtCJe2uImlFDKscjIVWwxfNOVsE758tDGyfOEL2nbiSjo4Evzb59fTYYcYFcS3FPlFYvD
9YmGG9B+aACXz4fPf//8qJXzt6lj9/2nf//81BJLCJHsCNj264DBb1UlJD2ytc/TSV0aCLS4W5Od
luZ67Ice1jArgC4oaEjelVhQJAqKgMtHqfI6uyGW/jmILmNhIEefUzNbq2xJUGhEdDHhDl4+P+IN
8I9m04D/YfFI2IIda8sXB+bCDv30GFVfzTxq09sGFLuovxiClpnTLFfPJ9xpeWCsPG9UiEci7ovu
nNGPrUK2PXVXQ1AtEv9uTjv/rnBQTCe+xxopqycbF9su7F9q1xwORp0OB/rmAuRT5rz1QrEL7PwA
pkfinb0seHVN3uehFC24iege1Rhb4eUIfn7ULp9+flRLWjlMa0AV8neWix1Sd+FeyHIGVc1Dlqb4
hmf8ejH6i9BJK56nFXefDyBD8dg29nESYm+FQbnDOOoA+Q/bA6TBMnOsU708JFVdb4VktOU4xS8/
scd945QJyBz5y07K9vhfDyUu151KTFKca9WLhXGK1A76AMEnLGuUMYyRu8Z/90VDjgU3FGyiv8Y4
lF89GmTcBJb5ok9arY/ZNSrxb0SN6pDk+HiEzMp4jmdsl3EE6Dgf6sdFYdNRyI5G0B37STjnzwfG
K/HaniuoKnOY/4BX7BKW0DHFlhAOC4J0uS+tUJVMmMkmuh3IJPTstr8yaq66wRDkqqDYeKgmDqhg
1Inh7UHl1L+y1ndl3V8SzARc06ym6YjvaRommjTOHSpjeGwG6go7i4LHCRXnrWzpDlgZ+3FhONly
+ain1C8YBZGCCLnje0V/9SF0QRHldgOSqOOWBmzD0ISEzLhaL/RLCPUSDsRTw3qd+0kd6yzzUcBT
qeGwBH8WuKSueWH5kgir5Lphn1NDMMyRIGwY2x9aBd9+xBJuUGStzALarwfCa0VEEKWipcy9uAhf
k9drp+JpSFF49DSagulbhRrmFl9HfHFBZBzjWjzwgy9Jr6a9nCDpBwxyUKSsMy+H/NTQlqohta4D
mJnrojkxGyW0O6LpUcKszGMXkKIncFxE5gOdkpVZej8Tv6Km6X3rOqbkNgVpkxG6ETqE8Vl0WyLL
v080UQ/5WFNWCetM75MMoOWkgOxTMAENMZH2HLLAlO92QkNpYIab9GOws8ZKnotMPSbxY/wRzLax
9ot23IBpir8KXsa6mAXp3OSlrcs28Vk5HHRMwUE7P4WvltS8xfRWRE9hKl97p2C6ncknraBPRUSj
HsYlNtiV+tB2mItyKe68mKrNLsgRYVcXbZOUkiGfMeBOjNQkEpZ131QAPRQZkYlv12flI8huYiUg
Z3UUw3n/JCQuelGTlwhAssACRjsksl3zEuSZvFQSUd4cBJtkWZIkTTsfRTiiVoxBeIhgL8niWxZZ
EU4xX616txvPaFE0e1L0pHO0wx0g1kNklPsRBJARW0tgQju9ZobYGEZlPoZBv9ChNIUKjuQLwsJ7
kJj5TpsdZJgujJ+G3kOJUcW7IVC0u/us3QymFz9b5ptwe/lY1Dp5BgN8rKAO35QtKdcIOqenaLKR
oofDr9mC2o9qTR6YxCGx8cH3c+TZ5XVBt/W7aFpZGWwz39f0LuLIepqppgE2MRYqByGf8giVaFHR
qnY083Xj11Ce7Ug2d21m4J3LlsWE3dk2jkXyoAZN4zISGTYRKDEo3MdDFHfjFhlWQjfAD7/KAPYD
kOdw0wze3ch44wHaxVtgGv27FEtRS73uLO2COZAvftPRDmUfuG6NzNn0aHDAxhOT6peGxrXfk+7S
jx8EiPb/vLd+3kJLAzvdMOC9zZSr75oibUhICIz156f5lJV3+YsJEnAdEo3Hzs+ka2lcyZYoQDk4
4WtB2pCaA7ygnbtt7LzZlwobN94rAgrYgVBgwDCUoUouYnlAEzJtzJpSDwsj0F0bOkfN9PEhyQ3n
QXv3Cpkbve8RR4ZdMSmRldz5OQmFECIRoaCGRFDW6HtRz1+zwRieWLc+xAgGpHeicFcIK3z0jJuZ
sGmufLv48Mtnz8LXNditdUhHg43fsukcFw6lfzMb8LsgShvXQIeoJEfck15kvuQ6YKJbtFevgh2l
C2HsDI0ypbYEeuAcDafZlua2D6b7ZOq8k1KvUYh0WU5k/3hNSsapOxKhQkFMX5AcH2v6USXDd3SI
3uPc5xsf1uvG9OxgkzVR+sKSfiTL0Pkx1oSJeA5giolpCTqWCuEX0sAX7Xo5LmoCisOhmB5Co9kj
HS9WMSXktiZn8CmqUXKFw9BscDSzOs8NVqthpD6Lb74rAfzRhsF8ocXLrDX2COGMYhxJZi92retg
rIuJfoUKig4Be56CfGo0A/ZikA23XiemVzBF8WTVpyKJGhBzCC6rJEHDEsO0BYorAZhI/100rb1X
9disvUxVayMER7IA689+jv8nj7+RNbb1bWAI2ICo0WGLx3ZyRjhLLvUox5Wjv2oke3BDiHComgaC
kLKGtWf0/i50qTrmCb/W6KY11zm0JZsPaMbZrz+bocrfEYCWtIliWv2+vgrOgb2vFlth7T6IErkC
+sxmFxmRPI851H03jOw7NCNy5Tg2QpU2eab0NYDF2dXZ0FztsnYIPGp0dBr85L3IGeiPJThcOr9g
hBoKUk9lj7zB+uLZTbX+8tu//eM//u19/PfwQ18pEnEhNP/4Dz5/572v4zBq//TpP550zn+fP/Of
3/PHn/jHOX6vdaN/tX/5XdsPffmefzR//qbl1fznM/Pb//XqVt/b73/4ZF3Q/Jjuu496evhouqz9
fBX8Hct3/v9+8bePz2d5msqPv395J6GgXZ4tjHXx5V9f2v/8+xcGh59v1D/fp+X5//XF5Q/4+5d9
+z2L/9f//G8/8fG9aflh9TeuEeUrpYTAU62sL78NH8tX3L+5cEWoXS3HMm3URvaX3wpNJsrfv9je
3+jrSeFJikYOtut/+a3R3fIly/mbrdh9+65wfctizv/l//zlfziC/3VEfyu6/IoFsG2WV/Plt/Kf
B3r5yzxh8ttd2xG2LYQjqcf5+vv3Bzppy3f/DxBg1dwyHGLuYfl0y9+wH6BhCREx4olc4PH5qfYs
VIBs+zyNIAyrUEa71uvsF0WSueyGx9qet/MQfjQgy29/91b+6wX/1QuUMLqlrWwlhS9d27V5k37/
ApMhlL6ISW9Vbs/sy6b88QrwcfR0MtL1SohD0lCojCdFmGtziHTChZd1j/QX0H7EKUleQRSuQNLY
h9ymERDyJHtdNr/++pU6HMjfv5W8QOH5UrqOaXkcO3d5q3/3VmZiOYIOomHClMs3pHdvc0Sms3ab
BgZi15E0Xt9PpQFyuVXuyxwI59hMtM3tgfg1/HaoOiNBkGFn7zksxb2TZTsbx85ad9C66nDYyfIt
aEZ577lOw6SM2qW0nKPZqZ5IXjCX29ZndYc3g1YjgJkYSXeLhYTxtdF0d6p5pc/oPiEhaTeeSM+e
zZY56LCqVVaYIzQn+VlSmqzjgtWPFoE+NKP3iwlBd3WyHqhewc0Z2tCMYijpSNLIZgQBfk1pnnT/
XG3+sNj84cgvR/Z3p+byfvoK5dpy5UiLM/SP7+dsyNJsB+QYZWncDR2SnDQtEQJoYK+pWgrNwN8n
VbBvp8I8xbXzNEVENSWmuaTwutO9p7rXvz7G5n8/xqZlCctSri2s5dL542uq0trs8XAyFqzs8ToA
4SPfc/5aop26oKA10Oeswmx2H5jX/JpRjt7WzLO+5Vq8gDIWN3/9cuSfrl7eIpvFyecuLFzLFLbz
x5cDFajp+pxw17EV5XoxQZ8xPg5sOLHLiVa/taM9XxE2Cmpw2pBYpPN2G4+FvR+DqnyTqod3miYm
NyVnrx3xpobBf7UTjTa+0+9BaRN4OFKRqzDP2KwnAE4l6tqut/XazPGIgSBGXAlpefPXf9v/5a1W
FFgeiyDdACW9P73VRVXLtBoF6LyqBNhQE7JlMsvpo/CHngWJ32O/w7c1Pavguz0Y6XGQHuxgi7D0
XKNz/euX4/23k1GZtvAULVwpWY7+dDL6zIK0bjDbIJdCQR6RSIR8vbhOqcivtplc6VzZ+7/+nX9e
nKUpPW4BnimXK8DnQP/x8E49HmoWG7AYung2QK2ctYVZpehtLsWWlAmOot3uo5jMN6o8GmPzYjaV
VgyK5dXJwvyUmb53X9l00Mwo2EfmnKBoJO7zr1+pXF7J769VXqnkgpAW9ybbs/zl7fvd2ldgey9M
m+ToybFewjSGiDya1tk0+7emMJmxihJeRTWU1rON5HAkV+jBJRrjkHTdmyGw0xeNPRy7Wb6oIOX7
Hcrrdaq4oprcOnRlry8irx9guFKeaOJtW/wrlCK4SQQcffSDN1Nr6peJvfr/4ypz7T8ffJNry3E9
aTvcJpeb9h//uniQ8ZhaLcVETYIaff/t0Fo1AKTGOLZxQOrY5D0FuSweG0OHJ4UqayXIYBMTU87l
a2MZ68ewkMZRe8wrMT2R1RWVyZrZZnUVwbTqKit6xMny0dHtOnk9KaCRGcyMX3owG7267xyw0r6h
XwOfyt5wk29DMDRPvfIAyI3HIBPjsy/MYpOc6pHCM/fY/xN8g0pXLjhrX9DD8ryC8sW6BFNG1l0g
GRrKgfumk6a7SFRvn3eu1A3HVZ6ejTzQKMgJtazs1Nz3HfGrUFng11jP2dCAbqO1rvOOZumyxtWB
B0uXIgMZ7ADdqCFxV7lMTm9LICu+JJ2hIrLmsZnUE94xf5NBRyA90rdehKjWferFtC6YQbJqzncJ
gR6j6cpdSXG0YiXQwFkE21o5MVMm1WLs6aPNGCKRUI71LnGoiZohQrFQoGyZqEMIPOyTvbRp17fx
Xcedm0x7JA2lfPARg5w7wYIYl0jYdZ3BtUDLg8rKpQnmMoft+7heqxgBbL+cfOPy4GCM8lXaPLUS
HswcuOI0hbnbMF8zygM+B7mzDQBjcxuQizfJV8MFIozyHzRowbgQewOACodZ7ucD/SufXD02NCMe
mVXiE61aFuKDTRlEqp9hGn7TEmhm7gtiiwHbY7iqCHELpHfL7Kj4KuvujhgWscd2EPDE0jpHAX1j
QVZcCstcQ/Z6w4uSED3bhidNvAHtfeMYltnM8eYjjas7LTp93yZvzVK6NXIgKupzgXHMPLrFiVvf
F7Q50M02oH5QCMaqWgAmkJNdOoj3rQ33vDGBh8E6kYc29i0QrnLYMCqsbo0p+1kjqr0HagTxN9si
nYkeM23nkHaw4AYWnZ+qf7Ntdi2W3xo3oWiqI6KI8lTF049SW+7PvABGmhrnzwtBOSp8gAcfaZ0e
8RjO25FTuDVLhW5i2QjZxDcg1vecDVZ1Z6d78zlZemb0OAtc3YpEq0RskDguQUT0B1muhkOqA+eY
Dgvip4UU2fiwAYjA2LqFkidP2ITmMrLdS/ShO1TF8y2bVVa1ZQ/3+aOVZ3n3hgqAm4SRS9ASDR7D
Lb/Gfp+cuhLyia4Cd6vF/BpG9XyoUe9sR8xA61jE6NwrsBSWjwFbVx6xXJPDxGmvQ/IE8+VhIuSD
NIkELHtQbKlrHaJl+N2iZRyZy77iHG7jrZE1+NA0joPOIng1SOmz0NZ5QyjlAsnz2ttGFfUz9xQi
ax0Stz5/qjBJkkos7R4Gv/1gyk+rMTT0OsaLu9KaGC2lWyy+y47BkoRGNbNnP/bYKnNzmLe24xJA
AiWEHFgi9WzmCrcmXspdZIK16+vo0Fpd/pT2Vv44MlWzsTxZac+LX/6CsGOa1EBqKdRwzo0egJkr
vGuXkjg8O0H0tQCNRaiGOa4t2b0npJlg46ibbcpt5VxW87GD3naaZVEsmYX+bRhmah/YU7MuTRh4
RnRveWW8hWz3I9SO/QIB9a0K4z0W5+nKVDdFC0F53yPgjBpa4JWeB7Ty88VHP3SZ6bjQTWxxvyzd
Mto1G8YYetcY4DatHGSQ3/rdLngP6ZHvy7j0CK/JD0FZCRI8jW9JTwLgaHoEkA3JeIerPt7Qg13h
ulcbL8TO1YgAxMSIDy4NzeHt86Mmj4avztS/kq6VCW8+06AoLiACwB193h5VQbOvDWFnR14Rbz5b
o16IkB4j6zNRjv3DMqj3HCI7K9k6Wys2ETZ4stoAndE7AQ0Em04fHOvlwTOZFdQxzozAIRqnp0qm
a86NyRpRT9ojAz3DfoxGguV7299z2TgMoU3naJVYodrPGzwjwJZwvgOlUUGsI/GUhKaQYJ6M/tmK
CdrEIgpID4GITMthL+L0V5XDYQ0RqmNXMeOL0GiZ0rB9IHLjq2BjtA8TGF5hmrO+KHw6duXQPUNL
8zXw0h9Bw1LeEpOrnbLY9FZR7qOOgKSgrKNHEwaJGMdDk+r+yR0beLIHOu7O0c8DMqJta/qGQWzs
hgujoWvd5Fzksom2ng3Surfm8ajpUNufNU9kmM3ps+LCpwxzOMT7HnuAOzN7bSZmc5EiHlZhn6pd
3yIjr7v0Lc0h8rrcgBOruKOxBXDPsC6O6Ov7iDsqwAIkyV02+UCAGDSRrwpOqFz5Qa82fjk4x2AY
gcebYE393GcIcOCC6K6xU0zM9QYSygSjWoVE0DVVvKqI1T2UcZNtGGgcQq+1HkrqpFUWmv16SvSw
7RQZWG25i0gGd9Ie7u3ygNEJHlELA0UjOyd7Ix93ll+COrAIr/QSfZzVmDBWyAg9SGN/nTv1cD58
tt2Y/ALwEl4K4GIcN+agmgd0Pd5GQzckoB4xxgqCgPWcJ6Xa5VZAIEbLzs6voHPb5GT08PuBrt9C
6wkvCbNwTkP/bkia/o7X5m2atpwfTVxztdHveg2UTEv/x7A4xtXyFiHUstauN6enqPLTUw2/MLSi
+ViFefrgEDJPekb06OBQuJkrX+914tIkw3a1KRXkTack04c7+hMGImJ/mBxt0Gkbq8/GoohA+aZC
7kdnqk8Co8KJfM33qKjzS2vS1bU6+7EZ8LWXw1Tfw4p4rgqvuS393HwoIXKR926mu9wlNDwoOrvZ
TF6NtrEa2eUR3ga5WR/l8rSu55Av17XIf8bGODQOP1HmgCGbMQbnxSoLDoEpXop+7oULeoOdFIhe
LJ78qs1hRyI8w5S7rDYIBhlgcx4k1jNIHHOdlQ8j3cn7WQCWC6N89VkN9FkHjzQM2awP5XAdGn4F
u5h51ZVdsu7Gav6am3KbxFSKd2bQzz97xW5Kewf2Nmx4Q5BCeYESXi9/OtGaD9PS8OjtjNsAo7Hb
uXIvKvGLu2AGzBcR0hkldMSBiTZXad3BzQe3IvXFxam60c6UQxBqITD2WDLpmJxgKAwbql0iTugB
PsxNYHD9DfE2sedXlVQ/lWeQh1D7nE09vvht79Y2Nei86iscBkzCo63Zu/J5zuj9tnn8/L8JO7Pe
uJE0i/4iAtzJeM19l1KSLckvhCzb3PfgEvz1c0j1zHRXAV0viZLdaEupZMS33HvuOHZv1ihYdhTF
SzvfRiyvGcOs/FaoJ2JtwnMc+8PK1AGTOSRkHruQX9c/NEn6X5sklw5JxzRCW+u4rmH+ZxvBajSt
LANlN6G4rKN8c593o3yiy0OIqo3w6EfiwKBx1jUp9r0P9YuCsX1YXsLMw65lh/e2I0tlfsMRfFmn
unKdozk0e+y6/zDs+FtP53o2cxePEaHJqf3XeZY51DpBrINJK0eudmaLkCAwhtktpsVrGQc3G84C
GSpVCPdNjY///d0y/vbPC4cZp8+rZbhYp/7SUvqVFwnTCyQ6L6KoB4S6OxTUPUaJrllXOmk+dlRj
uip9Ujdj0d48Fn3+PiqrnSlK0pkgCh863wU13KOOilRECzlPxoMk9vf//Zu1/varJX5insUIx/cM
3fzrNxsGuU2ycAkN28gpzlMXdwT1y1j2ZwtaBij29KmG0beJsYV/wxlC7qFpvc5VziUlCw3jA6Gl
SxHJkYkxacDCZebpeBTwXJDuOv7abgd8BFX/a4iJosnbln6mR9MdgTF5b1BUtAj7qWEmbQev3/6n
cdzff0RB82sLHPSOaeL8/s9P76CNyZgDMlgtFeU0clMi32aw5OP92nZlIXEr8GnVPBYPdqGJtaMH
yfm/v9HzTPw/Bw2ChQwfDN/hn/EMbx7Q/dugIcKoiVMen03UsC9D3tZjgwWxE/eJf2/8jMHIcjmQ
w2oSHsuSN7AasskI35sZcL8mZWYcGnHxD5+Av42rDL4x12VMZVuCcdXy9//2jU1CmVrBKbpqmJRd
ZG6AAu6KWzi0KHbD+Lk0ss+OrdRWK0C9Zk1iHzuJ3yD3gGLqnlX+wzvFEP8vb5Wpmyy+Pce3LUap
tvWXByhEAeAiRONUS1of8hD47HnGMOcSSfgKI1406DHtPrRb/V361acuvP657fLuWAiQWDBQ8jJk
AKdXCT5rwoO0qCXZVDhQqTFsDU5W3ItkMK6CRPssczpE0SQgMZ0T36MiO6UdUjfWg9OjG5S/49ZN
T/XoPxPlwyo6D/OHZQTu/ujDsbwlpZipaHOF4MBKrX0JPzc23FsSpclheTKWRgvPI65kh8djCqOf
X8Olr5o49lnBxbHW3D0p3nlvnzIkJrfSCAZ6TXbAkh8lju2X1BUPy6ShmWR2N/03ffs13Z5mU3Wl
VcZLOOhqi6uMQnVuUkbD+dmMJLtbjrS+xWj2yJZqj0Eh9EvgQ3yP4UEbrX0z55cSZAwIyqUX7SPr
SNE2+8mTdFuNICNEg+BkjZxmpkQiba5cb/y0iz+LoHzoexK2CzyZFuA0EudS+dD7HCeuIGRn6soj
pIz8lTfdpv+KU10+LT+KrpHv5AcmigvOC8Ohp4gjh6Ahy6nOvhTVk9UHfwhmlbuIQEu0aaxYB6HX
T3qmM+bvHZfLxotweBnBDhPDe01b9FuiS9JTD72dym1QrFCwUVgTtiuaJzer1YcNXgRCaCdeA8ws
EDny8QXxGt6/sZB3BUhspCe2GN9vF316qEjKNUfQ7frkok+dP0MKHSfEF2pyspZeVM7ow5rqQ5Tq
TIt4vk0KfyqGrtlCDShfO2/wSCIhY4S05Kvd+mcL5d95Rsbl2vjoyQyzfIRIDCsu4gTZQUqKwVRb
RN2KuQBISYh+YRH09bHBt4wOoLC+zXPwCxTJaqW748ZPIvEjLWMqMuNzljvyuNr6BWghVLYc4wPa
bpvVBBYBG2R1EZDyrLtqONpNcoOt2dxjhj2N6L21pdja1h4J235k7YQpDR4SBtpru24+a53Vc19M
4e3/vpK5DZo8aas12Azx2EKzWWH89L77bceDYforbNrJYflHdM0kIm4oJR9UdU9bfNlDVpJiBxQ1
DeLw7IzW09K5DzS9yJgmSk7GxJtq6rRdA3pgZ9vlB4t9FvhGos26KYhzkT4co3oimqFzSFeAkb75
OlwhpiNw163X1LKLs/IjOJpaeMmpfBCVDLDmuQHn5xO6gzM5274I+lenGm5jajdAl4pkPSTmL+RA
/nOEu/1QSTvc0jfsM5k5zzmSj50vjF/EVLzQ+Nu3MOFFL+NXN3TGi0NGkzKU/hRofXvsAfpEkMnC
baxVMbDwGfzIR6AZUuLHREMBYLjRiz/7DxCtKSRddHnnOHDXZZBOp9Hu9Mtke+//+iTUXnebHEMQ
C0YlAdNiVZipf67m3+1sGbYq51KKoTvqBJ7IxM8fuXVydgC42I0EsHEWYrLAS9euOz2TT1GIUB4/
KDFl9nAH21hel5e2qcsroZV8kkRmHomjjZ/dYp3DGngeVeLRoCYjBmiKFS1ngmu1lbOHrvQn77zx
ygrRPKJfc2g+10tn7k+sX5Zr2ZUcE8Po74ks6HcghNrd8t3nk/6S1OiUlq8K/0Z4+zqZ70zsOQny
5b1teuN33wxO1USEwHLUTgMgXzZe4RFJlXUCU5PtJpfZq+/eMmvEkKBhDW+cpj0t7XHuMWntSMf6
Oq0jRahUYdWPkcxRvLfmfvnHW98nRYffNtgUa7pYhPrB4zrHc31WR/5dh8N7cm2T2AYhMSsAV3Q1
FpA6nF2OrQB+jIU0TI+btZQ5liyWaxuhXMyRmdrqoZ3e8CfwuIfOB65sGOEyyG9q8j4mz4vIsEQi
tyhKTZ6Rq2VoQIn1hD9TNcjhWTfmNBie0Y1Zm1k8dIzspjiAHSSjkhkJHKOwukQp8WqSPJgDhixn
0+ga0KiWqDE+18kTzFrakKUYWSr1eZoTZ5b2mEhr2rNeqt4rVL1YP7CDiXEszn4U7lNn5EmoJbwx
SU3NfsB61g0LGTQ5PjWkpZNN7o5C1/mjsJnVENBy0BIcw1qJzglR94fOfBuLPilFePu+O0NggkYV
4A09gm5r8HCbgq3qmZH7w1IkRUNCTPQsbGoB1tnmNJFRQLiwzR27C6vKv1sdQQBhPXxadOv3MjTk
FskU6tIsw+gHxuJuMgLc9VleX0QGAn/pMK0cgoBg+ZkRZPcJWjMjU2kMCR8aaNutqNsAmtUvoure
THcgAsIh7UViu3jt9bewHm9jG8Ev6fOffhqp39n4ovr+pchH+aEl060rfhUVK0C9LpotAFgOCQsq
AsyVon2XCl1ZRtb1Y+O1e0g+2CornUXYhM3WMi3xhvj0SYFjHYMnE74NaaSxOR1U7T4s31XHz302
EiiTYZbumhDIK8UtumgTe0sw6J+enfmn1oKtj0J/U2J/2vldj8421sOz11dr2nVv27pN+Kykg91L
9NN7kYQvIbD4usjvNrmse3YOPSSGwEfvGBEK3h/Q3sag3YaDzrNyV1zEXBNVW++y+R4zM8Kh8hrG
TtK/Ex4av8KxOSqdRSSAPuNMuLtHSqnLcMqBSp8nxHcapR3yLg0g/w0kwbER7SHiwYqcGJPPIDxZ
G+19WejYBWhXPz7VLflNOuATtbKQeaxlU1JOCNJ208H+k/UkHJiEE4WzqDSvlnQpMhIHbDyXxSJB
BFKOVlcPuyOPQ35aWoImgklZUgmT8NLArA8xdS+tWIh3BYcYy02KVdxkiO0UTMkHolTP/Ib3A4mF
r3EZonfiwVy14Uz5cFX61AXidYRq+67yNFrbDIVfIBTg6ivHb47OfMyuRfRcVkF9ryG3a39CQ0ey
WlCQsiz1NnaFe2DSSwI6IJshQmNkkmSIrQtt1UMffs8q1G85gcHY+HzP2uZ5yZRNRY9FAHlagPNa
a5x3xz7vokNhnAdQWEyyWI3l5Yi3pkP6uIjju/lbgxbEoC571UYbj60zjNcoDq+Np5UvptOetH6o
34nA+1KOGJYKCbB0YaobtQ+Jrx+ORZRwuKReaO3TmuGHrafvE0XDjiotXsmG2Otkrmqqjk+W3tWX
/9522Z49r9v/fcNLN0EnYbMlo/ny/L8OL6Aupo1tgMuDPkX5Cj15nLtUCiy08uSkzzOuvumgtRtK
nV2DKAtfWUdOMnW+YrfpfmoMxb9PHeAAYo+KdZPn8GijUb8M3pueQL5ULbBLqWOphPs1GtNl7Ju+
3hSVv/JC14WTn8szSKH4yGgcQIvvys3yZWb2//oLemSDSlx+7+oppAEx8qMbYUGzu1rbSeSbD1B3
k9m7nbJ1IFWlbLOXaoRpPdRR8TLUIjkQUafpFpS2+X5AWe5dGeuq7eh5sMldNlT0PPVN4Vx/NHPi
onGGV88ktP6Ive53QHwpUg8qVDAI9R3rlT7re3aTJsvr/7/EOZacVOn1vp9HXBZsJNDyghgWgY6j
ONqd8j7FYCTrkfA2K5XpMaA9X7cwxb/V6E+9NFP7sIcauXR1juaLg66ISUinGNiIMZ6tuCH9c57a
zKF7eKPEfRLwCQK39deV15HMYaB/1AL1aESlxQXCh5DgenPd9EzRAEJ85ATJ3pYXzYraa6wNUDHR
cOoZs6v/f3vYYn344NsPywng1NGlpjw/5ipZpbOYH3iWS0I7QgR3RpKTOevIqn0RUTo+YobXPp0G
m6lnBuW97J3xbOIWgUKAIrJEr3JYRnlspZj0j9c8b+JzJa3fquqmRxUln+mcVdPZZvYAzCv6Wgsx
D8fazrMTxuP3Mi8B3jr114xgGnWXPL7uXuY+wWaiyjc8Zc0l8JrmRCDGAWdHn9naj7b3bISjEKht
BdwnqOULIHWi5534zRn96qiXLIdZaTJHFdCnzQSzkJvU5OSM3jXCbEQxCiFGZ7R11HLsr4lo2VEt
+89foXCLr+leniJE1iOFi9VI6nXETPbazrv0EnrQLip1+1kklcmUQ6Q3vwMQPW/K6Kg3rg1lJOgU
W/wIj2nhlCZpVUF3ZJXwcxxlesI41j7AhQhANpLfZWvtFntPemf6jnQV6HZvqteqQVWelPXWqPuR
PhxnmpE7nz1H5MoR/6qNldC7r4YqGrBloVnUuZ0yL35I5n8jzgCGcSBeSZP4LdxseNVJFChKTFDL
LjkdpuG58t23KR4Rc5HHkSFgvrhhg55Czw+aLoQ3e9T0vRzFcE5DdM7N/F8suTRIA+iDmeuG61An
zaVXUU/COjmZovEPnVGnW1Ob2jNWELVzgHc+U81WAFgUh2bZOHcVj9arI5tvmYwV1xux144WPKda
oL3qY/DmpdqziPLpR+NY5xHo+bdgSPH/x3TQTaofalYtL6Ce2SRQZTwELfFCmiLGsm2+TUinfuus
t/tCudzwbDQ0Gfu/QXSRow5HBI/II4xO8QK2WMzMx6khk2qQYbcbtIS9DSM7lrZJ9IQPzT84SWFv
1CSOiECZU6PYg65I4LrZKBKXLGGcXJGVh9S3h/XgB3BiXCU3FgPEjRUQCpCmvcvkP8fgktQFyQAg
6QxsNiv4GBYCInymqDDy3qJmLLTwYNuYe0tJwIljwyb0TIyOWbPLip/ZzKfSsdykeYv0zx2+J+ms
DsWLra8oKR87nyS1ZZzeebUxZ/fZrN/mhy1Vj2JyRkTP3HxCBGctTj6qsZFPRJKAK0Vn38xh923a
eatO13w6zcnsdl+XbVsTxCTnJqnlGZvDOMsr6PNrDXf8q6KY3Su30jqG3B/rKQ3FViqC4jrIlo/Z
OLFWMEECLl/GFoSZqix6HMBlhy5CMSQe5Is9f050DZBKmNugsaEl0OOC7KForYlaYkCQkrcZNZ58
KS3np6phjLp+G9zRlWP81eqtLq2ZGFFB1y6QypYt0gudUUTAvhmrOyFUIrnFXYdqswFN5crwyko/
ZueB/6lqc+O7HAD8xdWrGdU7M+0wtmODukV57G1GFq8vAftwwAvflst9efEVK+7au/JNRNceLhWp
WXkHZBefLG7sVxqa7KiWAs61bAKegeOYdhjvVYe8Lx3GbVezVQcCXm+lFwfMoGKDIJ5e23j2oG8y
y7CgkmuchmafUbyKYh07BmIFbWzBe0IM5CIvdosaJyyfzVbDXWJg9Z7hD4UKk1NEOKAUI9lWVG6w
DMg80UQYPhnqtQlMG+3DgO3UR5TjkoqGgEptCx3ikD+mA7MkzEnk7mUPRqRtjLa38M2mNr73kkfd
r1pKI4flYJuRSNeU6ZOnGd62xH66wTeBmsNR2q0PoXZ7NrKypIpMQpA6ebED4a9TTN247KcP6neA
DqJ9b1yX29n1/4wloZqho1fnBKkLfqDS/WWYlsO1hwVKt2Zib1xgO79iK4nfuIQxU9ObEWmcJm8A
End2wlheb4LzMmAaw0UKDD9Y1/1w09lR/lgPfbdOaEC1sfPugZvX7yZjj21YP9XlCMVIT3yeCemc
+rRYL3ufLlewZhKXH4V8dYVx7RtsXmyhqTat3bz92RoTeg/T1QjxY1S0GmY9rp3qf8wsrk9yHE6g
zocbt5J88BGd1CJ0r5rZfce7Zd5k3JZr3MzmQ+4QiquPnC1rfczVZsiceDvqiuU7wuXdV3+OPQgV
FHhTexAEDTqDOEGifu6XJ3ignlkhCItx7cbNvszT6br8FwobHsFGOucokmeXju11BCZVY2XaeW2Q
7NifCBKNCbc8SsepdyNwiUd0PPvKDPuraQj3JqaJiRIEXyXSN4hW1jeKsunoFdGrVQR3qL0uBDMM
GAYejns8F8OeJkn5Fs63fpDaphZO8rS8tDAwLFs3HpevZO3anPntG+ED3qYk33Q7qASPvmBRRO6p
Y+y+vi6Scnpoze4H8FFJ5dC+chkEHktDKVgRI5CnbwaQ7GoPy3/VdUCceRENLFYbgmkmGgfbsZzn
AQDfashheTXzUayyCbvWQK5yD0w5lzEx6pOdqitB9DwOMCnnn9YMi/IpFNHXXc9zxJJhlAQb+O6m
qgafz/f/rgqXG9kF9otHSswLzqU8qANkTeOoyNhp80dTZYiKysfBCqxL2pnB3QsC79Gon7vCiw/h
KBDRzadLY7Cs8toohwfaTgc9TORa8iE5mUEHV31+U4uB1CajchWCza0yyuA3RjOQjTzNo9LUk1dO
6c3Qwt2XWE46RDNkKnluZ1ASJam+sdvJPxiFEayt1tN3IR7Juyekcx9NxrHeKGw6IEMcU1ixO8Qa
LCYCfOdxXR8mBCo30mN3bYZJcQAvsLE7Lb1aksBOEgjeWBG1dzl6zprkDGbrXuE8W115Ap7CKTb1
Fb05WdiznWh5iQrrnMiOydcExwxAM3Yy01r3AqvfYOsTNh3HvvavhlFW3w0/2NSyGB7CNtu7Vhc9
D3ND6Kg44faZxENtC/+hFiTseT6blxZU0aLlceZrNmX0SpkncVIJvO3Li1mVzcEy1cnNJpJAx1vZ
hqREhlOF3D6Qc2DDvOTqTEYm8Te0rPLkgCEBBlJzDKSysLcNf7ei0b/ZnqYOX2PredLZS09eoj9j
63Xnbkz7s1trPtIH52eH8vTcGI59zjsfPFKu33sjO4TakxkrsY8NwaqI2c3y0ibmhzP4FaelmatT
WZMiOteAywfQypFVgFRIjpHrc5KUfJiQd0dbo3XgS+B8Z8Hi1E+5H5sHr6+drUVCQJxIdZuMWN2W
//Iroi+pm5iGjfVqOQyWF8NlMMfepNwYXv+R+FF9Hbp+uPVt9y6I5niuuawobyRJnBwvtZc+YHYE
6Z0GJyJxfn3pLGE0kL8+VyfoXfJtOkL6amXJ/rT11C41Mc3CbiMXsDBBOfVi2CZt2ENYtaIzpkiM
McUHRgP7bS6t1h0mgLXFpmozJMx/TD9J9qoJOMGL8c2S+uwlrqYHT8uHfWTlA5JF/jJWgbPuIxqz
oPFoeKeqfw00A8qUj+9z+RLJ0zkE/MH4h0kkjpbxiV/lOZn3xlOYakxZJrLta6TuYW935zqTr0WU
qZc+CsbDEFnV3nNy6ztGjQuAwAGuDWCXEq410laA8Jy6pCP9BifzrSqF90P0rMplbCVnEYftco+e
pQNWn+xiMmC4VvkSjcTyZdpF3sGqmSpiVl2DqPHeRZMabDNj4zZmBZnCQ/8zkGQm5fR6u8RMi8eq
yaOdgLRFtCVf+pb1HNtOda11hF+qoxk2qIdf+iTkU9Ub00qmBXpCK4oIE0Y4YybxmfHudAPqTFZL
bRf7lC1WnxCrEMTKfhqz3H5iAf+mKZBzyx+1U+jA1LChF3XkRi3ffOMM9Tkr5qCM+UcrfadGl61t
lQBsZ8cObbCN47GfNJTYEwomYCPbEG7lOz8BvRk6sZJhycpiIU4gjXTvXK7r5as4n9IXBuACZ3rn
2XIPsZEng2nSA0CKT4EyATkFH9C2CroT/NrbpOaERtP9leRwBWX8WzOK/sn1WVjnJLCcy7w5KauM
nmvIPa2YDvmofqu0SZi+zFO62BjctaDs4FyUxt7UOReWgzuEcIELWPpEe3GzL1dmXDvOhaIGuPa8
yMym3rmMCRqd+bgGCvlWZ3UFXDuyD4z01NtoD3vlVM1tCMMXgrcgq9CAQ6FotPfcBRGnOgXDr1EN
jTz51m1Cy1qyEILuEsEsVdwYUjfjtzAcHzKlpQdjgOBJQScuBuaktRBp++E6/aXOC/Wta2HAOBF4
l95sMHhTyDDoa+5U3sVD3vO+tgVJdr6Sp+WsxchA1+pkctvJDYGuDCv+78WamSyV8eF0UuMCZ6TH
87ufDD3/1mTdcBmF16xHJ9bursf/qZHYu0VrHFKOcbPt4qEw3ifmU5vI9YaTLluIJQNBAp6xbfho
RSsPWAH2muqPFTUvOmlFz2baPrpdhIyyr6I7AXn9ocprC69abD3W8fhEtlO0JaIx/XoCsvkxaEMY
RvYcsmiFe1lb/XVyXevRjXL7EdVmhD7bIwc2yo82d+wboYk1vvDj110a439LA1Veu4FWaNUq4lJN
q/2UI2hENlLQ40uD4YRmROMxCF/jWSnnyjq9jJHvb8EU1URiZsYlJyYHDGbwNtImr5qYNAEnBio2
BPIB5B5irTi7ZhK/c1659QbH2j3KK7n3CDY5OzVZ6suoCf47dn4O5WRdM8+UiRucCwNBCyWUBbWD
GZCHaGNjmRhRpqJSR09MOzxgxNwCr/l9la2yN37f1Ds38byLDjVgMMEzNP0674z+hdpbf4qa8hCG
vnldDmaQptp6KLL8YCHww7+kg7FmmVS1JCAHg39n+Diw8onzqz33WrxfbF6hzWAvE498FLuNm6v0
/DWp0Fs/vQ/z6TNyHx1LNZeRzjMOz+bQDMyfFbSHMPcuRIPUV1r34G6GRvFoDeBv0aUxtdDi9bKT
tzx8ihCX7xDZUTXEQ/ORJfGx7Nh5xx3ZcIXdf1Np1d2tiRsdOvS6d3NrzTTQfszS8ZCDY7wu/AfL
bHfwgscbYt63ovOHswa/914HhXcvCEcOCOE5uAX+JDH/ee8yeGCBdFz+V8sfJYr0ljRk58611SFJ
Hul+R8N+kuIhDASbdpuJdZgRYchefY8ymYzdWbi/1E+xy/tpJAUaf7dDese6fIA+vwUlR/jJMiGf
x+/LMsZWnX2bj0WyWgTHlDcRw5Yr/dUznfcpKVnIGGlzc8IuwpfQlNcc/eJ2Qmy+XaatXYLXIGD6
zWO2NkTnQq+wru1s8hshBV2cgk8c3HHFIhA0DgPafjP0KRRgqtJFMh+B4D8kQ/IjAPxwhN8dr2Vk
Bceaedc6yBi8ODKjTnTjT2VryVNQaP4FX9+jRKR5Gpt6uDaAdzdMgaF+Bx/wm41V0mZzHBHCO1lV
D4v2UdNBKRAmUqJtpBjGQaZu5GrW3EZ5eKLswQjhdne6oz9Ryh4lQMS5N83qExSP8RBG2c9GYzDj
VUb00y4U+zXuRnbv3wtqz3VBNOgJdNLI5c/zYTgN10nMiJfJnZjA4xJ6xlQ7cBm8fJRd398KBHPr
vA9PuQMu3HN+9q5ydpD4n+whZrIXsd+RLrs/FV2YEO0CRfAGcZuMfwygU74O9aFHI16EE6zHMnpD
DJkK0u19m2SYOY0JWBlOg5SYpqF4FIQmOczgXU7tqm22Zjl4h5zuft07lbOdAHMT5onHxuamCAah
nnsFxKoiXZX9QVXsp7yKtwSY8P+d70dC7zA7xEykomxYK92cdoWW0aTFH1HFAhzV+b1xmwk3kEfA
Ts/Ow9TZ/5eR+U5JinBm4kCPmnPQK4Tw/pN/lLlMt1Jqb+wz0Dn4UMfwQh5DOHwafSpSdCE3Oq27
K7QNC2YAkZrGW0tNOQ49O1xLngKzKLeAKU5t1jBTLLJfRkV9NaXfGp3hsMUAeIvwBlic8RkNJHVN
Jjzo0Zk/lHWwTas2ZRXSbTvSD2q9Gh8ZN63NSX5j1frWjMWPeFznhD5tM6uAeREajA/7zzYgCGS8
B3H3GVoD8buyANldkNJnGPkpbB9cPSh3QaaBi+9EcZTT7DMINKivjvObUCbgu+QvqejQIH9jTlLc
8tiHcP0GiCHYyZgBSRgnYJtByzBkxWUMXOdPqtnVWQQeCAIoiaT10MY0+nh2tacpAbHaG3h6QIvA
yB7AMzUaGSGtyAYKxzRc2WH35Jted/UiOkF0Q0Q3wW+jC8xJWEJ6DyVKlHt2FWQZ1PG3ec5+ccHc
bTq2BCFjIB9ccqFFLF98lB6ACqFOCZ3ELnLsVt0wEaPA5yyLg61bC2aEM0tPH0hnw4xsWKl5RJc0
+rnYWBaAqNhu9qP+Wdr+Z6EBdUC241J1l/E2pQ6bpt7bxKz/Pb3JCUHDSWyN24K8Zda/Ld/BU9MS
TEzo7Uei51t0cXTngfdRujkJQDHIFb+mQewouAaw+KJ1nS2uK2MVomfAn8a8KmoTuUkInAy8MN2H
sT7rUH3vBFN4csS5kQJVyeSlx9AbQbsW8jC6VLElVwNaikpgIinMADgI87swH8A2GcY+y9TvgBgl
lTFvxENBcofDcFMjiHUKbNzgXMauYw/X4hhqY7YSBCvs+NiUK9vpYUY53dGPZtV4jp+vx67mRaQF
s0ckoidhdRxqqGeYfj3jaMkuIin2UutqSic2MyYmo24iFiMWhb42KGU2Eg2862RrN62uqTlslCRd
hMovPUJT4ehEWmHU2rOqKqAV8TGu2xORkHSZtVOtcLc/SX5gBL2cDNDLCAiIY7Iwuge9JPsCJjp6
FIbo2FYTfPSEPeFfcKqd/6skJYDZHGHsjp7X26nmHRtcG6gLk6lJd345ftTucE8RB8Y4k5PKYsTo
9tZad1PINlp9SAPvmQqwBiJVfZYuxP5sQMxius2j0X0n9yBaRymCE0A2N0SDP3x9mK008WOXQ8wM
ioBfp8YmxcgeJ3SGwl4JL8zYJ6kVjpxfovanne0/FRWpRfYU5YducDZjx83KooSkvnMHsTlzQSAX
UX3MRwtrWk5H3tvkAVrEsTExfgZbMgdGJN9ViySSEKjs2Lh1vGtYcWy7xntFGe89OPzOJwQsA+Sd
C7/xYu9WyZ9q7KEtujHi4XrcUZUJCCRYZZO6B+tb77GQguRKSAmvRhSoFvwYN7Weo6BkVGUUt1k5
sWGj3xGXCH1OdrG1Qb5hYSH/ydCHzM2y3HmRi8Y07MKzTonBxVAdNB/1vBNQgxZRuy+Ih3Un8RRF
DOz04aRivbli8K1XDD8fOLP0vc0vyDQng6T34ZeJ6YKerU039mj+zlhKb5IUZWapFVfTQdjHUBrs
SmTIXVjGOQkVo7uV9c/Aq8q592GK12FDLdm7rmxf1StDEe42RCxsaE1z9iIFMK5w2BN7Ktcl26BN
jlFzVQFMXZkwTVcBKGQCGwhPqu2m2xLbEO8DHzifqTONhQpvbbxK3jLJQxDYoHFDEpg23cT2wNXg
oXH0FcQItcYugxRMGPKh8Qtv0wcO++h0q+Ky3wQ54iUUNP46j2P3ismtDv/AuRmvgaJsDzmQNvVg
NjurYh8eBf4uzyYAs8C9wuRNj7mNG9PYcwOCCEen9hw3crbnPXiW++Y44Xdk1NUDETxAJvjgUC9v
jAjyhTveUSu9k8ijVuwCf5I+AIEVWg/HQ3qMQtcBEPYBjJ/c+7Ih+pbQjjwKCV1lWFPF/WcxmIiP
rJE7tpvXHsb0EoeMMxIRbx2/eMpVp9HiDfDKg3g1EAxnB8hcx7gxD27TfvfIkSdX4gB3+WHKbLVx
M3bKtgv3xi3QFzOCjzek1hTbxP5l9RQY1MjAKicAwRYJd1bKJctFQnR9h6KlC7XfTuPj6AwMWI7A
p0Pt1tAGQ4+G7V6E3/mxz7apj7sqoXWZGIoytesmWrihaAp+RbG5YWwn1obx7vKIogeDC49dkgOJ
lQk1B0bP0QEc0nf8alkjYBomNtOK8nVdc7+plklIOMpjDhBjLZPkJ5Is1L5afBkD8YGcB9WeO/AO
ieZUp+0l7zlQSRtEufIBCRbJo+s1NOufvte88sl/ZrufbQ00JQhLI9wog24/NhkBcTF1GkhewqIT
3KRK/hiosPY+nSRzSa5RZFFWPwToG+NH4pn6dVBVNfCmvNiyirdWhSKHIApy6KWTQBJUv1RAg9do
Sraj5Twa6XC2kMi/FEVLoBAZTqbyP5A4beENbixd/opkxKeaLkZrck5i8Ywt1lsjsdNOY0UMVVrE
F8PNTCpxMm5a9FvomWCjRW0m135L8q6WUO47fsU8v5w2CfTei1awpJQJS+yGoImsqo5w5371Tfmu
D4S6BRUb4qYbtqaOZnLwoXQTYkagQyEvWLwDxZAvEO6r7LjIbaBYG7Kqrn0yoGGqtVen/27aJcH3
ln5HtG6syAhco6kmF4SiICqpIXA7fgeoAA4xropVX+P3hE1Cnxr1w47QujeDCzdOypMi6kjaWKSp
3rdmmjxVPVD6zNFZ1WNMqwKNT6TWMFXVs+qmqWPcGkjrSvBqbsC5SO33P7ydx5LbSptt3+WOGxEA
EgkzJQl6lq+SVBOESgbeJYCEefpeoP4bHdGTO7uTiiN3VCKJNPvbe+0kbclL2DVbZu9jP539Y8rI
dH0QHHZzWrr4jHfBsxOvSd/CPjAl/lw1oSIafzUenbTkRydt0wjMRZGrX0bkfuQsbhpE3VoaO8hr
tTc6yQMuO3TmTkX2qzDxYNaUbZJP9PfjaNLyJ1dkqJs8OwLq6mA/MJJI90uF5NdHAiG/7M7cmALO
XXRPp433M6o6iZjBYkpBBycjk2+2Us9U6XwUlduebONX0lDotms1oDazq9hZ6dEiM3Hstf7WtCo7
IINz9CpmHhpC1VgO6ORt1esc2MWeEsZtqti+nSCpQPCvHxafLtNxPVEXQXfhDGysXQljxa4OwQ01
ss/mbWm2hOgBojtZT/2bNg8WEGliEfClg8HbTHwccEAc1TJNB6wLPAFK7Bm25Sew23JJf/dy9o6t
5R2cVlOVY2tCRAvPkpWbdCj0/YnE6bCbM5YCgJigXqywTgNOSNlFV+cs8iIeeyhD7MEPHXZ21AsJ
Ms8W+6ma613v2BcmCQiftPSVEiFKmcN2ANx6nEgzLVH/20yCFxMI/b6obWKw9CqLqP0OSAAhTBAV
8GwKL4P5IBYC4F7WnX3Dkzsr8KHbe9ccnxUWfUV5gWQxFZWAGSv6zyKojJeJGRpEPzphv6qyC36Y
HiamPi3TzUDhrB/11NqVSh6cIva2tlRwD1wQOh6aWsr4JY4ilyFBpLgFUcUeEWum0WMaN11l5ofc
uLh9Fp1zkQYgjbFrSVTxnipwSlJCEbm03E2w/XwzSsICD549VyjMWJScUh9G3mIBIyuslJ/s3SFK
tuTezkOd0soBZWwLtOap9rCZtKN7TgNn4YhGbVBNDE1P3wCm5ZugTHRYsrIm4EbCspl+BsD6IMIF
6pAGfzhoJYdy8p6Q/Dd9oRmb1PO4ydISVoZvPXUsygefSTpqsBE2Up95uW9JTqmLHKJnf8KBWChz
B2lF7pIe0hsbB3DABPrUgkGo3ZE7ARswCJqx0C5mH+87I6/thIUJcS1DT0w4qENpWiuHcMnZxH0X
JV1OHb7mXTnlufmhivRIpICy6SoX296FP6AbfI4bCltpHQkQOFIr31IkAmSd9O+uz9WnSAg4MRB9
dAhsHTCXtniEcW8g39s+zyMOWrB93yqCnnsuKjhsMgQ/gvhhh8vYgOVPK8iw1T0X1cEvmRjyH+T+
pp8J6HSKAgOY8G5RMuCoTw49QFTLWw+8g8uR0nt8CsG75OR3UqLcjV705XXDqYHFEzIxposEL/Tq
2WTkUwCvE4UBft7nhz56wqVnKogv47cWVFmjgMd7ezjYY2UflGvvYOPE23qZuOwTniHHPyP93rou
vrTl3IcrTO+pna+tQc6scxJum30es6QBIIjNSlz7rqpCoZo/dV8914SBWB8YnnjVD7x92aFJlx81
awuvmbtxM3c1M/O22R17RkyjYwpQlTrTXcp1jq2QNdAxZ6TP5ACMifu+J5yQeN5eeM5xwB5862le
268Irm1aUt+00KsUX/Af+kd3MGbiKv6yUxaVdx1cxW37M7ctCu17pFkWiB7VxH1Il37c9k01XuJF
7zNzfI1sP7gm6fwhFjmHyni2jORz9sSzV+kFETLJ91FH46O78Bqloly7t6jewmiCyRzPV+v8ym05
PjeG+469T1yMRb+a6nvqELj2MFwx8MTiQamRwFi/9zmH7SjFYYsd1g55S28cs6T9IHMkS4LDwH5+
mOgff5CViSI6t2cajr0tJp0kDBxKc7Lsm8LsG3LyBTk/cWtrsYXsFdUz/K+SIxC2BwpMRkK53H49
GLbjdMcLpPJg2byVQ8EYFO6mUZrdE544DF8lPHRp59SSai8Mym5hpj19qqp+DfjONyOd8nuNFVpJ
KTfJ9yIt5zA+0q3YpTZzgf7NhC7wQK74yLQyxd6XvKcNFgzp9GJfWSbgFTyjrSPCoRH7FkbP3LTT
Ft/VS40aHbbj14IlNkxKEpplVV26djiOw7A82hlPdCA5CzuKIhPk94KWP4npmNpqP+UjNb6nqnEB
Rk59OFlk6sDN7EyrZGOhFINzLa4HYqE7VHO84qW4FP3PrMm9q0XFYxWpPfj3U4ejf4s1vQ3RAkAG
m9aukfHZBXq+jatuZ7pNTFVNisGLFtwxa380Q/fhqGI/FzZPR5kNe79Tj15cGxwP5hNranPo0uF7
pBPrWBv5F4PcmN6fTmxEjM1Sr0XvyjbCRQ7p6+C5QJ5NGGOBSWWFB/rhxwBK8Tw4+pcssj9DQXd1
GgxcGKaB7ily62n3FlS1DAsMz2FQmH+K0X5B5q0ArdoTdykPj3f25WKf3pdt3G8PhYOetGD+p+WB
7qw4WbbtiJKxAHw/yyF/rzMUobqo252Vo/Nnyoh26TLwCGCrMtPi0LigS712Ps6Ug7LS2/LYV8FT
loCjXWUr19PT3o6lJNvRU2Lv4UuSGc4FZ/QOiRQ5ZXQTKuGw3MxyOApfis0QoIVHGqmJCyjjHnPI
gG169SGaZsXkEaGnbYaD0kt9snv7O7a6Af2nNUNL/Ep1ahxF+jp7tLV52fSBve93A/OcWQeeJQed
JO0JnLv2C6CkW+Nh+G+X0trO/YL9cw7mh1kR23kQHW/sgJNlmxS8RzK1UakFQXIxfk1L99AzWaN3
lDRCb3D8qzDVEjeD0ESsfuMW87FnuLtRVv8cYY/g+OzvZFY0W0RhWu7Mi+lVP21VXL2mcDDxWrdB
y79dQjeiZm9xhzZA1AQpjRpXRXSKgKdBrmMSB53hcyqvbYcLkTulVtxvqVrzjx6XjiQHQUyb7R7p
rT9Q1dZtZVpdpVfcRv3WVCkR0tFojjpiviZLiY+9Xn64KktussTwYQ0FBwqeT1gCZBVD2hEECwcG
skEZf2Zhf+iEYgLu36S8SCj6DQNey+YmIfjbsdfcuEPSNj7wGeFj/ZlE6hgXPPklTvP6lNmIe21r
DGfaxhFmYdnPaEN+X1wByv4czMY8D371EzHGBNyAWlxZM/iO6gFL3bsMTHGsFcWvooYNM0xfILDL
LfovT0E3fAyV4V797CB4DDP4MWE1DdQTVssl6CDgU/L1DaURhncBGiWiaIpWtCQ9ALz7m8zt08IY
trWm/BKZuBGGnNo3tzAuntnqb0ahjmZzb8rWVeg6YHIV+TsWyRd8VsbWGOKfo0mbh13FJBTZX7cV
CA2meyaCNrDxtjCfc6mjfZcLpphz8ZlC2bChQuiZm4umATuOAAhmHp/FtrKesqEqwq6thnAW3c3o
k8fBqH85mPK5x3GK9CUewXL+PVIXBLyCLXRmpPUt8frsEfgzw5jYVvYhksRam4l63pxI7G6Qeq/o
DBRK61NJ98GGgOUruPR5b4ziG+TOtQp3nNh2tkPOLZeLDiLJMH5TRvfDKKi1F4ugnHdGAhyL8jWm
UTnX1nSrrHPTwdlZJEEQbePlc8XvbgGDRt4UsDOuISXS3aQCkBHCzneSfD5kP06nmC1cEoXlEKqq
grpipt+0SC/UE2lKHlMOfJmx9uutaneu0yc/pRfew5HUMx2/REo+9BCKedUGzX1e5Wg+7RrnVzGX
X2vYLnX0M8kivQVGRTwuMtLztLgvtF3R2+Z4wHeamqIHa3mx6/RJleaOD3z2nPvja++hww3zx6yH
5pXc6b6ehx8kGeorntIPlwTVZEW3qYpupZpe4xpvkdtGr4w3uPjZP9MJ/Z2S6o3QP9suQZ+KaFkb
vmvL5DJPipTmdm4DfWyGnT9PGy/t8mut6fbrdZ7tQMCwvXLbZb2e/7QUnJh2Jq4D7mw5qU8rmNHO
O35jmQFyA3//u1JpdxmhvGPDgsaSK6YGqVkVV6uI8n9feIk3PSOfMJ6j5TCU8a/az9YzX/JbkEE/
OGnSYXUK9obje1gdOCNXLTNItV7nGGWOUh2XpuOdp2A5F9z5sQIChf1SAu+ekmzyFkbQyHxyqUPe
VrX9mQ1/JkSAzRib1q0bZjZTL5EbLMZfk9B/05ILj5gxnVa/57jDGDAifBaO+z0LuHDnwMxHwfVB
F+KzSoQPny46WS1jJlnFqIrosM3MKTCnB8Lo4Oebqc3TBDcPy0aYjk5ytDFbkFjKQmytw9Zf3Del
aawYfK7jNOntdIwEHOtsL4apQwcezWNTcJRaCOGauAI2y4iEyEM6Ouxz+GmMHZF42+dejCnbP+bY
hSh5dcJOiT8904bAEl/T2m+2mB0sa0qzBjRSxhWaM/4Sn3RjInVhBuLKRUUAShUq/cSGoehB9yeJ
Cb36ECL+cKhHp/biG3xQ4k+2Jk+vy/fIWNjwDcFtb7Dx2/vguOdmOHtm9qdPouJc1tVPbnYf/uKl
JyyzQA9099IFfntQCNmpaTlbMfnokw7CkP45O5rYBCu6LCb62/Ao2X8S2f/mNbd2XoYcnqVx+9ng
ZbanKOKy1akdSblDMGXyuXCqnUEXSToAC1kaiszwcunOj0O+0U/pMbwQMvgWsFypdL1uY9Gyjb/Z
hAenb84kdwbWgXWk4HbqhPr2w28QmaXNvXho51BPfPBMLmEmamAiB2fvuZyRWCoLKF9569yE5Fjg
FMQt/9H/SwbRcw8nrv+EuzyFuAORQCTQsWjifs3xDrBenPl75r/sNECAIH2E8E3rXSdrtg5NC+ho
ONc8G3lpWzvdpV2yc3xEEj1zswoS53UJdHH2renb4CdpGOf0LmQm7ZIlJo5Wo5577r6jKvimGG5d
kHp2GrNWaFkWTjnaUMyxuUHiYjo27JYEN7VX4CCj3FVttcVaI5PiPdUoJ+CSzpgtNq5ZMHubKhBB
kkAW3UkLl/i1QJ13ZeC2msFoCLSPZ2CBzUYs40SVMh7Umg3JSBEJAkHlAwYioO5j/WAJpALORKDm
KezJyfmEQlMyHTirg64k8WTlu7hGhHebmZuQlby0rn1gshvtdUtyoefImJqlxa2+Ozh1Kbe5nTP5
l9+aZASmh89bCIzNRCZPzD3ITSxrEtWlkcGpt9IvTnCtiERuIfvRSBnLP/Tce8H4I+J2EZheebJK
99VOaLeU2kJU5fDRRcSzGRY0Xy1X/Dn93ptqDFt/Vkxx+SDGLCem5nCqfewcxjhTLIclLnHYAKAk
0N2Cvz8iUh9J9HnP51w61CjrI83UEHvrmcsXh08gIfx1rAZM0vQmZy63BWuELNAn/B99bmzdLJ5R
RnDauTEX54HeAOh+MspfVF0cR9kPoaEiTj6Nf5oQALjIBxzVgGGxpOWHofhsFj6VWWT/iCXFKMGq
Da4yiqtmkh1jW2Pu8gUTUuJXjQ2oX9c3oDhEIuDB7nyqYLnstjsPDhh1MvnJr+gVdBqdbpOlvOpO
2lsm4ZtBQQ7tuUpt6xKlDR0wmfJi68N1Ceea/5Pn8RoQIJGsd/LFIOsbKPZYf3qo3BhrkIlQ3uNs
STPKa9J++lVGxUQxw9BQ/cU0v3O+YbzAs+lRZYZ4A2lD0Lg70RO97RnMlT06+eiqahfI6ldGAt1s
fROKwQxeCk/rkPLm++vUCIdAdcNHvmvF3PK78wrVjiw/F2lKckv5PATpNyqhCRr4z4tt1ITgDrij
noPYiZ7dQjDJLpabS09ON1H0Zsr64kqq4KKq/VsE47IlncwD5S3lpYRoQ4cCknBAJSig00MLXGkT
EAsmFYn0rNPlQmPxi2mD5rMAlk1za3D+96g+9aMVlWhxgKB3Z1YBhwjTOzPXXDtXxWYJ8uE0QnOR
CRqain3MzEvlbLzya4IXEEbQ3rkImR103XRTGhG6JpET6gSGw8wZWHJOhjehyFrCq+m17V+HqGF2
QZXlJNUbBpyL5cbublnAhAE89I41iDA+N/6Z2rwV1DJvgqx+btrE3RkVR+24tz9dmwg5/SODYew5
4tAUEumN0hBwB2HupqlZ9qsFzp/9d/bj+kRMCgJDS7McZIfLwoogeg7BViwpg0jzg57nP1zlis3i
8qnldmIY3XQNqvlCjNcNWz2HjuIOorXswpI9uCcVdZ619RB0TbvPdfUmWvcmhL88qBGKUxyM+RYN
8lRmNDSmxlxuOZiAG0L3iHvxMiQtpIxG5nucAf1WepfWSeYNDsPQrYRzJrvIozDlUeiP09HR45c5
lBgxm7rGw+Q+Ijly3kQz2JWTtQuZZ1May6CN4kpBXTkvroKo0ruZOC7vRWV+jiSCXqM1IjLlX0lQ
lI+Azx5U/msqxiekCn1tXCQkIPeEpKaCiA2iDuabcw04e99Kz0EzT75nYG+YGP6gZ73EYtsRAydi
G2LH/MtATSJ4JI+OnKKD24sYWo31bmTBLc/KmyVow7JG09jha36OCf6kWaouDnUa28K0PvRobv0Z
1ErV6z9D2lEuQjMKmwT/qO4H3BkcKQI/tVafVc6kp2ONXlw+wmnBJT0A3xzzLB3b1dXoLvRoO4jV
Q1eHNv04nW9Sa9RzLskr7gGUcW4TQgx2KXHjaJp0agJccSxpdxLLW0T5+3UGqQh/NulNcLcNiqRP
ZMeJkWdw7O1HgvDsQCnXZ+ArZfHHqQJvi5Prk64NiosXay/BWHEhjt9IzuIsLwqHHZ+0uKlDUl4K
SP4oXbn2oDz6CYMGy+vMg0wJDET+mcHbvljN+zODjj4Zn63aIB9oCowjceCdRf2iQMR4/SH3MKHh
vfgMck3dx9I6ZBfNXaVxppvCWp3A2TXjROW7Yi+mv0WO/msPr2asGAjzcZ5axaXKFPFz7proD4+F
kc0HpLirifFlYwVGs0sxxO7L7qXxqxn1L003VuSeiTJHe0ITm2iwKlqM5J5Mint0ljhkQOPsRGki
AIg5lOve7Q6lvlLQNm0n1wjrDDy3B58fP+EITWYujTK0DQpvk8nb1Fx6mZxh8dBfMA7XgGxfh8FM
roUD54EUHF04jTOn55TqVz5vvD16KfbeGSJPd2ml+WEhM0K2jLH4cBrUZMeuJNk+ApeTEUvIngYk
eFsWerPS9fPU69uobOzsHB8aRCgswMmtjJJgF3Nrh9+AjDE9UriUwurgyoag326cyaNRR1ufetla
6euI+B7zh1G+0fRr+qjpRL3S85NsisnQDzGa43kymxcRlwdNkpQFj/rGqe6fLKvneiqanii194Pj
dIv75NrmZDbcIoePAKL41mJt3ahZPxjNIM+x45DMdvtbQ/Zt72VPtvFkyQTao4nOJjr/KDg7bZbG
iLkw+iYRN2DAcqIbXc1+sL9zLmpzxKqlkviJkK/cYMnA5RdAoFiDfZCCeDtwxWFNgq8z8YET0wKq
NwFFVsu4f7zjuGg+Z+8qmH2i4AUtmX0oyO7FM4SBEGNwASJHLlrPPfqipCpOevrA5QmXpYeVs2TY
j+jydveFWhVLFyQh5wD+HF9KElwSnPTbGIc4A3wkvftv43SYX3AB+5t7vnvVrlbecp+NfAyXjkRd
ivUZr9o79iQAtOBdO8JTiIIw5HkVOZmlWUioKmN9DuK3WvnryUV/TSCGHMM/mJxzn9m3umc82DYi
W8J+WVr0Da8vhJAjkuuCFRDrK5xIDOs5tmaXQrA89cMFg9RJ4Xh97ypidkvjbCYJtaKOiFnGCXSD
BCvvOwAV7gOL+aJ19RIMIM1sQ2/vf7Mla1IWqtPXqM58do6cWKZOqjcd/MTNzMFzqrvDnTrAuTnd
ATyRYcIfscj/cGpmPNMG4puqY4XX0SZyndFycn/H3JSOLoj8T3Ia5+vdkgqrxNneUXIjFghKPES8
J+tYAkvqEb7x+T4Ck3AeibOrXQSVhajQnOJ0tPBTajuzt3ZL2eodv1Y6vfPmcmRepVxOOpzmSRYT
LkMsHUCrrB5uRA06OPb3jO/9S0V5Wpz04mAN6mlhlvI6BYduYug8ZpVxhLp9MikheakZAm8pqmCG
aRALdivvdv/zQ4FFIBDeh5zILMb4kIRRHDzOOBqJPbyTY7wZphHVa7DaARbd/7VaLhFMk5q/xp4I
H846eyfMCSksyTGZ3vm9piaICT6EPC4bNWfSQu4y5K8j56k/Vc0ZAqYHW1mt50Ns0GsR+zK7jrp4
G7tmJMQadCTsCOLkHiE/Hh7BBtYRmlPtG2vkD6czzZOcMFFhAwneuuqk1pjdADz73o1SUu0SUg0X
cUACxY5I02ya0psxT+c3y+ymnUP44eLUHnjaeYq2ac/6OOKHMzRle1MhSLqh7w6grOaSXakgKLyz
rOrPSgC5NGsEjwAO3IhlzvCIJtMNsPgh6Zr0AZci7tMEHr+7FPnL6Pj7ObPgHC3eq3UPUXZl+1jx
o07hyq2jCqKPvWw9U6qvIUIjxq2QPFfWJLBZ8dZlLuOWKe2X71PGia8cn6pEN+8zdCpepCm+5dV3
ZOHxNq7AfOr2Imyww9M0ej9M4XCDGaaGdrN/DJHOKq9NNM/U5XHMVktM6KacL8Tdu2flcFi805Os
xB2w6tU4a4sy3jsVZiuWHvdSLr8Nfj6cSUsS0OXThYWDzjXilEkS1B92Xe+iSNdPtp3XcOVLNqRe
e5BlsjXiTk4Vjx1jbKfxj4YRY5ldJ932mozR4zg/weJnnEGu/o6HSTV2KjfJblaRaWtb3oks7L7p
BbuautpMFrYp+LGd6s2fqE3leU7ERPlK834HrHtzCvKxEM6DitqFvct7MmTFOiCs4jLTLRbRvX6c
5wT7Y5c5BMNGC8lUm6jhP9QwcX/MBrg0sIBGnImbFOzYvii6a0MO7nzvK6+DoNg7FkDo2EnU1omD
7CwrjsQ9C/CTYF68ZqDvLyrWhLBpsoV/oIflc21rXRHjikJWbFU4emoewKM/j/qIE7fkmrw6BZ1y
vnZoVcmar4ghZVnCexzXsC5o8mQfCdLOo2fYoVnQUnh/S6KkI7Ceo8rz+8iGMLh9MIwk2FcrHpMo
iDW5za0iKb4fVMQkeR7PtSOtzZ3Vy8Eu2FTjWL0YmfL2VYcv73/+dGyaX+AOvEc1MPbg8lwcC5H8
xGp+ojd6l061OjiokOFUW+DggYE/8BP7PGgvd1x1u9ZNVCmCTVmdUlN+1Em/v+O5lIPD/k6km8oS
Z0S/rOtG8jpVNMsHUHDuCyKBStAXVbF3uwLrQMP1h1oKLsm1j2ZFwHOc4n8otboM21Kb1/tmW6fO
LzkkGpJHNl779ctgkoGCxm0ds+6R0ciVTXpd3//vl9L/4dm1+diM9cuIlsB5iV9y3OhXM4IUuv9o
EVnF4X0c9sORG8H8XUS+Im3dY0do+BDI2REvRtWFba/0Jw3r/Q4zobjFdZle8TDwC5RORxLTGuee
j97CguBP83dpX1ydBKfKo6+Q3tjsezF4jGpdg5uFcikgbNeKlkL/0pEvfqRee9Xm96mN0j8QbfBx
WEjU/6hBXS3hqUV/YjMhbOGSAKDd5sMwYIhjRfmBxqu9llRNO8V7K8cF4GA1vDNkegwCGwtlXbjt
sOId7Xc5Wx95WYqbSj/uC20UBQUkte67pzJzy5oSPE5NxDdRxU/QFOWLDcZipJgSwi6b/thWN0xl
zzDpjZ1D0+92WemdhhV9jkRAziQeo2MF0i+8oxN0PD5Na8gty+bmNBte8l7NwcsMhP1hbq30fUgt
VDYvA+i+/qJY83CSHb1fS+TNhYW7l0Z28XGb3+opb9DeSPUvHfBmQ4MbbSILR61HbUpfqOkwZmP+
3NFliL8BRXdmpztls3z5x0bLRggAcbziVYoDFhFo3BESQdrqR0oQUWct/AZrfGepzMu/Db/1dYCz
nWEVQT+j51uZhEkq2tr/e3PIS9VcinmvtzmQiaLySG2Dhuyq4T1DdMTlNhmXKSGxgve3u8YOLMk0
v93XEyOuJmh0nkNiBQShwSlkU/KgHO+A9mUOlhM6BReHgRGjl7fpFziDZ48V69oSGtyYvfJPppm3
4Th60FGInYdxraZbW/y9n3BK9jWur3Cf7LH39nlBy/m//b3Ovfmp9psP7cgA/ZbVKHEIBmL4aEOR
WS8N7TsPNMU6Lxmz18VtqCIxnZljaWwj1gwnN1BMa3oRkWWYPbTHOTrxoVR0xkfFNiVgsmN4fDZx
VD32Uc1cfI0BMUvyn/99C5gKDfw+ujmKtWx4xhy4mu3AunRNczaytVMFl+vZTZyPyIiKg5Uyd8Qb
ABMPrlCD0/4YdCo7ssUiPAEz4rVc/xBVK080x6wlC/WzaxBEK/MIYwnLPzlivFSq/OVAI+i7oX6L
lXnDAuiiAbn8iAP81iAZ/1aN3K2MzCHm1nTXzK3aR1Jv3Bl4HFhL5u9kvOGwrf8mj1TVoA0ua8Td
96gF1rWp3d1om+p658YMsvkP0ucfkkzYmblxxrjcFiMuZib8jG9ki7LXUE2TOL86RgI8VuEd8psz
ERK9cJ513IAtKOUJm89DViTN9o6RsXTmPMU6wfWK0w+v+1+AIjwd/McokwOpaTAVSj7evxULkb05
aHJrLKuRESYDwVzkJNxnnTn/GBJmt2XXPZLCka/B+A7p4LAUWfIzLmq9zR0LfTJ1g31uMk+BX3O4
Y1IHnZb7IRdP9UDpnrfWDljkI1sC2MBQszUu/58rC/EZTQC0Zm7uTd7pDjC+r/oy4azcxt7JwolE
ljIFxdPCPAYXCOCx4zh5v7c12ra3mCUwjq83NcxUcdgVaX1YiyMIP6R/TZB+Nf7//VRypMXjJ46k
kHG2r+B9HY3OKRs1eSjPxX7Y9lOoXYbR+s4dsLLiNOZQFPGcpWHnBBn3Eo7I7po1hjTAQKOdvjoT
U0uV21tKk6jCqSIoJ//+0yAZgv6idlbdyg/hUwoTZKk84nCQH9pPmLva1WfVefm1AmHFajTUm6Fy
xc5aEZiSwNIlSttfk0P26U6bnBU+FnPu4f/Wvvc6d32wU+ovvYxEUu2CL43NmBBE7RbpcWSIo/HS
EvTb+6WTnYwoepMQhx4Va0+7MrCwo/JbNbpLPZrBvxYqXh+O6JhBUpLdmSed/cwJEbsWJ52R4vB/
z2vje+aJyhFj6bGYjpP1UkUOSmrefjXtbDCGh8shwWluFFvOfa28r5qsnk012IyEL2DU6i0XQdrf
RihTfo1wcP+uqKa/YOqNd30DKFt6sJJGQwSwruwjvdp/NbLxvphLhqv3Zp/xihGlPAbYeQ5z4F7T
pk/fyv7Kib753jsl5x/lpm8AQbx/647DB2D9k/0a9UiXuNv7deBseWy9vfK76twYFY+TK17XPtq2
pxfLS9QvUplXy2RWnhLkfqSc+i+hMxshzv1bQSp86lz9bUmdYQ+FEWkgcqK3mppPnbiHBSPLFmc0
TcW9cZzA6AEAZxLK7IikZ5HCvY65kJVJhFV7ACW3HuCNnjqS+6ISmz67hex3PLrLQ2wvDBJZyUaP
T7dO5kPVcqiaXULPMkHxrSr3pDHIXJ1g+owpvLt4cvEvrJE5BBhmXgVr7GvDehaVy/jW2VxS/cL5
YNnKfqfF8OyUpY83JD4zWaPJF1X/ODeWevD52G5yxehsqgdvd9/t1yE3Mtt8vX/Pc/9a+VPzZKkW
bdriXHBvORGw709Lb57um5lc49PKMXmMaS2zqWlZO0juPzu38Q/aYjR4x2DkBfH8MI3VS22NNu+y
H5xlMT47hX1s11qrtrGfu9EgBODqc2qvSITlCrJkCHGflm9zNC+AIjhBFVz/5AoXgXAkmCxqACAQ
F18s6KxnHhh8UcvAGV3QuyJNrZ7/5xfyIpJHGtWQJdvkKVolhbmI/mIXk3sC17+QV8VejbUs6DWB
SSlJ6m690vfPXCl/auw2jMZZuwyRU1XVRLj91lNFUvlnNwW7MFres6iyV/JwPbyZ2F/DYiwnnZvs
6KVlDEawFQFZq21Fx3gydXTKDUV0GwLsRa2fN099zEjWZtPot1PTiR3pz+94K0FME9neStH+XTAg
nAq8gexbsc9NLtnd61DKwGD6S1fVacmIRrI/xgdJPcCtqTTHHKYZRBIgpTdRgl1u2pv1NB+Nloq3
ldX2mKjy8R+SWDrBfkhyStYAwa4X6FwhDcL5wcm0Vq1C20nWtAIXa1BXTFUyOpTa9t3N5wwRDkXE
sLIzLww0ioEs6/2n5mh4l9BptrK06OfyuCF3QfrZ6upQlMW3gRHng9HJz9xFF2wy1v3KesUbOL5L
DSCuHlai6H0hQbJ+KHtUYbOW7luembc0gevfVxIKeDmWp//iCGvH44QF07Ve/eglmZg5Pbjya/ER
a7Y5lruWFNnBbhWbz1MePQT+u2W8e/aHEh+d84ZDZaNsd+ORvHcEpmrOPLYwdqy3tMhsz5V1pCRY
gFjpD3119Pvd0LVk1j/n7rkbnleh979MO6k8pCbJycJ5rCUpd6M4W5RKoPPGH1Ms0T2WXcuJayLH
mMIfxbzd/oUylC7pCWPNEbH70wxWw6yiA6CbgW22/iYRyBwjJUut6D7ommQOmhAexJz+1PXOK77N
kHQWO09mv45T8NXYbljVcIWWujG2eSyfuqa/2oBE0PD5Lhxa5smKxrUGjefJcsPk8hcOpXe6CXl3
1z4kv5In4WUraMfBr5uPL8nQbwKTLT+L1CuXSthHTI1JR/dB/daRuABHlpMf6RFd5tAgqo3deYxy
Uu0JPUWQUi2fyWYrmGAt9CI4JV32FqZ2nJuGMGkZ83n7aBE9Vur/0aVq/+/aWtuUwjIthqOO5VrW
/66trVTbBP2Utaja9W5E7nqY1y+5/5R3HPdbZ24YXvHFsxq+uN5/fnj/ubin+dIMsMEofPA31Nuz
iFsgB0ZV0OhADz1xUyme/31pON3WI9ee//P/tXv8v5k7jx3J1XS7voqgORv0ZqBJBD3Dp62cEFmO
3ns+/V3RVxBuN3AhaKZB1sE53RUZkUny/8zea/9/GStOxAr56/9drDiG8u/697/GivM3/jNWXJCU
f6iqasLFRBihaLJGUsry55krLsjqPzRTFmVLUf+ZRq2T/PG/g8X1Z+g4Ck6T/CHTUrkq/k+wuK78
Q1Z1AncsRVOIsFH+34LF9X/Ni0FYpeuGRCSKSiAOKULmv2UTKz3JURBqQOcBY8/qy2ZO9pNk1Had
XfxN5sb51M91T4lln3GouEDeWKTlXpH0XlFLnqYYgJQyP9ORyu7+p25d8BtGpdxFQCUjLQb52w/R
INDzi0LY60qoQnF3qnoIoPUC9tbQ3Me6GWlKHS3FGLbSHrSF4pc8ZgdULuA2FKeHkZkCSemhm1Y4
k4Uwz5VI6adTOwkneTkr+hwUGhhARGrJbe6rG0nAnKTFDVRvImqssxyx4d8elYf44h1LtPoD4tcL
NISXQ/1TWbJzP06uMP4pjgDIcGXeiCckrsg4LXjfHNSLu3IYD89hH4lpDVuP7qJm+Q1V3p1dqqaf
2H+d92lCJ8O+S36t8u2i9sHK0xuFxwd8+g8xid9XRzTr17EXX5T+vdVdSxADAED3TM6paMQLxvez
IUqe0V+eR20WEWd9aioV2AXngZzclq53aoPvi2BqVO9jOj5SR0uTO4DguyLk9zXO74Ktax3RBm3Y
cOcjSZO/00y1WVj5SbP7cdL7XLVeJy2eurIjg7xQfERp23mURBmH/qZrUatPYfLX5MPl/5ecIgRA
/0Kq1mCASopoPS9zVeESFP8tOHpsEuxDmZo6GDFt9fzOCsgeng42VtEVwYVjhZB+dPJGdobYAlKU
uxA84dP5ioJCeN/AT2JYyytcTBhWEMjVAyjhDKYaZsPFsRoz2JHRcAsFRbIFtdoFy54HG0eW3I8+
8sev2vhtKCiJUt0dFcLxzNydA81V98xHHwPvytlPS7U6AwooYoHtRP/RTHTkcIwA8NrkidsaXLOK
DyGeNPaeCsOndAw2WfHhP41idkPmHFWC9J5n8Uf5QiyPkF+NfL9arITGJVpYja4Jr6zZOJKvIwaA
Xh6xS2xMM/XL7CcIFHruMiaiOMpGufLGCiFQGkOV0NxtEHE0g/uqcLk8JQT8ik2ucbFPbulcX9Uf
ccBd+pDa+A7v947NiNDA4I8AwNA65WJ3GlIp6nUtLOhMnpNbxpKL4KjpRdswl7mq/VSyO8J7i+oU
v5pDOoabYuMlDMPTMGdL7PBkZEWUDMeFrfTorTwV6knnPaY+nDIfqpefz50v8bUZ4Hmmh7kaLAbF
I/lKB1XPfXoSv+s0rju4yc9psEvanY/Uz9Pz2TOhI6mqY7rFDYgGWRvtZeincydtJyYjSeOPm+QN
aZQkqDJFEm0HKFslalRt9vIEvxbWvBg6FWa2dgD4JrxORfq+I+8up2NmA8lt90vhSsb6KjNX0opf
3VKfLBX6xUIh4yE6JkzpJe4acg7zZ6HNXLEKSjbSbM58JuoYm+GeJAx6lvOKK+i56i2VNeLKBkxj
F6lkK4cuEifXji8zpmJdqrxWznHA34hKdbuPvG+vyzBehFPzc4YRigDXlVP0MMOKSwtuwnTPse33
goQIvufV3vWhQmguBP/l8Lr9Jyn+f1DR38jOGof/9T8pOaR/TaR63pmGqtBa64qh0Hr/e555qaKz
rjS6qm6K3VzbPbQxyBIiyRROnxvuG4uIUPJAtqMgdhfkAtdtsq55Ot9KVsDdu2YXKOuZAadwarMp
JCWjaKEZkJK5HHsGBnKQKXMYbWGvJVc+7Q0mSsbRou2uQTZFKToZ6UZE+3hzV3sWX7PReoJ1+MyK
+qUV69chTd40hhbFlaTomqzv6t2civfum0HoVPnla442dBe8LR19OcMt0eeBGFbvY/qATn8qe/Uh
1vUL19uL8QtuF6O7OjA9A8xHfkYxw6wo9nrBUxS7GgjgkqWINcV5IiCqEq6isdzrGWDdyPBtR5CE
dGAe33j31zh2RvvcaPI7KvSPcb8g+MF40brPb9H3dw4NfyrFp0wkNp47NPbUT/7c+PnF4gxNgNUB
ksNbORhtCDg3XOUDv0GfGYKgqC4ZFQF2t7U8SzTDGfnDzJkjMlaQg+c/DDchO3mTC6CY+anO1BBj
aagDCodqDi3EkkgasRxA7KtqMfrLHS5MiBx2N1ROujA0Jma6g2NbHqZqcSfCPmOwG93frtsJG0ZR
G2HNf1fpIgBmTs5eXdXzvhWDQ6Iw+hX2LBFmWYlwXpCno9ARy/D8IyHl9JALRozwB2Hixj7KrQzl
dd6TNkp0sH25iW1HadcsnDPOqnJuCTDJxIPQ5/TaojFH8vS7Bth8poTfWL0OEj3PKp+xL+kRK8Oj
iAdzgfHhFlrxZ9nj9NI1yH+UTorWZ5oFg9U/s0Z3K141Zlu50kGqaGwc/ewvkRuo7XramtF0alX+
lZCfsBjuXibwrw1HH2ZbE9sva3ve2tth5agXPuULzHMU6k1/YBd/X4Wg43UAg9iSIEbGtDlxTc4L
/2SWS1H0qjLYalrAcpO39ol3X60C983PCRQ3e3Ba0nNG5Gj5lBii4c/ed04Z4feuCUEvuRbRoaja
JJVv00sBT5Yxu2UT4dYs+iREP2N9ylZOislZat01tXuX4occY4jgKYYxgosgKEK724KdPmz+an+R
lfEUWihwqXcQ9ZxAiAgPplAiyW1AxLBMBojz9LuzSctl2d0pLKJix8S3tSQ8zr/nBnjhrpXhZhw0
jRAuYEh+jj25kJ5TiMAgUKTUdMOrcYk76oXoJ/psnZTvrY+e/s02K+3VFBl+lYXymy0vqvaXKt0f
kK7va9Lc6B8rocH08XfmKRhr6J3AuZAWZhdqaQ8Uq9lIahf3TjGF8OEOjDrtZahO1jONlI9D1J9J
AEcNd6fbCneBW2vVLdc1Vsxt84Ym8yceEugmRQKdOrQb1nocUvWE1G3QxxPJ5fCVi/Y6En2yZ4Yj
WfzYolLrqKVIJiW0AIWIH+e7l6VX3Luh0itRh9Yr6EB81bvObcxe/IbdyK9Q5pSbS07SXVL6xzR/
Z2Z7ylv5JX+deVe9JZ5zXIVsBlPBN8haV5XPXn/jUW8V9L/G8IeISd/SiPCrYlRH+w2qHRqRo4Av
jIuKTB0LF3dJdFZirjG8KUzKPeC92eQhxf70yfX6JVrgwXvIYg3kiIxBpRHX32uMi0jA7cLMFiLR
Z/VRdwu288ZRNMvG3wSVBdoqLzhP5SnL6xM8qXVkCFHqROsxqWKqsoTKgqJZbl8YJwAkaaQ/mHmP
6GGcnOUHcsAFha3Cj43ts5FeTEv5MQoAcq3tXeWTIHR92aF997VTzjoviPh0XsvEJqAduXFpw0CA
z0OSAFNMBg1NZsf99iphaGEUBFUNBstMNCCCTdVJlWfGjwK1PP1e07ehV39r7Ewa6o0JVhjI4KOZ
aQy1xDs5STif90E6tKNGTpXh7TuSeDzB0IDFO0cOkvklRqxTNHabkvSW1QrqCcDTPBnzxYK2mVmy
X5riedS7m9o0P/tqDffkOUdfvqQSzQCgIFDCh4TX2XVf2uOPue1spRgYRCHgGetAT6qAOVs4bJbf
WTeJdzsMrd3gVksb0kPTN8RLBgPsm2V1b7EYYml5QYJPfbS+YbB3dxkxP63QYdD7gOQW+FirTMEP
vkn3jRIyoMZm+LA2HCvAB21iqhwBQzkpKCjc98JTOqalmZw5kCfiqXfBoTMFOlgluhqEDGls4eZZ
4LBkB5OBgqmB2f6aSrvphTe8lv6wkfY+KaFCOVppn8g4UTnsQ6guMk61jZ8TZyiHyHSYdOLXTFS9
qpOo7OCPpsh4tVFcQGXeaOxeHie+mftzwih5bex99PLnLaQPd72QH4gqPQ6nxK4HHkG9apyjaY4T
WyhwOXf8TK7EYevOuqpnGXkn304eHJQ/BzC2CaAvCZe5wTEKdRQFU6EuoGFEbGpqHxfnzlruC8Cg
I7qGJw7bE/mbnAzI33Yi/cC7F4zeyWgcBkx4uXSfF5ShClgBHU7BURSe+PX+BBLuNPXjqZX7kzaL
kToMkWR5ijj5T1GnYgokvABt+GfclvHasNO+qvzymIAVX5Mkv2Fgs7Nuz+8xlE6zIcWm0WUUD0TQ
3bfCL1D/9+l+63W2U4kEeaU9jTHXb6zxccgGyILCBM4Qczgn1sXMlB6fLaCyYY75VfOD1VXSC9PF
eCbAWPZQ/enQx54jbCbJhXA91Z6fmumpXvHFkThg70pPQrQ63SgRKjm5N39XmDe4MXgdK7fesoF6
e5S41DGqHmTQmjaU6OYM8ZIE3U5Yz9M6IUmVeM5WM7YtwikxkogGgBnxHQhSpyBnL0s4gTtHZLIo
ssuo+FssyjZSqnF2u9L86MpZC8cFxJyuk5XXNGnjT+sCp+yORRsUrDFycQq59EvCLAG/nqOtWZUw
XdJvUopNB7akHP7zj3nclmBv7oUKkKChh3j+UajzV7KMqWtU84SH+KDVYmjEzctiEWJndo3HvrDJ
hnBnDVznNcy2XkBIx2zymPKBVqP6wCZaIK1M7uzqHIF1vTuZzS2j6rBVWGVD2OZs/FGh8hTd5tEu
aX+XlfscTCaISZibknCWhfFq6dtNrqx7j8O/665txtMac6jO+mHyUBp72hB7Fr2W9Fkpm5exITUy
UteaP0kveZYoe6KGaQKkiiBAboCVgoRlAsnwodD9ADhUShdDSqu8d5V0B61t4tVSx/GgG1AThUDq
CSkd1saDvRwxCx4+zOEnSWyyLCLwoyzNKGw3g4wrCt5pKZF4tihq69yTsY5nafVVpYD/MI55Mp6y
2uj/4L+vg938ruQywmUZiaE1esjJA/Cw51r5A78VQWECtyYlvBMzaio+8L/7cTZyzavowyVvVg1v
suTzhKkPcTbkcrDpx17cGgz2Y1AKBP6YiKWA8QPSk635oyy+qvKlB4DhLyJP0dI0KK/73mDpLnco
opnrxjKPgFYUhHs6de6QxmRW6OPPtWdLGotu0b4vGxpyuQ24tukWYg0HZk9zMaq7CwmmYUjzUTbC
VQaJrWHE7p4EGwPADXIZuOliga8k1Q8CNjd5CLcC79dq8NsA79r3E6j5MrJMUY5Q3rmiksLyba7l
8NmW23TWsrddZAyEmfMydbiurSy9l5Rf3KBVZm94nJY+/syG3cJX/ZKrFmJhzoCgoz86QoWeBh3X
U9MrdvG+xtg9dn2VSCIMTYYthfbJvNGHnedYJDFaS+5K/FOsfxfZ/ltnKtNrmMrrWibo5qcJF2kB
NdH/hGQPnMQ2z2ysT5TrZBbL8p9uld9hqjUkzB2sVn+xRP2G5eVDoKiX2LEc5urHmrUvxjYeGSX4
skggmhjQuau0bQMVGRs5fJZ/9uzE/zaLzA0wYCA61kg1U7CzxF8swYc6D1rOZp4BX5LyGAW0Eisa
GHFj3PDRUhNuJWxyir1WGh0tlz6G+oZ1JiIqY1mvG6G3ZkZWAY5VmjSeEueVNwi3spGT/UD67jFW
xOO4yb6QnhaZ6k1iPerg1ulRp3a5k/OyKouN5F00LyPGwAq0b3/QXkqmgjxlX5JqeiX37G35Cwdi
bPeAm7+hFzR21Y2LcK2ycBPkM7Orc1Loh6ewT0LfhsRF8QTlb4PEECO5Lv4oyf1qqj+19BdGF4SN
5GiNSrRoh8q8tLhGtfljZGbbt+dBgQKB4THFWCQfDf1tFopQkk762d75cSNiqabRq2DXlPrPbfNR
v83SadTiQ8KZvFBEy+N3K3wJoF17WT7M+InIQScWoHYmlUUqoWhYn21coAaS7zlSzOv4lJLcY1k7
NsN0VLUY+/1yQj9Qlxka4AZlV/jOJBwi7CJ4uKhzVYUFukp0JRhloEXIJZtqNQ2aGm/2ErWb4Q0g
OoY1u2ozMzo6gZpfHD2nkdEEY/VqLexeG9Hyd03Z7h2/5EHbTzIwL3NF4ock0cS4lgEYyL4M1sli
/mKuj6JK/ERovJ0lXnfWBAZunwiBbllav5ilHctQmMzmonq7fNKqIton3kQW9Dk+7f6BdKmnUAef
zRjqoIjvKiLzoeLaJMzC2ArP3N/0qXPMZ7TpITeLp672gLIXcwjcsVT+FlvlsorvGg2JYMZBmg9e
prrKxMZH2n4SCAUf9iue8ONs54QDxRy+kcQcYoKSFEKRu59iYqHZenKdEMnz1YAOpBeqdfW4DDdh
SY5z+Ujk8bb/huN7H2tXK9bXtWUTyfYwMUzPEsw3iOXSpldH4otnsAZbnHzWy/41KGwX4+8Fj2mf
9WdACUEBmQvv/IFctOuW4J6v7XZuv9ixRkidFXzN8qgec4GWnWkezURB8qhYhx0BlDmNyDbjhs1A
D4gMBlBwDVtzjBaQFwYrdHBlQpM7LMudDd309Dcu4VPT6A6IrnRN4lgAaDW5OiOOxgiaLA2yufRF
rfBxnkC0544sqJkfKBCFkhLrDgOa/3RKh+4MZS62zqVYsBf/rZoACUY2f6dqmQ4G90eH9piU5lbi
EyNEOeLXiYb6UloEzuEK1gnyE6lrZOFU1leekgYnTvNL4ndpagMMuYlyeHJL8e/enKHTp/bc0uKs
4gxWRE5/KCKEZrJqhtbLAXVkwyWqx5icwY0jhPHBsqNkJmTPFqmzWgZ7VgY/DLflU+jYMwERVmqw
r4wVwcZY1gLOI4IbUC81AXtL0bodlZdcRQXDfrkJy7X3R+DDRJHkKMdwXWLpJ0WTUxCzXafCd8Fx
2h94v7LFbILHHv+2YfGBHNlTC9Y8NyeS2UZ3WL5yRkEqJyOPuA47upKRX7vrDtZtN8MGIUuhwcQu
SSR3cgggC/ZSCBYMqRojLLVvjhmgPvHWgrFH1HKXc4l2gNYsg5EAgafDypgmT+hx5Svz5MdM81UU
hx2SlXykwSV3y2w9ya2ks2FJl0X5YXH/WSMj/DUJm+rv1KN019erosvcuXI4ar8M8D51MOjMzpI9
bGUlLOAbtlRRT+pAjttunkIsQqEZWkbu77Hh0WGy3yVDl16ie+LHeltLiMvu3VUkKfgwMvOXLMnu
18FuDPwVLUFzTPvnsXcM8kgTJOwKj16Bcbi3EAa3tXx0Qf1mkEQgpuysqXoQhu2Yl24Xf+wUBCBs
TQKwzTUPuQ7/oDykCm9yRiqw8bITSRsb/v7xV92uHIN4j6ZvSzohbb0y5T5ZXfNprrBD54fAMTMS
0DkwsAMo2CLCFDhLOYQ1gqz3niL73gJLn4fun6WBMTEO4kw1mMY+yyq2xD9L+X3qqSV19AmQ++Mb
nYhpgVMVa3v+pVxni/xrAtC5YTotmqX3vhOIyHItilxJ/s1Zcx4s6p16PhrKY9G20JDQmQlXZUMv
UgMD5kyh5BW27S8VlkKKr0XORXyBlhh2NfSn7KOmOqC9Wlm6dVehjWXXVBe6Yl30VnhLE2PMiBQn
n3KFjank21onQ/zJSXIpdneZoTUxZit6DPvYPtKbBGdxbxb0/Qq0gcThrlWM73bQ+ItY41BJGk3U
MCGqT5hgqLzw2g8Ein8us34mBOWapdt175ktEdw2x964fSzQKSQRMQ/KcRTaKyZDTs/Q5GsoQ4P/
EypgZgnPdMz+ZGrGazlApmzxulFELnazQCKSwpl4q6IBNsFyBIGCzByWXuLYVjN7vLCRwwxBsMJI
Oz0O4ug11fJ8+vGcjwFaLV6efesdOrhWdvP2mkCdHzsBrZMe7PQwSloGYmnAUnr6X2lZ3D7GYRL3
J0FEgrubwZB+pNZvnQYctu5+z5G8ZGRgeFb8bdIMgKbZ+u66K8qV1udWW17eaGQtlU4dqHIWIaeK
qB7z7bpImG8wCcRJfl0T+SIo+aXbBngmRDrsWqTyq2TBBAK6LY1wq6RgNowAlUpi2DFkjyOmQTjj
5SG1qnOxgzge8wtUn0t7KqGLWxT+QAYiRth5/A1xKNjy8QZx/WZpD0zQn3TJVil8pNXwEceXVP0N
vNZZGHyqXjGCI1hrpoHPmSEKRskf6iiRmjOb2hNyXkdehgtB8eE/VZwEoSvPfEzMCncEOiHoDsRZ
pFT8xtlggVyQLGI+4kNXRz2eaYPwZQQpzXa1XnStgVLK5rVrX5gLvMbdL4Jd/FHpHa0wPwkVSCzz
BePqJxKXQyc33oyLpCslHyhjaKKwHbPmtG6XwrApSdznYjNPW3+zLqLIpLOXfAld0whTbwZjoVm1
k+gmF6/brY9NTRxFWPy6GQOd6Qolm9r8Sik/c9a6FHc1jEyz+jMhKhoQU+n3tQSk0/VuKotuZb/0
hJV08mzPAhilBLxpOZ9R8Ax6RcbaBltWjWrDiApkjUWp2NNkYWv3ddxYKdw8K7iPknq9x5dtKt+l
bngrWaTLhhamT+H9cfCHTDiZS3LKj3cmPQcTmgKwK1n1i7X0lZZ4Oxl055kJePjOc3TkVKlplE4Y
1+TqjLZNq1aP+cqp7UunoCrljSlMikR4QeL2ZMV0t8y68OPjd15Or6wC3prD+llxFLSYFXVZePtk
qiFbgSgnoazk+HjLEP3ZIZOZH7fYWXW8EqMcrLZr4KKWZtlJU6/dVw8kj4fvITAb8SJ3rBU6lO7i
eIprCAA+RiLVsFPOaTRw/FA0gLFIj6DgkKxWM53cFJoKqQmmWgngHYWS6leDwlBDD9ETUTM+2kQ9
k9xgaV5dG564mN5QsGvSLK+YTXp6DWWF4tF7GuVnbAeTNEUBPpVIsbQwRywqxn9aMPipyCSenync
cm/VcxwPLb4/tg8mxuHptqxfkSZgTV8Q/DZ+Sibt9kBIW8pc25ltIM+H/er2IhAWs8SIBsGq+VjW
n8x5KPVx8r9tcF+2dHi6U05cPDDI9CfVs/aTjrSCrA9S8q2yjoFejSoXXZgI6Ybx57j1D6ELyjZ1
Ux6B41Q6CYRyeuEWfutGS7hEKjUU0b4F3Qd6+yN2DgI9PbNFzLq65apcO8Zqmh5JNJo6gIFUurNb
gaoTqVvvWstLWbrtEuUYJxKtRf9+MK4KbMKxcAUmoZ0+upWsuYZceJWKHWF1IM3SMx3zFBh6JoNT
OaH8ggt/IwXTyZWjinou3Wu2Fr9gWfZuxaHLDP6+6biWP1lZvgBsUhGjjcMYKLkZ1LQG9qcYfywL
4R+uieduY2lpWAelwH3A3nLDZItFjpa39RTA+HrxDFx8EZRjQy/VHYl7V9sbZohAxo6x4cOovSVT
3jVQrZmMrE5fXrNceIhOaYihsJiB/j4nt1rqQxU3JYT5YyungdlxmR2SFqH4D3NgCKX+Yu7GbOlZ
EReAjQnG4mfMgGMoYdxpPxOS7jr2271TbfwlycFV5kh0NHv5w9rZ9Hc+XmcHm78jEtonrpvbAeUo
XgYpFGBa0uxoNMolsA0R8+HoSYDDdMJtxDEJwGkEav9zocJhnKv3hZPS4jW4azGETG7OrquFqJ8f
5/yJvAqV3+MIsCfzMIelabCSzFdtNQjvv2DagsYkAtyTYmxQqEOSLnFMhta8Yqa0J5U5Lm9MB+yE
fAJ5vHahzU7jhDCv6YrqgA/7q6EuBfIVSvE3t4PAzErEhW9GStvgkq94CCNy/jQqnjI8G2RRYfeP
DLAwohXUuXZrVfIp9c1Gwp0Pfi69d/S8ae9nG6mw3Z3Ysoee0AlZV/AB16z93eJiwwelNGJkqQ/j
mptv8Ew8vct8fbsSqxX080ik0kFB561MYkg4cUTgbmQwxtuQjTIIWfuXzJxf5L8ojR/G0r7Ey/fZ
ErmpgHwyV+6pNHAinZY0ORWmPauM72S8Mi92x36x+CmIGgI/lvRk46B1yvTWXuM6NElsSiCpiSPu
2NyxGF9UfztFiBhUnUZhPKtiyjlsG5CNMXSr4nLSZ+UkSSZ5VPGphLapKofVQDw/qGGezWEOmZnr
NuUE69wJSZEpLh6QR0/PiIwqKHx3yakpq3GGIvHf02O0X8VlPuMIZSJqy3cBiJbUry5p5qn2PKQ5
CB/JOlzMFER8tlxlSbsSQ3TDcOZPZAqIR+NXSW6zybPf8uqV5Sfy8EbzDInA81wk4nH0SqH1NAIB
ZtFy51R0uwsDamc2SMYxSACpV2cEeikr8NIZPgxMKwWvnNCuW0x34PBpah3KOvyH9Ul6zU6vHfK4
2K170vRYuOvpn1bvvd234jZaccwK84yZZ3yV6uw1OTyWUr1vRn5P1EuJCzvmEfSsJGRjCwEQRSlc
A0/1ZKofAOdScR1YzRVbEmBUucXPY6snHrrOXoZl9/YE6nzRvFlq/DZa9fs+I0s5LjBn9ve9099T
7Pd0gFva3Zqf+N0MxDGVerJeU8TKfjeRw8Z2O2kBnkBpJ9lA4+iaIIRmEkuy0gUfbFIp70h6NuE0
xI7sFX/rjpAaufUSIqXUDHp4/2grGXH2ZTe3Q4PveigJIdH9SbP8BC8Mw2Jm8XDmJkJCkSzAxvC5
Q3btNQG4tYynPGGaOD2W1iLdpLsuOkLtWmMoJh5XcTwzgoz69AsPkrZCfhEgHPdukynutQkndWaM
PSPByw7s/rpTAG2DLrimeDBJmyngg2eyF8caw6YUOyCyI51kTBpXHZ9q/kyHO7B+IC8PXPZufqQ9
KXrd+6S5ejred4stIEUZ8Ub47lkZynvjQe/wMsTd8pw5AmVdBySJOfJZHYdzN5VnTTNPeTmfZjU9
6cocaW5pAXN6lCRfCG+deu+s2CVOyc262mVT5rBnduKmcFRM5WPKuN9yVAIMxbE9bWp/5pOSIhwR
Mnbtjk2Rh706hrt+7jb2U7IRmgxiiOL9MHoRVPT8YU7SW/H2HGsV7MhTO7Whe7nggmvxwusBAKSf
V00gYvKhRciCTjyUSbTr3ETJyKPSHB1pm6IRORADsNvfFPRTltzZritmuttZZFqMSMGaFeUlaBef
XB5H0946SQprcSEWh7l1RQBYLZyXRrY7HdMi3pcMUgEDVEhCebXdC0JKxWy5Q5i7N5ZykxHsyBKw
fsKP6b41bAwPmWU/u+xwad6qWr9AfTnvFmopVHXf1RISc/Kk7bkq6sYzUla3YUdUNLEHJoFz+omg
etWlv2D2/bb6S6UFkqZfbEe8DjTVwNh8BPP6FMgc2SbhY3O8hZuqh4NYEMlIxWCW0Zq3UdxcJ9jr
EtDemrupa4nVYnyysXozAuyjDaSQ8ndOvJulx1cYVCjo2LQIA4ucVI7UTI7wOHJoxHjWpW4+PqdN
6FtbBZJMC3ypsk0zJ+1QiaibDxnfWkc5Kw2Vv0ydDyXIV0PIjagNz8pnV7VBzNcGUuPLIoxXRge3
by9K9lDa/lZw3MwnpXhrdeOaNum1xqe9rnJgKrhR8lNnCmErakEzKgHScRbOvbUhlHIIHoeunNN+
KDRGw4lM2VOVNwhnxWp9HDqvNnu7BxNYpaHS7nA9WlAjJDHENcqo5Fx26mlR59MgwIXYJoQJn8JS
uys6n60+NYJ5VgnsLc9rIZwsItySHztCFjl7V3RiUHJM6Qw+j+u6OyWjveqpXEGCA/7WJu0JA2dh
/4qll3q61apxsAiU/gne1TOz24Ctayk0F6yPWyYpQtEezHV2nleczwS5DOafMbTSBfBuz+CFcuwx
CSq6g9UhcCa5JF18muHliU7FWFGVcSUTesBEfu/OCxP5jkYh3/KHoNQPwAWPadDuUlHjm9lvxiAE
2vQpPwnhkcxRYjRXK9fOY4JTs4adttBXYL24W7110aHQ5NZPDLtK9mEY1XvStW9Wg9T4Ucn7mZBg
u0o6muQ9iive8njXYBxDOoj6hsJTZD3Fk6esPIVgER0GfyEyeK1sbeMkU1W3YmQ1UUglvjSaAXvU
YNf/NI+xNlym0C5a7I2SrSHN573bvrHVBss0+tqseX1ZenV6Q7QCI1TzhO1j3klmaxfOCVSXNU/S
kRq2loCMT7zQsCLp7CYSaTxr9oT45wzDzCJTAJaso2WTU6mYFlESkLvFQ01VcKTx0F66U7w4SfaS
KC2R98kRz4O3dz10J9mvr6lxnhM+CicphAkvyUdvN5lvTLunlHdRnOyBlc/qJ3dFac9GVZ2BWERC
wjNKPs1+DKPPovzqhczHzuex5eGhjxp1hrmhxzaJ8512VMTvxaJzRSkkxZ9S9blCpGv0owhr30FW
Yk8L46IYtdHcUdcbjyUJU7uib28STIf4Z+MYSGf2S4W+m6vVwzA6Hu2VLeebWynEci+vW3OqhUiS
e0+2aq+KMw+DnVsx5uQtCxx4kgzVrCCmm5/vkWuV+vZWzK9qLkGCcMjSCdZd9bOi8md0FlP61iyH
X/VIVOnk6fRnwJDcgf5MVxzpK000OMN/oeuVOWUHrVqagSV4L45EMDqLQEQOWPKY7454FYq+DiiU
3CT0m0t2Qr4Dv7WrYq+tJF9mkDquVmBQjWSL7FlaJEmoEXUh6gs2Ym8iw5MCfl5nXv+DpfPabRzL
ougXEWAOrxIlkhIlK9my/UI4lJlz5tfPYmOAaWCqQ5Utk/eesPfahUnJP83HejzK1VefipdBqM6s
f9AULpLXJqJnDrtEdefSOpkI7SuEMZbSIrz2439R3PspJ4UB2WxiHwM7Ja9s8FF4t/MkP0xizcyw
O7T5cBjE7gAmGccakhdQRRY/8ZXWLjz0ZHoVqao1NXcYlr6NYvAadu1rk6sPM5zZvOoYw1n5TH4C
nRLTdj4FB6tgv6aQsNkEW2JzgdxzkukflcTcnaZ0+G3Af6m9F5kfTbWLArvTpYsS9C9jnp67GAlY
aRP1gy6cz7dJxnVN6NB/aPW+6sMDoR+8C8SVmHd83MIXNNGpJLGoJ5r3fRCvhAYU7PFTBH19UOxi
HXwBT6TFsp82VZWeOMd7Ur6CdXiVUKmMlMuxg5HEoZW7CsSgMbCk2d3psV8j2sDzJTbIJaTHyMR5
hPs5Wosz0VmQCMCjWrESCe3kK5IO6kahEWvHJ2qm7QQ8fQYxYhJUHn6t6qtp2BJH5mlBgKrUMR8N
b6yQEk2TsuU1SEPpJZpoV61U0Oq3JYsOk3UErHGAKY1hy+3QogEpSI1TpIyIolhZPiftMHUxS0wB
kuBmEJgR8h3L62cue+NHgeRMWRDMPfB6k4e4o0wm6sORyZXM9Gtm8vRCLeVBR7YJ4AbTlYnFYhvm
XzJKQbgvG34VfS/g4HL0wkg+eUIAMf4z2tGVq8+yEVHTfFTGo0UoLc12N86Ak5jkk5vEgZCqSAXR
UAg/1XwLIEcXvCoNGfX9SfwYAQ0inceQqlasbbo/lpNK/Cgr01F/0wjgRfru9f2J/LM+M8AVIJgI
4n0OF0UK9/FW7U8mJQdOfLubDd8IEsiae5EvPEA6o3R/mLy/pUBy4dRgPBEo89UDeRnlITWlE7+5
gGC2ACZKfLRtsZcp6nvdf0iZ6mP93EZ4JNWVhLSZNWsDpE0bAqI6mzNGBPUDmg0BwDfdwAdIjJ+I
rLR4RuOvzkUpSyXJojjKuj8LJWeAXpSMvvV9BR7Qvqjla4RCcs4LGy3uLqBhTSHBTgeL5IDNsGjf
OD6x8cUPEYE/qkkafeErTiEqtCNfKZ9tJr+CEazj/K7V8W3iK+1QpUr8brET83yI52aqff0X7Mk2
BrOzSTTpveN9G9OPVjBpF0ZXseiMyQNqVNoNBoaALtMr7kTaZ2coP4ax80Sh94x+9Mxw8MAXBtmR
+Qf/GwpwlOyMhZ+cCUoofmZYV+M49Lt6Otbw8caq3RSXZgHYIl+IxvH6PD6lHb0yI+qP3Nj3ODoQ
Quxjg34XFad1NJNwE0IX7il4J4MUmKzeQ5AT80vfi1cTcGUJXo55/1aNQm+yzEdk9K9Bqr/2if7K
uHFojuRhYIiGbi0cxXTysuyqwBeQGetY/QlPvU8N1BiewQxPIo8VqIFrcFroRBch13N6jh1BAUh4
IF/7mNcERVFTvyP8UVBQSm+Gegj2qPfsGbphUVwu7b4k1EXiNDMkMP3HGb2QMHwiXYbrzRcKjHib
84sG0qfOztlK/1jvTcPJVMKXjIEMcmiBzvdWSWSiCGjMYLchb4dBix2bewBdkrWqcatrPlyz7zn4
rft1VL6C7P21BM4sP0SwSLYXMFqKOuQNuVv/pMyI4lCDUQoEnE2TSlxjL7LiIBLSwBaQjveV55gF
fpj48CTixp1YGY3CZ4eSfJIe/Xh8Ir9BsV4zdC1/ml7n2iQsgC0lo2Ah+5eLhhNLJMmxIvwU63c9
ZS/X+oGVshVPQDTt5EjzIsVgDvHey//4HROATAZiAKt5KBAY+cx54QESmSgxJ9ERkvulV3H6ANao
CKWMUjAYgV+1+gndzDk2YbywcmONjDzWAGM72vp9s8wVmaFojBnI2ZzYRjye558ZJfD7NJ8ACO1L
bpBSX4jXSt1Ee4/RbajYIuQXnY2a0K+gT1Czk+U2RFXHFoRgz/qKdHEvku/JktR6lepv+Y5N25LB
16esEzfcUkzzW2KmluHnB6xexy41vNVpeGHEN1UOTLQEQXOX1YhKDwXhRRPqJ4ZpHfqKwnou56XM
/SVdTk+Cz5EOQckg4A9TT0zwaTxNDP72Vf7bHVa2E5KKHsH4rQIhAsbEbjLbQgZLKBGCGb5S+jGl
YEWruMpqvj2YReRDuj+tCV2hgKV+pDJginUc1d5XMrsxWqAks0swU6MdZhGLxQqk5pKkGUL6PeGC
yXDBEDW74/Sz5wuEVISru5SKp4vAcdMNWny9MSarjEta+pNZnKNXIuFMLs9WrT3UqHrty38VqvUw
x/0L2J4Fr180wVEdzMNI9mB/lI0YQR66wN/JOlkW6w6C4d8ZP0rZf8f8f3vSBmUKAb25eYemaBMC
hIyNdTOWvnvBUxEriLo64RAI7BgTeZPG8gFl5WFehE0bZKz3iyOONSE4dKb6qpEBkIQcHJYDpMRW
uvi1rpVH1e0qdmBV4mfGt0reNxUpnWZ4siY0DdACtU694Sti9zRshzRyQYXeCG/PRVdlQRj18WuA
hie7t0v6yseG/sd6THJyI11lLHYCiSsrbjAVa9eCyxdMhJLWv3PRkaL1Ws/mIQK5Er6rLSTuPVUi
DFGFYPdU8sL8CST/oPSaB+bEi3vVzT4IUTrQeYBFtTxCFklGDmTCg90kthfzp3mMMnF1OcLN8VSW
3ATyKWiWXSx7klkByA/Q0aMlZSRLVaFj8Ayb6hA0Gexgl61TVex4xrhMG1NiUKZzEJc5C66VHGyc
4qJ0cN9i0fqotNfeNPaKlTv1duAR08XSw1Uy5ChtWR/l1BcLUXddBXaw7YgnuIVpfmCEL2Q8U1Fw
YTDKxpa9bAd3w7jUwnIZiWCqWsC33UuPCp1KlWQd7QKj+wVvJJxSaR8lD00gqsKE9k9QA62uzp3I
vVVUO4UtppG5UI+oUAZXEEeXUF3CRydXT94SlTM3rQ4Y/g7wruw4mJkzJwxnbygdna47Ehxmhxnq
zVBmY8ZcU0KuATJ2ekp0RN204MepjmRMH8JQcJraqXXBk2tCK40dq3SCnDi6Ma2YaoTWX8BWiGy3
+Fq4cDjn+rL01nwbv8kQMFD3WBhUqM409WS0qlPNDR6+H1KUtazwwcO0hunGpPQQaZA0xBE8ZSxv
ZCVS2+jumOcARdjtBhMa1MxRbia5Vzrz5hnTRId7MDXQ1aybmWwr5woN2pUTZqHaHbY1PSgfPbM9
CuCCvwXPnmeUCva9hXnX0FJiAeCRIeDMiQoakeLYIxyd8p2C3FZTHKB0TiMXAAM6N1/Oa3THejYP
xW+ATmJB1DiyjDKWk8XUEtw4y1zbFD7D6MYlgAPKaPCnsPGQZ0Z42E4NVKvDPp3UfbMArsfQO9I2
hv3LZI4XLRiviU4Fov5Kh0Yp3IrxTcWL2THVCQc/Yz6vxrEX9oeeMT2mtY2ACk2RMMqVL8UbCB4x
I1HEIEJjL+FxPDKolPiZMEOwAA/Ua2R3RQIdLBaiDia80PpJLRc/NwY/7rFwavQWerjvO/a0YXfU
l+AgbMcGOkHa7jN2UXmALLMad4w4+GjQ/Om2mc524FY08qNyK+cLCNONiOS1qhmquVp7KSlVQT1r
WrExw7eq/29PuiuWFpvYobMuBVvC2KegjxgRL1UMk35BEnsykVWF8PVbllQfatbtM/5Z/j5jBzeD
z7RGV0pQcG1iIGEOy2m/acgrj4/DUPuWOW3L6b3nv9Lndh+XjzH7Nurhoa05kag0e4GIO+MKhvam
kHyKIfAF6dwpyJlTS9tFOZGpAVVaZ0gJVt5K9kz6WOgKe/T6S7SZ09+Ix4FWFlGP0B6IxsQY6GmV
eEzGyC/lDwPMcmRrwueQJFtZSvdDTyIVun96rAiCyWir/E1IQwh5tHNpwGvjgR3ReUbo89ekrVcZ
BdWI6DKcC7erThqkE5LbD8MetiA+Sb5e5A7No6uQMBLfUCq+XusnoKrnmK67SUhHhZjMNt5wxRJc
kV5fiQS/KfIfe49p9AHHbUw4FASiHCUVHwIDqB6Z28TeirhuENqKaLILi04iopVESkhuCoCXl5vR
wr12CBwmaGzYcNqOhkCRqzvoHhxT2OEIuspzdhm7H+N91rJbkdwmwmbYmxTNdMSJDk+fE5Gc2PyZ
jwpr1Pak9WxpxuAoVCK5vZhOmVDFBRaPyqv12s0iBFzmAd3UHiKMs4ZVQhbI2NsRPjFmZ00j2qA7
lXV5HibzbBbTS9E+G5JU41Xp4b+lLSEy5cUIsa9/ceCxJghtlih+b8ICpkeyjul0K3XOdvNPTwOv
5+Yg2MQt4G1GE66e4q2UFSdtvlVj8QVBPLVZS+cH8gJ/MquXUnxImF2ouRDzwuM4JVX50rY+kbrH
FAnXAqRfRkwh/7HfULDGZNYL4A4fndaSxOR3HORl2tL72Ta6Sk9aKwKJDT5KbNLPcARcyLdDxggv
rf2el2Z/imtcAd4U7iygVDmc80J7NFP+xo4NBDUjaKQoxrfAE8JWUUP7JcFkm20sqJj2El7MgZYp
nV400cJTidWvvWGsv2Tyv/AtFYjJgoNAnRlc+iB8NNYLsEhKO5CiFovaz4Z1d1SE24gaPAzCLX/G
bJ7ZoS5cAxV/0tCx6iOQhZJNxVOKIpKcNycyVcxtDwHp3TFo46Oc3GMJjcfi5Sm2ION1MbzaKo+d
6VTJJ8k2+yzxIXhlgPIp0MEuM0kgH7rfSgAkhACH+IJ2oJLcSsYYQ8rEpje20VpgIpLFwbmv8SQZ
/HoFAbCcHjv2OvyHBDji8gbWiLmmg0NrneTiTcwVX9G+0bew91sdbl/6J0bROvsXsNeSYaPuLGA6
mxjNqW7tCO7aqRJtP5MUhACzdQFu55B6ZffZH99/rMqneVTORvO+rpOpvvBf473lH9tl/EzaGnYc
nNkezdC41T9RWjAn3xOIB5UOGg+NYbqwXqErRVrL0Oge0t0IrZPwVLI+qjglUS2vea7EXVVMYeaT
+VqzjFXuvfpehJyybxpz9ib04hxheeUQF+7I15QHAh7yzIpf2HPawCS0yz/zJBleN58V47XdNTbb
pp3W87O8Wcbijnp5nlGOy8ElMr7D6m0ajJf1hGH8rNe1i1Mg0icbga7YBnaCasz6Qk6znno2h6SW
ipt+QTVUs0khW7EfKjJmCdV6WSxQQBQ8y0VRZDdCoESW1ZjdDeN74Ixlu+ZyAWnTfVhkJyk0J4Tm
1/MXTIGxG89WVZytd1Np7ro8HPUWmSPsS014WbVoDMz7kjWyjn0Zg034BjJrJ00XNfsFqA+Tlw86
2QtPRJaM8Mcd7Lgd4Qk7TF0a2sVIjA7yaiOelBug+TvbgmU+iZDs+4QfrdBDIGWfODtLp7N511+U
1vDy6jVJprMCglvYMEG5L1N9AxuE+WIFbHXnH24a4Usl9qwqn/C91fLT2C63gD6vpVgZsCQaZ009
msO2R0cdJS7BmyG6ZJoQE821WnReVDQs6N8t41yVPzKyUx5jQXz0yo/aFjucFCpaCn6nGV8Fxam6
XzvxhAtFNjkm37XcxY24N9A3lsab0P2GrUg4KzixlUL5T0TVPf92xj3sGHCTk1mo3rI28f0jNP/G
9kPMPugSmAjyTeqvTf3NuocP4MQcE2adPTJlTCWmAQudNM1ogVJEI8BDwsaru4vWeG3sz6FGFwv+
yTGS3IvlfyPL7HY8kgd9rEa7pcsF2DTtJ5ph4Nfot5hYhbeR4mtQ9wKBBSJkiDbdWdaT4m0p3yjq
9BDXmODr98mgiRy0HZ4Igc+JWxVebc0MdPykiYspARX6OdJUN4r17DmPc5MPMdvo4a0d7zGHyZod
Iz3STtpoRGbLvwLzbyYjoO17nBqdjASPjzqWmBVwJfEdG2v/LP5VyR3eoj2x7SE0BW/GGt2+YrJS
YiFisg4omiYck/lEyONu/ajXlMjllmepm4+qyBfKRczatTgILNaH6Yaj2tgBj912BuHWdsAqhOyZ
6QZ622cQMzJGWyAox9HkCci5oGgq8+Cp9ecQHGeGbQybtiTTPESs7BZHVnAra/1MUXwC6NXBmivU
T3YAFs3HslUImWqEd4WMSh5SwcUgDeRPPpkXgkO3wST7zHWC4B+jDBwhuLAOHVLToja8gOK/SnnJ
AR1E2CF6TQf2wUQhIKNJyX9TwZmuG9NX2EI8Oz12+7wGKfYmKNDVDKYSQBw60QG3jAtvp4v/eoTL
Jdp4KnWt8Xm8cjjZzYQGDgx+PdbH1F/guMDKA/MAB1Il1Sl7q7CEZUlqkyY4kr+FFmLsHH2QnYW7
YZ9tJKiYUvnGgKcf7utUglmXxU/TaHx4tw3C5BxDzAopqK6kxPlZ/yWhEIeWhWZxM0f4nvwoeQrk
knKmVaew4khpSTIGZseOnRP520rA+za3GFuHSQJqcdZCTiM2voiXCkJGkR3GAavQbaCZ3CjnTjCd
jNJWFU45lfhxCXbqPUq1o2UtfsnbUnzk3OMaU3dxdmq2v3WLw8SWKEDX5xw1WdonN/A0m3mB8xhy
QK58gfkhZ+JGYzIWfPLNxguDYtQyRQ+L5VQa6m5GJikwYQFmCHV1prHyDaryIT7iIWYgb53axDqP
HPWBRXnf3XBf4BFnQSHgJyv5+CsfRIFfhbVfQuKuhwjsjXkkkmwTqXD0ifClbjlifDjwcn1k01fW
f6tEmFG2nMxaeCF8QO8cosXQMmHDxjNNClOJgF9DrrrwpyVoQSIx9MRcZAVP/OuYeJoUAt25RhQ/
A3UsqlqBFng10BByuI66OCo0ka6sOTILPiQsCpBD0pqg1hgxpBkOqyqARZon8yTNPEnmHdzqsRIW
v5N5vhpPnacT4XKpph/EJDoKLPRl5MohaaBJeAWWc+iYLWF0PVhWThLXVxclH7HY7tOi+zR7Nm8/
63iajFbVyHaSRvBqPtkZbUuuuyEKGQVsAJ5nR2PUMNomA6HiTwQxmFIhtUu3VTmwhwkQoHhtZ6jz
vCCTwFptpH94xjirZAU64bZvmF5gKmvLBxcF0LBt130FdFGNQB3YuIHCGqp7CXFaSHwqfLcWd1NG
DgKgbPO+wN2Zpb+WbpuaQkU/KNem34nXmUGfVv5UHF/4u3i0Y0oFzPmcVMNCJnSGbkO3a4AfKYJ4
Vo1WEDo1ruzQdpTo0Q8tSnzZVtbGP79ZHCwLitEgVJxQqtkiVtumzsHwymy3tNOSnsom3+u1tdOo
wxnWcwpNuSdgDloKUtv2TYeGolWOXbJCfPw2NU/sJWrKYR7jAHJSpCIYwLbOOJSUDIjBMJWpW1Kc
rXkseHPZH7RRtdeo0BhCba3+NilL6ll2ABk4zag7IFY2oi75ubYrq+wwolMnEf1WTQDzZ3N1TV/D
3LhYEtAB0lJno6DpY6DKM56yGY3137wNt0xCNpGMnthYbZ8v+YgLT6tPg6L4IMV9Xl1SLUvxqbDd
qjgThNpwIRNFXMXjWDmGYjqNuMIxkm0RH7L5VE+XxJVbRi4YSBgP7WqUCbj5xH+J+ewy+mTfsQrb
iB6kyYlrkq1id6rHprO3BQOaAdsz6N1P4rc5FwtvCiovbRtYEqUXpwQjcJUgHEMe3DSLMxPnFUFB
KqVtYn1Y9JpdITB3BwyV7MLhYxG6yzqkyTRc+MRIWRLsRPXFYl6VQ1yv5hOuQt+QX0imRAR0srLg
pWaOP170pIfFPV9aoP+LnTGhr4tbtdgogn3W10cYx5rytXyP6l3OyQCXdzoypKzkcu1f0BIwlstl
W0rHzfIMP2tyqyo7iT/SMrRzwhR41o2udBslc1U5cqvEcCoTmFzGKp+yS9hX30qc0xsSDpfGfgHo
1ODJGhg+q6BPCHc/wsD1tewviRGtWpU3adjUFPjYc4ZSAyK8yFKFpWLOYkSuXDYOrrCVdYyGVEHG
DqPyS9bFZ2RBjKA2KTKUiYZynt4F1JIkGdozxduPmJlO0c5ugCG4jokCwVaDAdYkoVrJYTJcrPwI
gJ5MusHNco4Ev1Nwduhuyz9OWfZwWgVK6lsJ98WtFZUXwCWGb1r1tgclUqUHaxg8YnPQqXpJpR/6
AEVNmTJHXPxsz6/uOGMEluSlNW9FTQGZMKM1rrYx29ChX1nlp8YbQ+B18+zD3YUqltgZilVGrqOB
H3WySQkhtYNclOyWFcm1otzm+jgvJEpkmm8qFPdBs2ept8MIvdMjuvCaKJjMmxBBkGi/YBTA7ZSi
rAZ2sze+Mwb/tT8B3kNogq6C3hFFPyZ7XILkmG/yTiZADmeqce7bms33vBuh/w6CnRnIeEE7VAkC
FSRqorhXWwbc1S0TaPjIO3fy+ivpOvDHyNWR87X/5KncRF3Pwbs4kaRiaRaQGr8VeXcUqEDboNns
JdIUB9Vto8PYJG95Nr2pqOuKAbpeUr/pGrTi/Ew2FiP0n6CtndKKEULoq3/SI21oK/Ut8a8Midif
qixc2wIjnyW59YQW2ZzYqc5+EH9P0ogqnAhx7mjEXdaFjEfo7zmZUHcHXWxrTQR/gveyrL3BZjxm
BBoW/mi8iezDOtT2vP/Umdj5WkayQjXtwIxR4wW7Wv7VgeYKUMhDVJdUy2Brtko7IkvfpsZ40ySA
IFV9sNpLYWQnatO1/McVqtXI2/BdhvktIlw2SeCblFtjNm6C1d/QjjfM81Rzq5gEkZiM0Egsrspu
Cxxvt87EI/1aKR56Gpcfy7ElF86Q1+7hlEFJRjsglHyKEbc2Uz/xt8s9/Cgb9gzWhGSSl2ToXMay
e6kVdkMv7lQt32XJpko5RloY2C3UlFa99LgiDKRA7VYATw4sBm7rgIXBQCy5TQhTapmEy8VwUCs0
KanTKOlHWVvvI0h4XCyZUj/L5Cj07X3VnpcH7DWE56Qpr54JpAwVwuTkseKogtPnX8AeNQsQgjo6
kV1L/V3T+5uoN9esgk3P/lLxNPyXpYnbQ/eBRpwbzJIVo1oiCPr0PITCCTfOhs3inj85KLa6JOxI
PHWsBrgSg9a5/mwH7gMd+cOESOo+ciUuONFkpq5OhbEz0w5xl2zjrcEWS1E/kwJkjtkeRfmp18g5
FRlg5bZDR4H5tUn/VNgM2mmI99KYvRUZJt/RE8Rin+pbPUVnbXIT/Ku66JB0GGFLv3lKcvJSRsa2
qKzjnLBv1ler8XgY0EDkwAP7twpRBhiodZ1Gqu9+QEYuwFFcDAoBHrYR16doEMuGtwPkMpgZwWJ0
j3/Earyei1jlIrZS2hQNfIV+rHLmTPLBQBVo1dQ0O9YUc8T3WFv2xDg5nApvEOL9P/ljFR1kZCuZ
ttPXzbGNuo12zuO38PSvJeOxLl8lsr1xK0HPUbf6PGwDghWT4ddMRNsw9maku50Y7ql329gJoRe1
XFLkPzs4yt2KRGo0u5ZCk5Om7tQ3LID9OHoNEbYTr36QpX/N0TL6F8QnjZWd04DaNHXb4c6Ii0Qy
Ts8iYcyPfo0dZW4FLsB3Tx2eQtNvByh8uG1b+HUVr9IPQjNgQEVW3ufEvJbMKRY2dg1nHuFuwTrw
rtcY1jNzM641y8M1pXWzO6OymiOTB30+BNgzmBtTyG2QN3tBano1K4C+ag5Cw0s7MP6JsKjyl8w0
B6kocSSPIbeN1rrqpjcjAN2J0UVZw39Hv6U4VouHykJ8yn8rxNvm1OzWdgigANf85CXIj5ZQB4zM
Ka9oeypxJ2KcIxniRQyX61T/FBZhAczyyo+yCI7NnPtgi/x8huIB8AkDHYLnPBsuconclNK9LrYJ
s7Se+s2ydiEe/jZxMoZc+SmGadiigRt4Q2QsBxbnFrL/SsLtBfGGV8TJYryFjb3mJ49X6B2bqX6C
04m64whXblZxwZnXPq534PHsqtoRbEA9tp3YPQmoWn9H6y8yhU0k6M4QVk40fzd97Zvl5w95dMP6
s2yZvlwrNh3c0hlSI4U3ysjdEGsLobw7GfJe/Q4xCMQ/3mkyKbRNn92MV31kkQBJrGPomGNwrQJ2
CdJhBH1QRB8A+TZk1HA1UHrQs+urMpCbwqhtuVXcuG3dkVS1fBSxwmSOTCwBsWe9CtVJYfBaEH1q
7otgcAwjdcVFdmUGtaQaAzDEvD+yvBCUdxhRzSZCZ8Nc8lBT3Pc4qWQGoaaIR539BrIAkXkGojBt
ZGNC8LvYFYhTxl3Hbqtmt1Ukz0qEpa1/KPPkTRiwVkYA2Zhvgmk6jJsqgzqtjG7jeOyJtx2Ybko9
NUJwlOVnryPT05nGoOvUH6intCC7LJUj/1+Xy0eKcnv9Olxo4RAGoOBdp8Q8yOtcvmXjQDs8k66D
yEN7V/G19LT5rfYjGBjrMUUFwSEhg1MB7LikkdPyUjdi4rRmysIPD0keOUpwt5TsNqevKrm1Sfed
1uG2XwjVQdjRRzHvldN0MY2j8hgH7WHIB/TIfa0/41Z/Klr1VHWSkxwrNvxyeUpTjFlHB+s0ORxM
Tkgp30J5zbN8P0j9FupG3e9Ctpmm7JQoY83WznmhCkaxSVfvpJTzLUZHnDKF4Y6SxP1SIu80czR6
gyPjN5BLg2q+xn5yNAYUHVnhzgPMeeFIvEvUkje8KgMl456W5R1gOBsLKfP1AM1o5VYGdm4WG0P3
EqnmC6pHzhDdTROZt+2i5+9NGO4EWzT+VIaNRpXgMIRKobYuySfI/EfhMWoBS4Fs38zdXlqAss76
nlHofsEywNdUYJTB36LFC77jqwYmViswY1XbJWhtodJ2InVYUlGH4VNoHAnLdWBZTp2AtpXeER2B
HE83I0scImLV5jhLBXelAEBBPInqV29S7gn9VjFaStIf/pMkN9CzdOdM1M+yXODOR8NH7o3YPLvR
6wk2sjTjODSgI9FpokQ91sMfM9D3TEyeBZLK/KdsdQy0KAaMBFLoYYwRZuWEgSEY1gi8JxRwzV6p
cI9G073Q+WiL0q5XpLTIvBtAojX46TL5sZ1EB1OgpyixUpY2EhBGTnzErNDn8U01VNeQUDJWr7l2
Q8n4qpbNW5h9zlr6kgjyWwI3qda8vir3s3BiO1OeS1HfarHxWsMvlBj9LWiLtM7YWhyzFUNocdaR
5MieyuYwKKRnHJaE9iIOUVXCAxl4TDojt7sYaQ5hViE/m5j0ko+eFYmCHojZ9SOmSeBf7koGxtKD
S4y/ETBQoOHbNqxOA+XWds5Aj7GMMi0KoOirDuHfLMaHSgI57ZrG9FRyUEXJDP0WBDEzK23Lukzd
Vy91x0nw+WZbHvF+dgkzhp30JdbswgEF+zW6LAFbvvVqgM1BymveZUYLCrftCHBGC+VNbOp7qEEg
13BN8y/RI3a1zphrcrD2AZIGXbn+oSFxZ4DpCPvaKhY1pwJNE/vzFs8aHdAAvZNAIn5PyEcbPxN8
DaGZwe9JCb2bZBQDkCoCdouY+rgyZMypMcIxYsr01xU/nAAmZ3nOwNgqLsTEc47NmzUfr2Q6PFun
huV/xWao5/8qg6vf1+lMwYpLZOlfPWLlFzKHvo5FxY+In98CAYa/X7NQYTGE0raBc4v8IXl0aMyI
Kt5bWnlOCFXtkKoKXKab2DMS+YYdne1vFKSu+qLfGeTvRok04y3fYsxwSK699QMltBEpRgybkv9H
bA3f265nKaeIH0r9jVg4wiWps0qSaiCpyrYFgwupFbvfAMGBn6g2Qbo1N2lHrvFK48WOSjJw9scn
x8ogEvyA4c8wsaUMrw12nXSvxU/pc1V5qVXvCmHn90zoa+vUM8xbrhG3SC35oza8RO1N0e2GAfvF
KN5U8kHqnrdWojS8VowZI9zlG/mhsF6wQImkaMitKiYx5YZi8yfq842xaiWRdKS8sGbCJIWJag0P
QohJlBxOmQVmNXpljLSz2EFUwGpEgZhxxoKsorJ/VgVjiIsyTHZShqwXWt8IgMAgoBvvJGnrKhCO
Y98/jLH1IIfIq0MgwK6tYhFYdOU1I6WtHAOiGW9JFr1mU/5ou5eAJOlS+LeUym2enIRE9rEar2h1
blW6xV3vAoKOqvoqzL8CBu6S3BipvotF+AhoKdUoIeE0PZQkNCoVBWEYsbFfOPCQoIX/kmVGhIjt
hU5syrwiR9xKlrGpKFt82xZ4ZytLaVP/8gnHD61IQyuidHRztC0D45i0IA00dGZFZvC9S7H+jjgF
EMDGVMZqv51RKNMpBMEtHeHgpled8iqyx+TcD1w+DfrPoDloTPLnzk7jwR0ttP0x8DyJfujJxwTf
kunv4EbxU+5AydUHM/uQy4iQv/aU5bu8eRe54bRvVWSUBotKAYaDAQReLVK73vwLkRQaI9U49LBm
dkOQNAbrhIaKjxZ+WrFrv1lNuQUzUqcXnZlY9yhJKAj5PlG2Vz2XLZw6ajGh7HBTjuQxCT7pM4rJ
s9V/ydFl4QdP0k5RPg0kv+OW0+6tVotXTRDvZaBcDesYaEBHaOtopsq5tYkUZ5TkLax4ZrQrQ6+c
iZ7En+5qzOCX2QlYsSl4bbWkcxd4EmPuszP1Wz9attDGNyO/6BLRb4J7qN8qkc4E5UUGmSABFllZ
O8w1O53FhgYnB61MxFnCnFZi7U+A9yZZmOx+wqpEi6/XHm76idVVg9WWWe3nlLzPDI20TtvNw3ER
J6/P+gMK07bTUCYVXpqySUsJXOGoXaegeM4JPQFKONdXVgTgayqE+nqWkpEIWS/MXDOq3MxgVYZx
fgxFd+io/00fbIiiHcvlEsOwUAUsdffSopjMwZ1TRKo/qzXOQFgZa14HbK7ZdWAEo5ieADit0ap3
zaweDcWUper8OkM+Pz9Ksglm7FobDaOtaqXOoqkcG1yKJurF7GJhTjnRDL902F5ZFlRWe04QAVk1
dhOThqcWYfSxISGdRRyI0J0VRzRHN2Ge1BWICcF9hE8j2gaku8W0pso7MeGNXu05Ixh4YdjCAKAQ
YfttKNXeymC70CUz/EtbBTo26aU7HdFh/stPBmWV04FparK//3F0XsuNI1kQ/SJEwJtXOgA0oBFF
Sf2CGHVL8L5gv34P9kExGz2z3S2KLNzKm3mybL9Nobot9i4jZdEc91fBaY2qReitPjbTmx3919O7
xpsgifGxcuOoq5LN9cD6XbzlSvsG6KPV7jRCAjLDKtmph7KGBWNiro2J6m/D9DFQdz3G8RsORk0h
BW4np7pRj2nzq8rpHt9+hygyEBZbCr80AN4bE/B+mq3ya5Oo1FhQRoAQj5b7iBjPVMztWOpYwEQa
G7KpPNnrVxGfhCJtkiblVsST4z/MzAsISpA+HYV9/CBqlGKG6bsuFfDefmBchhz6tkfPn8DqJt6s
EpFpTsZvqtRCHsVxkOItdoVTM7RVib0jskQ7B05wTQ4vtk0m2uai5Biqti1SmZJcB9xGCjPvkHC1
HSTzCrZaDYlf7YuMfWGh+UixR0eh1badj5OkHg3CtunAYZ4au6TWXJxOFEtswRCSM2f/BUme9Tvd
rNzhaxdwgRv9CKk7oUpBkK6OSaRu60TZaD1HAJeTyJt1igFSyZ178v6pimZ1lGvlATaGSCnde48x
xoKRxDusSFX5WE6qExNUcY5pZB6bYj7G9XE9n1E8yCeTWGoqwIIeSlVi7n9yqpzDpT9ZaBWqjTNR
QbfvikNNxZEssTzpQq+XQtcKBKXEoR3CPjOfamcz1Zl3e2Q9E7oT/+cJKS1JAxKHA2pUJv1b8xl2
BrGj14M5EeAgtwXtYHPyMuT0yuW44b0lP4Zm2dmR6SvZ9NkJ60Opk1tPXFch6ZEa1XUh0zl0Jd4/
V247op32ER/Y6r09xup4Evm1bUzID5MKGG/R2X6KiyyvtUFLoBTRNWUGpwgBu86tFKdwzILFMT8t
SflUDOeDWNYsjTxhbQpEqQnB5ktyo5m5qRHmbBGmpe6Wt6RrZrKCy39JHrp/BfYUlBd2SG3J252H
9ISCmTW+Zg/uzNspX4dEnFVZd2SM3ebEzcLKCCwgiU4NYYlxKp7Qh9OVWHZY5QkmB2GvVkWL+63C
56rC3mdfLOVLg750zTFfavP8RG8+juTSolF+CZUlk5EdWiSHOX9GZvl0CJeu4u1MkVOLCintgKln
1Kab0qaaS347ezOzAavidxFyP0vfSqIuCdVziiXRoa4fHbQVJagpzoZkU7Fit6gQX/sXHGym1DgU
yzri8J/QY7mt4LXOV5lpFhcrx8oKPCDvpKD6sn2wo+xQTPK+X2ee+KNnONPKlzLwB9mCZB1ceBxh
kVuRuFmAY5dAzU3w2io++qK/Gwh0Ot9laV46ZQHm5ukIyQmWO908SzXlYDmrwyoPNGFtCrcNd5Sf
XoRcXzA+0wtMpApOtWq/knfBu17TXUO/FHV2MZPAeIQEryeczEq1643bHKLwaPJVRplv2erMxIMz
sCL1x+ohbXD6qpivi+nMRhM3M3pmBI7RUIwt7m3gW6v7g/siM0JTz9tx1SyklGAEz9mBzhxEt8KA
6hjtu2w+a4B/J8SjrH6u9Rr8ZUX+GZGGoSD8zL3hlJGL6onqsIJs+TEKJzwDfY5GjPvwHMmW1EiZ
jC1LoR0URBEQGyZHbD49jPjDEDRkTNeU9hoH8ESmqvtwrXhtGr/GOhfMUbLGwJoElwO9fylOBXSj
1kiIYu5T9NGlnw/UHrkxDj3JTliCYMQDk2MC+rS+7MqC5z6QUeCJoP1d/i804a8RmLkWFa5p4ccZ
l10yrzy1UMhDgWbRfDr/SZC9yEnk4HQM+Wlj38FRvJX+K+jX6bjgJliGfTsrd6vLGst0gWWaS/8+
wS6tzH5KypDiOgcnLlP9xGvYxPBlwoLGGmh9ucoV1TxICc2Uqb1JNCYL/uCUGQPijrEa2+PTAF6k
NiA6xEEBkIZhIeoZBdmhO8q9Ln5EH/kCzdD5E1f/+ozjqQoh06csWSXiUn0gUilQZOibqY9F5J6H
QdGVH0kcvjAW+Ro8sCyi/VF9DEK5i3a6VWl+TdtgIepMVh8sw6aic6fIz+0KKFjexuYLBMBZDpvT
SA1xnWxzRGhY4LtF/kObL0sC1WX2bt1xfXBhD+NYOvCjT8tjzys7m6GvR396sgFK/ye1ECcxyLBm
MIAvyaruNwiWb07yM6XRvoWIlkHVKLDTtdfksAW/6LYSpKUp8tiMefNYeXOBPdIRdP8Iz7HmbX4v
JOBVxSW/K7HXIYuU5JVKkC0DD10GS9aNE4cXSzkq7EsaAWQu+qWFZfCaL3RuItgXugH0SQy6Hw7y
Rm6zZ8GywGTBusIZtuKDKABhAzn9q4/L57QJb2uGFnTMxeDjnLdvelR643SM2uyCDrNVBoLZ4e/c
01e6SPv1jOobuGx2TjsCEalE3unPPCLwztEk/QDKLsACynlBSUVHk4uHeuFVcFbzgXdULR073TxJ
f4xlPhlFhxNcutBg5XTaQf4c1lPHwUqNWBcj1lHy6s4IdiQfYtXYc+Pui+EG3YnvRr6OPLQo49q2
RvEw6MO2QBVK1YEtM7AJ6zDKYCwiQBOU7eSolUrA5WR3MJCgGiQok1Vgs8DetRry7rkrsVYMixn3
r8PeZd+q+wqxgNVfCtsjPbRw2WfjUdvSgzTFJp+xm03tZY4HLD5ndvhkFX+jBowhe2x6evSK1f+2
WIef8ZKDBpEzyCgmvLW09BLzFpXKKSbiXMvFqVdY3EoPpNldODzJBdurP2IgYp0R55Nw+9V8AYv5
lXhQKMZ006TPwSLaSoqcDYcNMEJhL8ZSKkpduRKH0CB/od8q/oF/CijoBqrSNdddgdkFHOqAjkgQ
Rc/Dg5SlXoaWqLD6rHlyGTmK/HEy2q0gHl3A2rLUU6T2p5i/KXUTvJEhCVCKq0BHAfcbZftWfihM
YorzVCXptr67pmi+UfJ2q/tbY0KjHF+2zr1z8Grdt1SGz2htkCH2xtw9yN9233lNXHr92OHtwERs
uKNaPWCO3SsrvVdp0GoqzyKS1fzQaoE69y8mvDos2UaJmhsOkjNd1pE03BReq+hHIwUKQvRSQ2eI
bQ5APE/0iZTiFiLfGCBqpRrLcfKtkkzmm7tIpDCVHIgg3FIRDkEG9QMj0EJ4YVEqYq/lHuzbUUYO
sefbfuF0x2NJCKH5jFiYp9Z46bs/i0mxqcVWJWRC56t1VBgV83FObwJ7XS9VR0Y8P++2mAu2FrID
r2cW/zMJaIQ8lBY2xKGA2Eopp0n8R5n+yq3OHEVFnjXd0OF8RdxIZT3S/qdhApgI6Oo3LDRxRTW5
9mdmidXEr7GUDxbplhrzelEbHvm5qPkTsuiaCS3r4b+UJFhcTecGvh6mHTvB3icYIaNmtXzuO7bQ
SMuGjX+VoYKermzO/GH2be5t29Y5ld1vJPHh++cu/C/1I+OavEzlbmIFMFgNEKjIU5nJbO2vklMV
PW00+V0Bu5F+VDzbbBuN3Rh2E1cMnqsC6/fi4OnuMCpAaLNhwyX7lgoT6kvaFdNeLX43H3RFvyQI
EmHfB3M+B2QgGTOUkkSGQmks1WTQ569YmIBnQpOkaa5R3/LvSLW3pvrR5svOnD6z8F+lBSG8knxf
AzjEjUdIpKYTdL/6r2oM4foAmuWPRdYwMwc8QQcBG6f6y0hR9RdTy4+xTgappBqW5oPawn5YkMeD
IWS9z8iP+nxzEKkcJT8N3A65Ixu4EgXIA+jKGtRvxtmRN5RYlynAVC3pPOG3GtOK5QkUdh6vJo/X
fjcR+gDNoiKAdTTQhiw7W5JE9W/Vx4BzOoCgrBKX5kRF6ikO4s4K4joQ05/E4IoX3iT8qzMpR/Dg
slv0Kp5L5ygzwaA5AyHbt/hfMXYwTzLw3TTQTVYHTa04keZHgyvAx2sPG8tUBgBcxzaVo0TERs0z
gXNZAzNc/mSwmXAejsvNrhO330XhxbC7+0x76VI59y6XHz0BxKrMj0nNjWt0mG7+WtBvZunYhFe7
IihrmH6ox1vLBu1GqFrtMHVX+Fsh7/b0saoC3C9P572YTLeoOBx2um0eLYQCZeLRQHwTp90IGjWU
EN3a+wAUvlUu1CIfVgCy3Y+cOBjQ4JlkuXWguP2wtEjl806aa+4VTBSsoZiqcqp/U1IcVNzgDqth
qHbqTyiNp6mn4YeoBUv8jaqLfdlrZ9UCmlF1u+m3qQ5LJ4JQ7y8x2fNBg/diUlmzN+yQXp/4gne6
1K48kD2ea3hJAXHppVslJ72RKTvkVPiNsPgt9ALR6yPMnYYzWClfqbWprdw1WKgRZhP8UGQkZCk8
a3/QN1xzpgGGbYo+ou1TdYBQJuSvFhkanXdGwg6Lr1T+L0IvywhU65AyJRY4OCJbsOqUTpp8tBfu
7ai4hw7jvQZJHIdHhqQ84kKsEb4L/a+lLRsdTk4ai93Mv4rYWTYCIlJ8GJGctTuadoJpfbb4nJOv
wm5/1JnFS8Q7VulryL/k0i65CR7ijgimvW/Ff4O8jeA9RNpf3ATZaKIiAK+1zMPA/Z2AWAbXcCe1
xK9y6wJjxekpM+f3Gq2e16sDuj0eiKSToJ+45pQdAC1S3zKJE4W3c2oRG7Ord4NhMwJNPtsfpS5/
jktgY/vlk7xUO8cOtxLra7wvtaJcQ73Y5YxZCQwlUd4ydhV8ly2pF1TrB9A4QqbBMkmsvPGhRpeI
F3gpg4wVa0XrS40jd57TT9v0ZLzqZhef0+qfzMI83IM9Wkp+asankYzuRJ1EmLxDc/ahAEHmm1sq
L83ToD7lgl3dVJybAYQCvelkKM7LcqXO6qO3x49IGK+pfalFfC1uifG7rBXbGvA66X2OraOIaF/L
BrftWRjh6qu7w2R2fkeqG+nNz/rKH0busu3/d+c2nqTJsBG4goTMiTE/pm+wr7SDjLt81HFlgVBK
dgYOEJIrLz35GwkNZb/1RJh4DkiKgQBbcjJop+Di6+GadXW1dKXowLbr3OV9gBLX3MrMuWct8I/M
s4yBxbXhGRMYg6z2jZRs1HTSYNHJLOwcU/aXX/UzDMNbQo0Eo5/K18K+dsRaK2fnlA/65NTHxYqO
C8ioZXLnM5iEZrjbEnoHPfS5bgUN3WbOS4YfKrB59ESIwC+Tf6nv2nSxYLuxGXGbt7ye0RnoCs9p
Q0si3xpIA+s85mYLCv0fzWQu09eOGPAGgM+54b/XhnVQx2Ev6kMtd3Br2quYnvM3iLSm961i8onY
cVxNviPxsw1xvtq+agqPOxj+fbexrlOTXOmwvoVKeJ+05s3SIoYhy6+3k703xwgDMNq1hRfirchL
P3E6H4iU38iKPyJ0EQcQZHupzPFSsr1x9OtoKY9TayN0Gk2VbYxrfKQFm7OeFVHDX5Be71T6MTFn
yvAg8+Qve10DcyhmAqIgeH87+k4j5TGb95YWnGWCtP69UFqGlGGaTwoETPVdq51PQ6PYYnwilHpd
r/sSvvbY3BkDoLBqa4KPy2KN0H54XPKcvOOed/EAsYLZ129ByMq7jvaZlpfVCXFN82mDHNNEp0EL
jybbdTY/pA0CbnpF8gTX/TZXu8m4VabuSWgIVK75Sv8FyrgMf/O4pRiLIgzebnxnHjZJLv6WZ0iS
x27LwXCjlYzdEvGX+dTJDnle4qQ1SiyguXriTdpAkCLrmALKdjxKslJ6BMj2S4MVmKFCeVwd9Bh0
68bZ4u13k7Jfh+94qw3zU8NqXaLTrxUpratibtU+KhQ3k5fVYZLqzclLKhYsHkittQ/PvjOJHeId
5VC3qqxuUaNQBvOWp8NVndz1syjjY5n7L5w/NWIKax/8Z/QQbWSN06H0YxSUh8lylCpQvTPgwjAA
NxzS1FqJxq1Z/1TQoCIGbafvDwOh3LGFj0X7A3SYmJbvcmZcfqyKUSdDPceYlZNTM/J920LFWlhi
qIPHmIRtfNzILJZ7rvSlgz0ujk+GWw7SEXv2ybbFqXF6d5RvmkVdMmueLWg1CB+jW/V8L5EMfEtx
e6qAFiqBFOqA+OgusQOSioACtuyJSz0quwl0yXBkeg2HAI6WvNql8Z9GBzHg62P+Stb1/rivdGfP
G/lgVTrge+6F1kUyRVBp9bWaax6gK9/PZOMM81M/tiO7KG1AT//TjF+AEDHIGG4+42XAykw7cya6
14IgzHywH7i+f3fpjwnsUTd2cX4dawnCaOUplQo/xPLgM9W1uZ/71g/LybfaDx0yVPMjsesf+E2T
BKqsuU0bsQeJ0PZM7vkp59iwnPqU81VP/5B6DAh3AkwXu6eOv+pB7IaWFXaE2ad3rlY03EaH8iYJ
5iAFBhcWGpbqaXyNGumFTnG7/1rf7imXof1wz702SQaf1RmW3KFNjgxELF2EX5iRH1fwUWXMKNaP
Ek3bPkh1GvaiBXUbz4gSAxwGhmVbx/bNqcxjoXZnwpvX0Ul8uyOcgDakgMuyE3BZI/TD8SI3MIiK
T4cboVT68tC4tJG4qGHckMOADq0gL4og17VLKFgWZt/l0gAs60/StBzT75kdH17dfYxXSmdgLjAc
rbEmLeQ7IeRigfxVr27k13uJX6r4JcVBbKITdMFKFtvAN1mm6LXbdJPbkqSvn+ULn/LIg6HuXJVf
XQDd14PpaqmDZ4VrO/3dU7aPws2wj/LkpcfGuwW+MGq7Z6/Ub8okzmb6cLrpNhhWQA/0MoP3i6HK
K/Rg45S5Z9o36RXVmgIyWkuxyfiGYuU9TtorTqVw9bDX/JgIaFI9afOIw6fi1TwFWYYKTCL4xgP1
K+ROZcAUMQJZdzY1mZNDauGAVYGMSr6z52HC2a1akh/3io+qH+Xf3B02Kutkg4dthflrad4GnJ/S
2he+QFV4ZS1T4cNCYLUI43VrZdBjRMpsAFcv1cEu3ztKIktVcVXV2VA0oFXDNbfVa1HkG2w8w6HV
0IXJKkb6W6/JXtO3F1hiDTBXNFLTogRJpVlgOOsYiArVOqlgz8L5U+6tY/jsbQ4y/eauiXd5XBk7
pAUK03fk7Mixs5gvjvMPpxaXhfWMVkyfcwUfpdXPrUl/QxN/jI7xTnnqNP8zwgbLCd8MBglgCdCD
3ZWIEe86JLbapt2cQPlkXxVOSpqAgnFpA6OjiE6GPBJ68nro9uGWIzBh7UCoTYXcN5XFLeLjnZFy
1M2YgFIZ4K3oo38UjVGklRzh9mOAauT5ks3VR2o3H5mefoSDT2K852Appi+F74ZeiNuQNff8japu
Ci7nzNiX06uLeGoMDEbN+zCf7aGmg/0lh9MpM+gER91wqBiNyRvLvOwpPSFk541YfkIpfU8PGhfu
LtX8ZV3TqsYltZoPOmNfLPermqVv1KGk4kXKqGSad2Of+zkorwmBWOSLq7AJB5aGLmdj6y0S+le+
He3SejK2fmQhacQAnp0oXNlxV0GYqt9JFMN31U0MGdDtEkV5t6L4tTrZ81jfS9Sx9RPTkb1QLZLA
KYYrY73lOtSc9OrgZ1gyJoP06eTLQeLZUkZfpBoSXIhLsbhGx6c/51lC8yXydqVLeHNt0kBYxO1r
KO8a47tGiZ6ItJGo8TQQeEuDEbxxrmr7CcCDOfta5RVqbooDElRXkx0jafSN+OoUJL7ZjBOY5XO3
T8hNUGFIY+/MVYTVHuMk2X0qz9LzSpmTKFPV0R4ngHJhVRzC6IVc6AG02ROSp59QGkISv4OrIxFj
UvHUaF9E/a7vjpgL0a7RLrhcR+pLJnQGgzUnhpzhxmP5n2KQUWG5V5hzKvTAGg543h5jgryyJm0V
EDwxF3G0Y+fPB7o3lcksQc1T0QtfobrvYMnFsWvumQPW7VzvewXPNwlVeoqCCXtX13pO80194TYC
g2ToNob/k8S8YpvsTbYG/TQALHLpM0JYpfLwEOPFIpwS09UFmkQlWZTFviqPFNLhKK0XOu13JsI1
pr+22mn8y1gRXiLDrXYiBpEHGFqVU+e17toAT/GsoQd1NSGwED7AamXAhyFWlK5RUwaFliEix5Xw
cjk1BDr5GK46f+qb+dYpDf6q0ollrr1ajB1wZRzvHzkUUbX0JigpXza3asgGi9eFD/tf3C2nrORp
XSt+DJQy1L8RN3FtJxJdrJyXGg0rM+k46k12I0TeNVc70YrpvE+sJxa3aoSv2//pNmMQ6QMfGQOp
HQooW7ADgehNM37E1jNa4pPTUHJHWcJ0hUay1XALFdhxxYzFeiQc6OMm9mWqBTjCdfL05fBe8Ltp
M3X0U7Mtq6BcIhihvwML/jGj7AxLQtssF3VI4cXy9o+Azs1gJi3Cu7oW9DIOO+rm8VtNDQ0WgKHn
NcJoMBeNhKgaUmVcXXsVfyhJftbScbmLCW+pJhxCwGNzKWFT75hitX2+z6e9ndm0RX9WreplSguc
vLml+atV7yv+Jc7kc9PP5zkZzirZFsMdsmGHyaawy8cwlm+OnT+SRrvZdnWVxAwcpobQ5ZwQ7bH/
9vJ5hXvse8MOxjaBmky5slr5XKOxvHavvuzvknlTtOXTGkwStJuZmhA8KezJc/ojFHblKlcbZ5Fd
gVfIIe9iJS+FVU7/u2gf8M1lqjEM55aq8vUF35VtFIUyC35N52WMWF7o+WQa28VoltUg7UPonamJ
YCOvP2b06Rn1a4z9ZcVDsjoBKVhR1JOyQLnHK07Yqi+VkC8JeaAxGR7p+GXLD+QSN2R/n/GayrpL
mQE4jo4y7Q9cZrs3Lz8Wb+vKZrKJahWlZwKSQuuPADaEBrgEljPK3OFdXYt4iEoEGucmeNdJk/lA
gLFk+CPd5rKRamfY0N0XjXJVCE4w+ZoII9wphhj9GTEZbyfdAW2a7YliDLR/Ndl2MIkc+RTHneax
5Dtozos9nC0m4mRX69I+7f7UxoeWdPcJT4KEITwh3FaSQ3o37M8k7jzROri/37u03+B/xsiRHx2Q
KCnmOMw2WzhWdnsSkYbROgkkvb6SVpNwP1eanywrdwPazwi7D6zgiAUQHtdpaJRThBKh4pwtXS3S
b1mk3sx6T7cS1gEds1s3DB/0aG7YdAtKnbLurtt3m9tqVxcXWcG4xdbJHi/xPm/lnfqhcycbSBJm
4VNTcp8dFnaCU7rpehO6LGjn+WcAwc0ion2Xo/iQE9NitX+I5yfcbAT5o21c/9OUi5laJ/DbNObS
cM9EeY718Szzli+DhF4i3HcEQmdy5pvZTr3uWZbEPBT5aI79MeqSo6xwftSsxnqcs3IAfgOrkXBH
MyV1TXO0dUiIUSoRuyJgwyOwYfCnnXWqQweeHA/FZ9XdwyK9U7Ulg7ILZOOfJr7lMcap4VcqV1Wb
HTVza2bkB9g3zACkEldkXZPaF5PWoo0KCGHUk/IyGvPKyARh4SgxcuusrM4lkUMIJuXBihGQCzy/
CoNqAdadrFh7lanqmzvtj2ZML1mii6oFP78fMvG3gns9dvZAq55AR44emUTPNibkknlRK3hLcAqx
1fhbtsduW8XDSScsZVIwaI9wKwFmW/eewiAKnGR6ZxIa/qrM8s1txB457HicDplfc2kYSAzq+StT
PyeYe4Wi4wWhhZQS4GdWSq7UcMFpxKWBg8Ena5cz53DrvzSwMLjfDSGYmNUniVk7fJQ82rmpdYR1
nPaUlFmQTta5EP0JLz971yBzpgNzNrY3Kkujl4GgUjAZDZrzNun9Q/dNDIzaI0sDFaZprcnnvP7o
UDQTuz+KTXSRpE9a6fiPSNS5suVAAgNwycpdHJtYPeQge6Sq8RiA0ThNCDLs02VcRll11CLGczqC
dyScai6h9m9b60DBgdktZ+72gW70wDnLhwJAIdxrZdAK+zRtp1h4zWB4nZH5Pc99o223HSNs9rYR
dlDiMx7ab1l5cdRSQHmq+MAY9Lx2In3MRvRWl78YdVuDNmgyeXqY7eB04yICWqAZ6mV24Jc9ZwnH
P+x5A6pKDQGMOtKh+I0EgUZEz1lwljviAN1yOAjDOCS9QygxpuaHCmZcfW310602loFxrSPr9EjV
oykt3kQfnvk3Cq9mnm7TF4/qKexuI8Hi1DM1eg8XEkaTQdze1znBt/o0beo92/pzU45+2T0G1g2c
I1CGjtxeCPSvjC62DtWSes44e0lte1Qzws5ZHxGe0m5aTfNLuif4UKdscZLmWRYgTaof6V3GiK31
7zVe52iNJ/L7mPw+dSI8BjbKEt8WHs/LUJE7IOhRn4fuO5lv6iJOdqifC87WAY6Tmly5OXYlbhPz
zdQfFd2MqvPf6lEgNbtclzK/EeRv8DYO4UePeQ9ZBUPkAAVNPpb1zRypOdBKPxyFT/5wCwJj5Tmn
7wAFYGbtsU9GNJmx9rCp3VuUr4776KLM3FLxorFgAQRiDw9DG946aIpq96lo87P8b8jB9cApXoJ6
ueoGLXaSebYsAwP3007f+VMb/YflyHnK5TOb3XMqs6PqOaoHVPvFTwys2kbklxgujazdKBJdTBnl
VOkaNtUPcfdjVURgORFlvfH1VvJMeI2mdAU2Fwj1yzYYN8HnJHPvyXxNdTDtSXRg0kFvauhRTDgk
wyZo1DSw5uUySIApjwrWQZsnc/1l6uZbDlhn5rCkR01QL55CoiWOEJZ+od7k/E9DbhgLy4QppJxu
nY+jWDLyh162dzHUoK+Lqxl+lw6wqb9TsuWcwifMwGWhrDjTXR3ya/khWj1Q5fIiNaci/GcPia8Z
iSeZlLGAXYVpM4KgZyw3sbdv3Fb/FAq5Sltc7HAKwohP5q+u7MzxjeoHHZQqBrD1XaVzJkvWdgbY
CxgkU3+V8hbDPKpsAjzmPlyLJ7PqkEFKoVQqUg4V3n8YH4eSNNFYfTmRuCf5cm+K5V7QPrJQC0Ss
qxrJYsrwmJw7wYi7mHOW4FLQ9NFFPgtFnKsxZu6qWyAFG43n3RhWQDE4v53qQBgZeVmXI7yHKbpZ
4SZHnA63OOEhPHzBvj6W8Xxrau65mnptouPctSeI3UHa/4Jr341E2Wgt33ejfm0wrhsjqo59WTEw
8HVYe2fWa5kfZbm4BZw03Zfzb1H2LslBVyeaCnaykFXwdR4pqsSJLlP61MDbO8vNbP7Mjuo7ROJg
v2k8Rib9aMoWDQjmkXmdMySif5FnHFdqVTMuc+1cbGs4V80m3lm8TxSQGS9h/CgtJzNXKBoF+rHG
GEuWzEEf6WTysQ33x3JDjtdSSYLCk+9gLqdF5+VV4y/yzqDualzhYvAgeBoadNY0h4r/3gT932gN
MSnTtWssLI7slcyMMmlumdypGCzSgumm0Y+oeXkG4xDbdJQ1XuXkNFa0BX7Yrj5P+PbNFelGF31F
xExn56c/e1V516rmlZhAX3H0RXjOk+klavu9lzzVsm4AwcAhhJJDSatGt/tw6Ljq61jnWoRyk2cd
eT6J3IJgl18C05a5PEdex10uWVROst1EPZVhm67TsF3lEAfxcNLBBmbSoUu/w3M7qycklWPJii0F
C8ZisEbRTWCXG7gFQxY51LHK7f/5QYCA0tHPwQfRriF4J5mZus2fSmfd47WYi0JMc3YzmhhCqgIL
HSFN2IdBqAcRiYO06eigo7gdE5zLnsPtVMBIm2j+Q9vVoMD8aIkif475Lz3Mozr5LfhBMWn4fksC
8lyC4dDGhIZmsDmMa8NuAVdRg9DAr/xWKO1bjadZRdbmMrXr+o4W9hTroXaWc3PjzPG+fcqAYa2R
nqoUSn+s+8ouS8EsJJlnbqm3MxOg/sNRs66ddtFY9+YHo6HimrdALiw3TnuggBakh8ZPKGFsScb+
9gY/003Z47QaScYA+yCJQ9HwYr7JTv2c5vGJJ+lZ2l7XESltjxdojF2GLD0Sixt3gijboDKk4+9L
lQssosB08cye+rpD7hWnDgs+pb8noTHdc1hnZnJqQxPBFmAOUtheqYf/v+kLGLVjZO/Xl1lxuLVq
lCSpN4thMkmJzJ/tfL5KhnVVUxQYUQaFTIaC/gc9AwORYArFeZUfdN7M6AXY4jMq3kJFcDo5B1tt
qIwyXShXAPCGzTPLTyP0w8gMtPmUKeF5OTcjAky40fAxR1p4tiKd+/t6LgEBax0q1SjL3s0ALYBD
HkB72t15tsipOxiaSvgU3QhC33rkdvHU7Pw9K8335A/VIdOSPIoo2bHhZ9KO36HLYnbr7ZqHTOdp
XE1xdy7d4kXsrpZI32cYe+bR051XI39qLVDFZeTeNXrJ0DGTXOSSptbmp50dwDTvKeco191DN37n
oYwzsvevkXNLVC+aJiombsjeUc0+9xAr42lErscpvAzi//TH+m1qjkJBW2IJWEXXaLgmwvTqBZMa
JmNpxJANJqAPem53IV7ymNvdFCqUNHEPHQcyPYBGls8U/MlS7+GKVGv6U+Vjz/DIXbwfd7Qb7u2I
ucmhma2lsAefOLYAqJbnqg+PNpR0Nav8v1bhV+x2UqFTqgDEio46wzL+OcGgpFfRJ4ElEyZid9Rr
Xl3zqoApNw1OPJmJ/qrpydbRL2hlG1Z0dMCcxEdtAs2UMhRqyogR0LplOGjtqSVqQsDfK0+xAPeZ
fCMlRep0Soz2ONMw5BRBpRDfMLMNvtgN9cHLf+osTpZsgp8kCQRfoxbCxTOAr6AcZk+paQ8uT6AP
yMjVIf+gR2ghIKxsVLBENpgibEOfFbhUBChrAWpEczrIhr3efMrXZyO9zKh6VU76QYEGVGBGydxN
a/StCgYhX9G0SeNNR41WOU/7vs1uxqxjprP2lSVfM/1jgHyZRbCzsKftmkn/VBzzs8yBhKdXDaf5
oHLV5ZLaFcvZsp/a8sjDJ/uzLlKueTHfE0qitHS+A19jz2Tt1qKo/9F0HsuRI1sS/SKYQQewTYnU
TEW1gVEVtAho4OvnYKZnUfb6WTfJrGQi4gr343WevAw5bRYk8KWFsdal52z1o20fww4WPgxGieLI
vTW9u0TEp51R0nsQgP0lFCk9r71w6Leyiz1pdqhq0Wofg6P7bBZq+Cm4gQiBIdITi3QQ0cA62RmU
jXHTYIw1nKN07XaDi48odxQ3Gu+1kkc8NNoKRn3h3zo92Eyath6jeq1GKTSMbxsZFdu8VQFPWEGD
VKkfevQd8Yn2Qu4JkXUwq46Z4sPg5KdRjzuo7+igCmdvMa3E6nyIWwTdA4sv3PglvK5pqWnDMkvY
qoXIekGI518A30JzWxYShwNihVRfU3WFFf2O+za0h47pjOlHu9QeQXXMTeJqnJaNrlzGJKae0Ly0
A7gbnVBOlOIg62lPwNzOUhpmM0zgHfidL+qAGI7rHTduhUIzmZpNi0IzQ8gZ1kA3qnLrDI8kam41
qW0VoeOjJKJQMpZXArHK3RbPmruPUNEqb+gwPYVxZsX9T93AQQdgnK2WHQX75L8QmAKjLp6Q+dPW
z6A5dktwQ8f4R8lINzVCVpcEO3Y4ejJc5Nm0aSXIYMwaKirY0Pm/3BAtZJvuLnKGX2Y8X9B7ETr7
SS2P7U+RA3AjrnU8tcatS/8cfvWwANgdxRpPIL1R8dRlAF6G+5awBRPa2tYxXkq0tCUB97AYxVob
S0Y3zRF0eml8Kq/Q9i3Q1mXJdTGbxajsZ6iXuaHt7WrIC0jUGTiwfZoiWmcfXMTwDgkQLjGfVTBM
MTiDqqKSJhiG04T7TC3PohNHLd9D3zxqXXHqlu5SqF+zPrwHuWfZH2iRwr39qIjz69tdBb/YBsCQ
+Pk25d3KQqY3JlF+1iqrcWFhcXfIZlTYQBNIv8KQ2DXJsmiGnaUne3Ng5iSyQ1pCDzwbSERHVLZt
KhY8owPDJ1TzqzFpl2obkQEZHQXIkjmQKXOHg2KVh46hvc+o3thUds+wZlO2HbHoKJhmuT2DBfxc
pWBQjPG1oCR1d9aY4BMlQBuPiFG9lVB8cta1NsXAHJ0RatDal5bhbq2OOWHwYcM4sVjrl+BeBHs3
GnKQ3AivEDKakKhyC/+Q7uymWnhh73pBUkNbuFsccYRBLypMsCnyUC5GYqzwCxELOxjd3gd1JPyO
TUFzSZxpm4/r1u5urE8X9jB+GgrpCTUbTCqNGOkfI/U6/CnxZgqcL73Uj32sMJn9thM+xl3L8/7T
obfQ0VtIEsGHZ93vkpiBnOY/Q8t4mnWMVVW7dx6MoLvk8tVgPUbagU37dlIRIo0hAhumLETxxN+E
iR60INxhelCIUVUmEmXZW59mHxo4Z/QBNeKqNqTeZUhOHgDACCI1MAv7mLFxO7e8awOG9hjfxD8z
vyhpfx6JmjR142LK+MUc7kZ6N+m19XZJgEwUJy8xMiKpLFAS9d01H45mZ6Lg/MuqFwIm1nXczeB+
w8IfQghyC1wqqcC05RESl2atLaogA8FueYPibrGy9EQgj0Qg04vvtRJXlnttBI8ydbU42mGIFDo8
ldC7qDpQ8hzn+8FEv+1r4gCta+qWI5s1NTCxgZYvgTWetTNn3mZi0AbHpcBLo4TBRg7aWYWkbnz5
ls4G4BaZEbsIBQ6STVSY7om+9xIepoJzFd4uRJJ6gOQXP6og2WUWoEEUtj6l/6jd2+JWmCr1EPEF
evrUdOcxq/ajv8wieF0AGoJK7scJXY67disqjwFXbs0Nk67j6JFBMYDVOt5IvKsjVkt4s7Pxve7T
owFgTGCtxS6hFkwWgp+OJXzS703oNhyJbM81TiVKmbxtzkainlp8vab5UroWuVzECrCGVv4T/E/2
dSLfCuEgg62rVA911i5gj3LyA/wMFkmbLUH7lJyUESelj/08Kb+0XD6TdiXgMEwU3ey52o0dGHDX
WcOJjBa+2arM6Y0QfO+mikwkXWjfrfSShH8C7++c2eLu7bo4BHZ7CEKkPP4rIpxFbw8PIeWzsiDI
Ka8A4aI+Ofkx0Rrmq20iD5jaJ3vpR6gqzEPbfdn+xVC3alBZHRIYoe90DiotxV4RLKpQbP2621pR
svU1fRMx10MpbGLOLYp+rRfxurNXjRDL2nnNpNxq7kqHmQvKK9aeKpEHAQGwnDbtqeyCY+z05zDc
cHv4wU+tbOm+UfhqTY0+s/FUjHwKfRQjdH7mAqkolKVFzSIXUWg5o4dhvIIbp8tD8JnGZ9Nlm00R
ri1sMAemGxyYpWE/ARqY/00oCuuWRZQ7nRkvBcbrKA2CG5nnxhWCCcZROlaejEIgORbZ0jUuCi+7
AP1qcGi7IN0gpFvtq2sz3nTI6KC/VCNMynm48+VnkVqbKfhQ/ZQYxQSoX+LjJDv1mAoUjBm5vcf/
QqhmxqGJXE0FIjlYpym66JBqHAOzoCEWccFi33J2oVHuAv+mRnQiq4Lz2lR+YvNzcDRPpNgvgx+m
oUIR50SBcNT+tugJ9Z1tfrdMz1P1yj43y58SMowGTzdkk4d8yZks4D4kvcn3ZNC9GaujQZ/U/nQQ
q6g+l2jQZ1xB2pQcHZeEaZCfEe+IIqxeVvVRv7Tx4Ekn3HUVZKQnBGlGwG9J8GUR9B0LgF29PPmJ
dhqZHA8xZqJz3uG1VV+ccQN0bDeQ6txJQjAjcdCWJEum2iO10ocRYuuou+uoPAPMhLn9phQEFQC5
ZjlHgqn5p8Aay2W1yvALDy82v4yVg0IeCIZUyMdiF0jYhMjeVbZm1vCLYZTsrA8F0RSRxkg1M1hm
ePBR4xgwAAwsrmWVAe9mFec8kupT1iSKQUPqCetgZ58Dy4qbsxp2FCbuVvjTD/U5mRqgkwwsUY+e
8nIk6v7PHAt6g3yvGcFTpWtxiP729R+qy1mTBIvK6bcBBkQrfjfDn9hlbVD6z7Y9sTlYs+EvAqAO
xnCw843LDJvKmKVdw3zi2TGsmFDdJ4hUNDasqudihe/6EaoFDei9qw8w0n3jhT1kxo6ppQVSOFBH
GDakRXuaSZQY3kLdKY5GVKwSxD/+gOxRgRAWnHLGJClbIGMoaXKWWu6xLuTMX2mkhRhkjAwzt6cm
xlm/RIV7JLgbw0O3iQAT21ywCYlYFEMz14k2CzYIHeGvAz0vJLa8lSnzDo4O9Y+aZmW17tIxv33E
0XgEGwTWDfiILjsMxinHL6DwIa3Vf8i/ubYWMMgSHddNQKnzZsXhzkB6XbHTn4XfwiYb0M8J3IR2
+NcCj04bE3qHustRYetO4GlwRYisohRM0GZDdyWzm0Dkz0EZcSyRNYU/r8SfJ3iEbMjqNTV1anHZ
OtsMpumcQFscmxLc/uQcKtU5EFB6cDXn4JjGAdpc3zmnxBfbavhSfHjCaMtebaa1D42+BplFUMDd
tbBngjuLsfOFPx2mR2XEQQswirCpFNF5Qgpt/tLSTQ4zVVt8+XoAE818EUN5MxPBRHQBUnoyzlMl
LyFqnhdUaaw69myGJqCvcwqmTYwqUiz21+4qcyLCU1djd61d4tMH0rhnnBv0qymkYxQ1N9WJ1m81
m514p0qfPTIO155As3KQD0BmG/jTC599eA0DJkBAX+ITLpCRtfMfKLsZ9csM08lcc+mKO5yFkIkL
GJOecIf5XZ7ylznza0AwYmIouyLR3oMQVI2IYqu6KYgfRh3JPKNK4A9GAiWTi6D8DR4aor4BgflU
IZAdN4HDg5pUW4vE1YbE1chPtlaPxRUvWzIRgD0am+SXMe6FCMddWL8aEPS7YDiS23Ywp3RvO+au
MeU2Fufu04yaXVNkvHXu3hkIGVuzJtR/85BupRg2yl9DgFqLjWlMNjrU3/gfcTN7COd4vc9xIS9+
UL2EX3awTlv7FADnZClDiRh/KSq/oIFnRqWUnfBTXojSu1tTdc/r/N6O5s2xI+BS4Q3YF8kCaGUY
6KdZfFGDc5qSK5dtil87V6mfs23NxBaLMQ3o9zR9aRWScJ8Jc+C1ueURSLjLh3HPvG89RUBrgD7p
gXNMNkAGniUTZWZjfUqoUsYYCwhno4QHTrHhmvcnQfRGBUWmyNmYTs0+RPmW9teo3Acrh4a/cl+1
YU+UzStMqghNFvPPEgtfCp3T10h1IMHK39XYS6z6kserzv/ndL9Wj7FkeAQWSwO9vrWMy50SDgOn
jNV+JHwbHRN+R6phGdxcDjphnHsT0ybFqw251OSPM6lHi5Szu5+8DyilGvRvj2ZWAjPqydp/qeiu
1q9lIFQ/qvXZH2kXKDeZFXGIAGh5U3GBS5iRlcsmH6cllBpTkAsDT5r+zb4iWWfCMjUUbfjRSVMn
69N4NOhKOWPqHveqWoDlvbqFumlRS4GoCmL8MH+87/ncolUHVBqVgGiGWDPjRhpTeFJ++TJSD1G+
zd71jkUscT5G6+nuYRXjpGrwT7V/Hf+eJtvnKJ66dCdN06tUzI0TZXjFCDRcBPRPZvtXVAOopYFV
v76vwwu+KPYEq5ahlCEyT8HYrhZvSAc3OfCY6tce1NsUXo2xvTiJdWqwjnYkgQU/of8eBmzEv7L0
y2fShO+EwIkDE4ZTYawlF3fT4LcKs+Og1csms3kbkrPNcglsErJ+N1PpW23IBGQ54rFtokfTn7D8
bcOJVUfnX5WPTGBrVJOV9y8tVbxi5i6Oft3+kT7b+j7K6Vki9bW6+OlTMec4GWKeUhbMzSlldHVs
ItTXwiEKadX3r7rFrGYW16aeUH6NpPPi7mSwWmvFld9FjQxxbFd5/GPQPafsTiClOVqGsy+4+UPv
9REOIKG8+NCXi32o5KDCCY4n3FVQuOpeZOIZproynNccCz7VHLYiOrE3q6iIcL9JCttY+c1kuLwa
H+MAOkigrujWnfJbdL1nfDQGIAnchrMJACOlQnDqaqLG9NfXdBkDsZANT+kEXgWIhQIwM3z25N5K
1gTtRxmfVZSvBu02Tvr5M10zE5G6TpWDFXHDnKLfu8O7PTULe13q9wogR43di9He+N7Vl6WZ4PNA
reeusGthUQQgtfXbVx4OZFvhWponmQDDz/cxivbYnUlWn3nWXgp/uqDPuQTCuNT2zWnZwCs+RVdG
ZZsr9xYJP6MbuNEBDp5I+TQAlnL+M8Pn/F7pjTHLQNZgXcDFrAttpZN8ItkvlxhUenAPeb0yzbce
2YHTM2Wtd3pTgB5Z1ULxYqwIaXqqwI6yWkDtEF3CmXzAyzMd8tAVcsip/9Gl6nR3NunAZJPDR5eE
EOvlxGrjdwrlzuHTqI54MGhg1Ydrpc+ukM8QRp75sEOc2khfsVF2QEUsvT8BziDhakD4H8Q/KZLY
3DCeqvAfTvItiFPVQkDsfDRp3OU9QgrhISCZm7IB8BNJNDrWrBkzwK1eWp+tOnNBoyVy1rWrG6cu
omPMIoInId5u63iVmeLF8Y2rApZXYYCDW/iUThVRqRVb7oK5PhoFN9pUiYsRYNjPas8ozQ9BgtPr
mTA0HqyRtXgD6R+BjRld4+BU9G+C6zMrHE8Mn2yoCe2w43Hb1ByuUFoU1pAsF7C4q8F9lvFjt99X
dUC/h8gwvcYrpOwuHZXKzH308xPvj91cnMbc9zFTbkAqzabSlk5jnxPZnRsItXCjKIznMVWOqXr2
rtglbp6782FS72QkVqhoUSB+LkX8sMS18Outjw4VR5SC/dUwsKdzPAKc55jjCSIuQUMDwnoR+Toc
LvTtmr43bhmYoJnj1BCVeCMC2DbOcWSTW/pAN9+lzRok0kYSogQwBDUJMQjzJhBh0mHqfkebFidw
TwP5vmP2xcRt4boHG8n8X6kCFWW++P94Z5cNYUSP4JKurXL4C3JpLH5F2qqDldzqZ5WdH8T9EiCs
tJfdfOZzZFUMPIwg3zHmYTlfb0ttyYIWUVvvqdTUlQygyHLMZPkqr617w+rd8QlFxXSFmIpMkLhv
+HU4O4sZWAf+q+CGyVX9YHGoZ+CHVWYAkn6hAoCqNqcBGV8cbhqQE63teAOdLQxyqEgEJZQrRaVR
+6yG4Cgo4EYGl+lMoM0qkBHZSirEHJUEL8fL8cLMvSVbuda1x0DIURmybGzcm5Fqyw4necxbQ/Rz
ARFLVxGecPaZ/qmDxjESphPkpA2OHJIsLmeEbK/9JgDBzOKUMcH+gaMxIuvXw2knRwoShDj12eIn
BJTnnUsHGXkhwNdkfp+Bi5DvnkM6CwEt25xZPouy9G1udRiDlNJGLLMchbVzaXAN3fTMjFxztsQ4
8VGxWisLPBUsF2cIDzovBs8cinWWOAb8NOSW9keIAkk67MO4XGL3hWawpaiDkJSoFj7O2tPCR8a/
q/nqamDNj5nYtp998EM+TuwWa6XxNzpuyGCqPJ1JY0bGQcSwrsSwi8UExg8KEQJ58JihbVAbuXEa
MoVY5gpD3aWauwv1eE/oxD5fmJmyix4Cl+UALSCZkzEony3sTgxDBCbRmuBdQ+08MnFTCII2ybfc
FOAxVsQQzR4OV8Mx8p+Hw+ZV+NwyEuks1flkOqTYkEHmF4dSU1fRmN+GTl+C8VCaDCkJYKehWGsT
oyl9PGgFzul9ivS2k9GqUWFuQBvMcBt3fbEdYmIaShTKaGi/kB2p7KaZQ2bCB7vGJMr8R63JaiDD
AVkceuAnKtLeuDawV846jnyLm2ebKCz4CHuYMJAo7tmaYJOQKiIQN/tRxKbuWQ7RemR6P3iZq3vY
ED3VwXOGTx7iK3Ac+d4Y6gs+66pcosBdTLw53Iyc8i9KEa2UKD3pkzz7SX3povJFyivr1td2ZfMi
QXMA/qOqWUqY12j34aCAaGNvPit7a5S9Aqljlepc7xojzAAoBrAXElXAF23yviE3IrFNIuSGTQIZ
vSs4n3ttnZF36iJwR9+gWSQs47jpIJuDPlNBn5GX55ngAAaiUCLuCr/f21zEuIKbiQ5aavhGlX8+
42EWCj6fXbVtSfxNVvBPEkZkykxRMIGjwY2ZkcMCVgKTbnYm44YCrSGxPnMCHFnVzalab1JdANUa
VQ8quaDa8hefrfOAYLTiRIGMIFM7u+QnsZpnDaYv/S6+VYrt9dzJVXGokU5ElNFN5JlDiLrh00BE
RvTElvy5WsPKSN/40ymo5IACSCXdRIgLVPyeFKjQFW+MPkV+0MP6kUYBNqAKs/4ld7WL7WZPvCYv
zEOSTLlnSXgHT1S5wd5I0SE7h7rFVdo2ngVAI4LbS6zqxgIzX+DFunSAq8sIO7LotirMgiwL7uqE
WPRuqcbdVpyNgxFcQbfL22Tfy26VrkMdH5ZpsOYmaIPk2MiU+1w19zpUEd+c1szVDk2BMjB/VSzt
tTG1V8doX+vxJx0+m9G54yqWwTqoxKUT/TWoi0uoMZAZuJPesFwMDkFYd9rQAfoxKDlo6kZRn3wd
foL9A1jzSig4s2f7Hmckp9knvXnXzd+mpwTF5YaHr+6GrTBHQmXZEugNAya2IQhFuuEZ4dRXMFg5
cehFg7vRC2KYMFNUPybaiqbf2G3N1xRszEnDYTZdTrBdJIregoR6nBb5qR2cpSmIrZH+Psdm0tUM
iiPyM+H0SmutjyyOEp51eTRVe2OkMfy2hiHG3WpBnKkmRpHoWGXlsQn/lOS10FC09F5o3afE2BXl
qsHZT4nbC2YjAWtaee4JKmjg2kuQiYN9VhjbK6Z+JolcLohfwAvnC/gv3bSdkrXawnJKLiMu4BbL
j9mHe5C4pc3uEpInR4dmadx74bF0ziZI2TT7VajPJj741Jotcb0EQCR4Fx0rvxpp9KK/ULo5yq5K
ro1RUjhjTshvCYOLkqlcniz1FsRbX99DTd7m6+BmMZeH/48ermJxA9QGe1jKaJ3YLooQhrjdnKrl
A3a0vQjDlFDg7cfzrrqylDM6LZv5aUNAnz68q5Wz4MggMT0hyVW/WBjnHZ1m+1xCYAG9Jc1oH/Ca
mIPbwFVqdg1lgSuP5lMPX9uYDelDE+XVal4SdofxSJpc0h9Sin0zfO04EkZMJ6BToMcsOyNahtg3
pvY1rtD7VIfWZ4jS7oir9eeEXhf9n7NtLJ7yHueDekiMt466GXJQgSiqIkDId/6mctzButC1X1xi
ijXikMSGR/8pwosxNKuI2bEkqaXmvJ0qlgog4yYF1iMjc0lWBllzjl8s4+gN9LTtmjtYpErprMoa
G2J9BAxsUKVMgX/ME5gbiK1Z0MwP1OiM1xRlrd6g/5y8ajTOadJeKgc9Cy6WtPxNOIZibkzbudt1
/MBwHcLXk3hyMMCGxohEBJYzJ7HjSQMnIaB1Ud7CirnTIg76fePXeyGyfSPcXWaA+IESKvJHJ9X7
8JqRFzStma8ueRuC6hw5AzYT60j9tofZ0OjOvhhRqbZrd3Q2ms/RDjCiWCeZZIERezjPRqAppMWr
sUMxrC3rHvblEAD9mIB35sc61oiHCRHohwMh2Fgm7GllDMvK14/lBI/13ozavilTmmu0VcRX5HjV
+38Na0ZzjA8Dq1niD7yCryTUYZlMyAi76MXEPeYDt6i1g+Wkx1zpjtSDcLHL4B6HsJCagKQZ2tdQ
ebgAhO7tkO9TyLo9owZsJHZCJg85QzZ5LQEAzXBdxP7SAtORq/fEbu6KxRR6HOiFGbbEIPvyazbk
L6oML6U0TtjNhAvYG3mw52c3ew7IQrXJB1oRH9UhiH6U5D0aUwpRD6feJh5vHfsrnNSsQST76pkH
6jQfPiBc+b/xPA74LbJ5DpO5tSn5zXI80UzF5tGkqeNLZfhDzA/SqwVGtdhEtBqAcouvIvio2ZO0
erFJSfTtBFVxVXuBBGwTt5iG2UiG2oKbtuDsqZXFSJZ14SRYDTA7BuuRCpSoOArtoCHV1dBABSBX
f3NrdHT1OcCkjZ7QVFovWYa44Kwu5LMXLvSXhLn2/DyCgF/w5iFZr50BgZeyK5m6uP0xWfpw4cbo
AAjg3FSEUvD88w2dfm9QByjstHxG6wE7DorZgVIBay3qEa/SNdKIQnRILc/u3nb/YklYV7ERNIOJ
qa9TVDFUoVOe7x0Snezg1WZppoItSWpiF4KGEZOGNmDFAHqK74SwLsVJH+y1LN2NAfIjrOxtSHUH
Dk628Qku6dKd5Lp0i7NWibMioosj60uh42xyjlUvL0S1o/N+wj08tAWyaD9H6RbeFRWJxRsf1Y0R
6Yt10rjkQY4HBClbjdi4htg413TBn6NWLDcNwvNJIDioH9HUP9DegnOerRm8gT5tRvYu3a0fKnek
Ym9syzx9UNDYlq9KFTxbo7yf+9G4aljiKIciZ+1jHEnIETXDY98djNP4q9XFGtPN2joZcKaCDUAg
/qEbD9DOa44C1utcmKPnACPtj9GyIeyBjVZJxxD4npv8TQreXPZf8w6LUB4rynb4PHQDn86FFDY9
IJtFLU7EMLCAOxgV8VLw9NLBwvG7zPwT+LxNnRV7FeQXRs1gqI6mgTjpIdC5B6O6xyosLfT+VXoe
6vT8ga3fL/1Dk4AATTchmRrUNYbYzoDgDrvjTMWU9jekIfWC+Er0n9YnXFTwv3Mz4IJFICBv0c/R
0yEWX3tXs0+rdXtfO08Dgk5MHXbPQgcCF2ENjY6+8s7Ybg8N3SyVS+m/9ewE5H9KensgOjrGUApj
QEb+MpSvhfHawNFFRhCBj5PurGA5y3o3mOLRxfJhmdVdJ+gwynwExPE1IWvNdLFWN+BUmtdBIC1k
Cj5ps6nzqNTFeXbVNbJ/GQodcKXna9EN4SGxpFuZ8xfPxFba7ha9mRnmu95CqEP/Og+XE2J+9qYx
7Tu8KbWOWMpT/JvyS4RqcSOr6hoxJiNBFpwfCcjAIPm/Tk4aEggPcK8KnAh2S6IoL3S9xiwQNk/m
rSmebUw0LywdUigs+INynyEkDtANyprmA5d51DFZZ86JZ9N+HjIF6d6xDOFMSPsyEikoGiTGOIMK
Iq0tbNDV0W82hZ4xtv/1p2vMIExm9ilmIVLLb6FcNdp4YrSW6dzOF28lMaM+bhmMcMwFEAzjlXFU
pqQL0ySGHooyA6Fl7qon1wwuc63BpiB2v1qN3ch3KUKMoaukVZ6Itb2DO+qUoouQuoSYRuZjWItg
G4+omJBlbTQiAaD7G8OmR9vkIJczdETrnx05Vh1B7aX6D6jKXk3/SvYxci3HVSig5oM2YiWnkV4y
kDhBxjY5MOGn0r6heBvb18EYzyFgY2ylRgltJd0LDeZGdTJqE3ZpRLxAtomVT7tEyIu6xQ3yhduz
llmmg7JWz3FpnQb+U1hmNV4sXrCZ/NOrm6Sn62sBVpeW1njv5IpM0rRahXxL5gHxKtIbz6ejKK16
q/B3IHQCIl9DtsS2IxI0trm1sc3yP2X/JuO7zd4wsA7+34BmTJMQSFGyoCFyoNuWobUTM2I74mS3
22veOTeLR5HbickBHPs3HGpsGRig2vUi484CK7NKsQZjb6IhX7eqOWt1FhrHhgG2AKc1y+WuyBc9
ub0z3mXC/QEwqRXoqsJlzm0QbUfuKMiICwEctIFQbgGeyTdCq7Hx7kzx0XG1iJTZQBdoGCbGgEK8
RO4cTuemCJGtIkAVzgTdiCkHCI2WExXBUKYWwXZoW2S0m9CtlF2rBa/CdT/LQnsqqhIs2fpR8jsj
7apl3SI3e7DYqptTV7unsc7OntF1Z1UB6umzBs+Hc+KgYXuJ8Ru5iDc1KIgcjQXw9zo+xJW5t3ZF
9y/2q2vp6zsdNZyFZYIHYRr1M2aTE7qeY24lB0qQXTd7Ut616Dv4FzjMfcW9EBQ12DLNz+Qtz/kV
NrirZ1EILKuweJhoj8v1tQnkumeH7eI3Fkf2bkwsYCA255onQzb/yj7aJQD1ugjFMEliaeZl5Euw
rWOrkbK6xkmvhujNGBrFtrsaAGtq6W24RHLgcq24YPpFWQ6bjLCcjI/emK6Gy8C10FVywb6162fF
NbT2chGg59LYSU8UwjEb2TRIDuATFpV2r5V41ZI9pPmfHRzklAVnwNY00kzo05hWjZ8c77eAe9cp
yb7lOK+JAen4cA6XguuHn6duY1JBImcPq2RS3APi4J7ii+J8EWcfLDjYVOUz2pv7P/gHXseAnSaN
vW0eHAh7qnRWCoHItVqv0YVRhUMqg1hBFCmzeMKl+Lkr++lGw7LM1X1j3AzAA19YTIlg0dYRb61D
kBEEAEI0dEIRyPQCsIAkxGzZ3n9bBqYZVEocZJ3NXlddD8z4XGDuPZJVIzrCHSAbZOnbDN65+NGU
8cmWfNuRV4c+52ABDi5GtlRtuepYCac928hyOmXjp31NpXnTY+OBO+dZJ+Mz3+VHYWdXs0+Zc1TL
ASmmh0yHgYc8aOa04sNInCB6KebKGos+nTFju61f/X7lBwQxc8kqw6FyTxNwSWLFRfaRj2e3Ymgw
YX+pNu+l1a0zUpeKNNgkBagUKIFwZDYVlc3EVaxjApQ4cvOA5aKPIGTwMOHM0xYvEu/T/EaE1a4Z
K1Y+5yC6AG7bl0xHEdkylyPVs3mayD5l86Xz2Wqyj1JboYvXsFeFrParwOVuPaaEqsKaPRvmreQq
TwGojam/oA4/x/nTL6KzMiiwMtq1z7i0Qj5YGjedj5rtvPX9J/thpoYj9TPrAU5ZnrmLyR4mZUlD
Iu9WD5ks2SsfR35ffaca2qiseWqp42X1sQ9MT4z5Tv5TOYUtAWBy6ThvI/qfEjg04hiQuKiN0m1O
wemKi0pcXN88kYfMh97KoI3QPweJTJpRLF8RK9HDz35dBAGToWwkOIo+xueBGGgYN5QMzLPBujCo
Jx66E91aF2wVmV+WTOki9OkCA6bA0JjY71OieKr8cdOAOuazFfmHA1t4RB6iFghGMsY+u6CD/kqM
BBZe3f5wsmxVECU3ITeRHQOZZ8w8NedPzGtLih+f5ykn23rC3uqSNAn95KOAKpVw0lj0JuGsV/i2
46uFUIcuO3GQ1FHNd/axg/LpoFRBzspcKliJ9Mvwf2zrGurjueNekEH0ov3GoosWDhYHTo2q1T7m
QgklrEDLFG0T9BMa4vKBdKpwbIjG2sYK+Ao8TsWjS28ZpgM4ISPzelNdRzy3IzkqEe1GxQ6PmWAT
vqbha81Q3cU+kst3m2K2BVKdoyf2YXvnrLFdbBxArtcURUr8TZIHFwTcEkadNbNwf/guzRcFEgYw
KtHubIEa/qb91rNqzvRXFfeYxiSSXfghEo8GlWYSLyeih8ciWsdzygi9pN4Cd3hWHb0E2s0CSYq6
7UPrkDYO50B8Lv6Jah1z6hsjWi5Pr3iInbs7mqeE3xTXFO6h16iq7ogWHyXlUdnuEYTvJWZZcwSy
kRzq5jtIvMDOlgSH8vGmGcApOIFopyVi7QimiqDC2RHKrHKinlaZjuuxl8aUma30epRkTtZ4ZbfQ
ZLHv/TnkaY88yNM6H1kvO0jBgNgRW7PS1r1NpEW6V0BZ5gYvkD9T2FFE5NsqpuD1JDd2yYDFzVJW
28m2LWwWPqvQeS2bD4WekXtejzCf8/tDK8etp3QoU0wvlztXuxPj4KFnCF+Atm9qlmcdbR0T3vlW
QJUovyMi9oaK7+8jKhuz7fRREtcs0bVSZI2VtouXkqLeqRas9mPgfQwfYyoBl9lPTsSDFdbrloBv
RhbEoisox/v3jMFMheKpNt+5Y2BoLTtuq8DcBIS7Z+Z7z9UCutR+joXPVHBVh85m5NqRJOFWLOrX
sH4XJWKeElBppa0M42Y3/bGdTggXmANE25wnIaE9bbhIqQh4OrDa69NGI8dE0yGZAv7L8PaS324t
qPXW74r5UzTuJXHVl+I10rYBhol8eMOEvxkTc6mynbA6EChhhongAszAJuyJiGfCbJ6x8Ebteqrc
rxLjtC81TzdcLwyiXYWVOCZlaRTUVP7FHXAVr7qAhx/cXmIZp1TkpzyejqXrHyQUuFmaSfNvKNsm
/jYQ1/vRqcKIlDx0bFeBMe7gVS2Hocaa2L72iXwlHezJ/CT1pxcmy8n/0HReO46jaRJ9IgL05lYi
JVIkZdNV3hBV2VX03vPp93CxC0xieqaBMhL5m/giTizXmDlmzKHH4gsS4IorKpo5Sg9F1XwOdAno
TkmeKEt/jKilTCA9WWD2sf1qOOMKzIi6odoUdr59oF5qkNcTvkwfRkBGCEcaHfNdolACHhBfOdUM
K6d52BIni3v9qkyHIiA3ocjhZoVztRLJwbtgc2/C1gTbVmlCYczDsRJwwclB1vfBYFn07VBu6xsj
taU9BAhsJZhzuiX1NONDSP0ZncL6Lyk7T2bWxkF3nDhC5BuEZE7E0bnO/41y584nllf9VaeH7l/K
i5l7w78aoW5DqLPk9Vwi1BUcTtsKPlyknBlrnMcAwW7hVVdawIKT6FdD7086o1H1HDOltmMMqZ4x
D7aJ5ZO56MAJwGU53phb0ovANge4wEmpVG9oNWIfK/DkmVzI+fXZMIaKo8nhM9jPRMmzk6Jnlomv
Y1Ykb+tCgyhm2+EQTbMTJwDCErek2jomRkstB2InsvcMNweagk4GouC6KXOSIWyK05nvLDnJdCh0
BCBy3OEQEuwqFoKiMryWa91IT9/gHkRvasE+IDxsT/5KBeabjCypamvOwpq5SJPbcr//6omGVYp5
/6T7u/I/DdyzFkvkreCzpaGurW/cxLD7wQgyxHM9YMSVcC6IDlmAWe5PSqug/UcESkuSdPQLRwh7
DNn0aWFLOK6YFBkRNsHegDdFtHVWwlUFs1IL7VWFuzglTXhVYFDQlN2ip4gnk2iquNFzvpfHJPRV
KSB2ddWWmZ+17nTWS82tNY6tG3Jnr/vZtAU10L16in1FPuHEJ/xDmPjCc3qpAXVXACiber1sQLrn
gxUVlyJ8NAmijJmSPtY8Xeo911AFl9WBJpqUennpIHHvEp8xw++8pSyBbXs8fqhZc9qghqNY2fG/
sv1jRcoh/qeGHeks+ZsDNfx05UCKrHA2LlYwr6cqOg8/HP0OkVXfV5aZZTx8zceSIIhB93X5l8uH
q5RE/gQMLBzxGm0769CPlMNXrZPLdhKE6ia14YQ/1sLAdXAoAetnE7FbuLYWfYfMfcRLGFV+/nsf
hUTOshD1tI0EmInQAPux7uWgH3CyOtt6tELOx1AgVcpwycay7HkZrXjqj6RoxwNPe0SYjOtopa+X
Uck9mG3y/MKF+RC04Tk4QVx071a2fpRU5DB8gidEXhuMOLdYyvrQRM7Y0s7DR9XPpwwD5MIPRnMY
nah0kXaqSjRboaeTmI9zRCz7j0aN8/abyOK5pXhVJPyZ6ekJA6jTkPzfFP73wWqjU3+ThITz2OxK
GQzEpQMnoANYSLh/0HF1bCGrskc4zGx1jTwkPH5VBQ3Gj6G8YCbach+zEx/WBL7lkCGYy5cW/9GK
7tI1tZcl8r6NrujLgu70+PRp7z6t5+woMniQuGoXFJIJ/xvGY8aHEIDDPja9qQdz/lLPlc6O6oiP
Pc4BARyVTOc83HKw7xjIA1n5Ucu/5YG4NuJvxNHWmJjXbV4GgCvf1nMDkazGzkwCOoWfq2dY6a9f
8YblknkvfpJEDBJ6usbqjN3+Eplwp8cIvosWUP2E26IINtsSKz8dtYvRiQ4dy+UnNmgvVjKuxYMr
TBqFnPT24qVQsTnQwlmFsoX1RiFrvpFYEvm7DwcIqueEVu3y0fMn44lhpFAv5mFqOgeLTZjRCpuc
aeo950nG9riTSbMzf+jz0AinveMajim5AJehdSuTsD/ImI22UxtT1Oqo3eT3WUYDVXyRO56ELLSw
0xK7PPSi5jSdGdKKEGpfoaZ3EEVG2DaHbk1s9YLe0PAoHZZS+OTEzrMenb8lVT3VGML7IeL+erfc
5dZzHBUJ8gzcp409blkvZ+64M2f/MTdPXVWRAnmj9NleL+0/8tYOWPMbV4IikB/jJt02lb/7epiM
MYjVJMzWJdTzSwoNxLCohEyuBtN7DuZw/R8biPOqQcLhRzWxIY4bsmrvTXHhlZHlls+VALdyYh5r
N2mJpTujNWDy2kmlnDUUmask2fzoeVtl0+KGVd+Td+iwLS6hJ4krTrSUfJkx7bwpQ1r5JKrNqUO+
klEOdC1n6TQvZMbIupFWOHY/mvZH/9a79FQa7EzhrpjVRKCScD2yQF3miwAFXcMn8i0z/BP4POu4
uRuvwVZnnE1eGQtX8WKPc8pIEeg1SJTQ75PGs2ryFkv13Jrm1WfJGyF7g8dF+ppsq6yDbTwOna39
ENzI4SkOO04XEzH/UYcXL/xLOs1V824o81uaza/SKp5a7GspGVxiG0uyhqmq+Yo9SjXHj9QZgXtK
nUAgPL/RzXynw45gUvycS50b4wujFuyMOVHvSX6MHYAJlGSoVuruUkvXANCEgostb+rOiu5M46MB
7lVQs5SqX3CeyEUJdhKws/GmNmzpFVt6xpvK3A+CQOvI6hcv+T6hmAF/M2D4Eqwh7LCOT9C0tPKY
iqFAAQiL09XYE01jR2tEdK2OMzNR694QYIYcJZblXYjmW4ldeY1sgVGYAlktLuDx6lB3RfE8JSSk
ds4lo+J1p0w4I9KxvpcGJdQSJDZHacD8QH0S7dRTqVz6k0GxnXVISF6vjAeHH3FhfsPIlZ7gpGf4
eeyodzZYrHII6DxKCfB2vbx2VPvkoR6rR60ePLG66pKGMxP/OaqZmHvtbHk1IsVeWe/JTXscUssz
TeWdgf0RIaqsc291G3ieKVUp9WY8x2jEE3dk0B41TAAlPKi8iwnVTbtoHtWXaDwZ3kACr2G4TJdL
3H4OinAvP2OG0OVw5zoBUR9p7xen1QFmKPPpojCcdMEcjeqGK1qZYIPpv0YyGy0ClxzGS4UA9zvh
vDr294o7FD6WGvltXpGCOQxTFe/LnS8w7NP766Cxhu+j4C7kXtTEKxwKtGEmt9p9dHECks8DTTBE
Cz09TkLypqNbeaZJ7qzl6qPXLxZGWrSxLkLH5i+NlvlU0DCLIXygJiVafE0hDrcTxugZSlx5VEVy
XTglZp30p1zflOMvygsmAZL7mr5Xo/iqzeyZ5IudqUS7B/EaVXKgRWsIqa9rHJP8UkNShSrIhm7a
PX6Hf/nyV2G3QhDyOuw9FQOsKvO3ImHyQpMez/aW9QcRxRQOuaF+NU5rAcHwDi3CLKVakSM22lVG
9Bm5Mn50gEX6R/aBSrBTZ7XzuLbHZGFNCA9JN0DZLOlOJvkzZTgZtnADiPGLeoblVde/1vVkcLIV
HhyT+9AUFw75OO7lJWTgPZqDk1ozzhTaHOlR/609LK15Y/sZZ/C8+rGbMbPiq0I7kx8StnHJ2IKk
2sJapqruA96pQjFXh40Op2CjzgwagIC0Ke602kk++HUfyRo9PynJkpzDwnXIcnpUT0DSSk8YgYVe
2WzyuzFIHwM81oIyn76t5CRaXwTlkYHymBKQSBkXvUtXNPy/59R4F7L4pM0dez8IbYqX1xTQJZqG
BruqgD91X0/dbINIkIfBs9gbIvYGUaGnJIcRtWbXMo7ptdLD3PqjzTaXDUxOgQQNCAeOaY7nNmhV
GofG58731gTfKIegMPVAafAdC58DKl8+4K4UPmFOXJJnQpDofh4ZdBAKDOTOUUjsAmZfwA/qIkKh
XQ+4bDFUlTJoCoG1g8Kv3jFlWjxvn8xUXiuoflko7wyA37VxOI8//RfDx0nxA6IcW2pi6CJr8wAf
zDo4kDVKWQcH2t/T9ZR6xOuaeD4rD7qGVZ6ihWNXs1yIN1f/JKQQ1uxHD3Az03SuDxEeruQqoU+i
+sVkbSJleZUYBarN2y7MEKFsn8EvuSoVHDJnTIjreSCiOkpcsDMqHn5gWp+yD/yMFFS6yxFUWSJL
twO+bYHes/WWlBSEQd5aOJOKCKQFTQsjLWV1u3ngJ98I4IGGqX6zTeOR+rdcLHGloY+6uWoIImIw
c4GL/1ZPwk3N0g+2mb6vCIetjkTtNjCdJdcugRDdgYP4C9jTdDqYHNmxf9Bq+heHOh0/7UV5Qq72
pW64NHMPi2d1Z1pS1qNmIukdRS+Nu4uhSL5uCMGWF0xN0Hk28/W5RMt7gNlO0447DYVyx9vkz3r/
XAr9EWnGvSXFUXkCsfTOF2m/enZuTmVXmIaqoty3hWCC6IuqFuiUbjbOk2m8FH3BgbWGDq0f0KZq
D5eMI8CgD6fp+CktsU2byqOn2bqiJrH5Z/LJwydpMG4Eg2OFnxv2NEAlJ4bWNMqSoQCvUWtvqq6+
W4Rl24oZNiQhj2FCOj2k2bRztXNE8FhD1jyu1lnZj/rKmyBOfn5fmT3i5CmbK7ySEB8hHsZmbe4p
bBtzZDLUwwLsGVILw1UVy7spUpcmsd9P5as7m2ZBSAxvry66sqC6O/R/7omrdomXtJAOcFI+xgHZ
dqLhKLXcOKUppZjcvqvdFr+zrgNUd3sxOVOO62ea7PTS7w6SUodnVY6fJaig/eEizw4kTGGN2/ZP
onMpjbyVGpBUqHc3nnD6EGckkobpazmQw6dDZrbclHA8vDIh6kJV6G7TRUHFbRCYc94py2QOPbqV
XId1FFYISSLTbmEZAEGhZf+sRX1ItefY4QvEQLXUZ6tL7nBN70ki3Um4jalr8DPpAv2ms80nUkr3
ubOJEL40THtbmdvjIL9U6JebejMmqmkoXM+h0WuXgUlyxR5RRfTRSr9hIbjAU85lVSBxHVLUQez9
h+wTliJ1ytrE14C1Si6DzOIUIMnhvUWCaelFkoIOm/QyoGD+6qi3HyV2SQbkM2WF9YkKuTId3jxu
FRaWuoF2G+HZMIQtantu8dHgBEZf/8FBnYJIHcjMoGLoUGhp3iqX82DgkWTBYJ87lLzWcZoSdKdg
dUv96oAobBO0g7oAoDU5lkV9IXDBzNh80aUS9RGeNQtJf3sYtfaQO+MxJo6WTTZe25VajBkmOIW0
157MTE3aEP5A5w6KN1cjkRA6mFKsh1i1R7dPpItUOybAsXQvRAddn7OWqdzdC4mF42EowF1jzPUJ
KWdCYuQO180k/kKHlwjjXtmCWXhQcxNhLkv/zEzVlXD8Zew8LcbgmGBZXJzyC7/OYNDXSdyrpySD
P93Bqi681su2XbTa4P4AwzGxQR7V468RC75sYUGej5jq7zF5dYHfvVK1C0dDkayCLJ0pTdUj/bDD
Zzhs7QXrwHrZ4iJqSYq/xmqRYCzZRGsyqRRBgb1jiIEP6g+fnbBWSKoc3s8NaNBITDBD6KG61PYg
XTKEiqryS8qRIgpu5X95QvaIhvhm95xasHMSb2wIFI3DxyrNnzIfO0gYXWQSyvew+7Y1A7nITtjN
hjVGD809c2u9GW00akOFgmiT61JhKJ5INTQVCCkrtNK9xOaGJQ9hkWyruFFBGgXIXrBzUd5k+Hz1
qS1h6pfz7no26D9vVNnPyXRANaiZsOIgXOt3ZK1TBF7UME4lFmiMACw+QZspBx0i0LpTIcDe9/Tv
FRTei5OnddENZuixWpqwX7+s2vKbhrvwfgSlQ3Q8pFZi63eTCIXg5ICdavJecQMOmPs72rjAazab
0RkZLm21cIJ3nC30rbwDdSCDAP1in0Q9aFc+AHjNJKdlozY4ZhhMSTRIl5VZ2CMUvuy7bRRCzdKZ
JidN9ck2kTMe2VXKEVc/Ic9l+J2bOjcpCutBluEGSpvxWhb9DSsBYk2rbbd1u6c6Z5zF9PnkA/ib
yyxcCI4XHCmUmlUCfe7WyzA5Yeh+dhWBTp7lltvDIAPrBAiM/1IaP0Y8BwZgg+oUkRHPtMuMHyHH
PyLKL+pPwmTOceMyD8YVOmo1vEI8whrGyuHQLMkZ8mOLB21kTftvYShhYEcYpdfCpbXMQbWWF6n8
T0ZVsei87VXyoZ7M362I7gpMFYVKprruMRoT3gJDDq6xHC6d/DYSH678LJ4Icj3lRvTTOWGi2wUl
cifC2ErzLwy9iEu1NT11KN7kYWtCanwQ4qC9NbLxtlXnuYRySO8QSP9fejGBebxDPFL/38w++3sb
aiHqnviTpt+RtoLzOih7E58GJINRyyzIZxUrV2p8pHxDZvJdw30oIxZ/5oEVqKLfGtq6QASf3tnl
seBgUSkhK2DdEyxnum3J7B0EF+hXxSdeEqm3xvvAH1xt3qIGz6OrkCOrCu2inVO9tJcMINAh5pzT
V1x9eGSq40Z3sZV5VnKUjfJ9VoL4binkCTTLi4pT24UsnjGysQTdZ5uDkminTmbU4EsV/0s+G/E3
M0KF5OBKSReDzOPhviRVMKtDGNcHOhr6fz23D25NR2gE+vjEq/ZoxJpL5ngqi3x3XXHFue6FBEkS
+wmGCG2jI7lniEfkloXTOMLm2hW97LJHEXruL6O6uCV2KAMCUqI/Bq52i8LIHBYhk/kZLsH32syE
8Un6cI83ZK/NDEemB1nC+9RDyGohlWdoPr35V4d1Zv0H3euwxtDI9fkmy+N3vlD/qUIVIbIqDbWr
EZEaM1/vVaw200XkOqUMtF8fRUk5ksC1mJKMhe4WCnvefJihK43Wcv7p1JBxQKx8Voxod/9zx08j
k1/iVW8YoGllRJ6zDyLTOqpsc5qp2jXJqCyP3Rkt2DK8QpTDrCjezKVzulyiFmV83Psv+VUx+h6B
6Wrj+2eLQwNw0Y6GlBUhgPrI6Sl+NDmeR9QbyTbeMxEIv16Gu3o7NDrFkP/xUFodpI/sj8DLxp4i
AWCYBck2F/qimI4b269phuVeSpgWzvQ3nIpyx554Ce8K3p6LMv62vlMwRaX8oSHZRUOIDe46tMZV
GRSnE0nmPVgkcHd9cjDc2FBIL4cdVNy5H68V3mrlCoyIK2u/i6ERzapCbhfcbkRzhElAdpGtZmVv
0Imo9JBfYf4LJ6EvIX1z9Q8nzt1yOR07+L8b87SGeVrfhnuCC+qIr/FkjGgZa2uT7pE2Im+rQ1zo
xMLFmIPiZOWHOI/03lSeYQlXBcCeqMahqFOcgH2YHsiF7wlERTzjycFST5quIguJvjlnLpNr9xM6
W8ZhuWPcMbEoq7cehFNDIcIcE18tF7fJ+absNHGqdH0qXf4hR9PH8KEV8Xtq/BDtYOJ7zdOYqoAt
TCBudtDIBQjcbWn4+gLpcusuMg2KdJtXs1srB+z1f47xUTseiWxG5dH4oPbkACIt1xf+oSGHYtQp
IzsihwIwHf13NeGFA51WqyepLg5HTMGad2y+m3I3CNX+Jhj+JOJyiIygOSpmAMtBVI3QqtKbuAXT
dCPrHlvgB2WdRXG5bRq9KWhbuT8QSmGc5a/4NxIwRPBE5c1e/xi54AM5D7sJ3YgxXmS+dVDYiEB3
sk+p83Ve/htJKefFo0EjXkHs793HzbuVk/5cetjQPaQ23Bu8gk0Kh59uY3VG6UfvRTUaeEcYUCiq
XUmjX8WFP2DpEkwKIjmswg/jlKH6cfnVpeIDu2QupqFV5HfhjZ6Am7TFV22+xDTf/VV7+cG3U2Au
p2FNFOTL1H+XEm6uHMtsQkTQYvcb1YsokV22Frcm+rnS5DccwWab3bXb9GuXpLeGvzJmVLkk+ZtC
lacDiUE8ilh9xbq2VwUUUfbJNOqTTomo8SsRb10MyVrvuZdqOGO5UY0k6XjebCUvX4PWP7NYfNA1
dKekkTqhNX3T0KZGwDg1Xk9xLM9iW59F3lOFuf0H42jUAezfU6BY/wnGh867nZW/rfFNxiauLPEx
OxckqCl3ASYKHqPTuQev4HrvI7/gWhP2Pa4p8bOY9pc9hr3fgio58QeywxnuFgk3m0aw28AXn0rv
K0nyEdLaf9vkGF5dEpodf+mMS9qFVRQYzKxeGzDM04eoN48sz+/A4GB2diEA+TgPzeZzm8eXoU6P
WR9vxVqFCJSG+Fea/O2FSXUFnzLiCGpRcFYmI/NR7U1fbhXABaEW28WoudZWeaD+5McsYHpDvl4Y
rHbATkaGjIuKhxm888jQAB9NX8O5F5HfqkMok4voSSCSQdEejNotvXR7DhzdBiZ+AuU4Cfic8Nkd
RLI9uMiJhtT7mKau/ltmkNQNmSgQTvSgtA22EEcqfjV2WrCtRvlFnCP0oFeHjM7crta+djrvzDLy
r+WivaJKoRbjUuicxXrm2CrhWHgmot3wT8aqs9wFpgjlQYxLlEgt0OIfYExoCJXCAT3kN8QhZNBq
Mwz9kbvHgDVQ1N+ANkp7113u9pNwrnKC1e1XWv+UnB2mFtTSsSeAmHVJMEIypOFLssfaujUEXFI9
fc18YtKiALVyp96JZMsd9NzrTcgv1mGoZbIpuoc4vxOnqNa4wtKzcJaNKDdFKrrmpJzKiosdNcjj
n74eaOloXUJI7uqsluJl8kBusjvgG53Ej9XKP9NiuKv5p6XPuChsYy2Y375poLMrS8YLSZ3hWroW
47l1ks5rAz4COJOt4/MTpPEcA5gHhIk3ikIUiFoRRpGUnj3+e1y9mXK5qcRGSc/nFH2vuq1yOWzB
I+zSDK3cGDixX0jWfytLV7YdFI6rFdVBinbJB92Tv5GWvjSh/70RtR2GCj6G9ohx0tI4DawmndVj
0qgXag/CXqfLgPuWgn+2m97W2XDrrnxrCT3h0XTm/ppzUNDonIZbZ4sayc4G2soalsYvgjIQ1VJi
qxoZK6bZxOhLkhOpyoiswwDDYB/7kjrKtAqjpmOFyUYV17Cz3TSubQ3OufEi63Yn/VWpLBix+nPt
xbrD6XPmgM8bUd7Ijfsl1vCRwlgaJ+rIpHRmQA4ewAS4ssoVD6sUqfETvlE9bH4iNAu2Bq+NnHXr
6QVYQq3VrhbzVU6dKGlFwICBGzgQhSnq3paMOk35rtYwz+UPuWsxwEi3Vr5UFcPG+p+wF7izu2iN
FuTjH1FVoZ+aX5lCiRb9vdgGE7aY6Ccb36QMjLiERXGRjjNT7PonrT/E5QlN0BcS0d9uPJjUHLMQ
IJRzCuxLupbKgBYT8Clc3sAvZJ1xEdjoVGxMQzVQJuwrvA6WdUm4rpvvwsiSVn00sZ0BLk2IMJ5S
kbSmL/VAFcEe7m5yDpMDM1wLI8dwIhUBFQvHWA0krHMkA5e14hUJn9RGZgrCKRZblbi7Kt8AMPRY
hMG3Abzs4LnkVOACwVDmFLANzKrlT9lfZ3xZst77y30G9rb2dMqRdsdUtYFlNMTn7k1fYT2WGWQZ
mqxkGjUbWXCt0SVqiAVw4YKv4Nfs0CXzP6NWfBqk7nL+3SZh5ypyuIXjWdf2uQTWODPs+yutoEdL
NlIIEbqr1v2LMi901ZMoFo9N+aSH77wNEK7x11NProCsJNGetTN4kyBCFWqJGChQzO5i/w/D39zf
Vf0h4OSCOTOyjnH8PW73CGvuhguLZVt/G4rf+kwvNrfSIYdZURwN66LutfP8euP4YSg5XoyjKIOh
xIhRkYz/wXaeykSNkKt3FgWjFybz9njpO92e92ba4Viar4jfof+H896JGywyfyUsv734O8Xh0tHK
VdQv4IKF8F86/SVLjKDnNNV0XZc5jHc62VD6OiP3PQZMnI5bmVQnRE3BnWUX8f/MZAJ3O/JpNCe6
ZTEEbX3fVGcPHKwKBjODs8UUztp2VWJci44gDQ79xDK5vFoxHAtNXCqQy6Fh/802SEpfu5me8T81
DKxGQTFzNSb2RP9FejUt/m4oY8Ow57QwPnPzvFbW/HykdMNjA8OjJRwzxlSJ2V1Ahh7TynRENJ5o
Rj9imkteRIcbOwkV9iIII/8RFzF0htkQJErFU6+Chb8EUpug2KQ5Ib620NKqfUPWNFJrql99bVFy
ERvhsgjfWSBguptpBC+ii4CrV2NAYHAjpmg1707J3o6In4GbFNyCmRpzWmfssjxj06OgWMYfijml
Ieohc2MRV+aLf8GyOfCTjGpfgjUMUXpgEa7LDSZFh9hAxCLZQkNP9cMbKZRg3ZixEBI4ixyjxuJW
G0Mw/eIZMWrLUct7Zf1taYFWuNypMs1dNIm2zLZaDOfx7ugGhFEL5fdK+q0p5YrKtNmWcOq3PVfI
7lCKJu89Rz2YBtmA4sewIuJOiAF1bD4ltXsYbe/mALAg1UQGAjYMMk7LNl85vn4q5Kg9NPVHzMRV
JMLTEcZNW753dB5ImeMSbPNBpoAw/mUmil1v21HPH+n2rDVmRsniRSaCnKK6JlZXuQaqg5nIAO1P
jCP7w5vFMqJfxUG9VkQNIR93LQ12jHMlTNVJLdjiZMvclkse/6RtGYRO/MYavkxMDwqFVHXq5rCQ
YR/IBJRl+BVvI30AaZlcavVW0N5sZJMLPNidMoW0wSkaVq8wUREBWLRI2EDEONWCOMBdoB9M3E3y
Rk8fRnZNCNYMLZD9x8qyO1+utN6xUvGAofdyhObeRdGEFVLf1CqCT7GUCuIx/t3FT1le7TGR0SAF
f43uE+uqFVi7EoJtmT+FyjweD1+LLVgSaSymBXO41+NJ1jVflhmlcKJAb/5MZ9mPoj6oq3ukW2HH
N55aD6H1EB2CToGj6EnSGOAUjcFSINaOGTUuiP/chacId2caZBR1Y6lP0Zs/1nxwNNtkiCSeOECN
GHoiUjqjcezYKNDlFsziEnGs4Wfo8eWizDQovnr2iJOWEg4ySHGgPkEfCCxSqdqdRaUDRVidS5Dw
mEDOFWinHpZuLTM63NKwAhPUlGi8BH4Rd5Hs7smVLIasezhOUrw7Ys55FOOOgHFn2xTAk2uAAYor
8r9SuA0mjrlxPqmr/LJ2d0Qn3anQEzH2jA0jdBcF08UuVmQ5PIHRw5HXSgHRYIb8rV1V+FZgamcb
REw9fyZF+pJM44XK+wY9jY4RNV3vzTKdFYMTYFnfW8hQ7K6l9KTH+21r2lcBGleuaZXw6CiGUYAV
CbtMeic9kcHGxqPOcim6KSfZFIBsEhvtgVRFp6rfLXaYtnVwBuFayM45qgAWrIQf4Z4TuTOr6U7z
1k0V8tuYdlfLMH2KuYyqDcyTspVUb/burC3nfMhco0dkjnvKsPESmPjSrNLX+P0OtG9lyq2r1HtP
UZOh3/Ryvf9LY6opBjIASgnyBuzuBObwKPStUwnUBeqRY6YxmLFvKMqnNcG4aiWcD5rz6yWa1S0b
+nsfQ+IQgrxtj3pNUvncdeVLK+C7bRpSp/RSzfm1idYzYu8hzmQLZP8MOzvrz1Ibn6bz2GAWmgsL
5gAB6McK6GcvzgoP3zBfcqYhsIQcWOp2jY00w0bacgdi2S+5v2gvbEfqdu2H3cGwHKPvUWAeQS/u
ehzssZCfGFZzLBKNs3QQvFRMyTpzk03yRtwIpTWfLKW3OVpIxvKZiuMH/vR3VPwX5jU82wuORoXL
RUlRQMopwkzn04A3ZmEQ86EdBk6elH0dVnrl90J0webKwfKlNZgBD8tEeYxCyQNL2MWIt5eyWc+S
YqkKJ1lseYU6nYZ6OXLguWtgRNbyidfSpvPKZ50ZdoOdAZvNnpnJyW1E08u7yIwyaoldc/6gI+Qk
+ImoHz50Z+ADEU7KfcT2y7TmoBgJA9CeM/SHkK8Xs6P3IL0ZC7o+4W8JP3MLNz8hnzwANo04GIGb
ky1O18jZSRpIqeirSYEHyu/Ghl++Ionolst6aBC49x9DWdwKP70qpZiZVPLC1mlhBcsGXir9tLsy
FZIfRCREheA9tOp0dUoL2WP3TBlMDr7kqPPKCY3TXJHTMg7J9SVLnKGTuRJ68wR2nkxh5PQyGQLW
d24p1fhWEX1Y7hLmJQNXxlmBohDDadV0SkworeH8lGuEfXQeaPFAehBQid6PEDy7YKtKP94ED3y/
F/mqFIMPA+9f12HPEUUo8FNxNi+mcH+aVUx70UzH8HrDXMmf6ESJ14ApSGqOLDJnbV3PrLZjdetm
7bbo6n2p8HPMAJk3RhOMawmQrol2rpsSeyxPCRMNZvnZOh5mIhn9YnFL2DwhSd6AMyxl81fTklBO
x1DGFFJjCpltecuuEYXJ49zaWaaEi1CHc/Q+A5ac8hZNSYHXTf34UcNNsOYGEyg4Sw4cfka5hmdO
1mVWqFJMzQCXr0nUWm9psoCJAId8SaRbtuZX2H9i3d7Tguq2sr2zyFdbYALomxkISjFzns03uwxK
wp9e4fSoCR7VWh65GMK6Kf9SLWJAqfQS6bKnLV+sG1DfWnchZjat9Ikj6HP74AZ1ycG9ay/CikGF
UD8zvuJ+PcW/4/QzI3I3Y8fAaZpW5T2S5ZvRfm8il4Umv9aRvw7XqVO572T0yRI34f2MyFyyWyXM
zGB79py387w5FQTJFbupJ6ylO9PRWaAU7NTHmRsl15WYBlUNu7GMhADDFCFIzbjrIJ5XJuLuAMH6
S80BgYi6b0x+hAYSdc+B6HZbf1jGb1nQDuKjzIqrIudBQ/S9h+3RfsncTg3xwyJpCF+ux0fZ4y7c
IMIijuzYheUgEcJSgvpXLmSHWfvoBWp61uqqZUswmX0wdcz1Coyrxq0FhSRZCbmV7iDD8OkrwTV0
y+16rooksqpfUrQxiivDBAj8H5l2WJMJhcWYBb6Uoy3bceEwrB3zNbpYdX4hwtYwcdKe8bs13EWT
wQAZQCF7bDiiuHu7pvkPMcAwXe5wbl/8visVBTCkBu6KRpBHSzyS1EyfzV5zqTnwltXyFKm5NDzQ
ys6rqijbnMVLQinPXQYUZIUKPXMgx+ZFgURXUrgJnZLS4KqLAj5DAvu0GEJ5Y4KbY1Cd8ICKAtJl
FuQdaD+JuiXm+B1C2DzmTFW5wbKtTfXFnGVPckRdI5BeEr7+1AUBvlVyVgQ0LhBEWb9ytee9o0el
H3xZwAsurEcxsthmPtNUDTUNmxnAjty3chcnxtWgoFrXX3mWvIaJDvBlo5fNukeHqBjBPm0XJZe8
ZiFWASGOkDHZG5k+JXLSw7ye4ENu7ATSZrnVP+ZRI8c/lQCNgkE5wa+FlaWa7f9h7LyW41bTLPsq
J3QtVP/wQEdXXWQivTc04g2CIpPw3uPB5gXmxWZBXTVzVN1RPRFdEX0kkilmAj8+s/fafomcBnps
nzoGRFcw3LgOtMmnah0A7FZ0CmGyaOct4SeaxhWY5Pi+Lw2VDUMU0Pomoz0T/wChg0vqHfQRAhqA
iYsKjLyWb5um3y6AvYWt/9oBTcovfk30UmftMv3aFRcDcVehyXu1fVf9lzonAorFClJZyWAzPGnm
5K3IgJewXSh5JCuPLDxfDcO9F9ZwQyApQ6vr3GaLPi0KPuglXLIyGuWmH7sIOgq5W4P08SusThPH
Dnlibv3ASsLkvV7qDHU6VeG+wnh58kOoqjQiiSbticgOkquAw4NqAFU59ECOQSzdJZ5iVg9QmpFh
UuCwMmIBMELGnrF1m+f1O1lAGvkm8z0x5TOs1YeewVfMZ0dmXWSuwXzHBlY+TLVjAdoSzNuA3pyS
Xaaj+4dYrQueKs+dK2WPGGtJMnxAtjv7X5dlUmUcams80hDn8qXUW3bA8Zykx2SK580/xgtHcylr
Z+GO1zSuZtJjcrPSitF9sDQaz9yGnf/hlexYzR+Rxe6ctfYkqaWXJ5jUCVDo2RN5k9rGQEc21Kxp
IRK5HS4SV0bjZSWHxH6PWVkX+EcyRrsRo9108o+w7Z0mvrTYCCfmWbnJa2nbVIuOZ2pfQ2FNXIxs
T0G/E6LYZcUd9EVR8AH7aAziM1KDVB4oxDHAu9o5lLxL44WXNF3UKV4g/lfnDyh7c1Q5EOB4x6xD
zBoejjYJItnso/KqE3JI8zbxo/twa7XzIKDAjPiOZPYRtPdWAfUFR1xlwChIH9r4lM793qW0su4D
465yHnbFvsIfTgqfZJc75qV5ug7d6sC+iRHiXDDRoABiV8pC18PyZLNmKHb4fxamIPvBIGUBu90M
JigRmki5Nf0s00t6B5u05aFfc/vi7rWYWlB9sRYMFrFd7JvobBC+VTeQawZ777KBEPl7hCzZtsJT
mDvqAD+AMHAmcFmzIX0cyI+97fVD0MQErbVbjOvbtJE3EKJGWEyevLPZzCTzjesznROoKNH+JHW1
hi+PPwFxQ9Rg9vCB6800tr919yHXR69881Egafq8aPnZaG6a4NNjC5QlMb1VcozJBUgNpJ2uvpXl
RamY+1YQjFzzXP7UUQmooBmbR9GhCAasE6g3sisMHWMuVzL/xK6CRRk8A/RNSPBz+12hsN1l9OSL
TRja2H3w1lxNRi1mehFSeU7CVVFCS61OBmhO8serWj/IV9OgWIPngxd/RXiGXJ0Rj4bIY/NzTBqf
pE3z47lU0/6pGFVfXS7PVs0h7C4hZPaSQuG8qRRpA2LMrX40OBQy55HrW6s+DKyEeC2+QD+mGIoA
PK0qfgTbiV/3PpKB1LRWHcXThKdQ2eo0AwK3bGP51sZKm21NfFOCesMkIGag2YaAKU3wok0IayEK
z4nVXGSUj3IDBCXcM/bjgbgnpFeqmTaGGHAAhsUsLGCoVmAJs5nutrfRdq++lF9TKd92OhPc+my7
yWm0jINbtntvriE/Nl2ai2bKanwatC8Rv7VN8trH8bTrerLN+E5CmfkJfnXmYc/CJLEIVdz+rnB6
PWfcxa65AiieMD/YJkh9/LAinAfjI8mu+OB7k1oZIXx3rwSarF5dtG16U73iirGnOnjji2/QUdcL
ESM1+zG6RwIWlwNLOO9olDLZJ8Eh7ut9IiP5SMU89ShvO+BHOnJcMKLuTmCoyINbRqLWuGMBwUIx
hNpBp9Lnw8T/gqXFLVm1WPjZNnneBs24VUlAe0a6R1zimFrULl7RBlHwJ3DxkXiRcJSlE8h9Pmrp
c0HwCAmOwTVCO+JKXC+TmxA5SaQxKGZa/4XoKrbErNlPW5p6NZ05JpM0xESRki66YdfmX203DT8w
66jIU0kJ1PTnWAs3kkbtPzXBFsDW+LStTvbwI9+WjHOXUQPC3kkUY6lHIU8RIBDFLHitE/Vo1cO5
nKukagWmvNQVb0XWJWIwp6zNxVrI2krQ1E672dq7kRjZ9OE9JTk+q+kiCIom9eg8Z+srBfJGkanS
aKSbdJoUtCuzSteK767oU2nhNvVK0ZEY4o6OA8hedgMjGCIy55AODiz0Ax7sEDH04KAk/PNqRFkg
gFkyYxRrV4pSrlQStxqKbd5pTI6deQEMiPArYI4GFdW3jnAS9FNevQnPdgJxTTFwJtANg0PvE6Kr
tZSL4d6jYE+o5m2auI7AExU1trLoWaoywsFSaDqTDYCNEZNDZrORttWKJerZDlMXqAqPCaci7qH/
hJMSTBHOYYAry64dVhEOPBNJQM/j132L2LFEKDYRNXgothHBJV+2mlxin6F+fsdhDXFM3qO3l2eO
XbyWPC8ZPaNTm3pSdCUHzGMFPp+6OsYabi6Epip0zHJY6lhvcmQdyUTCW5l1ufd4JifyxSCmvn/z
NMGiDt+wifwsI7K2WtTFpiacmZKBxE0su37o9M29b9qZie1bw93l9B1Dxoa0ck4rLLNLC8Z7B8SL
FlB1wa3DNkOeSXvLcLb2P6roQIKKOtAZWl89cBIrWaN+Zo0WQbrpT2ii8Cf7I5JdwryTmb+SsP6+
jabpSD7OwVXM+xchsNDVs2bvbBA0Ac8A485DLn9jLsxUPADZy7ZiQp9oYGqU/OZm484W2DHR8qJr
g+m9YNzXkODFJI89dEl0kcvPNlHszCxQTmhfzHcgBbLfr8ueAGL3HGO9xn88XDSBxQwMSlmvmNr7
+xS2nIdnQqIIkUiJSELgSD8nRAaKjhqXHZUqO0DcP/o1tjDZdRhn7OKcSOJSgRw3UJliu+O91p0S
jsYvx3sCrFy2lmFQbvSx343YgivRbocY87dMNc+KOKqhmzZsZRHu0fQ01pVAwVAjEFAMy4bdMOKE
GsiZj/RrGcTVcmSkFpP65LOZD6eh9EAJIFJOFvXUUGT2A7BuIkTM50w8DTTXcvwepD3c8ngnAZVI
kMEi6ums4yg/Rg+WHBuLGIcdzi21U3cDohsm9ZO/zaRYlNVPdwh2IUVU2b+E4VOS2PPSBhkPBEzl
NVgoFd2x88WxBlFSTVxVeiI/lhHSvJoZVdzF41JtuSaTmZZ+dtsKXxQUKDfplsIFSHvXynSrItay
7wUUEmwFm0x6RYQAbpt5B7ej2zxS94uhBL4In+Kh2ELT3HDczvRNixEX9mM0hici39eFeW+bu78q
onSuXDNczxWxby13dhkPDrxfp2H2qKILUssYOUFZbWNaC/y2dM6M7ZZMNVcKyuziJW7aFRlbsN8w
EwEHhIkkRz99c98M4yKEf/csMHLdUZAA4N4GEMN7PpeB7byX9/uuIvEFxC0eiJ5PhI4vfZJ7sShY
NvkQqlSgJMNlyAHawKVH0hK/d5CzCD9gXR1Er9hberz2ph4uhIK3lp9+4m5KWV0E7DZGiKPcda1R
nrEOzEBe1Dp7wnkIJ1CK8lPVPCvTGgOLU9tKCy1eYINP5WDbxsh0Sx/zPtshTuHVSOPVWyc4C+yP
ZWIqx3TCOnCl0Xzl817SNgUCI7nfPMOG7ujqueEqBCuGI7D1W9j6aXXKeoLlZ+s0Q770ZYt+x++l
M2AKmdYi5YSWBcigjvetchyMAmZusC6zOwp7E9r3p5vfCm74YmdWp86rD12c7kPWpvUPHI9z815U
9dZr2o1hZ7MYeZ+GcQL0BJOuDFeXHWDvymgudQBHibiw0oNdw3tbe47B8KyBIjdnPjOBhQxWZNLY
rDpxb02mB5bqeLSCMH5g1OgLN7zlGTnDwom+6o+mNDlk3fcIuJAOjTrvD7nRnlihS+0uxadSJQ+U
E80Tbts8OTU9CFD/SRHWGQ4m4zI3hjQf7JWAcp5VMk2Dba56e9vi5u227IjS2knwHHPA9ew+OGA9
gdJx2Nh4+6nCK+ZD6ipoloDgSWe7gO2RUS2IY0UmH3v6kFaLSRyWLHc15TaCbwvBKGXiR0jTLGsw
a7nLVNvAZGxnbxG6CQNPN0133Fwy/iv/sCF91J/pRxYbhwmZMcjY/bO7OhubtUc1C0qLA9k0Fmay
V1QKnmwxIUDQa3YWdGPIOmt/T7gydl9J7EXNZUshOQkUBkhwvtc4EngNdQ5GZj2C64kEYx4mJ56B
s6ZyPOk8sG5AzqvAgHKZ2fDlEwaqBdkx8xNr1YtH1VDhwdvgsPa++JeXaPAEepoAJQ1MCq1j44xo
rc8wtqBZvXkEKlqMpLNDXoJKtdwj17KEfP+wo2iea3DIS/nZqxjTwhJx2T+wADsk+s5P1bkSTy8s
TdPt6OLv2WCuy1c9oJHypY0wcRuATgz9q8W3I32oOB1L6wlgUI64HSd1PeU8blXvPeGi0ETALDnf
uXY1b8KLSX9YycOWAdwEpUm3OErk9KB+ZngqDBW5U7DwvYU1507XSOpLGm/vNc8wxl/c1iR5nSVa
Ne8DeIRqh62U+HCV32esAKea1zEI5pnGzqd51RLxUsu7MmOa5M9lTwIIerdZIHeJtHRpSCRzOLIb
Tts1SE88sHX2BN5ZZxElt0w6fmQG+xN1ISVXc8MDSB7ik90cYhfDSPo+Zk9esGQP9Wt7yYnoDsVe
ItGFgA4kzqPPNdslwOLGZUyCqVziuXFwZ2boHYSYY2HqbfnQW/qevUfoD1sM8ltkUPiWFzmUsI59
/qi2i5QxUMCoIpDvLkAyf7LWQbZY4VTtJkageUPY4nFSChvMOhBBjFONiHdYcV3tlYJN85PNKLEN
5t4ajgUjqUJZWXZFGGO6iVUikcYDt1C4nw6LqB92hYWjMNyzzcIcuqgxPJc6uVpMnpDGxFSEYqZ2
N808cvMlfBHq5wadANT1aQVrHILnItgYOvYOnXJ2JiEYs7o3qVjLCDj7Y8u3iQuigQTFbih2sT43
GnqLNt3U/lOc3ZP+pDG3PyCSquV9fzKzy2DvuBVHFp4x10zO29KZNj38IbTe/fwtBL2ShR0aO2ds
dwrzWhLPYRwt0O34NBVZsrBMVgIDeKptU14FEAF0L1DZxLHEHBin+rGBPNS+DCbYQ1aiSnjjfuW2
YPxcBS8YwbeKanFLvKW17/A+VuJSpMfAtlYWWAgOwx4BeMjQzyuDhWghykJFfG67G5qkAsi9G3TH
EQ0ejqWSirlJdsjvAVCFGBhnyXBF2jzW8UmpUWW8JFycNUC5zAXdlaGrhqHMoCgLb3zu3pPCxnCS
9lCZBj8TTO02JMIJMDZMUC3cttqhKbOVMSC/fncfGScrz3DU2tYMWlFDPaTjXeAXlgR6nS+rfsps
bGewdecFespIJZwt+URBis2eDIVs5pNJopLoxNYfzhXSoYZfXR0Rw34SPWiATWTJHJXbonnPoQtS
Rb1adD3FUC4rBpVBxTpbEAKE9Z69CBw4V8c8nXswfNnqEE0xhIfhy03DvYrxvYMzS49qIGcKtZmt
X80oeO59/ak1rpnhbcNK32C83Ug1SvgrjAwQUvEc0Ux/SuGCMQfyEHwN0DmN6AtsYW3BgCP7kEc2
TQeHf4F8E9EQGxngIzxMfdZWcDRlQ5vveH6Sock+rAPZ00fDwRqfJMnJGWiRt1m0HzUM24mfZwY/
2bHhbZshxrIi5me+cGI+iIwSHUCnSrmlTgNLhhzs8InsIwy5Feu6wEFan021vYCbgNTAZ8OCVjvX
WEAGuurMP41IY6Y7+qoIHqS88GPMGQ5RAgT3qZQL4IANFECDPR70+AdyIBDiJ7ecGwy9CpVtP7qh
eK5wy6NxwM0wrg1GKjnivGi8hoHCCPClmnz1eKJwFtOxmYsupYGWVzF2+ZG5TUluyYhZ3mKilyYQ
dMNVy2SqZfLqUeahLaLike4Bgg5J7JQe9nkDsvJJ1TByup8kSM0iDRoRhyt8RtAxXvuV5O4lVFty
ww8mPyfHODSYs+LFBkZtdOmy9OtZkoyORoCJz/+fEq7EdTonL8mOjaOTKi9KmR86vCGKypAGidGb
piJJSdiTLkovdwz5nVhveroGYWLfXiwG0jWJuv2HtVBx/EzJB5uRW+nFQNw14pgHa8FWdeaaP5QQ
Jxhz/Db4qP1m7uLSSTFb012g7rXtcuuX3aK0QJETKgfog5pNOeLlsSlRBbvqTswt40cSpnujYo9y
lyUDT92cBVjT7ZWrYHIns2w1xZINbkgwC2r5EkENH7/o9pYOuAERDhtOYBw9wh4vPeYKhVq5jdJz
f2b+Uo+VQwlL3h0Dh58d9mtmiEq3nxSXpGODRJNtpvyMxgBltqBMbf+o5MYsZ3jJCdkQjpjMINMw
Lhwz7yoR1GNm2halH5rRcpFC0EN9Sy9DeuiABZsLcvRYrB9qcLmhAJoGpY4Jty6xlGYFUnFtpg1i
wK2OMRCJnznQdipuhQlM22LGyPMfGZ8rGW8dHbU5xW6jEdLITCJ+eJmN4GbAwUmfBgPbQV2P7Ya2
g/aBQyiViF+Ge8OTFq5bTKqqBQaxGthKqpS6iATpYWoNfAhSQj5aj81kSwIiii7pk0gppkANvKsI
IBu+HQwoXfuJKjUJcAmQ59ZSeEKE5bPn7e53Tf1V8X9rpj4hGgVIpNcCFbYN/d/3NCfyBpz2rFDM
T/2HSfBrWeEgxw9JvptEppQXMKsn725Ewz2a+yGxd5FtbTFjbXwux7vKp93JjO8ZGjTP6pQKAM/c
Qo+lQmLgHhitELy5PtOOPQ7OGGVapr1Jzb3YqWeLhecE9lJ5f6XgOVdfkCofISEw4GjflbwlsytA
tMGcHNovUiyFIfNg588MM1KbzFQZYqY0tdAemIXCwlfbUxji0szyxSC/89zZTHdbV3/pHE5Bv4cf
BZJcW3WjSqJTckWGqlewFnPvXBI0WnHzyWGzUbMnfEuvGTu+s86t1PGO6MrN0gveU2Y25jlRlN10
Wpj+uEfJwGYcpP1Gp11NCApkXrTMZJu4KrRPEkGViWCWyJgAFTW3b+rpC4P8pRSvYC6TIxnKO08j
ZTo4uRYjJTWhhAUQEgzWPfRgeTQxZZo7t9Bgdu4CHDooei3fmKn2sNFu67UzNF8GFZ1KrZcIxkfu
xeIH+t6wCkTJrPE6da8Zb4AJBsfeRtVuygEMeNskhvdMGZZR/BoRnFxxaA4uZUV4Cc29xkFbtguV
qhEnyFZM+Qituc04zfwCoVhsXWStxpggL5UAKOmIr0dmAyx7bcL4lflhxNzc5ZjRz3otaY7GuZwF
kyDXnGUIpODlzn0VNWuE2qrW8jedE1gP4GIQaRFW7B0nBVXT3zOO/ZaxTftcSp+q9NlZd+JgVrIH
HgmvcUK0VdTSr3AwR6hVVfVAD7GUDar6NrnmmkSAnXbxnzL+PaB6DqNL0DTKcnci3gP7op9VXwz+
NbFovsBY+sQEF81Z6bUj+IOdJVW7xBwhUjII2TPP+PAVkod4H8e6YIZK63ArAmaSJrMSnz0+x61r
yDGKKmp2LOYxfiWwTtrsXNKQCnaT8Hfx42aMFJsQJgoTRQztC+lNcIzjoRQMYrqZTsxIDcWHdgW1
H2R+cAkG5V7j8f2rBlqO/wVAPifJBFveWWHDJ9f6YvZRZtauDfHLVoygdHEOn/fJ2EMdZNcdZtqN
QpZRwYAardaPxiwoIAlhPO8Klq5gDQoP6RK6cKiFfSGv7AnoPNNeY7hhqX+PbbARgHtsd7iPfFH0
FLbi5tZoye2jTx5aEvZzQ9/7NKEDmrqAttWkalVBA7f+UUqKU2t1ZxR2NGTKcvAw14UgG2CjbzJs
jLpibwQFkwFPSFIpjIj78wj3qXEwFhut1+9q6d+lNLyxc0EPOB+a4ViCDNL18aDJCDLpp/ttTcJi
WnGZ6uSu+Myy4BXLxarMhpWVmzDeKRStnFU6VA7xquCtLHWxHtbJ+FF31sqW9YORi4PuMquw0gO4
UxYNxd7g3p9uQfUcEpGmjNXGmpKEXnwSwDh+KI/M+FqsC9S71STI6HjW06Ih4/Fpo02YjJK8KXtj
W0geFzDpePHGI0DQ4snQA+UjRbtFsWkr+ip5cRcZCmmftL4qIAUcYSf1LIU0aNXvsu5nRtjI+aJz
uShZOSlIuuQCPkRZYtrdMIs/M9x2R4hwFCoTqc4KzKOInXSiiy+84aQz8cdQl2FdJ6HQaDbmzexV
Fmfpzkp3BiOSaWYdsDOyULLsS1a4Bb4Z2cSmjV3Dbh1sELPe+GnyZTmmcMcFWo7/JImae6k818q+
qZCI0PMrz/TRI1pVFjDdSCiUTh5GRq0NhV1R1rK10vEOJk0w77MvtxNPhu/elSUelDN4olMVKUdo
cm0+bgN9z8+k0BqPDc8e6xHRPCUjHgjlk3S1hc8NN5CqaW9jtV37WAltRmpdTzaLvZAeYCVhJDgT
5oQpL86TgwJi1IQ4u1Ltc0nPA3YGTN53K7eSTFJRoAgZWGsyuefaQ3Wx/FtVzhVSsiynFTwKTR+i
YLGL22YfZRSh5qHoxcEI4Rr+HImCKfYo5LWIZC0M6F4zK1kLC8fzwkNxsxsXmR/5ALwj8TN+ZmXC
Cyspq9brd9I1vGDUaqYs5MqbjaPnuiNAYfX8EepfUUD6SsiIBkdKLz2xABnSBfokEAMK3cZX1VoB
KO6YO7vtlUSxRhlWDbQC6U3Tg1u1MEAslGjXW7yYEktGTZJ3igUZZfD3vhvtG0QrIJwIfGJIwR71
deAkbrD+NuPPlMd+3JLPJ4eXbEc52yBMpfwg0afmE3HbNxPVXYAEwGM2pVfnTK6vOKNWyZBvLTmG
Sp+ttfHgwlwewzfjghy6IuN+3y/BkJKdeRxVzKjIb1K52Bldu2PGdkrIbCsyaxm3AIPmnJNiVyIZ
zEggZmzpKsaaFth4QlQgy73DACplmKjFBdGm/tzGeh/jcOoKaRtzgjvtj5ilGYUGVbvBu9bc1XQn
PsNROTBniginSPwrUSC3LBFP4kMd9BOM1rne0tDY7hnnzao3k7mV/XDhYzA2MuBbS+aNQJ6CzpmJ
DHSjGSXUdHURFoVVNwf3KGNnj6OtWb+3ob4jdgIa6toFdw9dSOLhmSlfg/zVM2MsIbF23f4lkOqD
b+xk+UdH7DSNUof7zGK8jbHFw26DVKvgm2ULwc8RdxzNBWln6HXTH26EzaI/0rhDjwwylPewGJ99
EvYsmeGJd6hImCc8EDudXu15l+ogP9emd5GTCllSvUnH+CqRkvRJrICszEZUgmYkrwp3smo268x7
H7H2qjL2QDAA0Jwiiwm+sm6JXrFm3+MibMgMCDNEOXNS4wHqZqtY6sDaaquJ1nzUpadxVBa6lUMa
+ukSEC1YXbPLSX1nyJBklPz5uARutRpgoUePSLYWUVctpV6bfSfOPjLNMmPDQ3/pgYrn3XmEfe/Q
XZ2LgV4CbHPM7sNaNOlPuX8Y2qX2U6chSYB4mQawlHoW42e4UCL4yqjT6ido3GpOTshSlED6h2LF
phT/YOnOVIhICt7LkjifxfduGKNh1PwSEfA8Z6fkmOmpZubLFOC5HTbfcyPpC6YINTdsyOUhVjH7
T1XvVu5mlmH46rqC3TdquKk1HtatdomscOlqTDvjzXc/Q9VlVzw+IzI8R6q3vK23WdCu6UJNcoFU
7EV8GhjGgyvCOF9cDHZ5dHi65j0jFkD3MsvmY2zAuTd2eXgKiNjmMcW090qhrBbxqtHeTDc946zK
XGQuMoERg7/0eLTZXT4rdjomepSyGX8TAw6QaAz5iBBHJe805YgQhZ9jF9PhlmIhYejWJC5bsljl
BmYoz4UCfZ+gGKtgM0sGBVk77aalB2GilZeQwhEOufMyPMiEhGTShUvfDuKzigElgSwylsuQXUPM
fWeG2jqPZ9993S2aYiD7FNt66FCVPAUdZqQhuZsdTgLXdLzHyIgpsbcuL5K8DsA+1DHC6PBUN/Yu
I2/XeiJQjRWm3ZSzsLlp6tKXqTqqJ9P4gvGBusdbUpEwt+1VJxkYvnpzGJW0/Q+Febjhir00vspB
DkI4QPiDlI23PUdkIHr4J2o7H7reKZA4lBRnJp++RfYL/RZp5ppYeniBSb8zSL+rqmL+7Y9/+9t/
fPT/7j2yM+N7L0v/SJvknJE3Xf31myLEtz/y//zzzedfv+lkstjCYJOvaIqpauge+fuP92uQeny5
/L1o3N7WavoPl5WMv7cRC7EC3463wLIIypHX9QdiESR+Hkelbp2SxNoKHiBZk+wtw9hP8yMiV/ud
xKNBJZMn52IyJ5UjPH6ZUHkRDk+toL/VT0JDKeyLkypnDHk2HWGG9iuR83l7Zoi9GuMpqfrLKOs1
866DR/EkWfuqUghMaLZ9gaV6kmf3S4/c3qoA6Aa2PqKf8X3WSxWZUzS0HT+D4seIwhXX4zwNf9gk
t6jJYeDmtC1CXBbQ4Cx/xU2xso1yhXlrVRzGmVHYyJejY19bi16SZnzIR28BYRUit2MmSH6wbojR
XEJyeaqQFfWNvDGKDDOfuUYJ2HU4czTY0nz+S1tXiXxy8rIlMgnPWlg5MTM4m1iaTD+OyCQzSnkl
kS5Gmt86+K9MHynWwdeDFETsnOZLmfOXfZSDhi8i1nSEuoBGZ+sVaH04cYNYX6npyIY8v7UxhXWp
3FymKkSEmsrabOV17HVri2gqPYnXcoa5G6lFCIavWukKlIGYrCuQ3wR2JeQu94JBqq0vfCCRYpq2
YZpDgAnBKDM2Yd1u82jaY6g7Xx0WkcTmhXWPKWwSUvgsovktcNKkO2fiGuqTH986F5J+7tYdOees
aNEdj4iROw/VGoBax9wAMHZ2oI2XVemt/ceawa0xdtugirZZigwZyixte8HAwsR5yKLCSv1tpCcb
J1tjoq6A8+jxdUri+XVL/Ntv90T16x75yPKhDDy//qf//NshoPWpsq/6P6Zv+79f9vs3/e2UP9Jb
XT4e9eE9/+ev/O0b+fl/f33nvX7/7T8YPAT1cGke5XBlixXX/7h7p6/8//3LPx6/fsp9yB9//faR
NWk9/TQvyNJvf/+r6Wa35D8dDtOP//vfHd8Tvm35/ij/9/96lP/8HY/3qv7rN8n4i6KrpmlbliUD
tjQNDoru8euvzL8YtiyDAzOFZZi2bNvf/kizsvb/+s1Q/qKin7FMWdiqqX/7o8qaX38u/0XlL2zD
oITRLHIlv/3j9/77qfWfH8l/f4rJvx9iIAkti0hyTRaywusTq/77IRZxtDWJGkKQ3birfNmuq6W9
gi09b9Z/ekv+m/NS++20/K8vZP3+Qnoq41tQeCGtvWrBh2zos3/9AvL/9Aq8l38+j1MYH3Fh8ArF
V7eQnXxZzHmGf+oLdVVtyNaWmGD+Dy/Jx/CnR8A//1Lqr0fEnx4BsqlakgoUd07HtRAL4D/FDEfj
vSTaGF9NOCOwh1nvv37V6ff4f8+d//qiXJt//j0t1C+FRvTznMZiE23rHXruZb0yN//6ZQxl+ux/
fyFbKKYOMUHVZYOMk99fyO5Y9OWCbPAqr1EbsWoCR4gRytwGoKALHedjly8EYUMBpW6pYRTuN037
Do96kShQlmtIkxXy3hIMRAwXNcves+KjiPEZMnS0CD4zFHUu4XtuK2M+Dh+tXLxMT5CgJtGAbG7Z
3apQU/FI9siDe2nWlyjEAPx5IRRRzX+VQ2LsWgIIUuXSh8inZNYteNOMlmJAduHkEaflw7QjFLfq
Wa8QHpahdyNFuMKFkJcXHvCf/Avwg5C8wMBQGj8yfJaQEUWK+Zj8PZBYH52JGIIRY1RO6ktGngMc
L/U1qD5Gaa032zQ/qOFknh2WubiTUTDUPwVmxBGpOQ8/BUcDuBxt60PzKXFyS6gvYYIQ3Fcx2Xst
6weG8pnMQBT83zCQJcZQuUIRbHzoKHVyqMcNnT2B7XRtiGQX9XDTiSfnLpL14kVIl3JiZp37sFzH
FpVgqBJXxyN/MsT4txENsBjfKqAz+rYtL/QXo6ts6/bVpRY37C9b19mTF0TVI6Atluxo42414j3J
KlRXKnvjR9OgKWbw3XpnP77I6XMl57OqChyPSb5OHHClYbkkt7yl5zZWncyu3H0AbRj5d1QF7ScL
Ux1n2iB76OpRNI4AhOaBahNupZKkABUbGYdVZpvKgFzGdiOVth11K5myY0OCBn6QyQ5To6iHf4P/
farL6RRHkFQIOFw9452qlSlvm1GLv4yz0Um8ZOEKikhxkdQ1AxO/7p28hYMsf3VMVHXjgLI8sI+c
0rgKBqgoqThERIGRKmFt0HdtDSLXmgRkA2l7sn/K4jdC1U32NnH+7lWd41k5v3wc9vBF1We5gr9C
2PoQ4ZRTFi4Dndoibh2BjT++xSpjVn4X2gynxM5s1wSPd+FHJN4MNNvEKO9UQcHAOic9596LZGMl
O5SAgPwDwg22GukczLmjlFd4j+T1HAKXMQ1o2jBEOOuBlMqq08QFs+m7Me4wak26nWaDJXvTLAQ+
ff7asfWW0wyblcwuhhpn1iPK8tqTx+657liCM3czSQ3Mow1/vSlbrMaNmJYhW75yW+KPU0pqVpvU
KRHOEvdqpCevaOeyCwBcRvxWMkU4CQFyH/8o8J8BH2s3jmjl3t2wA18V793uRaWoqV1rriKnlOSv
hgQ6kQ8zTqMfrhGe2gGjWAFvQv0wvWUKvndQAqYzXBzmrjBLJ47XBHAp6atm9E5qlOzyT7HNZ00L
z7JkWRfPI51VrrMrys52+5GhvJeXfs/tne0NDSyc/V6wgqH6nitiG6K4i8VEKp4ZHtlRiU+q1qFl
1py7FVwMpiHZ54DLwUI9fGHM7QhOt5qgbi5ksJZ2h90JHVmeJahA6XQkp2U564qfFpIGFWFcnX1Z
DT6VbNExy/OGPVCzhkSTiOiEiGUvQET1RPaCWpH3EnqOq/5sa/xCRvSzqF0IO4hT4c61ULtS4kNq
7a2Sn/vpOqYxaixOMa7X5mAxL20/Za+asdMS4iOfdqJM/WP2okKN2Haep5F8UvfAr8Du9I8GNYBV
1POJiBNq5pbS01GGT5/MzsDoDjYkGtpc9Mw4T28Ge788FLMYnGpgExmlzsroTRBH3oC9Yn7kAP+e
C2iCsQswkuPQ82+693BFtZE9ZTMk5FPe4yAHV+1U9ksTiYcnwQl7Loqbp/bXKnI3mdWT5HLM69eo
+bT64BAMzyPdspQzcWakpKPSVVPiY3xv3qdPPBFx2aIEuVd1NbPhMevi4WfvFn5Sl4GPoQVOrBhz
Bk/Iil8D6YhxDF4bgArWeP+HtPPakVzJrugXESAZtK/J9KYqTfkXoiy99/x6LbYgqTu70AVJ8zKY
GcxlMUlGnDhn77VLBcoaP7TC6TdD1aDPLIN1Sb/vGgw/pFcyqVkOZbzNRlacySpBbJFfYuxrYV8+
GrK5zSsIHoiJgcHEmxpPRO43hyo3H2IpBSvghpuBE8vaD4628qDEF9h2ToqpJ0mwByPfc8d3uTIw
3t2n2V2xrKxNnb6hSvGCc19AwEDyboGVNPa9JpzWeGrFsQSE3G6kwL9hwnRyEQgJiGR9sRLNm689
DmIvZff8V1WPVhNcVs902stuy3Fi7J66fhfohyThcNzP1R7peL4I9XIZFSurfCr7tS2lziCNswbx
bJGwud1p4SEW24R9EdJ2bwdbOSQtdo10AplUu02D4qV6qxXywRcSbncbyxcDQXQ+BDkzPbVZ9p8C
Zg/9Pk7Q8Expxy6xTAjv0DiKdjOO1Vs1qjOWyEVM1y8xCEkm5aT74t0wbIgabswi1xKYGfazbBh3
qZof20ie2wHWOeSVOEBWI+HvWqVsrBp+I80SmcO/SmZGBW2FTQx6UiBZc9U3D140/lDmir+rUMpo
09JlHXavrOpXBXXiGx3jZ1tmaSeAWNrpvHMDXy6I7ICgMr9lMNzjT+doJ0EMiXJ7oXa8TwarsNZh
ibl0CbLs4K0lxdmdLD4abe3uVULjr8MhthFFsb16THumQMqaQCf8Pz29PfO2JujmhzbHN1W1rQhV
UMoKk4aHdlUEQs3BLz8gUZDW2mlcak60CP2ZTjjkTHEAG0N8nKvnf5eeCiei68qTixoGRx8NYKd8
Vcq76mhndYLKQ1vpjYPxb20v2IuYjgGOC+bhDzepTjdxVelS45q6EIpCycuZ6o+SulbTNOgjT3Hk
LfOix35dzQqHe0x3JQDFYc4gY8tSB3ygfiZ57ej+8Adw5vvmL9At0wQnrk8/9dVrY7hISIOiU1ja
Ycbw6he8DAGgKCuhllIngyjC0eJSZreShc5VUpO5gpJ8bB6VQj3JxTnr7grtrg5wzIbaMlIfldC7
eC2EwFGQDxA9KsNBz4tjR5ZiPb5bZj6b+J0TnUK+U8VJl548Axo+35VxlIr+KzfzB6tlt7Y9oCCZ
ftsNN8JPn6oyhiX4rssletqEfI2V0F7ItmTI+TRmGY57+I+UaMUap6sd8qIGKgqccAsbY2HX93LV
zQpfmutAohjHY1XvZ25Fh7BD3I36y07Jr+6BvgxHM7WWJcNpE5PjCHMEYUyqD4dJcS5QVyjRroWz
V9TI2lRQTvjRdQQOkTdP5SPq7V1oPpj2cIm8vVFi32ox6KAnfEKVt7DG5xIXgFLnS7879IQvG/Wj
7D9W5UcrdWvoIviJP8ph++9X++/Dm60YimLaumLSQNTFn2+aN1pDS0Ku4oQbb43XftMtlYW6Dlf/
vsy3X5BpCd0WtBJloU/L1G8n0yYYm6qVW4WTaT/XnMpxNzp5DSoHRRgRPyx6xjcnReX3q03n5N+u
VtaRjpuR3PEmA8j/FZPuLfUXTCpwl9grwDq2EV1qaiFvog1oTGqPHTx15OG0rn1L3Zq4GPx9ZSM/
IAHkbE+5HtoxBqeQEAzil/mzAnO/Z8yCMgz7pzJc7EkZFPRfGueA6MmQdYwTDxkIorpDf2R85uNT
ONxCap3J8iOCN3K5T1L+VDQ7JcPFEN60ZLCmRJ3J6cmnn+3XHqCFbl4o8k0Qth+Asc51TTwIAv+g
tya3GI47D1psfqjaB9+//PDMvts6LKEYtqnZ5NLJV79iNnC61BWeWbVgxL/IVhxl8Kvtn60Z1LT5
l6/91L+4XmeRDxmyJZs6CxImm6nN9ftzs/kCME0MiqMTbTqTF5yV5vlj8YTpaWXTTf9hmbu+wevL
TX/Ob6+JGVp5m5hcrom/FNSQLGs//ITf3ZBCK15Y9OZtS736CcWYoXSp+LzwtSzNJVaJA6F0Mw8b
n/TjtqFct3+m+/n9asaf95OrlRolLVdLkkU/j49AFReExTQgVtke1WW2bB6H3Y9dp29vkgdm0v6T
LcW+WkMKLxzMEF6JwxHb2LJoziUw1uAYZ4AgVgEOsh9+VWX6J/6+P/660d+ueLWaZGlZk/DNjcrp
Fxzi1t71JZo9Jq41PmKzWsZA+CWIekVnr8wROZlUb5W+fbYVqBdZPc9TctO1Yd5a8aWWqG4ZuLvh
L+OIXhGwVaHSawMnRZacUplTxSeoSIKp0rUQm3S6M3YfRigunprelEP4GeGTgPOY43ZD8EVXRUDx
8aG70UbqkFnCxfUPzSg2besUarS0YYKN9X0ZTzS/bFb0CZqfQ6LZM6iRlKY3oH7mpoqTh9OlAq8C
OkgFuBmdPoBIQud6nTg2ArcQES210Fz2BZHZxYtGdJImY3o+VM2pbw6SdBnAkpoNQ7cKk5m5DEmk
SYNx0StPVro1cIvWxPB10SlE9BEmb14EJTilQ0L4n3ujBEfOlcgija/eflCTXTLA8ZS/DA7/wQQf
TCfZvsmz7tBRuD3ATkTdpvIla45VNMsfnrwwp9Ln90dPApqss4PQiKYDSDn25ztud57IhJQjUa33
OSdmOn5WRk1m7CL+pLCBw6CsXL2F5YCOCECWTiI383vaOLG9FvrRi5p9btwikmhYSwUgjyJFwbf3
5HyuUYDkEYUIJgp8ClVy1GDbxf45bw9yj6mindfGh5w1IElPbv7Jz5WAgAqJQJbDudEHe9AzCScA
i4ZJf8m1tYGuzjoE2StkgBQ1sBGQASffF+NdjrnYBcGjBg+1bzm2QpR7tosaPFcqbk5TwZmOMqX7
wDg9k5mYalK8bQYm1vlWce+L+DNmSSzU3DHoC4zDRwkG0id8w/RehXkwG4Pc5097+IjkA/N9ti80
i1U+6+TXPL4vqe8L/p7Wf4vjFGdaOR99zlPMYI1XpqtzkGtsjsUpVF5VujiQROYcnG+sorsbPFyt
sPd1/zFEe10m26IsVszsZhXAKttueCte9fEBeZ9XEoToYlnrlFU7FKDZPjt8PqlML5yTUC6DFo4Q
rbePFp6cniFTzBPQX6pedsyyI5HTXyTNnduOs4ipawUXRulOtU7z7d3nBF3ir5B9gOulNhfgChUa
vykuKK88BMF7j7LWwAThlx/ocJTsaFRzKYZ4l5NMHPhbw99Z1V3PULrGk0vcMiq3NwW4K28V5j6V
cGPX3Xf9yc8fKr5UBMWLPnwlX2Q26VXCjIboyGSxKZ4SPDQm0uGI1PE1AZihel/Wzx10cGSqHprv
qWwwKwkrCCGMdJhojOnyU9/X99aQP9EQ5e+j5dCQ/zpQue6TpDyk/iHv6fLlk5A5Cta+9TJC0XCx
AptkT9K40b0HGOGyslFwkzXNriqOOeNyGd2/3Tx1ySHV/bnXBosMWXUG8VBz1bOOlXnp5dpNBidx
GDd0yT7q/CW3EWSBAKASpouUw4+jmS2Q3AzYxMzh2Jgyi+IL+Xfkv6xkUr1qqWGWStcBaN8qm4wX
aUWLmDYs3Mte4i0Jmrkvyec2OfnSa43Pw9dqR0W83ZRAGzwY+/A7mh53i7Sku5oq5aoikapAhyZp
dKukz9C6RdkqokPU3fsTga5/BukVZJ8KSVPZvi6f3M50fLqOBSYyi86Klu8V/ZwWLzoqeTE16gXf
iLIe8vsAckMQPUT4WUHk+9kTsUiONUJmoJlUTMPmFus0gVJYzeYRLX0VSRnVvAIcxyIJoFNUTKAj
ytp8ETdAWFmMU9JZ9OasefK9ZGnlLNCI1u43RfcKhzxvzHXHeFTFwixgbus2PUojvSO30/GgaeIy
61iWOoxgDGDl9rWHCUEqRlptQ9edFaiYXGsKTMJ5GeHgZgjd5ydLrtcGx6YEZXdN2EQ7IDSGsADm
3QRCa+EEt/VTFqq8eXhcSm01UEmV0iyM2w+/xTgpBL9T6CNbW6vcQwQyFnIkwbek5ZSqE9ubPlZY
rPiPmHwUUDSmDmP71iDOpVAGjk3ero+xLTJTajOUzsCBmG644aQDfSs4qoaIPmJS5RJ4FzL7poUN
o+qbudbt9OajBs2f3Ruttkxw8mgj4cmgS3vTWtrcfaxkjkuOqA290TXfSpb5SNxFRf0w1ChJ10WE
xRntk5YIAKruaeCVjA31Tsb+kwwoLoSJqDByYSvkM9eTAL/EZzVrNwq9ubLXOBasQG9P/VSBvzmI
ybDZT0KdFB6o3D9qsWC7Jikc0LjgldEQXcNcz+Pawbaq+kTTIKRRMpM4wKNfcOpl2dEQCSshR4Cm
c/rwrLUIsJW5x9xnBGw8fR2jGeB9R6TukgVdk3bipea5FquEHmV8GRHyj1b53NP/jjKIloIGPjIy
rKoWQw/c4Jp9CXBHj+Nz3Jyn+XkbEBXEpXUFHi3QVFYAbQPvB7zX1so3kZYxCGAORFv5Xstf5fIc
Ez9a949q+JUwBZFD+ZCAziIJIdGVo9LvcBpX9kUhF2dMSahGmKF85iTfkNPko7s3E/jpJCuEGws0
lEtvXOOjAxHTMdm0L8xJFiM2Src2Vjl5rego1IKFNTpbk408EE5v1uvaKF41E6URu1upvqRk23aI
6MmbdzTfm6s0AtTxKa2fPOtB4OQHEt/gUW63sQQlqkgRcpqrxug/pCQlDs+4ydMD8vSFtwncaB5U
F9p+sz4b17FkM32rUaXHPmImGsQtX70oMfijruwHkqkVySlG3mG9EosMs75JezBMy3kFZQ2fxg4t
69Kj/ELNtg/cY0HkKSHBGKu38JhZwRapeNHUR8s4VujkNPuzN9Dqd9lck459giY8o/QUnzjYIvsJ
051XHskvXKPoAsIbLNQpniKPsLPjqMS7jF0pTGvURww00lsXwwc6A34AlFQ9I4iHwKUNRMKbXNxV
7WOv30A4o1eC2BrE9B2DGNRdzEbKjZGcAeg6QDiQyxKMCdwcr41S3PbqfeZeDBoXoqbvokCLZwyl
d4wfCRaEqZ6OyiIAtEjEjlGUgNX5VgKEjXGfLSBD4dfB3u4/+9pXiMKLgkg13kIu2jAWTOJbHQQl
PywtGbu9DyVa5nw4NDvB61HqyMRvmvmps0AcAS2LRqZkY7Bs9XItg8HtKHwKUv8YlG7d1phJ7soS
EH6ZuRiwiwYCuCRE/iOJKu6xqghXGFkbjbsiXXgTZIrQcOY52QeJbKHRPteEbrovtXsflKXjTX77
QdymoDUb+CEK5/ougJfebQLlVLUHIZ1MyTGqT0A/KzeiV03Aks7qN0UzQyRYsY+hi8d6xLlmAIdK
LGNSyavAPWQ8QUhOSNlZ6G0OJclacdnCGP7zKfd4SUwAwCjdimQpVfKjpL2H7QW1/CJD8wiYFRTQ
wTXQTsIqAXKebD0TebCPqFsyTnW+iV22YdtgWeo4ywBiuKt8cbEDmgjMvsogZTQW4YqVVn0AXsxb
GHTXXeipEPwAwnYpqMu+/shjwGaguzFoN3nx3Ifj5HUlgTs469GpAHBnJe2z5p2Z9AnxMjAQgVNl
udg8zZVpszW/cTs4yvcNcjDD/JCbTw97t0IsuQGlzcMCG5h3yP3l/q3qHlAqhTWpJtMLrN6ZMm6v
iSwIbibXmbfb8I/nuU9+JU2+0WjXnkF0U/QUdviRGeAG/HnIzJcVSnJ/J2zTKfHfl2yCpuH0ApQb
g2D0sVUMMGx47EKN3gh7bScv3eSMwFWLzs00xXQFbB5EWl0E1c2u70RMGKI4DIXyiwAauKfI3lCn
LC0Fs516E/J3NMM5wdWuVE43vPfdZbq/idjTD3yTpOul7Tbrzw123CEIlwVxZWmL1MN4mLJA8OTN
R6U+dViENQhpef6QUY97yOd9Xbl1K7TTrNtt3ZHzsGhxSvkEg7VF/ctWlrMTaQiUperLJ7Gmm8Jr
yicxPJKVC3Zt5Udv4D7KgXOcfIO5TqpeVBWjp7f7Zco9uPDVS3nTaKt6kpabJz0ic+1SDQ9+ido4
xSLJ4xkB6TKDRijBCw0nbDGgkBD+S5x8+px+2WhCPNeWPtfZRfLJ1hTuG45KnsSU5U21VsJ6niyW
WFTbZm5xPujNo4bFf6pfSzSpR9r0ewhE1LnooZnyIlKfHkB4TuLEqfkeWu5O1jbkRehSPE+iu954
bgUsFwMaebNjXkJy+hYztaWB/im+CtwZ0hC9UKkRwuufOK7deqP9mPvSyuKyOSxq379T7Skbaia4
2caQ9wFe2YGRIHMQJ8sUp/Bw77Gi9SXhCszm+hJEfCFTxNJ7qxgDdTmLyqFVPnW8QuS2aqSrTPaz
kmFncIf0d1bSrLOoLjBJSq+NWqLyM9ad+ZbRJkxsrLnqfSM/GDrzHpF+liocTRILkPhpcQXBnAJ9
/BgkcQcPtE956Ihz+boXJW6g8UXUwzxK021OhroqEGRz8oiGY9XeeFAj6+FGZ9Juas0KaSGGIfT/
dt/fmfm+9satiWvV5kZqb2P07EvTIyUKNj4k9Rk3/awEUgRKbJboZw3NdSN/SRz7Nfy9lvoRUKYb
DV10FrijDYi9jz9N7znTKghIK+KyFjC8XIR+tgxF/YAhstW2lUiXYgp8aEoMmWeEyrMhI+fDW44B
+T8AeqGiYmC1NwFn2zEdzv5ggiB66KmBXa4WPrXtXoKQZpjUBv4tuHWqXFKoqMEHLJIdbdQw24tJ
3s5KlN5pag1frCM5jEak/imq56T9FEq8bCh1cOowOMT0pB58iMiehZFr+HCF5BDYOjL+bzDwy8Cp
xyDflXyrrDAPvuEd3HxupxjRMkQenuWo/r0pY6ektHkwOD431U2hAXFITrQa8vCrYOZspxCUa4Lh
QZngV64DPul4l4H1T9s9KZtO3G1lWMTqNIyALBN1T3UqbwtyS33cLCbOgdYiyADnWszWXLygHk78
fOGyMEnVdsAm1r4ZtNLcMDj6OewcmflsfDZM88n0KV4JouiLm5w8ubouyFqizNzo4U0tvURovvvM
ou3NWL1gUOV+MZtWcn5OG00U8yT1eZjwXHbigBByTFvjneIp8r7X0rpWmfxmX0xrbqMOGb+007R3
w4a6JCh2b/oQL4xA5NFz9sP86ImXhpLbQm3MXAM8uHjUyMkC/R+7bxK2vqz4MIjLiV5jUqVM7T0p
b3Lpnc5ByH9W7GKZp7fWeLb199i4JAZ4le4r8wnlyCMbjBiHoJkq9Xiu8ycg8K6+IPlonVaEEJAZ
QU5jFj7BdqMLMjXdOGC+dVA7I/Whx3XuFYdiOYVGlQ14QB83zCdGDt8G/NReSmkfyET+Di+SqSMg
YKCXYtI8BMrO7afya++PhD/fpJ4L96dn/FU7uvbYRsaNzgTUp0nWPRJMw77Ft9nsBUmmfHsW7jXP
f5bEB94wz5ZmqXlM2LhK8BqcQQimSDiJsHdr3r7QXyIfwTJpfBnD7Th9acp9gmbBYw1z3yctW5+z
3JZY1MZl5zJ7AoTQ8K2TGg9QJI3vZBIbVLD6hv1cjUQK49PPGaB7ENYa945tgzhKl7VpqO2dC1y9
e+hAVmHfmVONuWR3WC0Hh3GTEm+ZmQclgw0Hk3gZMsm2WiTt3nPdvPbdbUcqgjZFyUBQQNFVvvzQ
37vuYP/q7pm0ynUUoIamXQ9aOy92/ZDQF3lFrtAy5ifBD7k0Hc4GS2PXZ04lz6g7zv++7g+X1SdV
6m+DgCKHm6smNBWRc8VM2oL6rgx/6lpfN63/895MHXGtZgvFuhrqDijqsobyD8qZsQJ3uiYKaI6n
YqUtS4Zg8g+yzO+GyAz9/+d6V78l6RSo7iAwMNoL1tULCn308v0GgNbaJwJnNv2k5spziCAGPsRE
l7AZ+YcByPc/7H//DfbVD6vkZdCyfdDMU88mO3TiLhuz+WGMo07/lL96wralID5GPCz+GkCEbsPJ
cbLQZmDHTbYihD4jmS7Cicedi9ds1tgUMNIWxAm2Tz26cTVifrICMdG2bMjWMp0Mj9u/36rr8dKv
B/7bn3U1pdAlkbvQxGUnk28DznKCoMZ/X+G7saqs/3aJq264z8Y1hCUD6nI+LAgH4dkae5qcKzT3
c+X531f79mH+drGr8VJjthpGVe6nE89NeOP3r0G1+/cllG90B3/c0JXuwIMYUFPbIMteiSUb1npI
HZzTjrIIyT3+4QF9Myb+42JXXyRJG0EesArTAlyrpNPQ2SMaeNYOpDS56vyHW/vp57v6HhW9NKBr
8pZ2TrfAS7sRcwoqhGNIOtxZv4q34Uv1wyR8+mdefxlMmmWU+ZqMpv7qmq5O4AlJguovOX22bdek
hNzUq/+9mH6yHlmazfhP8G/XT81LC13PYYS44C2lc+89/vDbfbd2/n6BqydVGWWoDiUXMA7jMlgX
q/SN0g2BJy+GvNY8EDM/XPG7j/f3K179clmsWSYYDnRT65j4qdk02OzXwxGaKcfYFW7XG2Px/7qm
Ll+tloPhR6rV8bRAFRmrSb8frEHaO+WiTebCoblFms2/r/ntbaIlVg3TIj7euFpA0rg1cg0xLUsn
0gbt06It8+8rfPfaG7oglFczASVY06P9bW8t69ow8RCjcqxMNJBwn5t5pNz/+yLfrhsG7zh2BMGY
/XoLCM0QUEjXTgqt/A5m86Zaiu0wn0RS1g8b63c/GfeBKMJiMfxLGhW4OtC4VpadWnu1wycE3j+t
FNdv+/V4++qh5Lmwse0y3gY2vqxvsxVZ0Rf7JBbDOnT8/U9ys+snJGSNDjybtG5ryM6udR5WS6BD
xYQOi+szBVAefbn66ofno0+bw+8r0a+LGPzDhSlUWdOvpB2Z1NRZkKC16FWS5iuwDt1U2I7jMmmA
w9H+iLIKZSwk1QwyU/JZofKFRuWBLdFPNSPIxt8Uo77ArvpSQ54vgUiU9mtUVhTRjG77GL37GUQ1
wxclJsxMXdjBSWQh4tfY8QbgP5aysizS6arqRUgQouyMwRH5vjGi98ba09PB4VHf6bVC1Fh2yNRs
Z4H3UdzkRUaxbBEdb8ItoW92Nsp7v/S3oEscMPwXbShhoIJmK+BoN8/EPM5UcsUkHRrBqpEPeXcT
ud3Cp7FUY9fAJspfdErsgqzK28hk5ku/p86MpSZvarqpdLkN8kDhf5IG9GZyBByR3QJUUTJa8+KF
IqegvZG2xz6KsUzOMm24xMPBH+pPAb8iNdSFEOEc0eIhejeNEHkpFn50IHn3zG9O8PMKPrjTSl+o
Yd30rmmeSgA8PZYFH3RMWT5oykOl75Vyn9YcKXSGI6A1DMzy0dCslLL5sCVCvsJLrR6UvL4NIa8a
QA+6kQSVF2LnOInbq5iAb2byi2KAmuHrs7BnKsLP20Pgksp9JD1TmFF/pvOIpmbaMQv2RpnEw0J1
mPwEJn4eMshDG2MzpZ2/+OG1/PtL09gdbVNVBG43asc/Fye5A7Y51EhX5NUkgKtWzAdutJkxGxco
dDY/SmWuy5vpK9DxtzG1sUzVvP7UpDQetUjX+QGWypKZBLm/C6bWDpEuazv44e74eL/56HRbN1SZ
pddCy/nn7bmxKMw8sWidI2jR0nd0nB6WHUOG0Q7d2A0+q6Tb6tlJKxxTgtwXSYdYjp4VyGI4JEYN
TJo19ytm1wFeh+kLALiF5p18ZyF1B9htuEiOmpgYSACz4veE+kYfXVIXrGqpqA7oSPo0tmOL4MkT
+J7ar5qgWYsdrtThhJSbMArX+uRCjcy9F2GpFwjye17+MubQakaCL6VBX0E3wdtPb7KSNHh2Wjq4
SOkSQwf5KBWIEXK4z7T3kJ3fm0T6IAU4qq2OYrVLXww5mqvtO1g4Qg8JDQ9RF8SbsusvdmGf7Wpr
WwtXoUuftgUikhUfy4SJrZKRICY+CeYZdJz4tLEr249ZlF66fEX73GEkGMEyiZK3zjxG4bZRV5mZ
nVuDhj1hEj6YSdc/DcGXKalraLMpmLfKSJyoPLJyHdyocxgY7iQ3v/GseS1eR1L6xABsSlxaNQcS
K0gWhEyH978B+D5oHTIfa+ZZ7kqBltVYzUuuMXaO45NNtEShmKhPiERHYFBWR0m9L4C94cYF35m3
FNU28Y3xLvRGDnzknymFOPe+oNGGfgYWbz0iWu18eHjYrqVpCyIdZGLX6i3D9GrbY/qPlecWWePY
mRelUWlm9riOtJopzZSWmNDACDz1NJCFAtqm98KHLJZ4xXV5n6PCGtu9K1nQFuluAPaS2QVKu5p0
EXKFFl61ZrXY67J7HIr8CCYc07Z3y4Y/61WiRHYQwasuvuHR0eRv5yjSFjJD6RxmcsEES8XsSIsm
T3dh1O1spPlWt6Zs2JTVuWRkl4ps1jDlMvn/iCG9NfT+EVD6umL9tNL+roKn6hCiQCes7uHWFo91
En1Ug/Uq+wxv/a+YiZ6XF6s+WVRDz1IO8lcBM+AXzXOHRY82PKN0cWqk8jKSxBsxdg+UrwQaQcDc
kzlo1byoaYaeuNuHAOSGrFjJvklWIA3DFkbarEMDnWCWh1jGoR3WR1CFD4M5FksEEGQjKLDVy/Gz
cC8BOXsyHHk3jZGSFkyY73wDb/skbGWHQFac4LAJYE34hC/GxKyM4sCYAZsGGaVVtqqyajXUPgkN
ornRzXaX84PHzbRYPLmCXnm0tGp4v403bzQAkP5nnAG/v1gZfBY3WPoJNarKa2cScYmIieVeIRN1
NpjPdhw+sLy+lTrYyiomrS4rLBrPDcTkpF/kATN+n4h0dhLThpJDv2pEupKASNVStLMRoGSGx3VF
piephxq3Z5jiXqrOGhP2nCRQjBhFxfvtnoQUbMa+Q/3Pg9YJL7hREEEMYbwiVUn3+oUPNN+dHENu
sWqbAFpcuZflnkY9r4RE5JH8XBbZqUkJQH6QlbPevtSqfqj59XCnrZJoq/WM/UiwINW1JQcroWca
VIDP7dfSyHdVfVbCOyN4MJSHYXqOlYQl5VK2nWNb46JLztZYXIYGL6mV++8NheXM8sihDaWbkHwi
pqwgkuUQJLg3DwCLZPrWDDY+eeFS88WWsvNofyO3swRd5Qj+ZRXFqHFjKHPa0Yz6h4TsnQabC9Y1
0uGYbPClV4AbPGVCSvn3kYmuGziZICGAjVTlW+2O+B2oeMDTGI21CPNuI6lAr7vg0+qKRwMsNYac
f++4f9eahmpbmqYaKgcC8atp9dtpwE3ssCuznsMM2HPcc41+0ElE+j9cZHKPW6qMbOPa8xLbVt7D
BSLlzt0W+qWx74Ns8+9L/NV5ETI3wmMyZUz0uOmvttYmN1wXExVEs1ND50VZYzxk0KRdzBXMYx7s
D5v5N3u5gaFbMbgj1TQQ7f+5l6eZm7ZIbjTaB9JtPwcEvQ7n4Zt/IxbRXHq2frjeXxp6bvCP66l/
Xk+HuOMnCBkdFS2KraszVW2ZvPlQXohVBXKWIcpL3BuNrQkdWAxGiA/dZ0yqGPweJIpJyCdgDxHR
Yj60bfRIzmFVgnUhpk0E2ltgp2xMDzm244hNYGQIVkYXckwjlq8IyzoqD/d2EPfRiPD+q02lmUSC
CtaYuWXby4HZqgeLMKC7F9jnPDsrar8u1H6eMbeuehQxBGLWxZy4zl66jbQn31q32dmV77ruA5ba
gl9gpjRboXwJ9LlZUf7wGv7lVfrPn5Bz7yRpV+1rw7riBkql+Tyy9l165zg/d58Tp6HknQ1L4QDs
vs9/PDtOj+XPcxaPTeVfkBJ5gsZV3yLWgqGNR0kg2u8WhhPPo4O6qRcIregIqud/fwV/H+q4GO0e
KmhDwax0/RG4iTeWFTdIaO8AnbY4hwZ23eonQwf16l+3pcmmhulf6BhIWDz+fBtlOUWm6SNNEz66
0dQs79qmX5VDAhtFxo5vp08+njuYQe/DpOmzqIiSyuU9oqHXeEy4W/NMrbg3TFT+usXMpx581tgx
maWZscgkaWMTtW62RxhwO52+cKI+Fk3EUaDk8GlwSGA2aNEjj4yvNM/mvvesyYeeA6CXwReAge7Z
/V0fS3PK/9uoJKU3LdeI1pY209vIVCETVItAfcnSAS8t8jjDbZeuD2/9VPcMiW4iny2uWSuej6Ut
Q4h3lpmpmQ8NJPz4Ls1GCtdjG+57sZFkEqKzlsHgQ1qffCVdhjp10KvGohASjqIsR1b1rvXXHQoT
5oGJ8sKwUoaoRvmFxKZGBGU1u6Z/ElT5RnEIbHdnYZUW7SrXqcaxMxmhSikIvy+8dLXu+PK9qQPj
4GiZAHYKUEgG+qIHTGxm72SIusQnCHmRDd1zBaRJz8kBQVmbwt99M5toXskYRF96ytHKO8dStWoC
bQGTDpE36pjLFKzXoGGTkV3KSgcT8X0kVLYXAHww/xpQwez+VdTUrRDFssADOPwMTGVu8BcIMDpu
ljqlTeSPvxYNci76dEX7mXJMVrKvqjHQlBz7GIW+uEsjyOjdR8EmZNtfBbnEw6uJKIT4JNx/M7OH
ZOsTbwZddVL7gP9x03vP6LYtTHhzrQQauCLzyc/eQt+DMEDMqG3W+aw2GJqHtglbjKzrJkvuZUKN
EZnk1dwPiXbXoU/HXrYe9JrEmF1LWdJDBjAJzyI4aZy5ketUBlpX3ChJ/JqmNilMZIoAKh0acEZd
OGmfexQZgyW/Kk3+9O8P+rq39eeKZV03ckfJTGQVKxsJggQBkQlUesYP3a1vKgD2lf9aFGmh/fkl
l6E1JpbMAhWod1F9O1h8xT+Y2n66i6s1kFZTZ8Uhd1F6ryT/NWil//0z/fsebPmqUSu8mm7qyAWY
xjqtjoGYRPevf18DM+t3a55p0ieAMICt5qqr3rhIJPVUxn+VuRzQ0Eehdo8CKAzipmmUW0VOOSkT
XaW06qoa49PQFnAjcfqE76qttIsi8Y81fpUcHjFJbI4JtqCV6n2dBKuifc0FyUUHk/9BSDVhBAT4
Wc0itD4C1FkSOD9DH1alvsH10SELkE153jTPpjFF8NhHJSh5eCyzJByjpLGnwhgXRbwuOND4IgcF
x0JtXaJoIHH7LI1vRkskA+q+wJ+rMRqK0yiQmqNUt9SngHq9Dax1QlAoamsUONkUtFU2S68goA0F
QwZCBJLLPkYs6SqvBEIU8sbXGMO7pFBuZVWBawyOMV25hLCMrBQF4tf+VkE/nRUTKI+Su7nPRzLd
Ilr4tCFhGq/TgkhloIJV2KE7T8P7OscVk2Ip1eG3yNGuIBMg7y45JlD7s8MerrY2iPDqKa+1GzDN
6IXoiFSJ9oXgmug7f5bZzP/XoiCOnGiAkAO9osEyi26TfheTQV18yTBpQeLdmgD2VBLGZBAqLx1I
tK52YeX57et/cHYeu7FjWZT9IgL0l5yKDG8VUigkTQhZeu/59b1YPcmnfEihe1IooLIyjBj3HrP3
2nmbQ5jwDoWqv8UBVGyiqO0G+4nymPabfqD3gwiOgD5o972XgPs7jNZ3Q2i4wNVh9wMSKLRdhXgx
Rn9L9DqDH/vVSCen8Mx90r8ek85363CpBDSaoQQYja0/FJPJyq61Xrlkk1dKQ7gqKQzjiZ1/FrdO
TotVk9lS1lDS9CcRHpPoITNQPmTMY1JS19LxljNrKbRtoUVXDSC1EkTXX34Z//75UQzQ6uiaApJK
+ekBkkpft+zCVIhGV5aMJ5g63oWL1IGBcwIUx0YIZvTnLy/611/jP170x/ZTrcZJ9Dkvqq78dbtK
Vw1rSWnVrH7b2f2ltfjz4/343U8YBbSpZEhYA46Cf7O1nWklVvaWX/LqtwWQ8u8ajvEHuK/Zc2lQ
/Pw4LONSLpWp4tXkFYJoLJfpa49vEAeTv0ee6Eb37Wl8Z8X239/nX19WsKvXTcUy1Z8+/qiLwXTM
f8NQ3tTkVeK/sNaR/8v+Ey7AXw5R6x+vM9fL/2g4labRyyFmBAqv6Mg8x/HomwfZfBsndJiIye2T
EJ+dP5X8SutsUYPfdGLD3CuFhTbsavX3cnvtfVT4/X1o0dqTuwceFQiib7+lGvRREbgeoWsTeSQd
0Bt+jneFelXEa2uuifa5q5hpEVfcG+8JSGamU2H/EqOLnai8YlE6NiGGnnEURE8gMbRhgPQfQeCR
OwLJKNAhkwKJyHJAFiAtpBvEZHYh/0uyXWg0TokMPjahl1ZC+hmLYCdm7hIpSFCfvGlll0yCXnC9
oWHqKTryGwiFa9jkZwnJdjueJAYXyutAvG5+SqJTpZ77+KHw4QiP1vPQ6E9J0n/ljY3WfnSTYkDm
hCWC5s1Ky23PB6+j98SsnU65WsEmwZOix6wu/q93P1ZkR2FI5JcdpHD8zEBkSjP41KqXnFpNbd8r
BOU90RpWcFZRBivVrszjpa/vGqtfMjYGtzgr1NYxYPAWEo7doW6NXrtgFetk3GS8XWHdxUnmMohC
b3btDcw0GK1mfHO2T5AvpQaZT4/ZZL6pnvWmyR9d+cjgXU1WPoJWcDJScNFKAu/zgIoadbKcLzpr
vMbtCaddUDNumgc52muRHiAg+dGbzJPT2pmjjSFkqK3ApdeLjac+pfAxkIIWGrVns6wqBZ62m/Uf
HgagAcuUjCl1tpGmMyTbMymht8n8N4QQbo2ORhOA7cNov1TCZafoMfL8ldKczbZ05PGFmfraKD/M
xlziC4OICTlHcFUUjjAsUgUeMyJ2s3SThk+GTsDgM+Qeoc5BNTjOpNbVrHxjhoD2EQiH3kmO02NM
0pR2M8CXw+jJeuMwMeqqHkjCsHoyU7WPDom9DykF0eXaYjOFGrqYYzYJHup02ojABcG56LmgQ+wH
IAYexi52IdzqkrUlYMuGuFVoOI9Vf1moId+RAW9zfj4+A2aUpr8rpciV+xLDzjYvty25RyaZXQwW
yBkfB+ES0LMcLQ+rIiTqqZL35Fc9DwrLJ+2cRJsOyE1hVSYOhBbGMTG+PhdpDr3FIoC+Kq9Vqd97
1lZhfuBbRD7LIyOutSedTPlR7ZbqdNa4P/J2K2VXGa1t235nkERzdSARZ9srxjuuyresxToTj5ZF
Yp5X8ojfG/A0wQsDpJFImJF46iaEuU2vvMg4E62heK+pELOREEvDhYsOH+CXM/QvAwYdqItQ1fkI
R6I5F8L/ONx4Zse4Sdit69xJLFdOBM07ucPs8WCv8mWVO7+BHP5dWvOKtmmwKpZlg3Xun6/Y5wFX
UweeKu5PA3bV6PT/fC388e//ccvWnjFiBuLfb2ufivUCHM+tjVPi5e5/vw50i39fDAqLdmoITUc1
8PMC6gryJCGGUdal2t6fiq2tg4TQMlfrp+wuKqGY9vocxEyn0rKW1L4xcgtT3Spj49o1sH/Z/G5G
8PNtEh4rKd2NQEVIWAkOo+BZQyxzsgF4p+xECtEijN7b6jXm9y9CnofqkiNPs41+i0TO6UjJFT35
GJbKkQbYvTvkFYg/PeASMrCdmeHGANNj1P5O1Ym2YX+qMngz0+kW5slOL7RVq2YP6hBuQnSpPdGd
ffAUs2cwqEFbXGiGta4juMtYKRgw7sUImhj5PVpLLgmfMBODVO3xWVQPgjmKJzUObENDe7XZBepD
he+RvFnIckW1Nyaaj1FwFu1KDsbKluFJeSzsIMBhtc2Y7OvY5fLkJifBIh5uDUdF3xBtigfZi1tS
4gcnTnOgKcVWlUhIQDHbHnpONxMqL75ZC3i2/BXab7J9T9aDJ9+m4kltz0X+SQajE44Es86HM3Ld
vllKHAyexNhAgNXEPmgaK3pwQgSWsQC1KThm5HOvYxAQTwyRuD7gBa9F/T4V3Vp4D2Pe7vPpI9LI
sW+aBQzsEwDcUl/oeD/bequK8laX0uC0yqMsn8kgGac9+dEYwWSKCPyUaeo9xCM1PXBcArxs+X+U
L/nD1GPWXHa0MlP7TmaPKRlBtory8J2BFqaXpH6i+yOmF9mugQ2krdr4t0PiL0vgPx70HxVQ1OYj
AUmoinyceatZG4Pav3NIqnBGly9j9f9zRsAN4EhCdsZg8Ef9qhi9FIz4rB2fKy2AQW/Lv8oExfyu
/5xz6jCgVFvl4BOWqv84KABDYTanqHUiFX9um65H1oZScYpiaZGm5NXTuhazRP+lhBMvg10so/EW
RuGuzkk0hK3E8KHrd1mAkFzJFgPpkBgzmqT8TENkZax/kQI3D0YLji+jycBHUPJfKa4KQnmgcx6Q
4JOa+k68yl7rdeJS9X5VdPWy8IxzjNPHEnuZrU6XOur4BV98QXAAZHoeN7gYOiFnqKuZTgbVw+g/
K6oEa9LEvPehZm/4IGuZ/POdWn8aGhml91PxKBvgyWV4EDlwwzma81NQcuqWtJ7F52p4bAtSlI5N
PWwFkW4T8ciM64dm5UGXgAhaVa+2TGt6xjvpZcdW7Ta+brzwg+iwKEOjOqkqRGdZuWm4E0zzkkrn
wjDn/Sw/CqW5Kw3pofJe8gIzmu5IHns1A0sL20P620oj66nwCe+lrhNc5rF9DmgiKHYmpl8FtrDl
SGiBHB8N7TAPaCttD3sVzY9CTIntdOkyaKo7xC7bSjRkCnmOYQS7bNj5KId7NXeG4C1tXjtDYUVJ
1HX+rqGGUUlPspmlmZKBy5tZMKkIWJcqh+JPAW+ZmHhSWS+nJ011NdByE/NCzzqqePms6uLxdxYk
7OAy4SYAWBh84Vq0rSPMTV0/p0OwTnCkkle7CkvsahQ3ItcWATq5ahQsqvcI8xdSB2ckEYR6Ti5z
8p0kladx0K9aZ3wZYfmt1FNNXMNOjb7aYXptvc7t/UdgcTulZ5H+0ZIZb7zaybTq2Ylz5K4NvD5V
nVzVxiKOj112HRkXKzMZ3WI4Z+r+4PeNCsjOh2l0b9ThasTaxxd8VDUI5E3in0VXX9iF0ct52NMw
YrdQHfqTzXPKdrtcWqa8TKWbIt238rqsj/Z0rmrW7/qXThintenRw+JLIXvNyKApPrErGcKVGq9L
CcuQso2CT4V2v78nQwHMwt4f/HsL+ySe806N99b4HhODmnCOqkPLDjlf2xyVQYA3ujjltnokkedJ
zxgDStammLMsRW1+CgvtR4anccc/kruTb29zCs6wKEO4Jexri5k9KIl67eVcA1mcv0AuZfVfU/ZB
UzvkzQsjElk6hHXpVgWxxfZAdIOXOlGNkIT0dB3GU4RdFzZA3qdMMnSU78U8LCE9B//7nUb8YWT0
d56ddkt4/2ye9TNuNr/sl5kmHWIvhg6bWjnW6+9cvfbtqRLgTwiOspLXgkl5pUxEhftnaw6opl0Z
suQjsDTIFx4bYLZYJnkNEVhX6x5zLKPm3tU8NrTKqzyyS6li5NWEbJUgE7qUQZssrxWV29MKuGRH
o75hdUE+F+oPZUOWZhA8M26jTHiQEmZ97dnC+VlGuELkjT5Xt5W2Cet2kRg0RoWJWsDGs6KbUbZI
q6vfJyce/2EA52eTSwQrsj4b+LpaRSx75GD4mzPm4gozBMcM+EPAFd9LXOiDgScOc4pFjkLa2Asl
Lm5x91iYOx/zDmBcU5MeBFh4g4wlZCu4UpZ1W6CP0R1N/VKBfaa6fE5xpse4kcqQI2UiwmJAvV+/
yXJ0lVB+SP6wbCgTwu5Qs86Qq8LBvgMzdoLhcIjQlVGrHgzloiCU84n/CZqADDkAAcjZQhW1ygHv
TZ9FcNzWqV3dS9ZIjy4ZqDTKpSjDM8lmsxXrDOaPM00nMokWVznFUBwLPVsOrfQWysNjLzUY6lLV
Xha6dtGy8lzKcGjL5uYLaq98kwZgCTzktBHp7qPW7tIeFqqArTOTS1BcRbipZXmlSDWawOKDtdB+
0oifGdurme7H4Z7gEJIFgoXnH8zM3pvRe8st022S4hz630PFFyaW5hQ8CBJO1V5xpzKcQ3DYLGUX
AL8NkTglJGPBM8510pRiIyUHP/+at2HdsKyQIGYKkY0Hg7Cf6aTnW7Yh5yhCqVKwTBVOp59Ar9xp
Mi10tCv620R0Edee7pG5NTpKdjaiR7J5pPg6dt1dobylsBJsrOZj8tLF6BBqHsWyTzYS8dwjJr6C
B0+WHmNWISE7Vy8d1hl5plZBWq0BuJto8DdlDJcellYDY5+Bk1uNCMeCszJiC28O+UiG9jtpXJgx
d9ZQO1YUrpI5CkRzBzT0ZvOGa7DirRE1m/TFUSAiVeCKGIO688bnCYN7iXKzzTG37+hiCAuWXEET
Lk/RJSRKvVHo6NVFCSdFl29ewx0aTdvAP8lmsh4ZmKvVg5V+xnhLfLuHKMA2LTMQQALdXs9CnZot
Q5kc6vwm608sc1yvX0oYmz2Id9NzOZxA7TnordccBWhObsqYIoN8z/NsT8wrJA2bcIy7WBFAU5ct
3yZ84IBff+xfpvSp17KNTpZmTGpTWTMmVxcBDkA8x1B7xbmX0DsbDMbj18SQkdN6KEhe9Uq4qbX2
Je+gG52rQL4ZSdowOOTl+KpCMWyRLOT1w2hKBF2oC3u4N+bOQl/l0c33ebjsadPx7JirITjLORlN
vrds1PYwKKi1Mg5TP3mMiOFmsoa2Br5MQDo6gkIzjXGRMtqx1X0h1XdI21e9oXLMuPlgAO9F5E6O
mxycTHC3ZC25IS5AMtA8RxB4yxLTySd9oZlHLUTeKtpk7XFLSzXca53POURrm0c8swvHDiPEXtMi
guOX5vep+Ykj2wl4NMtqq6cnVbmI9DsiPwiEpYShOyVyWmmhoXRXqbw0ybuBzigKtwDHmTR1d62q
YfrfQSIB8Hw1ROKG1apEVEDTH1Cfx2N5mXi0ZXob3g+4RrQ0YOPjbRoadyl6wYz0F9E9t7Jyx1qT
uDWYsDtOw6l64I/UT6ifx3qLoCvlaArKjy7nt+l/TlSNIwAJq2EwOCinAYKh8NXL1AiOw3u12Qmi
JC21vczQGXliaTOOj1JE1ehn1yFOd4mlkf4ILQhHJXvW8V1L7T3QK9pNVqLDUBwLhkZwe6P00rEb
aeZkFpIRySiMh/ouV2sEbbSjtCMpoUUpqeCZuGbjdsh46Nicp95bWRFJau9sY1gJ1rY4uvhP/pww
EeYQ4tZfMYxzDPk7KY8lcUc5QXUkzw3dW9gcJaXdaNy5QGqezILGbAIt2KD9GsxH8VZrJ0/tmE0N
jqKR4iSfw7ha1+lrGrzIwIpq7zBkNM6fNjSLKPtktuyWONmF0jmTeArDi9nnXOgJmpMguIWlSNcB
2xkuXYUP4BfpqbSYKlgSFIlbUAQuxQTAIJr+icxcTON+85QoS4lHDadjobujf5bZRjGbDhncevp1
MhtnkL+jZuHxYYFiSJHEQ+4Dy9F4ctjrGlkJsDhweCso+IaVRAyhgGYgHapiHzY4/fgkBfcF+xam
XKyAvIRsVXYxfl6Rv/ZWd1vRmlQwpB6T19Wp2jJuD3l0HeB5C+s8xSwfgmkXN88y9qgRsOqd8DC6
WuopQ8jgZAPvJSmnjsLrnVSsYEzJYi2HjzpL3TT75JHU0/QRr5N011Z8jMxvTQfo7q5vwMEl/Qbp
1komzKv12IYXj2oMRshaWsQfYK0O2wGrOrU9+Y0kslLxJzgzJbcGdZVa1KNJ5CLNDNNNzpQyGp67
MN8FEghW+WJZJ7U/2tJXR+LCmFxCpI55eqhBs1vcU2NnI93BeK74R2b1gukEgZEl7lfpK++JYlxU
wubnaPHk+xiH4dCbi0j6SsZwkwcjJtgCnbp0zOZyG/84fDBKxRjO06Nn74zI/oxSNoav0rTWGRoY
9lkC3XxXkNSWgpDObXNZ95KTN8GOBQwakXI4E6zExMBjAopevoUcC6VV284RsCpSZRArF2sAqBw0
u85guE2vWLJaC8AAAENl+J0ikCBVOFXeTflm6qlbhcAF6Huyg0w9rCA4zYInr4DZVaT9IwXxdSoI
wjSm1QSSI/Tyr9CSlzVXf8ivzVKKvYnPWY66pZSgneqZz5is9vZJszfakaUeJJkB+rj+mlobc2wG
QqxMkr+PBAHcpQqNZ3AE/d+8EJLkdJg/w/Yahq6dHkMd/BjnJhZxYKZpcQp6AtZmT4O+zssHr703
IsqJ6S4fjgLssj8hQxE7kh9MXzr00XCIePhHBTmYecQkQ+krQCecTekUBiCfkPIrE45TtknJqB5b
xEKSuu2Qd4j47PX7tt0mxojqdC9DwS+t+lAGXAL1Sxg1TK+/w0xxFetNyndNNt35NTFCFMdyfNLp
TiviAATHcgERCK12py1DxlXmYK86XV1OPn8P3AoVGYXw6EbzGeT3o1wf1WZRytEpS5cdswF6KGg1
20AmK9CUypIhfc7e2YDEJFFHG4AF1SAir3HdMrEJ4n2uPJbyApoI6YCu39t3CfOIUb42EV8KyRcR
kG2pH9/GonsPsH7oFCadhPOWDGkjd1IZ7lKkP3dmfYkTIsjN/sWgRqQrrdgL5Ig/hFd/YfEnw/ML
Fwp3YCpuXdkueuwgOQfxfw9G/7JbVYSpAXa1dFUzjB+SrhhcFoNJtjatrh5lWnwVYllf6b+YqP6y
/vvjZX5MrhXZ5CANkIVnJt7H+DWm6NH59hQo+v/9gZS/fiI0BKw3mRWp+o+R9aiVQ1CWOPkgmjzS
iawVwuAI+1uFZ7Bku8KR3F+dfP+euf0pjPvx8SBEBrYyK//SJ2g1cF+hChiHfMNJ4mQHiajKzPnl
Y/7tJTHNs8DVTKKdfno9bL+V8iCMdUdOFzZk+422rm7MrdmWWY73DLH3VxDrv0fopkYcj64hg4US
/NNdKqmeH/nJCE8tVeBrS+4Ur/77U/3yCtpPoU0jV5Oa8Qq1d6vncNPFL//+fz8cf3wE7YeqtsvU
xofszSaLlke32WJ2h8FjqtgyL7ylSLZElDq6/2JZt8y+17FNiPhVCjgp2jsFZJ5UAGFhKNcWlSOZ
hwL9dW4RhVi6VmWtZDSviFSfQzhmGvAajbFygeReNXe6BhJ8WzPgt6xu0dQneSwxiB1hjBPRaVHX
HOFJpBQAfvP/86z84w+n/RgJV2nn6x1RmmiJZWdyidhwOYp7YlM/WPEiX4bQ8t9f9F9EDX9+0fPj
+49VlW4MHuYMXtL3FuZKLMOF5SrHAvscwHG8NL88OH+RNfB6pJvpQPst/V8/h84ro0CzidEL87PR
cavbTO+3MpsXmzhtojRNDCgmtU8SvnVYVTI8HGpqXUQsEfPwmwn2r8/xP97Nj/NAhLMLDTShU9ae
GzaBaw+//E3/+iD/4xV+nHIQ3tldmXy/xXjzUQdAneq1X/Ac6v+CB/6cuv/5rf6YumtkxSWTlaAP
hPZqAFaB2dQYSC+vsgHflOzO2nAjFEhR+moUPaWOuSuaHr23S26szZQTCS+ZTArMpCbb6WF0Ueny
FUtZZ8TRyPm7msxODW1d81uc4J7WhG2hpTX6fT3cSCxwBl3laqTsnRC4msumlOYayy1t2zFxnszo
zco/x7BeGvs+VfnJkmTuic3UOYJLHUlpHw7rOI5cq3glu4n/sXN412ltIRYw75LhobMOBeK1sj1E
+TklhoUZGAcpNM/OjTF2ZbgZiW0qBXVwcFGkZsXsvCmOQcVSvvzAAeN2gX2fKQdvOHvFtkWe1hOT
08KET4xXZETwWFu3pRfI5aXIriqjF0VlQMkRQJ7OplQY9lB9NtbOLhZpHczSutkD2yio4fWD1Kfb
QqAzsD2+ewNPKcUwUjMe6YnOiLxgLf7u2PsBkGaoEOXfGWJ9RPMlYvspSo65fBwL7Ji4q2Da6gk7
dXktW8xwWwq+6j2UnhnFQUU2jJnoum1LLFj0DW+iM1iX7PqSKKkKyKa27FNlZRb0jAikfaQKpHbj
WAUIJbJ9x5cVwp3pQRRWDe10Ge8Gvms1XJgBKiP0et2wypKb0dp7MoyfNUA/Is533bAGcLrUWV4g
VomRU5jhhTQliQmRFz2P/MnCRlsW5XYgjTapy11vrBr7OqXyjsATNDmwYNsHPz/6EjY+tOmJdMJU
3IzZgm1UV2ZkxYk3Ft0Tzc9XxyiMTrUh63aO8BH6TQ/I5hXC0UEHhjNViOkRTj5XYibEZAF5q9MM
pmPpI1uSZwNtnBSDEx+6qz5ZZyvz1sN0NNJLXvf0fAQkB8VvdY2s/0XbRJUGml+BJkMy3o8zlaBa
gEUVRVQil/dmFO0J0bgMZuw0xmdgdZu2Z64rEyRxTapFg6qb2DJHI/1H8zHglJTnULrC7p1FHsKg
1yheGoghSByvvK1ip6x957+dKr2WzadUQMhi5pUQyCOHm2ymihrb0D7qNBXZuO4DoEjkxdT2sQ6S
o57767R8N9GJNHL70Jv3LYNrPcOAFLY8e+k+jSIw+NypwmKC2bDtgeWJbEI7Fm30HPg7Dexp1ZTb
EXxg73+gNLprYHcPbN1icuzS1OaHPy0HehE1Qm/SBp+Vkvf8wjO61fGgl69e8N0mxXdaKtesV5ax
zphaGIR2JybCnyYJboauniKyeLJuJemvjf7JYr9Drj9Od8yLkQCI5laKjPyTRtfWQwlyKspZcJcZ
2nadJqm1CK8rbfT4Sv9oxdNLwxh8Ip4ISqI2HkNNOZflu2R/dxV61CKYQ05YF3UuZTxadNjGCYOw
/xGXaUipcUzrIYWTmyDnDMkfQlKDCS0YNajkIICLpGSPrL0lWszotcwwriorW0HpUUCzACn2ojQb
Ac+Ts9AJJHFsUnvnK9JaoxcJm/ojJOMsGQNG+BwOfp3SjchM9dlNLOxoZFweW/eBzxBFjtDlV8E+
jgr4TwwRAgmHgY8mpl1P6KC8ZdCTNQwg0i5eJmKmPBkMjX4JE4XsMyJgU3+XxBuBRQc/JHs1aY2u
IFWmNyCNa9VjHzp7ciR6aWkwVqJulTvNzI6+bctny2v2KbarGe79qE3TCZUvtsb2lFizOzxHptNZ
/UMLt9npOwYpWrRPY5hV02yWFfSX9mQ/gHmbtzrWFvoBhEqlI4icTBClBsiI1q69RkxCx2lAgwt0
beDsbTqg53Cd2YS0iKBlA1Xuc1BvsG44HDbkpBHg58ht6iiFveyr7sESrqUG7x1PdMYDVHY3qMeY
O0EX5tWiJZMqiwcM8HL1WAAgYv9CThmfka3dtJfH8F5VQcD42JxF3a+b3P82lerYqf5TZfoYIlam
wa/N8N4JnEVcRKEaJYu8LjYF4x3NumKbV6cOp9SaZeeaanzVKuZGzJF75Jf0BBGgHRPQeuYOsjxW
9ZZQ0mOLG9DMgo1OFI+vH2qt3Id8212FvhEB2tAx5C0/ZR/P69SXzFVG6bWZaM+qll1Cvqqk7oXs
gg0E6nVQBzcJgQu+98M8zM3G6hssOmWxVJmOYL6dCrQnIgJGrHZgFFSWpEMewPnsHjxdvY8lm9Wu
t4DrncHprhCcVImyxuAE5OFZtKSw01NH/mfqQ7iTtzVDTk8zFjG7AUu61b3F7mxpGRiU/b3nV3dT
9+ljNKvEW6Ayv6qfZZWEgOzNJyWzLmcOrqW7DRctbtRiKVtiNzUmYvN1TE3K4xulFkpFbnc/OUZZ
+9LZ3bEWPsjsSb/KBOVlin7u2Y8UWcwmCmeVrbtV+V7l61yh2eoz3ONvUuctQ5aF+jyMwO8r7+SY
5EYSOIPkUBEeKoJ0VYX0Ni2syPx1nNpdQl4FWgWCJxqmgu0iF8zCRrbxiKr3TRxjlY25wO6j3rpv
Te3iExsjZHYo6WuVL6GrtIRfNB2rFJIeIB+vGnVcTh1M4uqhVSIY8/qZgeVuHIZj4QE+zswRmyQ2
o7zfJeB+i55NCT2HrAwg+evP1EM6P/sGKLXy6EiGdpt0W10oT4zgn4rc3sKw7ucdv/yo1Bs9qpZ1
yG5UU5E3WG6la25bf4iIL0u1Foq8HJJuSftKyce4NIGgmmNf9r7liWETVkFRf0/Zfd51Kz9hE5JV
T7GaopxQc8Oxx+a1om6iVtlKBFQ5MjgvnoNOM3eiZmVWkGQppmNlCEw+PGPd1jBCR2iEtnmI+fR0
FQVLpH1SNa2S+Jl6504FwTkDTn1b3QhvoSNY71K0yGkp39XStAj1Y1tGDPzebEajldE/GKxkwRkO
9sDDt4qM5wCrfYvvv7cPRf7SaPFexd0rxdbCCsuHHNu65hWwupMjZjSnT8uFR3HKFmeZBMlClVm1
2SxmWMjLNI9KD3eXmDav2igsV5m+cEodU5MVylBz/bJ+0D/UeKeMB6X78oxLTwYiRBy3Z7tm1KYb
Tg+yOrlY4zCYkehpEBwpGAkUE+jiYz4hcZZeBxOdo7FgrHSnfM34XdDN6ahtS3GpxEPPQE7LztlE
1CA9YY1xQh52GtkicYY4JEcJM6dYEtJDilaB1p5ZGAmHd/N2dMa/NpTyI7N776UDZcz7giHJeeqx
IFQ3erDz2pcQd0ZofDKg55hgeC9RHEBZqi10Jaa0MxPrYOQAzeiwo/ROYYLMMhL9QVAtDOSXSKXL
mkQdP3RmmHTOWjnnd4k8biM1qmvxpcZ01sRorQSzay6Epa4vJH0V9sC85bNHomI9eE5DmSfw23lM
k0V9T3vzFWvaOWz1nUSq4JTfDK6BoUfEPNfRQ5BzbSDzLvzF2D91lNATOSz0PXfwM1skPFKQugQi
E+dhr4FkSuml50mskYVHvema8rGuh0Vj3QpqSiFuafmYSRe13kwGrg2CS+ovo74Y0qX0jPtBC1f9
1K+80VhOwypgy0pmtqOjNBaSdCsnp5fCJwD1TpGaDxQk5BzSHxEliMM2MG5sO9j+Sf22btjfSHep
eBTZzvIZUAfvNlIcyYctpRPR0PoKPVW3rRiOo2GVjWMg1mbKRU6WjJf1eCn7+2aqP+tWf2J1HHRk
XFSPAjO+LKWkmabHAnwgMM+rPnOi64OaFyuWxqzi23yj++Wma7ojcktGH8Wubc9t8+Ubbz2L7bJF
fmi8CR/yrkfy8Lxme83tZed9GfCzy947Wd2HN1qom6sDiRJOU+6a1qJiTV3G3W38plUx8102QuI5
7yUutFMqe2uNywsuwbZIboRIQB3Zmd0D/M+RrFukY9xl8wSXLy8xXVsGVZ8zEkb0z8QXWvaiKw0H
3O1cv3gyQSCfo3KPv3Fv1YJkDPMpiZ90olW8YLp0mbEcfXUV+cMlQFwFiurqKeQzkFFhYUt1a/21
N3gOYYxuZCsCMGo/eV630vktedSPdZyvQxyhPSQOBA+uz7Gl00XiPGx4tgyNEoF2FzubrdwKFYlk
QBANdXAROxbYHqu+qey8cA328hP05kpt92HKXrzj60zZYyiDxuAxUhoiPlm8xMGUsWETD1nkvQ4t
CGEZ8ZIR1p9WTzadqZM3SnzqqqnnLfkA0TR0vOGhRjkl5dXGsIFp+PWLPmTPMTolINxftnXGRzIv
+9gUKatalfdzlkXQPpid/VxUkiPrwBTC7GSHMqLLxo2bz1I6K7wd2o2B9x7zc9LkS6N8N/STkXRB
zc2bRmuUQffnTCnG0s11Covc2GfB7At1rfIQIZOvDrq3y5KlRLJo0i7zJllPIrxIhFhg8IjIV9b6
fGlXDzH/dynuF0nXMpNlOGGzqfONh4Gdrz+8CEA0CXgnld3dZN4nieBcLdzMgzUPwWIWzQzWUZe+
mRixNF8Uvv40U260YD0lywquruTtB3vd6ZfJF24XcXwSTmGFO1ZwNRh1NBU9qOvgGqhXL6IYwizn
jTQUUqrYeIrTG5jqy9Q120jTrnYMpprTIG/azG24rkJYlR5tg7EcovtinG2/Ju5Q9VJCIqh45oda
kC8ErUT3qHhHuCTsf3iuvHTht3A9xorffZDqu0F0bB9KSFiojklN8YCjTCA7Krr7tgP4YycWEWx4
ajNECjahAMUtHbyTXdyHSPG0YNzF8n2LQXYjmf6xkyF/E6CeFzqGkmjbs4QKEDPXVOApK55xo+kb
eqjFFIiXgqlL4jNJLZEBs7kZ/ie1OsGfqCAwB02CxvlEYq4cmA+DtLeaiFCjD6S8cn4rKMFJNtfq
bGlbr0Ov8e5fCn14KpheDOyZUzlwSxY3GHkZqnjHeASkQtAsQuE7nV9BID0ROWETNVKUe0Hobfwx
sIZrO5ZcYj2E5xgS2rwpqgu8PuW6U/tFJ4Wrupt2TVpfJz2/+InCxa4j7ijJN/e3MAWYIs9/XmfU
8Bj2JYu/tnwIapSeDcSOXPvF2PTvgaJOz/9/ODuv5bi1bMv+SsV5RzXcBjY6btVDGqRjJpNGJKUX
BElR8N7j63tAVfeWmGKI3f1wjIIiwYTZWHutOcdU0Z2hy+C/Fy5aKy6VcZyJ853z3KKvUMvHPzds
xUcTGgzAEg0vLAEWwPcN285CJtgOYE6QEK6tNtqMhQH9PS/fQhjrZsOge9B2dXKe2g5bKl+bSIOI
SHMmhH3bjvbeAKBcBNF6TtBJh6Pnjaea4VxGuWGinbZ9NOrEj3Qo85JO2yv5AyJr5vgovMDBBf0z
e4YFMR0rTfWXwhiPubAXNY+1XRwC89soX8Lwa8PGL7ye8o1nvsI6Rs0AikjQlv9hts92QAaY24fP
aUFmRFN8AjP56CJAdYDsQH4mDZiLi+A0ZpQqFa+QQT/nEd5TAqv/fBU+aGPPqZxQEwGHEcPqXLR1
YxQOSTNxnSm2rtKHZldu0mVxkOFqppSpK4ItMCsc/U+u/kfOEl2l7QoXTbXm/OD3V5+c9tYZAZgt
NZw5VQCPFZdRVuwgO8HM44WSPpVmt7aafVV9kTxWBNlSlX1GcpnNh+/7zSYIF46vCcvin9/MiVpr
xLVOItGOengbb6p1sK0+5ZdqH7XSdJUpAVmXKiGA9sXdbjsNTGoMvITztetJScj9cxgCnfPsnPgP
Nf2SkLeZiiglQWPoxSgj0A07NGHqSdxS1KH9p8mW9eHZB9WTs/aPT7V1HikycvrD7HjsAcGe/yNA
q53xjtYJ8qXZGjZEjifNW02bWmE3rvIqqUS9S/z2nFFIjs4RQYCdbnwIEnNA7hxDbBCEpkT+oUIo
lOFLgHC4sYdgU4MRaItVDvnEEE8WOy1QKnYEfg1/WKaqq1re1NpVw8al66pjbV878sFEeBnVqtv8
FIlrVK3YPO79JiQS5YdiYY0Wc/gD9iKsmn0SAjy8b5znoGW8Je8062zmJLhFCKpJALFpU5mPI+8t
Ntm0cll3A6ag5TYkGql08Inz34TMRAu6Xv/YNMSXBPuKHWqIaEim5s5GzTTcxu1eHa5bvH6Gf11n
w8r25JbGI/1z7n9xX0TnfjK3I/sFgbfKbnpYasQtoVmL6EsTauMZZAtQZYftuGvtOxV9LvXqo98Q
VwB+cURuj/MiAFtjofYBrA+Ea4NEXIiZ9rAkgavxyZ2ha5mke17mn7Vvfx/YcGtj6leFAXWB/u37
J0wP40zxnRTO4bAodoRBrcF5BCd7OafiYsl2zdsq3HyynMwd4cvnSWMoZjq6bsFSuegY894yLHK/
DAZ/M4O4RiZ3ijfFegbadsWV7wafHPGDJZLB+wx6wq1hq/LiAa6UJhytBpeVoaJ1Phn63Sef6KPT
qPHTIarrsIf1i4WqntqYcAfc+f/6RMwgtpmbbuwllNn7GbITrvKXPx/zw0MazNlhP1lMvS/WirQe
dGSps6EmOGqQ4KZj19//+RAfnrafiz7IVJPL9f7mkJy1JMlnc5p+g1FhNUA4/fMRPni96/RYeK38
PMIl8r4oauFXONYYfd1FjNUkGKVx3E3B9z8fR5tfgpe3HMRLtBe6sMkRnj/qL4Nfy6ulls5ni0La
bYfnJKIXMA8Ny/rRqpNNqN4Z8r4YWUNQfdeWcjuSsd5iJo3jm6F7jPovtf0ZhOSjT69DEjJwT5Jh
c6kJqew67TSfvrfU9p51xjU3+zvMT8yM2kePm45ZkrOs67zFL55xGYRWXlkj4sir5B7Z2Ba91ZLg
ho3gxvRXn+FFP7oxfz3cxdONLSPqS1/Tl8w6mesttWDfMfD75ILOv/RvF/SXD3VxQVslGS2niACD
bYrdDMU2jtkCFgNPGoq6T27T+Yf96WAXj/ckCd0TkjPIsm83P+ad8J8/zmfn7GKinZuxwmPesCLO
uxWc9oYNo0szPikVPyyoWOjhwgidoZJ9cW3GRPYKmiGW+2N46q50aGDDY7js1sjy2dkus+VnWOeP
aifAMXPdCBnbvAzTbhyHhmlJ7aTu52h3kmzcYKt/Hu3+0RlkF0IKsU6N9BumRmMgkaLNppGyImmO
HKpTslLW+m7YG3twIedm41+Xn2x/PjqmYEGBHKHZsMsvzmYgnElPsgnjs70amnPO5q36RAj3G1Kc
tVEXKixctj9Ur+aFNMjuSU5Uco5Rr8c1BkC3BYq7xKezHgnN/OQ+1z7Ai7w72sVSEXpd7Y8DT5VY
EPK5Zwyynalt+uFTZcyHRyJbhe2EyQJ4+frSmIz1jcOdiD/OLVywQrtyhwZ2ae/+/Gh9uPxx61mY
NClxqKrfL/1KPBh60jBrnt3AV5zIZbimReq7kLF/JlTkj38+4kfLOvegqqo8ZRpt9vcHrGTomalJ
eVMY0I9otgggvqjdjf6Tsubjj/bLkS4uV1foRi5o1y3JhyZfa2OuI1LPO+aOR1TXK7Cp6z9/tA8E
VKwabIE0MO081ZeV1FDZk9bPn22OcylvvHPlrIwN8UercYvYVvvkeB8tvL8czrlQ3ukW2XV2yOHC
kqkRjerPtnYfPMIGH0NQijpSSHFxc4RWWTZtSoIrEhpKZAwOO/FZ8fH7h7BIiWf9+6mL/O1+CEsM
YLWqERMI9heVbSg+WYc+EJdamunQEWUHNWMQLz5FHGPP9CN9Lqhxlq4oP9dyV2N7wYu6sDf6is0N
jKJPXloffa5fj3rReEiHLp301uEVDHdPneyNYn9y+T9Y/WbGqKoaVLiGTW39/lFSZZyHlcNwsF4b
rrWM3OwlvIKPvw729CH/fG//fiu8P9bFwxRpdlTS1DOWDPMkI3hTXGvB+c/HgM76WynBEkQgkjRI
zLGcy5qP9HIgz2PGpeqL/TwH4i8uEg4XNxlWBnJ9jwMS8lobkQfkO+nRjU5xCSGbAqTuZrm8JvF2
x7kC3dJXV7MXKZtOWuhOdelOAXmkXaNmS6urXFlAw2zGrcKPt8bwWg2YCRt9tNXGQ1DDVu4GSM3N
Tc1Osx0xcjXxhJ+Kn6yJW9W8NfAmWs4yQIBFsL3jbUIdC9erLNunSn2pLGsZBM8mXotA+AiYq7fa
drPqqxrfhZiS9aw5xb5/MjR3pP09+GKnEVKn1eOpo/nekPRVY0HVv1c4YHWe7NJM1oENR8sQL6ON
KbMO59GWD+9Fb/srIelL9NYugJist+MhtAnPDp4LZ7yKSHSoiGP2rCOWlF1Ae8hwdl27tfBHdO0h
nFAd2eWKiQWy/q1lPCU+4dDWlcnQHi1L6/Rro9k58rpGcFYn+vWUDW6S25s4TFd5L1yhPxTtYwg8
pXactSrua0c7VJ36oBQSSb/37MtTby193Fq6eoynfRPhEFw1yq7oTn2098Z90rcumdyI7YkCNh+5
eItMWTn9RjDTwFNqdgue7m8OMDeNuzDQb0HQ4gNzGOOi2QyUfJNjNuPubDpMzHq6yQb5IFWSIJOp
P+o+4wmJ+CrHbLQKuy/tAHUJE7aXpozI/R9ZA3G7LOFdOByqioOdroOx1qMbbMjDMuuVJ0aoPi0m
Qix0JBWevCbovWUKzpjNDSVcJN2nNq2a8OxF0cPQR7QtghomJXP1xmFC7+rImoDnhUW07mW89BXt
PsbpAA1q3zQ091Pbwbmmn0QyfSETttaPNs5GOynPSnnoSJXUShhwOiPI6dFPITBBAO296GxMNjY3
Tr/RYrBW0yuFvNqi9/cOWlpfI3rC29ByccsyOxhiP0bi3k6ZOVcE1zf4In2ByusLKv9WIwbbuBtU
+rgvvnrqlRtmdmkgj2l5NNHmGN1t55xgeFj5zaAzfPpBr21pFNai0xnlZ+QTTCHz9we6xm5iHSKz
eKjG7zZcUuqxZLakVj+qwDxLw1lVqJdMc8cOfuHrtzYTumDwuStQBHbnOZ+jgxfo3IeexeCZOSta
TNAR36oAA5KobjqcUoMKJbYboCxA4WQWHXwf8cdV/cmgG14x+dafQy3aJgiH2FAelfStQ8OpWNRU
hblTgO7P3HySCkqGr5H66IT3o36Tels5PZHRnIp74Xxt1LNm7Wlbn1ImqD7EeKgz8JweWswis2A0
ml5lRhJ9sI1JoHfsbVI+puLRGmwXg6QavUY68o6yXRdxSSMQ3b+BTRzFTQTRSlY/ElJNUryAcBpB
yB6z9sWikznTFP1w3Ffqs61+pdceMxHtlVc5oA1R1yHQLY2wyMm4z9BaTkmzms2eoQLPBodkSH8z
CMo181xLlCsr/WaHqG90iTqJ4Veyyfx0ZTfPreM2TNYDgkmcExIzN5FPBtSLzoLcbx1RDC0BrD5O
PPVMtGi35RWCcHNnwkxUm/UILKziiRnJx1MKbuW3yMSbTjtTkmoJ6j/WvphmtCx0ZoI8hDbt0Vy9
GukaFhAUqutAK7aQJQ8ssRuP1UZT9+oIchFZvxJWy8G/DfHC8RvhST45LTZlA+cwsxv1wEwt6cst
WcLm8M3TQcwSHNGjDmw7iC4MY02FhiLeMQQyy9T/anf7lM5GnxXEJkCinA5SnfaxbCDt2G6echGa
O4/QTeDYuPCvSq2BCAeOGNm08Wo2p3BEEUTJ2vtkr6rqOhh4M/FAWUQa50RcVoM7xOFGkEqd1s33
sPawJeMVt4sXJatfkhR7EqpswiVzHIl+K16ViOzM9iHt39J4+BYmxSY3HgpIvl0s0UJ267FJrkZT
rlM+GkG/I6jcjnyBZrjXqhDLsrqN1OKlnyxA3hiflN7ZFmZyA7p/TjoGHdp8KblZJ0i7uURXYgYv
Fbmzxtpw8CBinUVYU+UKkhU5fYkMPKAT3F2THAWtWpv2bQpIxU7zna4cVaY38qbQ7sqw2kaDgoU5
dfsuXtL/X4xK9Dogb1Ah8TfTgTSjRxhRq1x/bdUvpnwJ+muvjRYT8e95dN94/Y2mHw3nrSrya5RP
4YaFYCCE0FAiDKUYuG3ICF7Xfilx9TK9bnejXqULY3wO+Y38YCW9Q50BR0rCs8aNrYkWKSTPvg4a
ocWh3fIC5T2bdqiMm30Mqq9Q/JXa7pVavjScTTPDhohAk6578hYz+cVYdrLAt/l2cF/DhChluDVH
by3ne7XSaGsrZ1tPMHpiA0zp43cgSMfIu7H4s124jcrrPDhOqCR8HNyjOFqRa6Dyyz2wRnjmp2Tb
oH3sqmeLX6VX7+vo3tQZlIp7L8fbBmYV35is3AZLmVlZqHi3gtRnw79PoDaTDbYLnP7rgPv/z4XX
B8Udfeb/GDEuKmTa7+0Q/3TY6FdmAARjZbSfNFc+KIffHeKiHLbysgt9lTd1q98TBFJXnxXDv/fx
3tseLtqxmUhiTPMcoHrFx3XtbdJ1cEdUDc2HNX0v9/+9kcfxBL14+KYa3cOLgjgpyEiiWDVRUaX7
vL1Pc5qHw/2fL8wHO0pLkzaNedWeT9/ljhJ9TN9XekfAzvO/TGpyBf4B6/VSJ/so/awf9eGWgi2z
hiTZ4ONdDh/yKc1GrWM3hh6SvRL+jq26Y+ayzjaf9Ye0+a563zfk3P1yrPmW+aXrjOlDIHjnWM3r
nKSHk5p/0r38aq6QzS6LfbkbjsiXl5+c0w/u9nfHnb/+y3G1rrIm06OdWK6xkZPptZuBW+FSbOJz
vdPWzSZ0PwPGfnbMixZmHIlBKUY+a6Xmq1KNN0qwL3Hm/vmjffCQ6WBU5jEOO17zsh3mqX6mlDEN
ASX6IoLHoPzy//HzNdQGbNgRGF1uz6x4kP484ll24jVL32xz9eef/8H2Dwc7KVi2YTDjvTQrqmoH
oDiaaX4+viDopR78CRGtpypeN8V3K7pGHv/JOfuoPQAtEX8k7UNhMk1/fztMdajqMW0w5tfCrTcK
lpBFcQi/mNfd2ifQcdak+AjzPjnuB3cEfT2mirpBTxmLyPvDVgidlYR281K09sp38pVRHHC9/zyh
/+t1+N/+W37+19NU//O/+PNrXoxV6AfNxR//eQxfq7zOfzT/NX/b//y199/0z+viLcNZ/fbWHJ+L
y7/57hv5+f8+/uq5eX73hzUs/2a8ad+q8fatRu3+8yD8pvPf/L/94t/efv6U+7F4+8dfr3mbNfNP
88M8++vfX9p9/8dfuFl/ubfmn//vL56eU77v9Pb9rQK+//2373l7rpt//GX/XdcJhHEIXmXDJBFQ
/PW3/m3+ivF3w9IZB6k6OHJbOoILlyEqDf7xlzD+zpJI4xIisrBVppl//a3O259fUv+Ot4c7lvkm
IzvQm3/992d/d5X+c9X+lrXpOQ+zpuYHv18abVXl4bUk/GwmwPME8OLm0OSEWiGuHCRPxuBCTEOM
nai3ShtH69JJjhnSjy2eW7mYYkiYVg7rIoc4tOvVSABIeevSlm1dh1+ulti1y7DEnoWs2s9qB9l2
G7i5X3jktyiS6osQ8bq7TgryyiLi3vqqRCCKRGdVV8lZK/WdpnnHmAAkUHxwQFrRSTeCNEP4mLJB
q/5mKXV4NhGkH/0kd73cLpcwIMd9NFBcVwZQYatSDxOM0A164JgQB726twREFsupFpFI7P0QDeai
D0WwzX1z4RQq8kIEt1OCh+KXO+HfZ/vXs3vx4vl5dgXXSKCcovGo6xd9U9UcZWlg/V2MfnFOUhI1
slyM+B1K7bZocS86cxBYiQaYpHiziZ500bZw2+g9qEkO7CRCaq4lCGj7h8HOhk9+P+v90vDv349Z
LAM8nemnevFiHM0yT6t+xNPogP1Fe0EH6dqrNPPQDj6SB+RE0gmVrYgaE/xFExF4UpibyfLvWllc
ObKvV7U/oxaiGrjoE/uom8L09atEJuR2tupV7JRPIzDgVWPP1ztsnU1RxN+sou7WXmxd/7wD0m66
mkpQ2m1D2tmkF1/VQN0NNqgohlYILlp0NBBRimTaog2dXMUux0NXaVsE9iO4fb3D9UXbmJ2V63dE
cAorwMZUUE6LsbmZzEldqEX4w+wa5ZTD1gT5Zhw90hZge+JGwE0mfKfbauztVsEEQnq0sXMJCPwY
mrhBspQp6p9vjgto5c+TPw9DaKgK0zB/QxFkvq12dlx6ixAKTyG8uyKWyc7ytXM+Eg7QocNbGLXl
bDUVqI0XKHCzx/s0sh8MgcPKKdIC2naaLjsL/pUwK2Q26WDvjCh7dOzJWkEvn3t+uyCfhlMvHdBA
hvQ7N7NtdmU1qvhKqdZVF3drFefVypqa776tTZu8nYjok1jAlTAkPtCO2WqBEFOD7KwKMCLhWO2c
MMtPjemMO89rwdABCUHST4RcaKbxauyxx9bEqB0rXy83TtW+BaRTEKNqhvTliMtpS2uj5M2r72T1
piCP7ZjN/7J8WqdmCVswyYye76ZnU0z+zml1fVvVGvMi4tbWiHG/BNbkbC2H7pAnwAS2GvshLyMm
588XigvCG/I/9eN8pSx6xBrDJCQl8xzk/Ru0N8wu0ZrMII026F0fDZNd55ErmujcBgZwDsc4m133
6GAxpaWAVaWfsBJE8ih5MxMjHhA7VFe1q/bj6JrNi+4Agcit4uQNgJYKvavW+YQ/SomKYO0rRnPg
MiPBqCFigoVN8Xcl07JylGrXoa5xYw2lcO2oyhNmzwOoFYN0Q7p/tsBcIsOo34Sx0x68WLmXcOz5
n3pv9RUgtrICsOskFQrzZh2107A0pix2B7XXkVgM1Urm95QpW5PSb4cNqy788TCJfp2lwJf0kZW5
jdaU29kmzeNTDk6HTlSLyaKFCiyabWPKH0rR9osCRcVOCwHbeqkVunmmvY5qBRTMRkIsqIYrj8aJ
KnN7kXmnOiX9qijMV0MAzFMBzyxFVPtrZ/RvvFyXV6BTDqntLfpEDNDWZU0fUlRrP6dL6nStttZE
A8myH5116IMHTK1k2NZ1I1eFQv5erUMu7FrwDXbSDFCTjtzkgyugEUqlQ6DdGLd5brz4pF0iiB9c
31IeGZmSRZijXB3HNNnGdUBXXDVpdUUZrHEVRFQwxF/DGoyyKMjkqM14HSshIslcs6gtOWam47IT
9Hpi3fOgfg5vZVU7K/CyPLjQDwT+t5+/plMq8ipOv0661xPDKN/UIu62bUXwWeGVe72caRMdCrRO
e0Iui0dDB+iaBjj7RbloRK8ex6BCaNsKHDR0r4b+zqqV68BAgNvJ7M7HQphsHFp3X6swLHYGjUjo
TLTq0uTQF6Q61rlTbNLIWqrknuCYbxg6mA1Qdnh9eSOMTd5biYsvfm4XdrjGWb9AOCAEtLV9qYlx
bZb4DKIE4B21N6lVofc9aRNkz4G6kWW+jeHyWk1TIgSMn1DTYhgGAg0ioFNzwBPdjqJHv2tF2S5r
xyYiSWbP0WicZZJUGAZJgByxcAeW3h5wVesmosWiu9faoHHrwHuarO7V9PTQbUgIzTpAdQMUpgJg
YqNZuNsXHfZdAE+yXbRA9FZyirFc5MF29JozCH/awwTEtcqo7gr8tIfwR5pr2LUc58G0hWsmMp6J
fa+t6TzGNGx8x4SlbexJjIpCG9K1I++Vujolxhh8UsVr77csyE54Tc97Ic2ybAsdx0XrJJMdFti8
CwjKZDlx+DBGASGXIA8olQ1YEFGx5LbMELZOisjf7LZ6SkyYz72KDe8qGlq6UeJ5CvOTrpBdEZpI
Oe1U/6T/crGz/9cvaooZGkTMDxGFF0XFYICemWwSddQbr7Lx0eqZcq/pLJ9JTkeyzaL+ysTIUtOp
XPXpzD/oPjlZP/eHv67YnCzDtmC5z1IXB+zH+xW7sHxyscTcbS6T8CCA3nSOgfsHl+WyZXS0yxrn
vp3K9NDEOarTsWc9sZ2jktnxri0sipDSP5Zk9u1NU71JsqI+IPtNnaC7GnFI8qrC7Zd0h7il16h5
2HAGGqmHxPC/YYgZThGFKnQqQzsaEVHgOpbCJQxysW+STjD/8XdhlTKKwIuHXtfNTZVg3qlt1jjD
nQ0MvK3DK24RyKsBd1QrGFr9+a027y7evdQ0BtTSRv2paizm6FrenyJmIb6utD3GmaoEYBF3h8ID
9eiM9SElEJHW940Xx18y7B+bw7+qh5IFBj2wH19n0sfXGSpibXlCHBSQ3IsmygQtRxPg/PwZRiub
sCH715nn12S495gr4pwkggxORYGBfJ/N//r5f1zEeiO8+Kim2FbH+V9d06t7RIBsKTo1XKmdgUk/
Gq67cFL2ULeWpWnX1wYVJV7SkvEAsGnToX4o7OuEeww6PvoSZr8LdQiJdfe7a4s2sTDa4G7CCNWO
itz8+ZRqoBAuT6o297Ic2wKoM9skLiqFqrdlFuJ0XjST9ZI2HVT3KnWnfugBdWdAYukZd+xGGkNx
m7ZrVokF4LLUYtIFo4FHG5F9mR7tfj9NuDLLlPJBGeIrULpwdYfgZvCS7RB1D1hBVEiNwXM5Aw4m
eQ/93tZC54sZzB7ElMHGkMiAGdDtJMkmiUdQbmQl92uxCiBIA9gr7F1FcAMIEULAW/FsVTpFVwcp
twn118LW2mVpszHKu2g/9ui5jcSvXF7NBDwKokwsWMxKmADwiYYOw1RMAEmND9HpLYU43HjbqMAa
cP6v6raLXCUKHkzfuh7SkMxf48ko5lkNnlcCM0ozega+aB5sTLvSC8nvY6S1ANfxGnQkNJsxCH2l
wu7Ibmph6SCcI0hkE1dgbc0ZVzmtU0pa/Q6M2Wb0BUbTPlvkPa9JaRKJ06EB2qfKpoL3dpBO/aO2
sNdGbdjyO9dXqVNiARV4ASstikkF6rk82IXx6sF40EvyZZh3Pg29wxYiW2TFIBgSI9jX1TmvxIEK
ShAam3tMqzpqo8mBmRkzVFhXNNgDEZEJUKSnPCVJ2vJQfgoY1W381Ezye6LVr6YQRJ6UtrnPm/4w
eA9WpCAENzt95XtnAj8YcI3WpkoczP0aSat5/pVf0gYVoSvXzmstsq2VCfVsU24FMVzQyeHyeeEA
W6Xk/W/b8d46pjUsVKcWYo1iatHV9o1CCuYqCI2bxGnh3JPXszcCZaczADyHD8pofEN7a24VczgG
xoBvsdZ4lzYnFsZbLsMLC22yNBnFT54Zne1qGgE+ZuhAM2vp+QzEhq6EEo2xn4lDXtyYMnnJ1cwj
sobzOKVev9JITfbsbMPiuPEtWGXAfnbZxAXJzbQ4Ils8JopKOlBaKCzU6iEEG7HtUv96asXOrskc
amSeXA2TdafK4j5PzOqxrabH2CuWkxAW0YXSvy+jegcpgnjetCM/R8HsHOsTbK5UHhXsLSyDtVhT
lElnymmz36ZRwlyE1tPSGVJraVyVweAd0+RUKuveEW+dY/uUK6GzNjv5raH/sJiKEt8qsycjJVZm
sNkVJU298osHwUYQxEiEx2Ew1kLwZGY8HiTYKDagSfMwu74nMdZHXwlcXlqQbVqTH9ZrxiHru2ql
W+diUuWtSVb6Usf+0WeKvPUlhB22ckB0vhullxyyerZH6oDgKRArPIX6yN43GJmxZn6yMXxZQ3wt
Bxem4pWAmW1pZIMamnbWIwvqmRMDv9a6UnXb3u6WRWhf933OSMqM7rPC6MH8Bs1CpXkS8xQuLVST
QJ9XdaShc4sUb516IMPS4oeq0C1wpknnVmyKGyux18xNil1Zl4Hr6GDBKZGS1H4axv5+yFXnUEu9
5D5nX1rq4HCBcQuFybEpw/3U13dBRCWcFAelnwrXcPqXrJCIx02WyWp66SapLFTq10UbJzdB+i0Y
h01bVT7BJcjKIiwb6CkAX2ZmPmMoIEjUzwQOkEfEXjv1+ydNGcsrWRXwHqHuD6WGDQRNUNyzwTN5
BRHX2TDbJ9Z9EdcGEeg5Go60LIaDnoZkz2UQQVEiDi6OUnPlV/kJgQAWlUGxlj0bxIDpK5Lfdar2
7jSS5tc24ojVvKH21qIFnT56wCm+YM8Ka7zWhv1zApxUEQmGp8HlxQXINlrGOkBtRS+jLXPlnJWb
R77u3DitnSUb+pCCQl4reBkXFN2caolnTul8cB3c9/Qpb1iSsOUN0zMytgMvCr4tB6PTV5m64JpD
UtBibyHSKiQpI+Ch8ad951jLIWRblSlEkqk5kakzu4R6tWFb5DDeLo7Cab8NEvVNXzt31jTg2vOd
B20MGqSQ1dU9u7LxxJsKOsM1OU0MfiHkrsMcFEBIWMDU9JzjgQ2NLfytMyhHi7mNG+MdFnSFfM7f
WkNAz70m2YNIZQ886j4No1c/GVjmxWi4la+spQ1oOmqksZMAeZvaJ4melNVVWqjBPpziH1ZvT8dS
gcTqd8TG9/veKf1bqZkjMY1Yfts0XLCl1jdT2uGwalJt09YpPv8KHViXboymPfi1+sTLHno2VltF
G+600rrrmK6tYFewf1L8jRDtQAekh/AgA3YEQcMuvriL9Q57D9JpdE9+uo2t/EEt2QkWlJzao5gY
Hyf4SPWqe266PekJTkXjJ6PgCctcozzUTqofr72IkbjOBjHs6YO2CgwCr+kU9gTqq5LBpE9b635O
ggHjLOVJaV3Dy3IQoaJdVaRwAjQao+UUll+1lMXX6fUbY3C+kBLNqDtlPdwFwXhlFzw3eZUAV/PL
jroux3U8EGxUQ3u2D14GQ6Uyp5mnluztgBQtohiobqd6z+xLbktRL0dpj4eGebllK8WNHQzftZDD
YOXfoWoYlk5mTssogCVSBxPw2+JbqhIIYBk1IHMSclupfyUn9ojk6eQV5ri0xjnizQfaH0xaCFVW
HjtpleByMNKNqvfkvA6dfGMBaBeiG99s+UOfdLltHRq9jVMtdRk77hRa6NfijLbW5Bx0L321E17C
SegO6LBW/dhXm6GrKlQg2F6bynpBpoeXrEslbntJhOdkZNuoInTE9+LnNGxfwQw2R2mpi26qzo6V
J2u1xN5apCSz1mx8yWUjJ0RsaA685V6nrhWrSbdKQJKnI/D7ExHBTTCaa1bcg5OSlVNokphhD8y4
ViFgycXBbhLAaew6o4SoDlmNV+VgYknufm4vpqVBCLRUH4Y2MY5qxVpnVEmztqBHR1MJ65SO9MGK
CARFTTiGsVshR9sa9ZAnoN9NTova3w2093hlhJNb5GgeShborKFlKv3azW0VSBpddBUgyVVqkr8u
ahj2ZMMXNE3V/otSZ922HMd6a3Uj4LfxrqywR7Jh3U0U525r0W2VtA6Q1g1HHP/HiCbATWCUjy0i
lesMnn9bn6cpfSGOdKtPc1B2rQT0PdIDPcdza2CoHqIi50ncS2TQS8dKQHGU0A5Gl8rU8dGz16Vt
L/ssWNZpYK4CZP2LTFhuqAGC1n1mC9JuKFgT4GESwVieQvqm1/Fg0B6CVodgURnzH5EeVQCjNqzr
Kt8xEZeoLAprIhWkkNelHbBtzAnVTQfA4sFEnyuR1w6Uj0Nb8uRoQAlyHNDLCAph0CM17UJrG2EY
W+klmHJFOg+iCrZaOHlXLDcA8Uom4fOfMI8AD4AgAsQwob4a8u5QmwP5gbO/zVU9sNf5kHJOR+Yw
xIHd8ip50SzkI7k/QQ9IinCbF8ZIC6/CGm9Hh7ztpl1f1+PeYDRC8V5cRXXNOVF8dS9SlRtL81Y6
o6d7x6iVbZvOflW5ilXfWXpW5NOJss0j0szCtpWNFM4T9nxxjEt3EKmzi8aEZI7hW6fD6bJ8/yYe
bnzbuNNqZUfDKXQjBZFmUNbibNqxa1BuxK0ANKUARtcbKeCmmF+tGFmtaSBeDGvoTJp5D7nruzoF
E4tf8mxYQbP155EKu3tI0OMph0fR2gb0IFDnbhfn4iYbnaUIqcj63kOVVhCIgzAP6oQQza5f8w36
ncbGKwzY7g/ZqSyIY9CYkeycGNpHQBhClznRshU0+8K6i3aeCvoj0vv6msQCnhjHejOjUyWhvPoq
FVSTDPUx9eErNeJRdSJ9H6pImHwrO0u7/T/Mnddy3sq1rV/lPMCGTwONePvnyEyJ1A2KVECOjUZ6
+v2BLp+zxOVaa/tuV9kqqWyJf2h0z55zjG+As8vr08dLQK3zpStj92jTpmIm45OiubXNIb7NSpYM
mBd41pN96AL64Nqu7LWpv0R6YhJSJedhsnejaf4yguo5KB0IQSVidrdLo4uDLpPpsYVb2QNFnami
hZ1vuzsMvKvRbBWRakFEko1MN2k3urdGTBN5SpbJDvrTGlZjOYQPrt0XByue+8M//8FgHomWUd4S
D0+PoPSKndZNcKDN1sJQEda+kc1951vtsXLbp2wmhKKIGu8cleybHp/6/mNuMOlrnecgtOpio+KY
tKl8ImIvN+RxSquvYS6IbxP6eyLiNyf/CVvvWxkqMKFBdsjaEKxCGYhLhxYwjDjbJxMnMAvtMonM
ReXmC2Y0CBI/fsngn3ASYFaYGCNenc54zmsXlWKZPzWkkV1LMvkQmhLDZqYi2zV+Od3E+dKKVPRS
SUYAMRCZ5UOs66/hVJRnc2S2ydvGGmtM7041lCflpOadgIPHeYSso17AaIGr78IOxX8XhvB7Sru9
0UgN9kM8QddK2Ws8Sq09/UqmY1JkB5VnMWTF7kgZ1zxZHamfpknAMldukfPttqV8Hut6VxkTrWe8
1dsk5upmAgg5xxXVZWRAZymYmFnuQ5nFTxkCom2ZcEi1Dv1+5GDQNOGdoCfMZ0Pt2SnBa02XzjJh
jlrdeDt4VKB4LJXFKa9cass5GRYIDYgxVz+1hOXMrkrORlPrs6KtRzBBQrxsnBzCFKNVG+GYll2N
cicysn1T2OaXChndepbVeMrSNFllidI3Vt5+CeSQ3wHoVF/G+TD3svi6vInSMsa73hSbrm+9p7mf
k+NUj1CPmA/kTp2spTNzLHsOMClUDpc27i5NT/Mk5Z4D45T4syKN9VZFbFqRKH4K+WWIPfLH13wF
QIHmJth+9NgtBY8xqYZg5btmvRniBc/YIe6du5vUTiGBJ/ESrR0vSRheuJ/xxG7nXGPqIZtNmiHO
+n72NrMZHmoSRGguODX9Ym/r+cj7Eu2KrbI27aAfeM4GxuUxMXLRVJPV0nH5H6DAKpqmMCuJR+GI
bqU/nqqZBVML99JWw4nLXnnlOlsnNttqYEF57MrxaVLxzxa68cXOlQcfBqBnJDMCGMtgwNHeXD3H
CO4gNCn0sI7apVQowI3FNfXJgArIct91HgzbOLC4T2u0irrrqBIH0FF2kB5TkpCv9G1Bj6WEo9l2
fhuyedGsCnfcg+xTUdEY6u1+2KlqUjsiQWJJFq9ObqJ0/jXEREa5gJhQice/Yit2Dz2AMTMP2MIj
ENqR1+k1YRhc0lpCePvCri+DHAATTulxTmr5LLsORmbT7JqZfx+WvXghAYb9ClW5DfLrIVhifDxp
0UazzGJnQKWy7STc120RPU4pm19O+DgG6umtK03ugBGr2hUFUkl6QVkXl1/oq+pNmPovLaOqYx03
+mgGbrCHuik2jW23BxKAdnU3j1/zVi35rW5C+HldHMo6z+6CXnFFIjdpiKrpm6r9a5JN45PsuYs4
2t42TUp2WWipC5QKhN9Leq5lPAniQ2nAiVdUiXKbtNlJlEzg+nqhvUXDPZqJL0ywzO3Ax8tm7r0b
yXBq3CrZh8QHItan+KiR+++DvnuNopBYA8kTXgsohb0HWmEKBrXr2eTxT2G6dKby2bPT7og3jsZj
xDROWG23ZR51CSvwg7N4rgmOjpxh4jJnfi0iAWTB3gaxKWkKRoi7He+YpJVBDhh4Ss/LSUIy7Z1R
gf0oxhY1QlFt54zJYUtLPaEzBlaPqTrncYsyvRxjF55acxKdPn2s+C4gmD52J8ytlrMMBfqvdlj2
l6yBFYfOg5ap4QN385iwtoWX7tqRPlcCWB0iEte7fsBwQQugc3oE+uhBdoOokMLCGGKuQKA0YY23
oHaGc2M3331zpeIsOFozp6Dw2vbw8RCOk4tWu7XiPeheFYzzDgUG6I3MQ4PP+3BFKY7zScztg3L5
M1tbf2d61buegueoZug5kDu8/AuX2MwNGrBL87MZDoJILKNkUMWNcRahfyHCTXiCzFEtQaHo6nvv
cYvSZULgKqSbbEjQX9O38VNnYxfGpc5wCBBmKMBezKSE6e7eqga274mPzXBKn0emi7YV4zO3n5mX
B3hM8izbOjLSN1G35KAu48bRZ0wbtdae7ld1lpA1V3E5QlUsxlNpEfVc1Ko+2IquLC3qfF8UyycW
DmdLIicI+3YBMPrNhp6PvfON6GDSKKLxqDsa+r9KuHpHvBcQoqy4vdge305dvtRamLcqiO/7yo53
k6uOgMHmYzQa/kZreiXNSFZ34VwNs/aupjRf6cSFHO0IOtZNDW6DiIToOgwZhuEaRKkLlzNdVt/s
vZSubG87D0W/LJ9LizCbsgpv3IknqKvUtqTpdIYpbhYTEnpuStMyPx2Gb8ay0FujvEmKst3N0h3X
jRfcRdICaSqZCydOMD5QW2a70gynSxFdOZG5387gyJ3SGo+FmK/pPPbMyUnqEk1v7yoXtUlr3xuA
HZn2twdfQmXVo6m3GNPnvS0YWmI+itvgIRW8APKq18KtzFPWZODHWjjcvZWkJ18nVwCu1t6L5Q9a
DOSF4wuaWu7BcwJtJstBgy4ZWqVNc0ESF8Ry51l18BTFMJiXmfZol1+SOCR6oGkpnsYw2+k6x4iT
QYubVVmCQWQm2ongpIc2YHnF9O7xk67iYvqhK4RYRRuBkIQQyQVegytj8wjzhXFeB9/tTs9nWV+J
mLSwTxnfu9JFRdA9T1XkPrgifEai1NwEqTBW4xJeM6U2l6MW4YzV4LDhkkWoT0rTxUnL+65BWpb6
qHVaNlwjdHd9PFpoUeJn/GX4ZnukEXoyX+Ao7wO/yY5hJgnkAJm5ioPmmXLDjSaawrRits74KtVU
XXt+jsocen4CV5bw74qaGgshs2QPtIcdTpoMcA2/RELAYlQDPsw+ZeGkeFfc/EUxq7y2R1pu5zTM
brFD611roRsapvDFHCDWuL6vaLs532faFysSIledtigimGquJsQIh4B4T2ZU1IdoHShmIAckpvXN
1sNp0momTl4+YiyyDlPCPpzwTr1hD+NtAQ5KqbaBUbn0gbn/e6wVHgykNxYcVDF6V07Ix4x9gjWj
/aM5wJAmXuLNVum0mbXp06swz0UI5y6tiMAUXEed2upW3RQX57D3xr3TWTdehEUQt5RNUF2XEm4g
oOYANAMrOr+EmXXfht61Bqh4Fp3b3Xlh+9NuVfzaCgQWUrbBAWXQdyeSE/fc9N0S1TFFL0E4Y0dE
PTKJXPq0qZpXcPhfuJP6IJEC9Pce4MuiPNV+cE4yt8Vjh9NqdBGKNGmgdgNurw2dbvUiFzOdLQ2s
TPPTlGdkADjjdAH0Ge1LfhoqOvPpcajhnoSjOsoW0DO2kHJTzktBnPSnlu7ptei4T5INV1S9v24J
0dmP4a+wTYvn2Zp/5FVi0+2mTeH7jKEjH6fmEAEgtg9m1rMukZUioUGtiad/iPtTWTb9qdfTyHcK
dcUMQDn6CD2ohDZdPcLZwlJxGMzmCX01FaLtsnac4atZEcpY2OMxn1M8GEmBwd0IHyekiFc0ycSM
jq3zaDsGCAZUifDp2K4y93GOkxf88dEu8gmqSvjcN2c+snLDfUTvIMrNoX/MJiKK/YwzsB3VoZVi
BIOqnluMWfu48ufzLB9bXEIr12/1vpnqiIDDas0Ox7NmMbRdxmXbJiE+oEY8edd0/sRdc/yqyePL
++lLBJLU9Cl94+6LJka4mx3ag+CPvSF7SBIC7lsbOBMJSvkKW5mHgccPCNvqh7eyplRoTM4RF04Y
RtqHmk7Wph8CopSTgOSUMaANn5XfusRkyqa4tNmSdoxHNmPlN99p/JEoiaWipprxvPMUOu8li2O9
vJiU4i4g7g9uX8GrhM0pZfBYyPCx7dxNRstKjuAhfS3Ha6PLr0XuYTGyxz3yUsK646A+4IgibC7B
JNNU4nmyk/bRkvoG2guOM6pcddUVZLPMrXFeJV52CI0s2trsjkirEE6luiHHrs93RTwauzbUR01S
NHe48CZqO2Nl0sIfhig7md38nfguVk5Hg1HFIBET2j2xMO9AZX6rBhqFxKISCPPWJc4L7O1myPx9
PCIm6Jp+ujauABCsGVxY3mIv+h65TBvSonq2ey5UTdnfB0MUHXO/v0HWvLGoOXZJKf1NEINEr6dN
Zy3Xk/5Ly2eiHUq+AVFOO3qPRRu+uAp3nlpgpGJIvhtd9OjRHFo1mV/uugQGujffVQIfsKWJvpAV
9smcttGoUqAugnOZDnK8U6qqNtS9/ioa2BersPTu6d+uW1/eGQ1nAdWkR4XBswW6ZV1HmOmY0VKD
cOmdLDoxvMHQp3tj+E/A1xtPE9ASnWNUb//Fb6qBW4yz4v79ikjwzlbAMyOXEWZl7gdnPPY8uoG6
UUVyVQ97Xw5onaY7iIIkdcbhKj+Nl9yI0hXAqNu5n96szPyaVPYXO483ta8vC65SzL9IqdxnRgpZ
PntqIjGs/0vYdEibwuVqHXkM8ugZ17X7GMjqBGD5KWVQaOXElYaAUz8kBP+RjP6pKvjPZ2X8b4r6
/5nSfv+zWjTq6vM/9b9QZI+K/f/833/p2P+ksd9o3BafNfbLX/mnxN50/iFkgIgdGbvvo9P8l8Le
+YfvOnj/QcKIxXOxSJH+pbDn77i26QcB0fS+D9fg/ynsbe8fFmgAgG8OxBz+vvOfKOytRfLxSYrk
MjyyeV00+B35SQ41e2FRy25mldvdjkuQFe96SJ5AKReFLOIMHopUbXI91dc5gH+c5tzd56ws7yJT
HGUhCWqxCIQMcvfKjBeroJnGF9Mwm5UIaovmIX/0kjBj3jn8QFurbufGrjdcXjsSGeXxDx/9vxG1
Sz6Zz28IuAWcUZQuLhqr5X//g6vJGxSD3ihGBFV7bwYGp3Ow/OLUkJQD/eJbyLnmySPj1EIDhY++
h8NPXmM4Y63tvRRCcZ4cyL6k+xz1T6KqptuwURcu6Mw2ckRItYn0opsZEWDO9S+Sdu8FSZx/4Yio
D03sVjvUS8O1SKpmHeLAj/ty/htExKd0o0XGJi3kdhwilucG4nPaWGcraiSXnhCXhWLHSZtd8uW+
YiR9jmb0IHTOgL9IrWvrevnWTNP5LAxm9mRIygPTp7diEh71RVXdNJOOdn4/iQcRNvLaK/eKmYEx
SD0458Qg8gA3A8kOlk62FDucYokyz14mEX4jpd/89Tf4bxR60oP35lqC9+f68pNFEq1l3jT4aNc1
uS5GM7rH3k7zLxQKXK4Giu5uAkDukI/C8Dg6OyNMqiLO/k5X/SexFCJGSGgwX9CgScf79GSocRg7
LdDbDB+aN2a6KxvBxJmRznPaReUlhK5wQdtY0uUlShJ88Nc4qT0+N+8xcO5jo0eC5NvB6eN3oxOH
//xd5HoEA/QuDStDtxf8y82md2v8JGogx5YD8+/eyiKW+/0hZ9SNNROpIWJ+1/r0TNRDPcy9oZCT
CNkebBnxw0a3uKGKCPcx0tizN6LkHW2PLqAPv3wTFaStmLF0sQkjR6tRwMMcTuhUVli0RotVTa/z
pZji8EYMjgSgrfJLYEyXv14MHzq/Ty8dHTPuHwFRNaCa+v1xVqXrTVZNPcYQedp+CAHRQqsc6ePH
H2gS9+eP380VF14cYNMhWd7R//9lnkPnPFHTY/9JcJMvW1DeRltjaM+lTaVWquxvHs9/t4bZ19lO
TV59gDL/95dd6076UybRc/eSmRgSw4KMViDbY7aNlmZyHqU/itYMjkUI6t+1UaRkf7MVfuJ0fewR
HDqW6YIuQknpfZKZjrNgmimXfB/6dLu5ib47PuBRq6R00J0t6BEQ6KISAt9DguW9uPk7F8knouLy
EmwhHMhdHGLBkr74++fQT0nBYIZWf5bnzjkGXrcxVF5dExDEOLnCs1+pdxcSM4ALIzonDCd6Odzb
RNOuxqR+RD44Xl2SthG89mcxVGgDikBnf6cKXj6K35cZvY8FcOq5nKiu90luWlL4+VY90gM0sDiZ
hvSuLRnkJ0sta0Q3lwayBrRmbV/i4pEReXz664X+8Un8/gpYJ/xoxwFzuXjdfv+kPMNkwmahIZ/b
g2lHyeNIrRrb4kuWZ82rmy74y2ZoVpVWz5MbWwx2DOuIjGNFY9K8eCord7ALINx/TKJ8KlZQp/GW
XNRqG7AnIOAiLijt3AehWg+mQWAfLUd1O8fZuXVQvXi9u7QzmTByU5DPRT+R7JtVX63MnleEoNo3
VusZ9BFUtv3YNEa3U39DsvvwnP3+MXjC4vSm6hUgUs1Pu24GoqrqQlKn/fQUE4lgUUUM4iZWnriR
XofgjuGco/OT7pm8T66A/8AUyjTxgeQtMo/eBEBT4CP6MO2ITp6yBNsRXBmxTpI4+BtV7Z9174sB
klOYzj3A0M+vd54g64wcj+tgOSy7RpCCNFjRYvbTvIfgZSBRLeBjvMnb/tdfr5nPxh+THi07DKUF
RxS8o+W1/aHUcQtUjamNwfHDuCZTIjYQ9xnRWkldPPGSeZgEYtq//qn/RuqPyQhQGaRBFqpwPn1F
XWiO+Dmj5ccaMLfeSo3kKUKLtxkD9M7MWcWlLYtmY+N2ybWcNpHtpueESY/fohKThSpOmZOQeqPk
YSlzH9W5z9v2Pz87PIAB2LSZKXEAfmjM//D5dKWKOpoT1Tr2LPE+1AQjxO0KarYL4SMudpUTP2Rj
oe5Tg/HPIJlOERa1132TQlluifGxCqfb5cn8XrtNdh11W9zqTBkrFYbdo5iZAYxMlv768/033yrJ
vza2XBeW+Z+2osb0mWyFbsHnJPIdThbyyZL8qrqGsDurWNIbSJH665/5gR7+7bHDCMEVhQqB7dri
t78vJe2lM/NfrrNZQ5ZMZr7qhiRIRJT3QRxtEpT6zHkQWrqhv/bzCHB9UpxCdHV49jwC6P38rhPp
46Si9yBT0IBI/UA/C0EH11vHlF0zAmjTrF1lYSxWhuP8zXP44RP//R0gp16MrMsuyjv4pG2v+OYM
2Y+aFI6kfwpKbz/Zwfw20TJZCRIgqnbMb0TqBmejkO3WnN232Yn6w9S4+n4Q3mNXm9ULAhGGE5aP
DA25GvQxcbY7X5ytIOtOBrGQmVGLM/elR8IMxUPTGu7G8tuK5jwS76aJb62iKe+MoHBJGszsO+hC
GSMBss9rmX9xUlkReD74l3omfYTZx61hE3RYCZP0hs5Tt7W3/WcZhsF8grHEhZGyM7sfQjRiTTB5
11CM8/avv/4/WQiXx4TAHdz/Ei/Eny5NssqCbuqNiTyaBsVRysiY0LuA+LIy2NTkMFWZQC06t5up
VtnaqWWwK237NXQruEwEcW8lk+RcJ9EuM+IJfyXZNxbS7rYlW8qOEPSLxD6irvBwSYRwVdQNO4Gu
iGlshqK7d3QD5M4EGlXYyI2rnBvM4BG5WUTBkz8R1zzH/n2DDGH3MdP46/fP1PTz+Q/v2xfcqazl
FHbtT6sH7dzsp7KYQbsb+Eor17yrwvicdga5izUXDyeLzMeicMo189fhpc3jnwNwbcYhWU/UVdJY
EHfoxRtUKFu3nqabepFtYPoot6lJbJOkzXWnW+OkC/QEc9tMd4T8xp6vDoYTqfvY5RdL+TGx67XF
Oqvsi9dUBAaV7+g0X9So1W0WM78fUW3uDXQWpbbS5yEwmYN3DMUKGo2BUBpdQGU+dYbp7jRfyTZa
mqG2NGlN11b1mKfR41CE5saVqXGRsajOZsDoLUFOeWomMlnDvArxM0zdDfNIj+nN1lz+oh4IU6jT
XBAMNwDMq3Ef1czETDcoD0UHngifmrh1C5BDY4+yvanKYd0YebDcK/vt4OF/n3XkH+c6pwftW+9J
iaQO5fIWBnxOPtF0Klo3PDQmZ6mD4nPX2dE3pna/rB6r/ejXM7GTSHyjlCDK0uJO/1FN0pPHS8++
vekMAwXqYJo3rWDnafti8ZNML6N9+DgkG4kifPLm6BBqxAGD4d+N4eRuOUKqm9hpBFFww/uE7Wra
ucj6MdDqczUN5uXjF4wDJnYM8TDlXvzKizvFrg4iHLXPIdfxzZAzK/poOjRVH54JoXUz68aqQufQ
T8i8XMMJ3tBTL3g7phJ1K1tGYTur5uHckpog3rUunLXdeFdJjXmTIM6TsaVuGbUgXiDFFGmAczaZ
I2HVUOVd3FvTXa7td6/CbwGvJNpNgw3wMal+yGk0910v0DPYMr+f2++TWV9Yn8XG78r5allRvQ2a
kAAGfxHzV018X/SCJmSSbdE6ik2smAq3A8MjL1LgYGrodz5a/UZw3VspuQiqGALObAqbqrBBa2XM
WQRbSJaON83IIGGe0GZmBidAi3vCioX17Cp4cJMPjG2OMYw6ciZCwuTNqN5zt7Uy001LCt9OWD38
rwp2W2gPYl1FQ3ZJyibb/fXDz1x7qVj+cHbYLH5CDYAzMykxHVx5v59+eA9blLeEsKWk7ixBDfft
mNV7PzF2ek65KfpxuBgb97kEbtmT2zLZRvrQw1uLWIxzY22ICxISVIvtzLhtDEUYZYiera+XKdIU
XuKY9KN4CYFNyvyu7tBcOO4yyfb7cmdG7f0801dz+mDHFx9c6cgce5OUKGUbP50FsWXiF3MNPBlV
BmWze0Cn4D8outtU0f6q9R0sFEdwaqfMTJyjCmPNnM3qaAWHHZD1L61RbBsmUmdGKcS/CIXKgLQt
OGM3BZams6lfepeNnCG5tU36gOVWz7CBJMGyNmF5eVyvVDA8ly1uGVnHP1Utd0QGm4BFe3hnEV7K
ztDo17nPemnJ9HZlq2DaBoGBh8C4lM2zHyr1eF9bZr2thrrcUi926PExPsDT2XCuFUcENBNTknbY
5MFbhDluxUXV3fTCdU6CLJPYHuSmKgG1qcF9sdiut6qjbkm9bUEeyDHnxyIRGc/2bN6Nhl0/luuc
SaVM7z2CJtcRQ82NYamvUiyh06gBttgSAC4iHEROXKUeEVlmVeGaxONj2EuakokwtipGMlbulYsY
rTZJ5soZsKChM63VYAnNoJ96IaprXABBgaOp67H3jV/TYnofEZKTHqTDjYG5lK+W+tx7aye5pSSx
tmPmlJupn09+XC6GDEfu1GkOsuZsWcbNmBMDG/XjirObUMISutZUGt+zYbyEXTXeRmY+Xf0Ksmkz
vSsECBvDRAy9uDM9xjXaxYRNX5BSJkuw3xr1uivfOvQRkOrmcFN/BFaG8VGNya0mvGnlZ7Sj6CbQ
/eVCvFKt8k+1Ps7tIhdpStZ1HJ+TBGSo177AWBp3ygh+aLcpbseaAgmhBlQnlelN6pcYGa0TkIST
DjOfQbn8GeT+QzExcsuz8qzPPjstepPpvmp78xoF/APoye6tjnFa1DfvMWxXZwwxHIqfLsKhTWJl
+RpZItDPkSVewEhtotJZtZoQYRtpgsXaOw4OgXgI50ZgkKJEcOYsSptCOkubE9BlklDpIOqJJabQ
oqy/Y0NO0KEhdbNyeJKl77pgMINsZ/JpIxEAzqUjQICIjldJroP1NBrDOhrL78WEGTZKiYQwC2vv
aH2qLZ5yEovEzoBKszJQbu7DbrYJYmY7b9rM3nZdMRwS6s42OSvFfhJMZrFFpaFi69Cw1TYzoIva
yx41JeiWOEW5yY+FRd/cyFD1EHaFEGrsmFP5mCxGF/FFzTAzx06/jQbMh70mM01hcp/N4QeCJXOl
V1EaV1uTc4ogYW/bZ6y00Yq/5DrEk0n6w4azBe6YF0AoFQ5BmynqpXRQ2AJ6Y9u6Jo6xgAiMEjEs
NaK5nk0L50qcm3ujGJ5i+3vYBc2qdX8wvCCYzBdPDTvSOsdQtsI85DIaprBITJJ7c76ZsCLkjg1m
n2aeOPrzqzBHdwcg5N3lrVmgWrYAhkYKG1Ip2nBa+7aCwti7T3E5xecs7TZuYhJ+2ppYTqajRFBy
SXFmBS4U0lHKaTcIVNqWndakoxK0RtZivAnN7gd2611dLObP0ocbVEIoz046yZ+s6pjE0SuDW8xk
vVexzIyVv+QRtYbBiLfGj2jnm5Q+7zYNhmaTtJNad3b+Jcw4Q+NavrSS3xgs3CLoLyKAnlgBEumW
naLi8YSLeARlgSJrHLINhTkuo6l+m2ryQ5N60Be7c785SheEVs/fYvSKKbTULEumdaNcbiBFn9xN
yriDjcNUEhPHuglSgJyj8eoHzcFHc3bnLjqlNOcAIRFsQpOKRgY/4YmO9rjqnFRzLiQPyhSXEPnA
1m2dly6dvFu+X/bBGQ1SzJzEc0ieRRW6S4dXrILufZ1X+UbGSYDUDszkiNxJ+wR8DZQNeEMYn5sY
9DBMrEOiUuE3PBhuDHM3pq88G9mj6Nqeq0D+rUjKaQftBcHzbfxEH+MnwcvqflTOpQshCzmwYby+
sRjxMm5FrsVyyrsYozZx31XZQhag100viuILArMFHSayVtFo45DsEAwpO//aO/cSsR92bWx6uX1E
dEtKe6WX0lWt8PiPGxLEufM72SMOE9TPTYLrFsnJttDRd9Apw8roC72vvG+OQeJTrPqN416obxke
W1Z7UrjDtlF6K5zy1qbS29g6/2EHtbzXsKsHvHWbaUre6mVpNBpPq0l8JQQR5zWO5IpaNDlihL3o
NG130oluOCqPbWhDhLWReA/RS2y2JJZWEsCJHd86dnktXEisWOffaHQ5yNcy/NnjcEKn4l6UI27Y
pooHNYSrxuJ1tYAyTKu91IXxNfbDJ9q0x5ohHf83byeRjZAsbR+yEc9vguKntfF+Z0SlSznCtUno
llS9jbq0To7Mmq5m7hQ7MLDlJjPcS6bBWJmtqzczDGwZie8l0kgw1wlDKWyYReLJVVzhKp0wN7QY
p1Hl5m9mJW7xu+Bj6NUeohO3yvINIXR/7CpDr3NISysTM1eNgrqs4aioYYtgu90B1uEuOScpegJv
Z3qjuo1i8LgYVqy93Rj91nat7xPm2tWANHldTJ53sFy2u7K3np2i7w82j9IlySso1MsaFZN1qHT1
Zhm/gKv760IBps6nXm7xdvlctHDv9pb/QGvjiqiac7XrkInM2N6WV5lrp7g3NHc7iSDakq+cePm2
7FPKiKbfYGrhWXBpf1EKbroKQLsu+buMt7a1HE5RjkmOvpV3fhrSonxv++qxpA8GdQalcq49tJdN
E22jU1XnL6U0H7MMwSyR5lG0oxyJZnlAR3R0rPRnYlsHJzfeIvU8CodsLHmYaqADavLNTRHY2yLH
aQhE1VhZzl2ShBtU5MRRZ4WzaRgwbuOIbV5kZzJGCGqEDtwaIy4DL3wAvD+tsHRNk9sd8PNXVCFB
fGc12VOZsv4bE2pz6QxAsIki19QkAblx5NJYZI+0NjwUM/reSWTlsCYOUdTclrloVxMGIuq0b+lQ
yK2r6ita49e+1SZTifwYtUihe1K8i9aJ1jjdQKp3A7Zgl7qz2xTN/FXjiBxq/Gzm2P3S9vwepDjs
FNWmM8h4NbyFRZbtx2zI6Kh0W44xd6vlcFcahn0xIBmNsBiCBrUZ4RiPrRYHAnzWbirCTeFg5jaa
QH6lcfJEoDzKLSBGtXSjzSRcko63qZe/wtuguiqJkzSG9CrpHBXC01dPha/O8kjklnnDZlrCh0eY
VDuRRUetu+t1EW3RGT6UCN8fMh/VTGI1x5K6A0bb3ZDO6FIJwWtbvzwLui9nvWpaCu0BzxSbrEE3
Rk4PpkWTe0rEsJmqu8JXOJwsSdeNMN6TR4A04Jh9CjeLrOzu0RjLtUoMoL65YzHrT3FdpMYrTCVx
W5kHVxeCKnPOLy737xX++kvB/GqdiuKXptM74kPn4T1UzU2q8n4T41xc0XytcE+V+6qrd+0dk04L
IZVB3LTZ7Qb+O4oWtLYxPw22/T6axq1M65VrtmfSNI7h4pNTQ0F9xzZvqu5XhLJWpD8Vu7VQN2UG
KaKlHrS0vc9bBDxYbTNzOHArubP9elU3T066xN6hJMq5W5ciXLnpdB4K8xvTlKVCg04H7yP7Invv
fsqoffoSnD2DAN3VVPCS/K4kvhIrsfJFm28ml/5CZc43tWMF+6DsiXfIUHqW7j2VTnLfUFdpUZon
FXZfuZRkfZXtDK5SGF00BccQnnqc8ue+ME/4s7ivBdlS0FfostW3Nm0k6wjCdiarNfPfp8E55U4O
7AzMBh2x1HhS5XDG5MOqCrHtTZg4sV6g64RMcwx4prEUbQbkpGvfCXm9YfU1acOdO1kPWAgvZboX
ZXKX25aJMrsmzFH8iCt5X8El22Q+pH3bpPNRmuZGM+vhjH5F/WGvM02/B/nt89Bj5KePY8NE3OgG
ZJBh/xSZ8y7EiOdShGQ+pHJcVwbYrKC8cvMBwdcEzcK8vC+c/2bpvJpbVdYg+ouoIodXkISCZUty
9gvltMlhGPKvvwuf+6Ky9zk7WIJhpr/u1WB81BS+hOmiDlSvOM+euTMKv7LV99Rxv8ze2uS6/mby
zpbsxJJSoXA9yp7tOEKL6Yh0pxfJ1p/JKQUFtLqGNppk/MrZcm7FR7/M72nTXLvOLnzi8+gYpgBc
HoN8r3mY5sD8iSe+FJ75Wub6WTQOKplOIMgUFlY54+i0QjvPkSN8uCIHDWi+0fQUDqiciStNSp6W
D0DlePgVkA7sJm3DZbVGtyQsSK/1PhsF9ajokb5CH9G5lReJ/cDapQs48X5Qn8j0HGttpFQlLukg
0JN/FZa+De1ML7PuDcShshDu2o2MREhMrPTdhKQqpzs6aO2dqUv0ogrBDjS2vanY9Nk1Hu0B7yJ+
9E8hlXdtiTII7eZvphjb0uDaYZ2LakDjXvLtKLyvPK/vZ0ew8e3XKG3M0SPiKKBQUVCsUdBeUZid
eWlYGo/IIpKgl/1o5NmBkps6sJNV+DL4aGBUToFaNKQiFjY6pVQPSZreiAt/psOZR7c9jHVgRlF8
wAn9oWcaA4RVmktq71i1yl3eVptFST4UpRT7RLez7WBECge+joSPJJNn2jdRElAt2Oo3e8903C2n
Tt68fNw78SlKMAI3MZTOuVtJf7TgFVV6o/CF9hrdeZwLk6KOlLn17OAQFzJFnGaRKec8xeY7Ja+k
ZiCxiyLerVIMPCC4+9RKnN3ebAIx5woxLUPlpGQt/Pk+fnkXlnmJbChybrxouOa2Pu4h4655XfzR
ib7wLALN5c8WZ1qSAixFmEWB7A8XqFaJlVAfWabLCZayY8qjQfAa//jWMXg8JqBOA0UfDnIwjwqD
yZ1VpB9C736BURm+GakP/WhymSav7dSyi5P26gjmxSOPsgEQ+lvnYqvcFuaB5Cz0zBeoGr1rEaMy
UvI57kCyqqGte3Rqfyr6a14Px6S2sdt29WGc6Zq05pqtklacVFG2Qd5wGSlVbFPTakT7fqn/FcSQ
UTbtTexyXCDcxVAiMd/NDJlwIfAkiuhFMLwNnJ4nzZiDQE2Ks6lxoUCRqjbs4cDr2CbYVhrO3apz
qDaRO6ccvYPRj2fI8d/TiH20AfrYTpRJGL1uhyKVF5OK0VhxtF3Eh+Onik6dyqiGCiV+m35U0NZ/
3BbcjqBfCnO9oXDaIErUlspuVpzkDh/NmzJhTlbNtNm4FugEYbpPoqk20drLV7ZfMxxFv0prSk+y
tCR6V4Hoc3i4TRPHGTBDiO8HsWpI5MrPSVmiZ7hENyxUlrF1OaAOd0Wa7QZTucmKZBYrO70tyJ/F
euz02h8vRuzrnejDMJJwKHQc8oX9U8lizdjxY/VZfBVZ/FJM2EtVc13MJh5UpZMT0Jv6DyWiD1bX
DrM9h8uksAxEL9jZ8f8WoTs4JzTcL/Y0JIyb/KWpBGXfBZ9Oz0doJK+uhqcFLftu/MBFxfHXquqQ
Ypgt4QfyNrZGPa4gpU0qKnC8utpIxz1kbvOFZnCgcxYdxSmpLKjpy5kVimWYcuXbVgBlMyzekAja
V2oxWy56l/0ei+Ksg5WJagasTQQSEu8g4aQFf1+RP8ul3Bo5J2GrATQg1rNDi0Sqp81OKxUnSMfl
ONmQGJZRYzq4SH0nOHMw7AsrjQUrmRplm5gNG99oAf7SbkoiE4TplHKvzkZLxrD2h4i63SXm2s+t
Fl25n+g/VijZ0B4LT4uPqW5X+G76NiBzhh9mWF5GJ/nX2eYr+gipLf3D00eSfJ7d+cbA7TNoSoCt
hoFFWv4U8RC6NsKdA3ghGAVOXzkih+oJ3GbzlzWVWdbMh4Z9UH9QObEWswoe1dI58oiXfqyvVYXT
h8vD81QIFktP0XBl3WjWRViVEIUwyIvEvKVV9KvMY+23ReX4lh7vWqV3g0TvoPi5bHRidjkqukUB
FtFvywnrc0sePFljouvnIcyemQg6+jT1N9z/Sehp4slQ0urIUS8+DXOxbRtrncPCTJ3N/jQwhNkg
YecAlgwkiBROxnROdVCEQ1GW2yxKt2NfNVhHlGVrzWxgxtnxuNS4MLsRbpGCPDlK8g0tMo/i3SbA
PWKub4rrNIcpfW9Bqd1BXKaCW4T6VEYsECNYMI1xDwENL3+1xVM/Y78sFvPqaCMii+ovpIkOuNRf
I6gjQdTO9aEWCiZx45AaePyjuH3jTJlRYsUotRPtsyCmko4Ju/WkOy+R8mXIGPzOCDi9wzitjhlg
LhnVfho77a6a6n3hkE+XyR5NnJSM0T2DbTs11iiPsAxLloVh51Q5C54OclEXeuCBUYVtdmyhB8Vg
WxoH5S/r1UNJh6Xv0H5VqCsBycTE50YZ0Fib+FjCPVU4+n3XdK9Gm/wwwB5AiCiEJ4VhH1JSUSAS
UgKmNFAx9lFK+VhHAFe98lBky7Nh1WdPZxZTRMZyv9RSEHOekt04atRmm/fS0aatUUYLah1TFsvB
6wa/9bua52QPjQQ+r4Wd0i6Yfa2gnXxDTqeD5GJWd/3EVk9F1620AYOgxbCgGgBFqIsMtaG/s/X3
yWQuNmsLfB0+ICqxl4euWhVJj9QVewVR4hBeytoFzVKQ/hzWDZOoPJ98Lc9iMbyp56iAsmHFjFHK
HFVAhbAIy4AYdpRRhZQ/dEsRB8nIQsShHGuYB74nM1WfY+lNyZF6LFFsWV04epcUYpkprppccpuz
U/CJ904woIZntKzRj1qLpjlVcyCdlN9Kwl8lqu6qmBg3ar3hJFHC+LBzuGXKA7ci+ySCJwbXrzt2
bmjbWbk1JeCh9Gsul5+aT4DcCNN44aLUpmbq+Sb+fn0Zw3pcnpxaQQ4augPMAUraBq4KPY7izQKI
pm05F3RdlBH/+tSjisyop0XcTtkJGZM9ErEmxgn0Mc4V0wgDvXVqhlvcELAatXo/0DSwneFGocAS
n41IyM0mRcR5gZrojEsRZjZtZQpeLVynMBSUArK4On7BQYrDNFmOBlBcBp4mALfaVLaa7f5wsGK1
Nol3F5kSZt70g8GpfIRLt4mZNQayobELsyeFODmNZjaqL/yWsYM1FufRRJQwcSEcNLdedPw/RXFs
PfvR6pxvHiIoCQNuC0ePf7yxfR5c1zqkunJsGamgpZVMlX4hviNL1q+my744iV5km/1IRfkw5pEB
ehTVO1tS7eTQfsOPwRuJ1dfsrGW3Ml6QIvjETJejd1Mh/NVETOnFQeiKZ7ZwzS4bsKf0McHJWiWq
OpjlSaM5fdIne4t18LMSnBL0+DzZXHFjT7sOqYsnY464f+fyvtcwkJIH4YF+szmLwIL186F7WrJh
lxDaPbKqhUqa/IvH5FaI1X1VcQx0I506d1f+tgoh+igWu1ExnlPRUW+h3jUVH1Ch03MMbmMTJeS9
5nunLal5Ir4fLKU2+KABtrHdvHIjsR8ofuP1wDbpgn1BzINvxVRsNHd1c+7ADkCtchhZUHtob7TW
fO6mnl0mDKWGR3U3ROfKq34XmXVB1Ns/M2pE1GSrGGqcqSG/NEYLpixRwmpxcWJmiI6tgdzX1dZd
M8Ffa2PC/FBGNhqBH7+aXodOMEDskjjQe0zRJbdKYPRAowdni1Xgp1CalzJq9rmXxU82fHbjQaVY
1/txRMPPET0h7TxiFQOLP2o38HFvfcTKzEiZpNR0nLluLT4vcLqqn1UgcubRuFenD6iyIPs1yBqj
F22GYesVFv/y6bPCYqS1NCV5ioq6ynham7/NueM8jHbfuOZLp1v3erTYtF01h4i7gRwiFvk8208O
SJK0LSVQGbaqLc1/Jcl2rtDVYzH+cw0WqVrR5CYau5tlbAulipiHDK9dy/1tY6mEKfCUuCtanFcS
bER2l1lDpHE5MgGcD9KFVbGcVu6kUXqAdsY2gGcfbzypbicbqdNNHjxbWAGfasZUYtxpZgGBwJLm
hqj+Y0MoMbEoHUyctg8yrSg2aYSFYgDDuRlj46bOnX438jyDUspbMFbq1irlaxTqMvmQkPNCM+3Y
/+VgEbKUFJyMykcxGcvGRO4KRs56kEOiwLaaFyOnS9qzadIpIO/4QnHA33zprcemqGGxUWb8OkU/
hRwVZ1oBSnEQgOFNPLNcn2QLiStrcL+4UoukvVS6rLadoUZBa5evKK5mqDv0pFeWk281DuBBVP+A
o1X3EtHYHzmg+TokkYXWOx/KGSFk2hhqLr1OGR4cwF2b2UG8LElhcGxQufwr/dNhS0c+veWB67Fd
YXETiCHDmzWy5g+OYm1UJfuxF6YHFmE/XzblCS1oNTK5PJA5HC8x01LGcge7009NyZyq6FL+KeMA
Fa4X9HcZ5FJzcnYT6cqtJqDt45Y48qF/wz8/EC2pQadwFOqzTRJnq52h21pFlPn1gljcjZj2CtJh
iybIztN6FUnzH8lqSrUL2JO9vddrj6DeCOo+QbXK6FfgONtzpvX1YznSxTkPI79tLBhiAL4zFYds
pGSAI+edyJVjHAGLZB62Ic0McAoxyzHyB5aDTU4TdqDSZcR7x1UpsQYQiQd3We8zEx049sLWUl5N
SXwWtRmRwFsYcSpvMceS0nVfeiV6cCuChF2n7krKVbYY6NlRwWDaiim2g4Js/a73cDvUTneX8LhN
laYmjL6ysMx7xMTZ99jhk/73wWtlG4gJ3xPT5AoNa5x/tI5VhEQzJM7JYuDG0bY1KAcS81kvYogv
KshLsYi3eulfosw4uW36L/P0V4d2VL/X6xfbE+NB1LkWKKLajJNWbsRiPY5RC0gxwbBkUREg6uSg
Dgog1vUS6p3DFHnnycTMpdvqkZsuDboh43apCwmRWr4iQV+NVn8Aegqhd3yJzHgi3AsBUm1xoIuJ
fUIZeVtkUC90JdT9qf62LRo8K41b3XHuMnyhCE8zgLjucWDjWRU8xZch97YIH++fqqsEM6e+0M1L
sCDNQLhIzZ7SOrrOtvhMIZ8xiqqoZCVYhm+1x+dt6ldGd7ZP6ohzUzVNfJVDD0uWN2suOSrV7vdQ
cRjH14gDy/sRUGgsTb62MqKTIDXfGlaRrd6xJkUiehCRvsk4RsfaFYA5DAcO4pkG6RyeAPviOC1e
I1k2R7f+13L2DxbxpFLmeyAw/6wOwFJS17pTNftJ85Q3DNbHZtAhpFoszJVEYB8mm+1nOV3nWp71
VrX3eY9UNxQTrFfqKsXTULA7YcZr7zC5f5e8nUGNnJ6bV0Qu+xjFwA7nGNSJC2M00meKWWeslG7/
280jVobMu+kZqplRlAetH3JsFl24xNzho1I+0jb568axumFCsG0dM0wqRAcpVbErcy63GrkXpzQp
TbsN48myESQzHtE6APNluTozHdlcqfZWHz+tXC+3qoJXDquS7+XsT+s5e6/z7jpEBE1pxx12SoTN
rHaLQM5/R5t4Y6yddxKN1TFaWFk6eOJ4bh81rKN58UHl976T1bMs14oN/m3aFJ1m4kKB1/L+uSl7
j7ZG1VlnUn6vOd6hKYcXh5kAUlE58aAcWQ45DkyUU8AvGA4E89KnWlVDtZwx0FdXOlITMOzi024Q
EusKa7NltfDHMMFWtQZqUV++9eRnYNSxzxlzxiU1sn3zmNnDtsmweZQcBCJOAIp2I4q/z9B62WnY
bPtI9mOOvRs45lkzT41eSX/ySh98VAUeC3mKODgXl0Vem4kTkO2craq84KDG1aNzVG0hiEx9mPRO
6CWq2PadvV9UZiUzG64qSt+yRnJiRLfyzAL9zXGqbWEcIJF99Brns1ZbPi2chFH7TbURLEOtA/6Y
z3fYY6YNp044sxl6NlSs5xg4L0WCDuqCd0dhacOTmrSEqZT3+eScjLh+zCTzfA/RAUBWfraQS/am
nR5LM+W4gH2XriDDz4wGM1QbZgb/tBrOUyBznD38fU0Vn8whDnMTfc2S4gWaXrtNFB5napAvPCAs
WjOGeHCOsvlJQT/VK665kNYLu8JkWznqTP+odQCPiMDQqC5GbP7NuZb4VgSaW2OlobN3wMkhW1zK
FsSPqL3a5gTqmQQ9dEufN/lB1nAz7B7VTtafEJM0pj6sY8AunnsbGhDP4Jyy0oOtIaQNKN+tLI3z
rHCfWSgjTeESZnOf9PRb5tpNG+kdTWqKp02gEkk9GSHT498kiTJqi8Y3Shr5U3i2S86TOwCdnzew
LWzVHOPWzAp4ZYMq40q+DWr/vIwZNgiYohzCPA4Rw33mKDt1KdJtDRJkC9z+kPbRnR6hmRlMj1rX
3BfezB7HANst5Aqdx6+Z4k5cyv6jNDBczkxnfNF1X/GIHQlbGJfrjwMUl/mRYwJ1zfxUZnd2Qstt
BQCu1TtrmxTpS56pn7GXl76laL8jlA7fGik5Xtz4X6c0C6lJDHE4eFnEeJxm8xztnKl+m7XsV+1x
xTjQ6WJR4W4v2n9oPfZQ3ISaHfOJ/Z/p8hz3VHtXu5gUFq9CYGH66at99d471dXUhp1NXH7bgwlJ
84Lb0TKj7aA9L667sQXGU7spQmtYkcexx7hGx4LXc1LXy7EgNqj/qtHcvQG7tcEoRiYYe8WkVJv1
h3j6ZrD6lz4r3kTO9oG5wRMQHwUPEtmaiVwuegyKLduLxHbAwWbvhgMg0bXzD6h4FexC0hL19AKz
mqEPizccBJbNsqWsJIMPUln0omK8WuPuzsRmi9rmRi/2rZF+W9Xlt8Z922cCR66FFa43stfBKLA8
b4nBTKeo0ybfW2u8B0+84mnFoBxVxUaxS/yEGAn00ljtR8am4Ri13iL/mrR5gzNPjCmjb2lApacD
KczF8AjhSNtMxjDQiswdUCmSz1Fe1anZzdToBY6SFxTH9L+R5zB/xNBzkK4RqinMAMzByUaf53cP
p79aOCCWF+s8pSVo88x57w29ASs5H1XXCrXpx61N64TL6EssZh9WXi0g6hr3cWm423FwXB/wTR8M
bXnT55bd3/ztkXFFU+eDGxAlJxfAB0/lnbOi9KdEmMHYRO2mtr0umHo89AjugEWjdeIxf47qHxpl
gGigeDuemzPEBfZXBCUx6MrhMg/XWgWdZUR0z5Df+9Y68aIWX9BjZWDYQ8+KN2NhGDv0G+ZSZY3H
LsMyUGP/TntwQusEDyEuPWkO+LgB35BfCyD1Fh8qTItqHaDbW89oDnREfClalx+l6i6Xyq7Uy2Ak
11rTQLq6oA6LsXqcrOUJB3PBCEylvlIdj6VsFTBmpNqSMQNhY0mUYBw6ccaYpyzlUbQotlNkPPQJ
OBk1C41qUajY6q51kYC+WJoN7AMmXUR8IysR90ve3qU6z++BTmo3spONmoLESDnU7FqNnV5L8wzM
tl0prP5AHoMxrkcmxXLQSF2rZzI1iDBWYd9PY2k/TKYBHUe7agraqBnPMYN2GIA1HyxsIXm3ZPM9
SZf8Kut4x8D6pDJWPiWebINUzdi/Lq8Kra47UiYxHzkWLeoBAEFOy6/DtnzKlMekzteWGfbrLqqu
mxpH1cow9TjOuVpGJahTLBi5Zd2KKfNWFzWFVaj5wxy3h8WRDaY52CAINzYP7wGhypweJmf+KHrt
POmUJ/bZ8iohRd+5jPKDMc4OXap/tc6yadpI39uucqoFCquRFRQ8tvGnpRIHpg6CQocxvvWIwq0y
brnwsQNWd2Kp04AFNDmZ+fdAv68vnOLBIeHJGpxRQa3P3QbkSKtfcH5GWwTCw2LkSdA+TGyJj5qb
dkerGYaAsfMDIbVVc02NTWahcVr8hBkr6Rg9aEpGgkiAQtWgXtSwDM/V1J3JCOF3MUu/cmjkSOZ6
VwPn8zHxy3w4q26VP0BN3Fujc+16+KFjbkCta9sdZJOHFvT3KZ3L3ndQ5NlXRseymZxNRKde0MDp
QvZCUKCnHrej95hFH1QMdsdyX7btQU3jJ9F5N4NHkl93HvoqY4+2X/ZiiXELzNalMspTAx5Ew381
Z/ODSx98FMk5JIguDp6Cbtbl1muJ+O/Dz8ZzpxQ50Z117MCzr3T7bdmkxrNGQRJUpSr5lzc76Dxv
yJalX5BEOI0TW7VhLP+NHrXJakbkXsd34psloOGqE5d2EvpeU1IAVbhJ01HgS2FrtSnpa4QYbe4a
MiXMyzAme1b0TZf1safn61JTCMVtAf+wn0Ngn/Ov22o3tzVhsS7ypjH0vfUGaHzX1I3j37cGz/hg
KrGKW1GtnHR4soC+Yj7qHK5AU0YquFxbnuGXh6NstEu/vvz364ZzaZx+PsGRJNBpDhZD56a/ozJx
Hy9Q7ksxJY+W8Cgo7hRoBbS9h8JxrD07qAQWFg1B903N0UdLZm9nrd8CG4x3yoD6xwKk6NxqM6uq
l59Zt437v5fOQSxyzRjZm0HQXdM/Q45l2xsn8mFK0wmvoNHc8KA35kjKbnLjkxK5ywsh5s9ap+3r
7zs6STdDVMbXsVMpRCFQmUfjAw9w8z5FK3lyx4YKb7u3w7//mJpxdciss16ZHpva1nrs7IXMjMnA
gm/ihkdzKfL7PIORTH7+ZhiRdlOb4mTGFr1sWlIcIllPQVJKM6zwZ2BWtaZLCxGHaeiYUgHROeys
56SiXCN5GkbhbOje8na9wtySaWsS6Cz/B577yNt/2A3satmO3ga4X6KZThB4//+SjzPTTdFYh0zq
EI7BEKhrbOQvO/L37d9L2Ztn1VkYeak92mBWBXZpeUevKxDM/mLHQiiMoZ3ouxnn9qq/27aVX/vI
a68WcJMwGwkMUySvqw9Lh5SKn/9takyF9Ur0xzHJ07dUZefodgM+DZlcZnaOW35uubOtsThZVNLg
N22+xsrM74Xq6s9Sa7/69TtnhiM92WDTzWXk1OwkLyVzhdNQuxF2cte+4tde/8vfi5DSPBVF/4o7
90fFxfY094g0GoHCF0qYqk3H6O9SNCMQWqk+RzE5qMHFbkcutd6ZiAKraPFSg9zxgS8yPaU7ZPbb
7bgsUMERFB5QD8wH88HRau+BmDVNpBVjqlaoxpoLNk520hqnye5/3MRAQrYQLhxdPKVzUt9rDo0M
ss+Cyuu9U9keaAbAnTknyY42H3n7e4F6e6wmmlp6tehuk4zIg7opnRadFeLmMt8LqtyFPn8QL1d2
FRSE/345Z3/n4BizFPXaaoV+SWfEKPiSVTDgiN5QVBPDbVa6wIDdDmR9giOC6PhM+10VKLnVvTR5
gnkBoiuP4gD3eHwnqNx786KjSwb5oNaieMmaigJAgjM3GL0n4uUjwjY1RrYzNYfCHnfCs7Ib4Fpn
l/SAtcB/sXtkSMozASsNnlCSQol81azK+7cWCo5EX0e15BGgOcNp3Rb4xE4BvOc2xUDC/kWsMDee
Se38qFEX93ensd+yHhFPClPrH52sbB7qZtqxf9ZOdAox5vv78u/FyE0wJnNB6CHLPXBsr0ri6o+c
8pNnfXLBWajRQ11r1a7sxmFbuCA7VnrfwawekmT8MYUen1wyp1tHduWRJvRvVWXWk0t2h6TfDP1u
7p9KsMtrRoWtvNOJnd4SmTRHK7vTpy4sHfMieaJe8sk2Qv48uTf7sX/EGegrib4rTMhxfy85sOj/
vqrq8adWiR3YRKV8OjrTL1K9+EpZW2+lkWm0U02SzbkR0+qK7DlEnyP+mR/Vq1hKkXUebWyJoa2p
QwhLIdv/rcO645ZHikwHv1ULc1dRBbZV0hh22GDdLNnFFxz8vxPmlfs/MnHsJTsFA9/JkazQqjfY
nCccWFVeGSoz57d0GnC81ioM3HVxGNdVYRn5EBm97zQcOZaKwE46o706VpsHw+TJI6AZ/KVZ+6JX
FiYmjw19XafpG/TAdCcSMYaKPaRvTuq+W0Vd7iypc3xrZnmKYYcChOSrRKQ7amLzS8xxn1l18+44
SRdit6eX1MF7KEHlsTNhjth3o4pf0Shvfy+GY75SKooIs/4SOSJu5zgBSJ5V//0PpBiW0FW+ZQRu
EAt6f6804bgGd82okA92qrj7KDd/qec7KmX9XTZJz9g6TZ87Ckah5wy3VompduC3nBS4Mxu3zSZ2
BwhDY6MaXyod23iZtB8rxkBfpTkmdmFOFzNvlvthZjKjevWHlcwACwvgnyIz/xW6R03SwECRhhLc
HVFXsNN1aOwkCwZAsolQ2Bna7STPd7Rc457SWPVcrS96jlbl/31v0kewI9xt/PetV9J2xVzTxpQR
y4dhaRJG2lVxHKw1dOU0N0JpdPexwQoVg9Nt1cLPT001eZxIYjzqGKF91/AYv604i2HW09Pf/zL0
TnGXQrh2uRxq+xXt9JWWAvlVu/VTrZ2gN9KusjahGabQ9oajFIHnRNTDYjTaLhaqzt8qh2cCP0VL
1Sw+5ia56V1V7Mlh2/u09VYsjZH7jryMSTGfEMrHDtlklHf/fTlOlNJok0GaPsF/1ufaS+nM2n5J
5LTRavbkWrQWIpd4itW09G5lIvo7veZclRC3YiLmvmKzuHRR6V2kR2VtUbCv5QmEtJYwegWsZ8jx
cRyodcB8wxDRSzBWMYqI+5o0zUKlkjkckKzAYE7Z0VbhWTsD+SfH3mtl/Mlyss2Sd13tuRqjY2Z/
3A5koNuvMfOLU2kEuNg1DJvf+cXcNPvpVVrA+jf03ug/5TnfLyfSY7HfvnbNRrrb/t5DcZZ+8h2R
cMcOByW9K2glCxotEFf5qwxvYlSZUh4paGImAuCVVB8mtQdrgm+1geCCDkmB5fgp4fEU/c2DIrwb
o0+X0b5XvYm3JYRlq2DSKmUCf3OTTXMo4OdvL51LizaG9G3Nht9rXhp0VslJy2OdUL1n+cUH4BtG
fUYzQRevAngD57S5NmqGw7Rpv7JOZ1hZN98m5p9YvwwYrd174535ges2Yc6SUsLNHHP2y4zUOugF
mk6T/E1VBGsMfo5X0BwL7aFoxeRU3H8wTiBZyepFZ0ISEHfdzXfNl2dvHG96MTxR7Rur+rTZzols
i2HTfopDElC2avmqxtPKX9GZtNkGVv8pN0OAUz91Ds3WCbI08vnd6pPjDiG+bZWn4oPU+7uczWoM
sVNzgu87AsxDebGxOyGf6LlvjmdyjSF9eZrX7TVnOYr8ouPyMSfzOE4itHQOWlvO+6ds00slLAtw
an6/tVH7W32jNIym+Knr+mjlA4DqE9aQE08nbJ4oDfCJIbsoNdOZQ9MCaff6J0D+PleT/m52Q1jg
7Yv94kuR84FiHr5tX/PfOGdp13fRxb3o7/p7Ss9El8+M7xpiyshQLt0PCeVWVUXFp0YHcbbNiayg
BrlPRslwNH5D+KQEpNE+S/cl+eLGsLI3LsyagZmZbgiKtDjx+Hv4s2/a/aAfitOCx5SpCNxj9ce9
c56nq/ahGqQuy1G7r2Y6z/jKT+07oRdHkTEGRwOgr3kr5gFxF9M7uEss97hnDedtKbIvu8NHqhHQ
vi1X8zHBEoy0pxo2Oc+tpYbYB3EauEMwKtlFS6eKU+m0nS/xHdx9Ega822/eZzLRtPfufRq6djL1
wJLcamL01/eNK4NNR2L1N4nTiP1443c0U9yma07MIJmHs/Ky3M8X/TAbvv2DLTzJt7+Rsa5R+BaU
23RKj304HNzjHF8Tur/uB2Uq/WzRCKemb71qBGWDWFPgH5wGbUe9xcHv9sq6RtROAogXZ914zcMO
lzh6Rmbvo9H4HPIzXvnVwoWbVWG5DLCMDpx9yD11PsTga2QFdgFh2FUMeRzW3ky/WRvbntOD3EW7
OLwZ5SEO4zCiveCkfPrreNrZYrvBY0sfVv9G+YO2bNpX/UeFp6+ePfKeLNmB8tJlwYFAi1H+tiZz
f195VfK7jnVt5x7SUD20ZNo2xsd4mS/Wffw8c3ZWmdAFZB41Dv7Lm3dP/+illmoIcz4agt+uL0NN
xgcd3jQiFrXXO6e9WdFdpe9hW4EpndttatxzDVTckRE5112k7EzvrM/3cpOph4zICBhsJh8SpDrv
6l3lpy1WHR9rEPPeQGcQWODdhlfqMWJiOMkhVztVjYArq92Tyw/GYd96B62Sj3j6uVJdVQTCO+cF
FFQLwDC1jB1Y4QWKRXVnQFThKkkZPQF+z58Z5hqmTRjQrys3WIB+U5FFqmnShiNyxoYBHuoJxRIc
0HYpNp6FtFsJUdfakprKuuQ+1l4gueeXpdvVdCvQ+LrkRzLzyBrrwhSBJ4Sz4QqoFT9xewwknI2A
CS0SSjF8Oc5G13gzOIjGkAoBgPk2rXZ1divWUAe/TVeq3feErZiFA1BcdB57jOtWfE6RIRWJ9Sj9
ZIPFO+bqJ4x7OE9GdGAKrER0oOmd8Zl4tc2GfcqOPPdmyt/0Sd17W2qh8BtbjJJwKioHTMDL8bOT
9+A1R+Uq5+IHy9H/CDuv5biVNUs/ESIyASTMbXnLoifFGwQpivBAwpun7w88Ed09MxdzcbRFSUeb
u6qQ+Zu1vnWuE4OBT/MWOSApLVwVQyeTlzptDwN2pj9ZqIa1IVyuJuQ57oiGfIhbsv3CXl/xdolj
OWp18Gbd3FX9oFnHT+lzNCwrkEyqO7AZID6M8a1gpP1V2OZ/frL8ilGyvIpDLHYYsuVuRrt9QJXr
P2cRAT7YhjEZoXFv5yEDh4ij2u29kM+Rab74jhiuVRo8YW7aTQxztH7XcSHPDVPQtaP1AqHgJsDm
T7gwDiKI4wTIJ+5bFzLSZXozXplLjPs5rrtVUhEPkMul+CLD6GmUo3qy4W2oxnhMG/fVxu7L5M99
spyYbPmEHXIuK32PvfpPk7CzivvwuXXM9qZb/Mtcnk+/P+AyfBhSwz4D/vTQhYccDv9X0//b+f/+
GlJ3F6HYv6qXZGNCAMPek+Z/0947OCnpXG09tDtrZN7oqPg1WhwhvuRVpvgPLnErXWsXmWDmnGVw
01Pm3aWCdHlZ0nYskLLfHwISIC+TT9J7DyJ3nGpnl9gMr/ypUveGNxBBXJpnSfLCuZ7c/hA6SU2Y
Dhqwas7bw7SUmtIouit1q8J4dopEe+HzyvwI/cMdrF159dFWBnANP5K5OUQ1b8uWXXlzyBo+nDHG
oY9KyqOTpf5L3iTzsejir0KVVzOhexJ9L2+mZyA6IlTgN9MJdgEJwuOMbKEwxTZzumkhBdO5uEQn
/04EtBGNtwTMGSf4wL+4Y3fj4Gu6B+vW3nlDE6xCSQcPVFofW8GKzOwArtQz5syp1rTORA19pXz+
ehnZh9yg5mxKUV7buiqviiASYVfT6fcrmXYnX2TpdaqeGK2790lnBg+GazyNmG7M2Oe2lzMCEEUm
UJ1H5NannbOpli9/f42E+mI39AtMYlrArZkmjK1LWn7KmOlTm1OxJ2weRdjyQ+k4kIb5DqLIqy5N
S1RTRVOOiu48da1ErQrDv/W98exrhDMVPJSNF3TWEa0nn30djM1Kd1PxxsuDjomskjiJFE9pVhyD
fkDE4iACGoDibvg3KcwLrfucOMMFlBOvZGOa6OB6ZuIZEk8IshxLIk3ASbdRdHVB2ebNEP8palxx
QhaI7EW+b+XgHWrTaZ60gFUOnsDcKI2w0yi9/BJr+zTilUZL4l3a2QF4wlon2sXNiAmyGPLb3JwD
HO+vVgWSAxD5R2Nhyg21QxKhGu0HR/svAPbhwJHXB4Sic+7ect9H7CYVgpFZOcOVXd8d6dxgRuDn
ZIc0cP+hJC92RFCYZ4zI7whIkdplpBEjPmbM2McsLZqZ5DM7qI5NB+Kj9ghFWEnLdHa5uvO7cP5n
ZwrV0hjGd7wqLbKmShxAF9wXrh1eZRUUuzmQEJzQ0+0igk7PFc5ARuz0H2hVpw+r5dL3J6u7pSgJ
bgQQPNpD132WOriTU8ohLkndxDlsP46w1XdpNk0XEsZn+F/K3IcTwsOIgKA9mCE0l4Pf3X5/Bo+z
v0X+TDCrHk5lxZrKdRIoYMu518zmcMnr9yBO7buK1c1BOf1PmPDV7wz399f7Qah9FDnc4VNBnVAi
QxUleiI+QzNZ2o0iov1/fssYen8rGq7aYnbNE1G0BCxxzBjLCfP7Myu2+j3stddGh9P5f36Ye/2/
vySzgeFfB6/zP38kRtWq/aohyZUZ8++39vudgnky1lGESPL3N7qYJl7KKTkPVXCuyrn/kBbnVIox
liV9GhMgPEfnoG6nS+dQggtcmChXp4c5C8aHfK42ZdVFN5Iyufznz7Jqq4fQ5PdHS/FSGtRFyx9U
0UAcNE7SnXLN9ORBMwYSdF8hsLqUyw8xMWgYzv/76xzlNiGENwOIyaf0XDxnVd08tD5bqbFvNI4K
lLNLhB1c529Bpl20hNv1XKO72ByOAHP+oG8EsmKjKQSjRYtjgzSxkh0fZ05pX6WryozjHUPfo+FY
TwnfJQl73RK115C5Fy/ZezUBAUm1C7nQyIPy35FJkb42blvt2ld/CfADY+qtbXPTITNaazs1Djnh
qc+T2eNXRvhDeheKZoJyd4MuL8ylktMgEsZpaTGTP8Er79nlx0CizLZlXnQI25bGwKnlagzbr5JM
6sci6dQaT+JRmJm3XecGRhgUlwR1srk9A4/3tr6HiUUsKYcW3NuLT5BwjwkIhDRfIYA9AEp4DVwk
ghAD1WYgMzFewhNTUhT1Eqeol2BFk30NI4P5rDFE5yLedRVieDFCz6ldkjAAz94qZ4ZvuZTlZDd6
ChmHstB1EOrIeuTHEgiR7CXwUZH8qJcISAENY2o7tO9LPKQVjmTJ4tViFOSAyhrBSlmkvQFNXbfs
UdYAC8w1RV27dOUjFqIIJoiBECnJTlkUl6wuMOFGS2ol6ZXREmOZm3mz1WZ1KML0y+2a+xy6xRJ8
GZKAGS9RmIJMzNbvr56qCEdc4jK5wvCxGeWxYmhMsY/GtAsIw4a0gp2oR20rhpduWX3bSxinSR21
gSxFvuOsTqhe5lWIsHsZsq7FEufJwO8+XAI+2XqwCRXDk11SeNYyxoRp+KI9jFQf4XhRS1Qo6ACP
UpsbS5EjatbQxOYlWnToSDBL47e6zF+r2WOeLFAVV0Jtm1hcChIgH6sKQU7B1p01wJn94a1bwkxL
SayptwSc4m48T0vkKUf38um0VkFEHGrgEIzK9Elsybz9V6m9s0Snjg0hqiVpqvNvrCqE260r9H1D
cuVshO01aOq/ZRN/Eu0LzTgcioOKlE13HRKLsIS3NrXzNSYxJrMl2LWfhno/LGGvabzDuVExkMr/
kp157nSMEws9Oyp2chWsCDlXnvJpXGJkPe/HIVWWC55Rr6n+6c8q995Htht4WNmZ1pNzzYhV2KQB
8legBdxG9ozJtkoYZTp8l4IML6hHOLzuOxbdeJ7yD9PxJpT5w3aU84yMpR7XCEGDI0LDrVF131Un
9AOiF/7CaTqj2CPKdvIwcVXs9yvydn+jU43kZFS1e1yodAw/KPR5/HFJhIo5xjDl/ar0IprEjjW3
rECyp3LC64OYbyFMvHiD+TCmoiAVsvrTLwHBlgQWZbdBt8FbUW6CblcsccLQ0plfdA5eXKKGTTKH
/ZZRNJIejFIDgcQkqhxApuQ7ckK2XS1hERJebOTEGHvAoHDJwcHpVPOZknVsYz9Cqzi/1Wa5p2Vk
5P3aFyo7oA/3EYdqgsm64kkNqjnmSXiX9hUkrF4Tr2wjbXIJgJzZg210ZnMu9k/SDKy1MTibMhjf
7bY7+6Q2D3V57BuyKIol0FnktHdjAlAgQPuV+Kh2hTdMcGQM4yE82m2U72Mj4dDtxxk8cvQTYHM9
IXUtmAwBevCGYttHwjqmAlkefeyWxYq1C4cWDlALjiGznqNxNtC1ODtzia2OIgKsHZKsM1MwnI3V
TtMz972xd5bQa9ESfx2PwX2lZbC4NRVyZbp1YzDuJu/ZCEhWe4KQBGnEb3Bs+6/TQNBUWODRXUK3
HdK3fUF71vhne4nlDsmqk0tQN082l/gS3j2Q4q2XOG9wicdsQBIml6jvcQn9HmvivzPSKTfFhDNH
kQ3uMYhE7JjiurAftKXX4RD6aAQYd2KXi3a4AYNVQNp4tsSOZ0sAeYudq0M2O40m8laLkPJsiStH
xJQs6lyE2/AmCDT3OMY4Magul7DzbIk9d+lJeEgIyvRJsj23rbpOS0y62fW7ZJKE2nevPTnqKdCX
Na0veJ+qvAtSwtalS+y6uQSwW0sU++8qtl/i2bMlqL0ZGOo4S3i7QnCx5rigs6eeQBOPx5ms98Yh
siXqdXVBdPEOpvM8FUw0jFZ/euzQqyUyfrkTNymrSQNKAPojguVZZe5960+eJg9phH+4WyLoq/mr
XSLp8yWc3tXdVzDgmMmn4ozaaT8NzZNFnr29BNv3ioTHqT1BCGDSM7ExhO3kn/26e05z972cIsID
+mfdVBESRYUCNHNZ77f6wZtnuJgGKoI+1z9ZkG0TUtC2qexNDrpNZZCTldYY5BjlH/KCASAiH2q6
aVlq0+aUsXtrB7fH9V6JnZcu+rfEAcZjSnmvsDWsbAyGxIAidknGnatM3Gd2sveZQHAQIPAz8Lev
+Ad6O5qBotqaVZCdZfw9MZLfGDjx+sLwHqVropzCrlfOgq+c+5yTdxMP0jr7xGEg7WN2hZ9+N6kJ
ATMFc+HT49SYEfIWKYyNEwpbVW1ttRO+ZRHeh9B7iQ2q0pGdB49JMB6LkDeFcqwZUbkQuPlRZ5ST
iQ/RwU6tf7FicXCnozG4JmdKXdLZowjTDshIrr/HpqrpaGO8brnaggtGvEs6g5iw6nk+PqHYqyqM
HMSLxrI6puUQ8iwy0/Ey0GvG8Faqqn5rzOIZRuRT1DF945FGaUiuLRSSW5TLmZtsOncFzhOVMJH3
pvZa2Lm+Uo8q/Oc+cXnYYA3s5ngsFpHLlzUklByQ0QAudQElf/mlxawfKulBAEl6WE1hzGS5YAGV
Ffm2X/pjK2jh4jjetpX4mpQ5fvmxfEzb9q5XjSQudPyoCc3oUt86uJH8cJ5ML3Tu3dFHrebAoKMn
5eaRDzM2oY1bqQcjNVdjPivkNKCF4oupmYJVIZ+ppo63vyzgLFALCQVbfNSJ+watt/5sndq4cRkz
3lIwXAgVRYlBW6BrZ49bCMXyPfkT5ga7CSdF8Krb4TxVrn0icKRa57L5y6P03afvqdeSv26YyGsH
wDeEp9xlzO6wOK+ToO94GBrIDSZLurysURul29l3s43Ek7KxvY4gYj0q3MYFS2X/xywIGGtgttQ2
08PRZojXJazxe8VqDY+6v+nMDhtk01ziLoZP7DCTE1b/03ManDM0qNrqAb8IVFNDiA+JpHNUZNap
bM39XIinQXFMOcQnLhA3dxsDM4HDQr1meTWeSbm2UuTAOGos8u/qv74z4iSBDImSmKi+tLDP2k4+
pcH1CW5tnmhRbPHemuCJEvsWJNErJItkpxaomrAb4KFEgQ0OAmBizEHzYXJUGHSnnZ37AORL72Q0
DAokTZOdhfUunhwyP43oNPncqy2GNgbsBFXNHpK5GmVQ7JmfyLzlqi+6m5giIkCzlNEaUTLZsPUS
NCSGwNMx9o9DxpPp5BM7pYh5rCNj/8VXa24qTXGMmDv67DOFBSXpX4cgOxR5SSBa2X94TbuuiR4J
WcWvaa+Ivm3xCgW5fUSySZLvCA4be88f3f3xBKN0ja0OnVHARKQ3z0UDVw4/C4JiRPngLmfO4dLa
5/0cHPt4fkK3iFg69t8Tz/gBwlruktgDG6bVPkgQ6unE+zM5KS1X/ugE0eJ+iDHtptmxtrJb7zc/
5WC+RJyemMiDYFeda10al8oBGZTpP2nJvEjNB79n0M8yQrIzoPIQ42OvGRY3eXnK4nzCrB7vSY+R
O6xbObZrBH4pOk43cj6JVk03WRAx+OhfuplAAh1Cqe2om6haI3WZMR+Eusa6WGcEskzlJwF7dINg
WgbYVTrKVvqFNLlzMSEon4yTVxyNypN72y1N/H3l2+TKhwqvX48mHpZ2+g4zVdJ5IEDxJ4bd5DPy
VsoSbzOe54BZw8b8mCGuchdiJvFS3qPIuzZ9casMBwuio1+oYZjztygmXI/HlnduW4wvEA+HhbP6
ib7LfLTj/is0IC8IF/k783ibPLzymPVODegGDq5YamJTaevBLbw/XpOjKG9ucd4Szpm3wb40XDaj
mfhwxm/BXDmRzlsimYOT//RVl3pD0MYvk/B5qAiw5dl49uRAlC+j+dAcsPLOzvIoNFvyJLctIPKj
J6YnwDcr4i3uA+7adbKoxYfWWsdO+KQgP7BRAAAriTRb06noFmn5FOTJZrAGtSspmjNXI4wJ8SfU
fb3vMh7AecKnhmUAL3iCA7DFcNqHEZab1v2RMyumLnvqtIkFsSEoDFWYZKoIuoItHFJb7rneuThn
Xq9dh0pglXDJgS6iOzTYecU+Dg2z7ECelPaulzQxXVpW25CwaRggT4aHMxpbMKopViNknHZUbgKu
jER6alrQpsoY6SyzQyfpyZjNsWoBash9aFFGAIJgGM9YDje8+39iH24YuXOfRlftgxAqrIuROFHp
C2KOrZvT0BHDuEr0/EWH266CYOb/X2cnh0FvB2pdB2uPTaIBNUHFn0OLXzCNT1FTf7QV/YprNJgJ
svQvZDZ4zJBCdRXd+e2Fh3vvduUfs8Nxi/rlPvayTz8jHVe2uBy6eTfXmJMS2XzlY3UK0+7S2F1L
Fn1/hV5EjWxWT7Nhb22jxPMj+7cQFyEhpMEPCXaHNOJs8kw+LPAhiEJaua5+G3z7GpgU7JG0OSjH
S9fb4c4emuVs/utG8bbXl9l4EjWjItMsKOoxA43pox78S2YFp7kHz6+68rlR7mveINKcWeCgJkG/
m7UvDiCbnHFS/JfxuIOklD0h+Z6veqStqewXo2vxipeMS0wx7CV50mw6+j3IJ/aQYVsiXFy1I/sP
zyR8fpqGDffDiZijbWUffeqkkHd3IxCfHaZ2fpV5XewE9ySeayt/mNBZ8ORvdYXIYVoOEIheCaWC
vbJqUcBcRXumIaKsXOz+ZB9giS7UixGxlmOEtvJbkwQfTuxLB47YKuDRuoIqbaqYTOaLlzfDkn+1
jbZdUdrW6zbUDJ5dfT/6eAiqqvvUkfHGVKDaBeWITmO0vh33GacVoJiOdwnDnNwup0UBM5KwoLBm
A7al4wEXg7sispsD49QbOtDvRSwZQgLaFZYCaWogTXf7cEu9YSJ6w4Bej87r3HXP6PIAXbrFsyvz
SxYFt5BAbMcVX1b0A1SbTX7N8DzKo7sU+Q7wqHdUR8M6T+4GBAPwh14sNqLzMDpr0+Vxwii6zGf8
v0aN+T6p8SnXUCFIqjBtUkOhhrKmdKXDx17GDxbeTWYLw96bxJfttM8jLrWZ3iRhZmzY5WMUwrxK
owi3RQEZSdT5l2c0/mEoFEB7Jcn6ZjWTohTaqIn/Un+wvxnDsFG2cH8GSb3qchpHlz0NHyWfl6Ec
uG+oQAvjMSq4BNFWlluLdmAl5Ux4T4yJvF/nrRFv9BC8mwJnWVhjdNSu2gbYZG7Ujaes6InPtQ9G
Tnxa5h89l9m5Hv7ktbiZyNs3yNzvwBDdW920YbL0bPs4msGl85pA3Neqx6IObR0oNPxW0yOEoQf5
tG4ciV2mQGLbWubu24Shu/UsaF5VhuOkm1S1p8wkl1vfXFnfxQ4oSBLKD1NG9U4NOcGg0D7L448F
DWY5zKadEQU6xePzHBbfGAwZjiY9puFMUuCgy2oBK9owGinGsn9qVp8ya59p6mDoDMkG3vQlqBvA
EAYOTIfmD8ZCDdmJT73BmHaV5zxmAkze1ATqLqMpKtlfAMbU0uLVdw1mZu4eV7WPJ+8+E8bPXDym
kIf3g40pxBti5qktXZ42kocE6dfktQwJHPI01WRvmsK6d3Xxl2WB3qg+egqRnYdEEXEIxdt2jtDo
eKF1bOBjJY37Vnfph0Z3PbHQ3OSueZWT+c/uUEcO1xjUwjAAgIOL52/rEmSZh7xUjPg4YjAaqH0g
+U6a/Ac7em58Za9FwYNY9i7VjPNomira1h10nciLX+OgSM9tqfTOj+E6i8FlmljdYj/oyaUnZjmd
+UBmtnMeApx4E+CoojL+sgHV/PUHI1KHwm+ja6Vy3pKA+zgOhg0UVDY2U4Z4JdiOM88cBcNx9kP2
Scaynk+7N0GG7gUVLOhBqhcIsXLhtKnRtFeVI/e1a9w7KMZO2GMWpHDDKd7F/tryX2MmUlswVMWq
XDhrlf8nqhOmuqpilD2qf7iv5pXL7brhad+hDF2LWeidoZFjODPDztkHCNKzTQIUhIDFrf1PW6Bq
i8v70WF/z3FGHgh0/xU64WbLGQ/nDLNAFuQx/EruevyzB1P2hwr36Dp1A+AY4jJ75mMB7IaAUn8f
oYXj23YHRCtWvwSQrQqoOpB/KJoRaXL0OZ59Vc3wllsU8l2OVwkTHzCNlFnAFDPaqjz/G7EqOK+q
PtONFqe8nJ4Z/GlmoualkfqPLibW2zUKN1LqS4IvBnmteHayxkOfNQuYpMvj2nT+eBKdtVWy477p
otdQnAK7fUHyVHO2Vcun9y4y81cVgbdsG7fGRiJgDqexd8Wb2a8kjtItxddr2SJgayELK2d+J/+Y
yYIT7PpOPboyRJNNVF+fg3D2RH+aDcQsXn1XGL1a+YL9cTLRcgmm1PGAlW6ixJ5cJUh6jO5zR3wF
PT01x9WJRwDphN1dZVc+msIsL3kfHujNCVafvZuskk9lVWzGjHbBmT1gK9PLd9sy6DylSBW2rR8K
PqzupmQhdwe3PgJKYXzVBbWN720RkfpcuPFqrMmyp0cI1fQyuF5LcAZUO5qKBIrXpjEp8ros5KB2
EpuoW3V1cIUBRS6ZIzvP9YuRFIsP0xsJHcgvokPBaXQ9H7Vw3Na+Yrs7lmoduij78jQ7JFm7W/5X
N+ldUnnmNQWuspnTFM8IejigJOYDol4Pg9L4QTCaYv+4A924LSJ7pJTk2TYVi8qRoSUjE87TVGXb
gQBgdtEQF6uG5oQYeHq3PT6IezUbPwXqwNIExcxlkyAJdJclQnTOvT9tYcTHugHVCIINSUoI1dnF
GWVF/hUXU8RimXeakejOJPadGPsCq34ueOU8UTzMdh+tyXyZqWDhcOiIYYQbVjTdHT4kjHDWrieo
M5jbuwl/qyoQbM1281aSJrUN4kUSapza1j2b47gNa/4jhcA6lkgDXV5j4Qsw957bhg+eR7tYxZRY
CXf9p62s2xh2NLn9A1K8+hhZ3tlYql6ikOZdDxpkZbTDvT/G2XZu7AMe0u4u5qOVVEzW+5YEhlBE
R2nLn2mGNyBVvx4N0XKr6ksoWoZEDhR4n0mD2a7TMvx2GieAXQrqyuZ535Rt/YUchOFcwgJrPtu2
p04dulMvLO6lb70tQQBl/m1Lbh3Ldsd1exeRVbpW/LCfW3nom/S18ULxTgUY4p0L7mvH7O5o44dL
4VOZZ3X6ylJXXFNv9E7+An6zhydL6c98wLY/1t8QxhTSAIIWFdMe9nksDMIINV33bmbSuNhRdQX0
7+yTJmKroDWHt5luRcoR7E+459y5cRGYIZ1JyMuY3sue5U2EQmiV4MjYSM2WvUAvWjyKtk2PBSk8
LTsdOltwcbgd5v04meVWkPjKubKOQlJCmxGYDvTlc5nV/6yiJ7vcG6KFgYfTHRLr1hP+cwyjqqly
7iDbqA/Cw/GGqmTrD1R2vW0/6djex7brI9uM9z5jRz2V6pZBWHri2QL43bzXBg6UjIGp3Joo3P3y
38ixbwpGF0pKNoHE7+CV7xC0FyPna8AauQoVm1AQMaDSv9KuetW9f7UQa2lx1wCpCKcqf3dAbtKO
DfSvdtmz567mTytksmDHO1B409ps+5FxSH8yYb+fU/UatU5yUmHpIE9L2eThCx4XhRpY7gxnPwCm
CbbfhKWxZdTkabmNm3o7ThwjYgrdjYyiB5UkT8RHOEuCS3MaMbJlLQNNN4SJUdX1mzM00YaXk7oz
1WcDOebyzyaJ7KchhGezOCJtgYa2jH4IAzo6NHVbc740bIf2peneytq/G0IGwrKfrHPc2/MREBXz
YZBk0HJCEJNt/Ty2NvVnmyb74ebPVnHsy/LPkKEUlIN5B3rC3IhfRLGituvBamEw3XBcgfDGi7rX
DY7AMK/uU78rX6ELf4QbaQE8pg3CuMCQOdQzN0P3Erk+9nA+UfTZX04IL7BdmuuIozKSaAwdM7rK
CBVb6w5r80QCLs3FBNrRwXzXsuPHjRLfYkXhoGoZrrm8/6WO+xFUyX0qy2I3sYyAf109SyZviByy
NbyaYyjYsVED0PZYJlguf2tQsTOXGU8sSJz62Q0WGMyEvQxyC1SwBivVtFHtZEMbAUhkmOlutOtn
J/vnVYN9Y67WIY+P50XZmwXldRDePYaHi7LiatcU31r4atd0i5SGoySnzMOAzWmmypJtSqaZAwf3
ydB+jKF8KZTDCJLWN0vdi4GPOAREXTXsS8eQUTX1EGhfdhScjRvVfCBZgeyBi2ozDP13B4Rti5b5
FYPECK6Nx8vs05fZ4ZHwGK9luPNHnR2qcuhhEFAxh1N2aLvsljie2NZ6kVohKwHN36UcKFbDKxSj
W6E61jtRJMcBLGCumgBXo/Osh27Dfv+DRuRv2FHCzg1SQmFO+7qpQJaNcIIs9hZuq+7GJgYDNL7Z
GTLkpvL/kmn2z17EFq4NdbxmBiJq0TPagSlE/fNTzvVTTyRa7TJe0Rm5AXDMYsiuP/irsHh33ryS
3I6uQMXIxtGx7XtCkktRxXtlU6J7+iNHW7WGwKd5aKZcf+Jv+ovVYFdPIKQF/7GiRiFpFsPExec9
j7b8k/fGt6zsU+yr9tqP+0KHj647HvjTN4OuY1MECexKMx63+CuuCOyXT40y4P2wuAil8QwqzF/P
xrjzasyFQ096sxY7rJUXNCgAKlhw4U3KGYVB0u9RIlht8ZMPy9inRSrgWT9Bb3334qWGE9qz/Ng5
NZEMUePbm2IA0lEb8ttPVbIVHp6qyprHTTaL4ZggBvD/JfkjfrKP1MoaxjvncmBJ62VTcqgweDNF
AuE40hzY1HijcK4Ay/ssvK/q+QSBSLDmIT+pSN+DzGHUxJG9Amz2Mxpg26x8SNdYkZ7dWLzbrF4Q
PNg3J0u4vNmSJxEIauyEEbk/07gH5bUqwzX6mVtkpetK/5TugTyDeCfr9C/B36yUqw4pxezWW79V
FQtAGmwPhTfD8QgPhUWYRUoP3AF4MhwbfUUxvYhUnHu8JzOD+X3kYyU2gWmF2HIQ1cXfLL3O2PpB
mxjCWJM79rcikRbwMf7gsOVXKDXBdT1Jr8A+2uKK75aRru3uEpTuvojeasd7JNZnN09edDRbfStQ
mPT8ubUbsCUNAc04ZcUTmEQf3Pu4DJoZeQg9OhTXgcMgAWjp+a/A35tLEHGCy1oGu8C372VFkWHW
/dn0Cc/x4uo2Y/HbxUvylw8SxTH0RvQRxy8ZlFbmfgr1gKr1lLvj2xQj5ysXg0vMaoW9eVUTbYD2
Yx+51SYME2CxjoWBmU0MmncIrcsirCPabjkCLqaXnEFFtEXyw3Hasw7eqpbPQNIN1j6yQQQUMVDE
JqOxt6BWdNhK1EDiQEAjRIrKooPrvxqA4wXORq7x4CMt8Ma5aIRNwk9Pfbih/fe3bcu36PRYGAPr
JxMhGS7V9Gp0vIgVlh/AcC++HOESlHXBDqjkL/SmQzuk925G2dijOBmHCUliyNLWmIn9wk54mcbs
4HYHLf2U3QBacJ2CxUs7saXTC5FDyD9oSLF+x22Lg4aM1IjwzXMZ2PcOSqF4wM3ZWtZ3oJlwwWG4
WjIwDsOMb9hyc7Fxp2J4YIzV1uXZQ0PoJOZ3yh63C8MDU5tx5TKBxFKANYf9zskPpVpbbqToC9DH
Z/IpSLK7TqOY1XzvhcR8ojrrw7Krh6kbzG0BC+B+JqMc1tExKqz5lM1KbO0JWijUjFaKZx2EHeV6
NOymsfqswiY/xMgLHXIz95TVXxYuDRyDeKya4sbKtjrNcfnpA6CHKlLsvcj/B+7kfQZTnSTW30lY
08GdYOBJPgdDn3qsAOaNdKaH2uxBPjIiKCuVnhuVH4O7RmTegznM56FGf66w5G4BFGSbWmfdWWv1
CNe/ebQXONvk1lyHc8+YfHCWlhlxAUXnpVQ+jDZp2ztPFuZWSFGc65J0ZQPDd1FwkuAZy/elstV+
pEzRuYHQHw3LDMZzp6OFcULxtB8rSB2+N8yboelxM5mGTz/dnJVJ2GgPfWJr8HFfWcZSMdmnBUVK
Ho95BsAOJAiT+rqNwWO2Qu8JQ/FXCI+Lu6HBv92ceN3wSxgmv88sbE1Rh+vA6g8kTj5x6rOBZ8eh
7FocC9TLK8+RUE/BMKYBe6qyiE+VRQsmEHwBCRg3XWR+1HyT214wxDVkLM/SQGdlzqm602iZg1j3
m5m6kffkLkqb4OzE6WvSjKckTxk45YthoCmIRIqfM4/F4ZjkXxAod2Pf70kQfIyRrHuRcSA5slx1
aixvXgUVz8cb4fBowwaEgOEP0w44Jjj3kRl2YcPlcsafJrOvSU0+Qo9ssA6KeB8E2cNQgh4VPAcb
GXv/ZKgvgx1ZZAlkR2WVnyWxDmuPSTWuapbfLuoHs5V/3cAcQB2mjEPaXSy1izS8N7dj54Ld1eGP
lxZP2cyWrF6W6haljhr9Vz+KvwJFhJmF+27ljzwVhUjIZetilC6cN8TuAJpMeDdJymAnztGYGhLj
O72Kgb4GA/iBoBkggX2iOCjEtbE42ii2QXHVgqG0QxgfzvnLEE5Pgx3j7ow+/RDN7pzmsJCxx2GM
2LsU8OQiO5sA1W2LJRKlq+echhRHWiPHqyirM4Rb1DnoUztWxv+f6MP/N/jQJGZYCM9FA+T6nvo/
gw/LsmvtHjQr2QIkbla6Qhsw0hvy2Un2ccygFsD+ug4b4xwzC9orPNvr33TwLnDrW9tnF2sxLrRj
dKAlm+5+7Z9hl18SNd+gp8jDb9xp4ub1xgFAHKyisQBqDNP5rILAX1dVfey8AKbEondnDVrApTKD
8Nbnyjiwz1Rnf6oRIpTin+5D+adNCByydF8chpFVLElfdw0QKYw8ZOdMQGTIBv8vxs5rx3bkzNKv
0qh7qkkGGQw2unSxvcud3p0bIt0hg967p5+Pak33lAYYjCCUVDguz06aP9a/1rc0B8qt0NGw6bvy
RrcxiinnoXKA6MVFTK9Oh2xIZl/TBRCGb00vIdA17EP/8a9jzjET1jDpAZ2rM9o2lO2ZQltRGsdE
yFfanQAR2W0gjpQ4Xw28imujTY11MDnJhfTdP/+hrea/ao7//Wv8j/CnuPuvUsrm7//Jv38V5VTz
fGr/5V///lRk/Pc/l1/z3z/nr7/i7zf6qwbH+Lv9f/6s/U9x/ch+mn/9SX/5nfnT//nVbT7aj7/8
y9Lq0U733U89Pfw0Xdr+46vg77H8zP/fH/y3n3/8Lk9T+fPnH19Fl7fL7xbqIv/jnz90/P7zD8uk
3Pzf/8/f/58/uPwF/vzjUOThR63jn//r1/x8NO2ff9j235TP8cu0TfY3yvHotx5+lh+x5N8sy1LL
f1zeEqbDj9Cp3EZ//uGov7nKla5v2p7pc5vwJTTcEcsPuX/zHEFAnnJNczE8qz/+99f2l+/h/3xP
/y3vsjtq0dvmzz+E6f1r/7Dt+IIDlI8F1bFd4ai/3ojgJXhl5FR2pCCfEddFCY3KfXOkfZOVNCYN
TnBMsSd22HO48LJxO1YFzeTdmcJh5L3SCDc0l52cDMecKTMaQztCNJVSdyaMODBQUOTNa5Vb+3hE
/cs9dpEuKxOaABY0J1Q2JyRfx5l8qwpioc6Eq9SUJISLluhuxU+wjOjFcqhVbODwbWz8XUNfxoxr
Ocu5dEkrpwC9qh4XSZst9rCZVqNwRngpXOswYt7DE0yRlIDut1mcH7QBHpcIu0uLStk4p3zwdpCV
q23kO790Y/SHQCD49QMWicyy8RzBf9rkydSvtdE/6vE5gHZvhiGamfCfKfwFj5VvMQ26m7kqYYpW
9go1kVy1j6ttcTlMpWXsk6RaaiGhNelQ/9KDd0nyaDhDo2W4JwFMflEClscwOhzGevIILyAsjN3w
rub72uiDy6DEtmDlxHnLjLaBt6xnkvwdgeygouQnbYcnMUwkLqfuw0t5c0VyYnIGmpKNP2pZYQO4
QfRtP0AmGxvf9X8HFnAbZBioaxO4Qx+Hrg3FMYa7gdLiMkCQoy1d832WX6mIg22QRXsRuPkJ7gMO
Y77b2PjMAO8sRul0nY0+LN/oZJVo4zQxI6uByGWM0Cuz6Wjy0zuBx2dt4UJm4KLpLW4BoypcNaxw
QKZC1QW0ubE6yIPzkmtn8KX/JvLuRcc0Pkz9q6CoHlnXv4QSM82sGgr6YMduSFRzVsBiWCIAg8Qa
PvNa/HZcqAtWHT23qQ2i772rNNdU+hWLFge8abbbUmGRCNAiWDGbRsb7do8bY9zJzmg3vU+NjUUe
Om7NJZckX3xjwG3n37Vl8hRX+FMYULHodKCkR/ErNTpoOoO3AOXqrb2EehIbMzHeGVQEFAe/61l7
RrSIOvZ0HuueeXd85YnfH/Pev4519KMUIZD5ti84HQZ9Bm5IANK1LbwjkcRo37jPxBRSoggscRcW
wp3dfcbon1HDWlNCodo46POZx9LX9HiBThJ7gPNumwS22Y+fShNVyRgNOqBy7J7uMGyXXfeYyBpz
svWaFmGOkQXUGGs7Su8QHdZTWx10Tw3tOHwqld7ZuKw2dN9u+haPU2bjOIwqkC/Gtx9U8zluGITn
2sTDE1YvuUvTLbhxia92RjqPaHqrRnNT9OwJ9Yizg962HAeet7ay3qF1jaXBnOlsjRHrJyWSUbVL
9dQShxE+lYch3k1cGRawvZCSotmXn66fcO4o0QdMcG7pcrhUmAWHBqx6j9QFrzDqT6a/sYV4cfI8
gXajVjyJ7e3QkB7NM/O+HfN3M4q34NE0l5KHdSSZuDAaZbJVjF4wEWMlyPOP1Ejfh1DF68hjxReN
3kdSZljnoteSttxtQWqTwAUGNbatbHCznZ9ABIjyjjYdzXqljPiUl8t7nK2NPZcoY5CZ19Z49RoD
8W4yjIOgIMOtgZbEey9Cy4GIxomClQ4KLCzErl+eZuXKqiyTpiSKD0jNLfS24ejo+hf2QmcNmKTk
xANr015Y1p0DGWhIHfaNTb0ZDPlsiPZMKg33GgqcDojewTXYDAWbJVO/TTk2MM5VdChkas/QP/Pd
LEgdYuGQnirP7dhfRpMOpKJP6Had7lqPc1nSPycaOHdltAtm/JPxf2Fh+i49VtW37qxtnXt3GCrf
vcg4+hbtiAovR4QOyzKd3VvU+3LvYm9C5BLhwdEgRB0U3syH4jO1Sbol5EOMjqma6yGhNKXgwNH3
41PY8QzoBvANpaDFbbLvqxQgRexztNQLJtjQzyKDw5dD8FSaRMGMA9JaEEbcpDh92Fm+9bCBLOIu
qQf1evS+AuWROWqPQ+4djFbiznPZmNMrBDO+UD8+NuLBdr85UTH19cSSveY6dyfDdtkbLfbNxExh
mffXsu0cYt0Fxi8biCcixkpZ6ux7lr2vCfRtZqnvE4Fkpym+s/o3uHoz5zvu6ikkkG7zXBAuW2Hf
td+SlOOg6udtvhBljcFL9lah7kckMXgES+sg4YQMPlo6ykcULhozVHiyqpHenunNycGzNN33GHDe
H9R7asz9Vln+vrQ5hEXx4mQJolMtuG6oXwD6MUbZOkfrwl37FkTWo4o7cJ8DFosmb7gcJe5XXnaI
8+WDPeHMwEqJ9Rzd3kxIivOJ8Tjgih0zrEftd7go1b6HkyzyviaOPmtcVJQUTRRPB4G7IlGwMwbW
cIqzztDhp/B5p5M4ZFxoqN6GNYeGNxww41DMMGIMlV1zQw12vyLu+G2ZeH5LSLgsZ/vlGqZWkAo+
6QZv4QwSJwtP1Bjdw2Q1V3iDLnmRP/c69jeSm2sF6OZUM2gfjNSjj5vwhm1hCqwIL/N2irasNgDY
84ztWIDnGW9ZF2vIyrZYfBc+ykuYzw0uiGCnIlxdQj+SGP3xvfiuDED8B/VNWNdvjsJCZ9pciUu1
emXwuZnYIdz6Fnf+xF1ANjQiEIRQx0EKzvhMeQ7HWIlJfjuZ2ACSBozKqH7VbMlWYYqu66fRpxY+
ACFGppluqY3W6KbJtNVUhkUxO6CadNdmKGNy+XnNLgMaaA/PS5rHpqskUGd20HbdPjQED9j6RwR+
sIUEPaS4RQQQ3otHJG5VUElZRJjJxDS7G9gW+J2RfLrmoR/oiIwGIhv4YI6FnaLzdvQgA9Xj1jHu
8Erx/K+tU7wU/Ni+czI15XKT5KKhZ42i7sX1cUOXC9QWIKNrDq5EECkId+n8pJRt7UmyO20aPFZz
x+8rHLzEnXMWw7hNAuOYKzyfy+foDs2rb6CIzhzmGjXABMc8O9Pl6tjmpmzrixHMD5PX7qIWupru
3K9iXCpX6G8MYpaCgbrB0sB+nDRSCki0ofJFVO7FCIt+3VK3uAEsu2ADeCC6YFR4pq9bSTzSwfAb
JMXZCR4cXstrj7QnqBAaBEIUBwOJiKnMuPEBm3sBV+k8vbEMbtlb2fTMLJ8E/PrRGYOLJ/lks8Ux
FQM73Sjbw0BcoGEcCxMrR6JqmioEm9YGeoRjPVUSh0IeFAcxRcPtbPxyeFKxhg1f8GkdS9J/DBxU
ovijWvtzQRZzHYkOu1I/fcsQVdVvHnx0EztijHCDn0QshGaeIT6pPddAiwneJ5OvmZ3nqTDwe9Bp
DrBhJDntY8QMiHmVMW62AtaFmPvNMtbEMr7mUboH30iLtcCWxFg8gwJi+mBTEg3tb9+ugcoIbrcE
6jfgQLeVn4xgTK1RcwoHK2SXZ/FpqnE72P6Fcg/EdjAETvIxEwodTfvQeNMrG/NiEwnrykMSe0ld
499LoU+kbv6EQpiKnykqMStrr8UmxRsHsxez+y4O5CMOPg3ICvtQXqiDTijvUEuO1WNhEEvj0pKW
O0Rm8SZYazbgp1Z9uQSOivjLt8vtlEa/krIRawYpBmh42oJ9MA/C5kkU2Xu6ROgMnyy3WWGPEt4W
zGyynwVLk0y+mX1HWTPlAWbZQ2m1va8kX96ZsDkGdMG+sT6cZH6MWKeucBZ/x+94PDRVZcHe9Hg2
ViXQmNYlvh1ly8bAbGiHDc7NUi/sNNmpD0JKCewEUkhLFDJwf8YsGy8Y8TFaDbwWm3ElJTN/it22
THk0GMUXC/lvFwFhG8XlAPMcG3DIT6N2bGtpF3OETq/IXZo8Rn4oyMCtyYWkW0t+SlWafIwFISYD
KdchAUvtCm+hIhm2PbMsYH1AzTOW3SLteEdCLcDKExMrpVxIbCb0w7U0sO5BYbgUvjdANGZHr0Y+
ps4x9rpriI+CdfZ6sbeb4YxhhWWhcMe9E5enwX6KC2rOY4vwQdf0xZ5yM7pDFPT2qWC6rpgXy5xV
v2ltiOC/CiZfV4d3w2LgKyeaMOQ9BIzf4KcfqZLEe4FgDVWC8wD3qJth76zj9BatGLLT8o8B7t1q
qT0p1fAdGE65lVlwE4AJQLvlw+sq70ien61cvWx7qIKWGj8SW+F1BYqYg9mFfuL1oJelv/LxmrFX
WwsOl5HGRVekj33Ks0AU7FS81ntUENqiKntOBoix1kxkGrwsn/plnH22FyEqY5/Am8j6i/bLi52F
ZyAXN3FJ5auX3xaz/mXz56wCoFuIpBbFqDtSLQe27pjeO+4NMrMXF5lq5X5nOpR4ZLPvhlmCQqH5
UQmxxZy3izki1nL44uDLczopnmYlrJ1Mgs968D5HNWL6TbxnOG84aouWYxvrWcmpe/TRAzogTATi
IgPozdmtmsvgWtHBV9z3mvjG0Uskz0uzwE2Bs3VDDG7D6dQ+LDa8fGal7PP3YzktScTZYcakm+5E
TZk2G3YoyZnLW09cVEn1uAPKgqZDisLL/q4N62tds0+PtXS3Q4Vfe2mzoD57HQAZXWkXTgTqzT1k
fl4EDVvZIdvnPS8ezMHpelqs211u3To2dUdFHP7qbNA/+TBwqMBiGTVdxCKlf7dz/zN8FWIgtlBF
mgBm9eZ0TDiNHO6tRXfHb7fxs4n2DJvDRD7M5toxBbn70TyHFvpIP7sUeiUu9aU5V0Qe9/c2EvV2
jh40a3ZTIE3wrp5tua7jNy74G1OHL44YD0p3t83UH1JIloLVVpLe1EW17rk9ogc7gBxUcCTPMfbj
JxxrikEApvL8exDTrQ8tR9D/whGjGfG0iK1M/QNAoMMNITIINBTs7iYiJo1l3C1F6HPX3wNFDxpS
VCREK9ISodv9BkSpdPiQ0tFKnyjFXgRjjvPA3rk4KRNBRxblsVR4aSREXyqgnujD2PljtIFlx7Ky
iN5MzGWBzUakSEyQRogEBmehJLbTtTL8z6qDrG4FVFGP+Hg5Dtsr7sqtuTSnUBFQze3ZH2289zgg
OArcd2I8pyELsVj+9pltHdoiSY+fR5Xd51gsjRLe4ECtBa9DwUw4++1dPfk4Mx5Kz3irOnEL7faH
KfDqeqQYPXUnA7SnOsleJIwIPdz4eBxtgS+qj/bsXu+rkg4g/0qtyoVn3LRiicS7z5xvXY/8SlsF
X44/H8aZwa6sz0kcHite/JsUJi1WdQccHzSAh8qszm4IWpw5+CMrvFfLgYU+WU/1EoyKqal2OGHi
0plwelBQJTkjE++N5uG89ETAQWqS+hxZe2/JFQYFfTKiq1f4yt1l5U+BM++/2pZ05RmsKLMQollt
ErZzckhaOpP4JXmoNwm2PP4fI3V8pqE+psU0echueOTXtP5MF2d4EKyBYRuighXtCb36OQ4BtQVt
wcGA1xZ5S0ImScllVGfGp6mN74EGYkZIdIOWR94sv7tGXMJivEQD/KdewCFB4h9ye1OZIatxO3wv
HfvkBjYsbUCkOUCKElv4lE67iJW1XbU/Xo/NFhG+Jz4R86dWUPR7P/s9s0tsPfoQSSrXGxYMmIUg
+TxQ/knG0Q4eGdXOJT1BfCzWi0zOlH5G5NAV/A+Dz4oJikB+sM9IVfaGvsee8pVN9RUgLAAl0NxL
I25fOO+wYI5uh21sxhmePY9Ot83SBEo49bcib/dTNN9ZyjqwrbFRBSgGbl5DAu40rw0HQ5Wcffr4
YDhABYyfOX1T0QO7gG1ve69sVoatznv2wrh+TVuqda81jyBTPdolymQv7iNA3DcVsaRYdS+jDC8T
eVPyHDgE9FbjqqELfD8CzKVSJXuhvbJciwJLPs0LHKJBexPtiCyiMoJTlslyVYmFZZvf24nx0jd4
t/csZ+5UFgaAgoR9aBGUWMf89jv8V3Xlvtap722pQt6y9iHClSIE1QEqjBrfOk7DtItwKgdAvzJr
4uPhRCgk8jlGuXl56CycROHM/Mk5cZfEE63hPNhoSUwosOb6reS+4VqTyt30VUe7ZTG7x3m0jjbD
Adg5b63m5VUgKjADBCpKznNkA15l5R7IzLCsboaHMut2hYVc1BRT/ysJPgpJyS3dXveN0CbUEnZt
PeeTJmUaQ9ZJ4ct56JG+KLZ2auebuP9IRndk85hUPEDXFIViP3CIBLNwRPFmeb0Wo/3cZD4YMA6f
gfsbCeVsZhlyb9N+1ZLbLGRzHzpMkyV8b1iDWbflPeYR1ehogTLcdlMA490Fy94w6MJPOTfI6rpA
JOLbb/smX1pRkGjJy28rqX/FSLcH3hygBiaeYDzi71LKViBPxR/UyNxJKrz9RDyVlcsp1ETjzth5
0a/mvYb5NNyYvOkql9OQDt2l3CU/c9ZzAJcg5xDe0FepaZZvF2R/BxbMVYXamAlfSgjNA94VDeV8
O6500V3dNFPsx6H1mFGwcUNvWg8tsIHcdRP6n6wJ+7LrHxpz/NZocuFcxdiBeRPXbkvuFw211y5S
UlN+pQ1JUQ1nL56rU8OwfVf23Lwd8TiKrz5JpgUgfRGB7dj/zug4qcAvwu5fy5pnhkH6kFan8Wmg
GPRqsIhmVKZ+ail+aeLmezKtp2YxsARSnuDkJXBcqGNKE1IvlnZYpXODzBkHjDTmHeI2I1kAyYfq
1p2k62opNA2oYygEPWi5AOIZ0IEV59tAxjdMaL9jem9XKpkpuc6XsnCS8Js4A6WjyzrG5BJkW/Rq
vkccaxMEin2VkU8tCZwaJrjAEn4YtFHU/9GERBHBEYDON4McUgy5on8uksi5N7jAS9bPzhReAV9T
j10zs3sJFiCE1TUlGsXGQJXZD4J3RFX2e4O2AJxhuJUVrueotVhMhvIjdPW+94Npl5Ysvj30RJM/
a55Iy2nt/HQ0xXCaDmce5oDGRnbppA9p6y31UzGDxS26EptST8uYDbCsoDedKAyuzYYrEhzH1knC
ryqOzK3AKOdXHGSbwJs3OsbSosZPmdBIbxNy2+ad2a21I2jCTVjzK6QPzOfdtnLCW5gpe7OMbXKm
PhfnhEbm1g2kZWMCMNI0LoeR6dvPQ6qde3lM7cDiIM6pMPGSI9LyNWIBgOBRw5VIIjwrsU7pCaHI
qfu2pLxJquh2qBg0qSM+4oWtLnNX0qU0JHyILT4tbEYe9rxr4yzlvUh8206qSyWii4rNJbfF36ZO
rqS7qnXsrRxF+d/QcFMj/eDjRTWa6cU7ZEVCiSQHQpzafABs/INdW6V3ohquRdkTV0pYUPCE5yRr
YLCPzAuqCpGv8lWDtbcjgKcmDn9mbR9r0H1wa2rV3bE1IwnJN5B1VPkkM0WDbumyLZkdPCoJTkWl
DoO/zzXIHunf6wo3hzD1u0HBVKE78iuZXntVvR5mD8irhsDVEv/XPRvxNoUeWUkzwcomwltridPE
9KZ2jNorxCTr2Hga5BNQdi6YFcXISJbRL0I218IYpgvcZYDY6hrilat9bv0WwzHrMgNX7qQ2ro91
wreLqyFdYFJFT43cMqoqRadfoOUiuwpcGcwQREn3XUdix6OFiIepTflix+YIbzRg6keI1GzC6Ecb
0UpLVNVVpG+sNqvWwnG3hbYAlvL2SsxEgpOjlZnAxNI3qfYe4j9YvO7WNciooJ3dNVFC6pLwd6F3
itSrFSR7MydQztYu4qRXjfvYoPu16rlPuwhjjuBepTlSMODid/ahjrs9y9QocT+6xu9P2dx3/IU+
QoEKj1o0HuBxAFQlaRGYE1u+pWZVwII1JpAI5Kf6+dX0caRmYW2j2HoHhwr2HYVJ9aoa09usxM7k
eTYNN/bHzEluORr8JK2kudigzFizrzAldIDJ7+7Sf9SBDQWtyBUK6TgnVAWMzzQf8SRnCEy82V/H
vH/H2i3XFM0f6phR3G0JfpsGTk+JLxh39ZKIIfbZwPulUZFOyWSADgUwuSfOiNEyGlNNNPbUlvCj
nMR5S2pR7mnJ9FezR+1JRlHMGNe3fsH2QTfRdyK0sW85gdVZ/FNRkXEK6qMFSJub3OOQR+p3NU9L
Li40rnEGfYTlKlx0FT2HHk4Jtxdq15WQ1ifnYZIE9eM6I//UARaOlsNZ7CmWhupXsmQShoBLCb4I
NTNeconwBOFE5LRd1TedUbVrxyHeoDmxk1mMFvITqDDwTu7SmBiC7oos1t8h3ibuZz5KYtclWhdw
0DdL8jYAhLMqBIfIrjWbU1y3X3mLapIhciLcNM+aLvlNY4UFeZCRhF0/WjR7IvqaOXvKXlbZOWRD
kTXpdsrh6cB+guIQcRTgmqUtgWb3sOR0EyLMu/W9IC9BFdi7P6TtS210TwqCQNMF2U53DE+RdgzM
88u2mrv3EHTBiauuRZLMJW9XqOoBT4OuZCVhpg0FTUxefkYQHFOmtWMnze7A5KyapKCgbPJ7tWGc
ZGHJG7MEQ6+jfF15wlulU3iKdf6owkYeKlv96lOUWeX2hCUhIUvwfOsE8gCikvfeMMAOwNj7NLh1
LU5Fg3q2Y5aUzvTsO93tlCcPXkRGrd5lNs0IfARbs8fSBh7SRlIF0Z368zXAOlrKh9D7nJSbsYDh
hAxd/yFh4Mwq5BNWKTwvCMP4W10z6eG6piLGw5hMDwtZtw5glnck7fac0EZq5AjlbICfy7Y/d3NC
FWP70FNplRXxzvejAwbEG9tOt6HOvkpwgkVTf09W9Y48vaKN5dFGtYcwgablSBLUlBxdcBSlkEOR
BksXl2VZBOt46IBW2hYHN04ZzASg9Cqe5hYrtCh10A1rbe5FGr/Qz3mfmOHLOJeHSCXnoSbBlzQD
SF3rIa4quB2E/vjo/R+P76tN4V9Pu2Xk4COcssrc99UVWfWxo9znkElm8JF6Bd7OQKEp4Zq3wPcH
Fi34zCooPGcsmQftdRdyoeq49pO8QJMBIwwdxyNnhKHATvHIRmY/AvWN9FNDCq1n7XISGSFtDKXk
vFCmbq2cZS81vwqk09SeG5CUksKta9AwacqpVgen7NG7vERvMSi9xUksL17qPJlFQk8Sr7517ZTG
rp20fw1NSXaAsw9+mascQKS07XDK2Uru2256ojHevfKAICyLt7gLsf67PuQKDWKHr6Ybt1k2N8eY
EqQl041QyyjuiWy6xLqe924EHCEcMIR75jMQ4sya9nIaKYBlTmq8AJ9skT2wJZppEQSPEszOQbLL
YChtdoQpcdVG9X7s+nOqSyLnnvmQRJzjB2948DQcldytCXDregsbnqKfBpJe1+0pTLX3yPfsqQbk
lsmndAupsOw4O4xcTroTBqFf4yP2SGMNAk4/w5FH3gKlnbuHziDOk3KjStBLEPfEph+ZUEWWY0Xg
ztykzL8UwPnO1iZ1VgcGsR4HeU8nIYaSGpImYe43sD/AGtlNWa3O7+jBQkHKHztTH6sGZKxl0tk2
Ln5WH5oXBmRNSSQFxlxiPQj9zvX3EiAFu9O+TndSw6MIw/aVCFe4jweHFlhFgZyeYQJbI41G98gw
LBDo19qBFMKpkxbuQab6MlQmVKxcTme7GkkPZeWeaFj2UoQ/hhwplyJD0VVztadQkBPu4GAjKAcK
+ZoZCZbsR48+sCaUAvzQTGceN0CvTNVVBzWlx7HOtjVv7KMK7R2lXd7GNYAXqtbd1QbFc2NQHQKf
kbXuxEOZllj1PBi/DhDt0ouwLWDgQk7HVSQ9L9gSoEYPHiuYNLQJVs00X0VX4POk7xavMW/TuLNA
mhPlFQDZOMeFFxUO30DaXjxjNvdRse8S21ssQjb5GwPVpUacLTLAFMR6n8wGNcpFfjuRgKc0O8RB
NaUoZ7AQjSEyMMlE8S6d8QoK41jmL24wPlN/8iwWqpTPQ90Khf8QliQegfrDo4ROPwUtwBvpGDcd
s0MaNxxMvDjahEzJh0TqKzJ2vx8Bxq6tmbNzHLJLKuuo3LlzsIYXv7AbSTxQHXFDuJcOLbasl7j3
5kvY49By4AiweUzmU1/w9tfOeClD6UAE6pClGjbmXk6JjDlkagsg8C3r0B/juCVb3N+NyzhrNUTD
hCCKWrOACKr20RY/ssZRD90YC2kTxodmIajk3rRJHeMlMTzWyDW64hhM70mWBtRUWt0uHsIXGTIl
0xNkXtKKMxmtPgN67QFMqT5Yr4anXhpIz1Tz1ga3Pwp1Z+sjLaMKIxQdxgWqz8Tu2YiVvau5/Rn8
JXZ0HMVp1WMzGtw7N8zJ2PvGPg1pSUYIDgIIZJNNc6fMbnlAxPw0vnAjILdlVsjTFaBN9j75OtMt
UfGWdqAq71BT06spA2h7rbedTXlsAWlB2CeqW6oJQdnArGcWd14FZ3bIP0ar2YpJHke2DJMDDEN5
zaFQF8FEiPmq+ZjLxW8QiY8QgjFfr0GxuDqNNgP3MhnGRvzqua/Sp/jAcS9jmIwnUVI12lfZLg6Z
QEnjFnA0G6gMXvRpRxwg8zTcm1n37HCiLNHBRRHeKWOkxBSnONSqe7NWW8rBiW+DxGlScol671hR
t54Gu9qlbh+fQl7OUV4K9oGgO5gQnhvqOtqZJjvZCZhTnfI3KVt8E2rfnu3UgVLLY+q9xTwZ4GXw
GuEj5Kqhys+MNlEcZUefE9Rs4P2ztUvNRg/HTaqJDXL05me8vGyHrYTbjmqTxB4yViv30TTsAyxu
60gb3UYW03ao0bng3IWJHjatYb0z9ZfrgSSHmeZqH3rJbQS9BhoRWLXYqKati+6CFLc01AQODmr6
3fc4digDyLlCTVLj0VxiDetDfz2aFMZZLhLePC8wdZISfhJ3QF0uwzS5j0EyXetpOHD0YoiJbzHe
hJu6MG+FiQXHEqS6RYZO3SbbOmjuWBMxLJauy1Kq3RvUy+auT9ByND5TFhhYf/gCuulCRM5kblPV
xrHy361wKdQhkxg7GOEwTmyaKbzAvmh3XZvsbbPKjyLFveLweIjkq+WmzUsEQEUlBTcFYFnGCfsk
a3fvOSQDjDxV0A6uTZ3qm5RN74Zg2c3Ys+PNmjY4VHpr+AEYnuQonJRsbQci1Cw8AwCZ9+p7XAWu
sG7o8wUMFwFTSNrolGgWxjJXWFLKMtvz+Lkzw0KtZmY/+IK0bjFOZNK2T35t5ZsCGZXxtKkwPNXk
XrWBDYbViOrzc1YWJ35VUnA6twQYk2Yy7iMmirXsR8IT/ku2zK1dTAbIS/oP32dq6hJ2c7j4VnYW
vSogm3uzph59MBqNHaKvcLDtrMaCSO71xwHnoOCpd67QSxg8yms3xhw61sGYpKcxiT9UCsAkiDno
ikLQS6LjF9hk+uC1I5cZjwAzc8xdpOQ18PE6WCQyuF5r3ugyfGIuLteZIChbthgBKqA0jozOFV3a
ZulpPITFXtsvqReQFh2oeqyUwP1QPUy9eQuUPNyxmz4JZKl14hvN1gN70El701KlRQGGYqpi7bbh
0vpuExa5nPA/iiB5q7VwtwyLoHoUo5JuPGvjkBjtDd/exjMWMp8trA+tdDv7vMRJ4tR7EDHpauBc
jV+DSkUWb86Illv6rNegzmGRDO9l5sUU+EBT1K1+hhwevgJ5fVh46fyl1l0/0D7VimJPoRl5MLbX
MyfxrUuhHw+zPDjP4NoZfwjz0/b2ntT0W0apCXatgx0BiG1Y2MUTXGnusiIxEmJysPF8snhZMV8C
m+eKwAXHmfLMqNKuSHJ0G59QmJuW/bkJgJlhSSun6aZ1aLiBS7Jyp8BkKkfgtkJJw5e/bSYTuw1r
gqRrFywsupjFmroIQMw7BdiTFL4KNXa8KYYS3qfXpRtyTzGlLVSjqjG7MkiXm7Q1kcjjN2sxGjdY
pqTbHeAr3Rh4taHYhECdS/KKkqGxDHDVJfHobiyn+MiNgJrePdsFyyq2Wa1YNfH4g4T34HiUFHuu
eExmHGMkFaHhJ72EckOvfFSz/eNJG5SSME70PgUEI8dg+JXOWq+7BJPpCNKgBsTKw+DeCa8miFOK
qPz7XjLapsPCyDOxbteCvIPnxzuww5BkXvIoqy6eRiERfXqbdAWkHJgZJxQT8Ot3Zas+i4RMjkl4
rLRdMDQ1HlzQ7/kqzow9q/lkP80p7rLKRn8QW/CpTzUaOy6mHImUawncLu3Z7RQ+dRPAz8kKHaww
hIOlVe8L37pzupGdA1Tns5N18UMoS5ituIdDnZDIJLnat0Z5LUwIbnySFVJ3/sv1GCQ0FH342GgH
5Dat8KZv4+NUTm/gQj4axP7VqKITEtpHU000HNf6if89ZkU1vlOt6lfYGEhNvouCWK5oFJeq3xDM
yrunGdejheXBSex9a44lE/tCSpT4k/ngcWeuSBkZoACRghNBAXYWc/XxHeox3K3gYO1zSWEaZYlR
lB/qeTE01cZvG44i1sLp3U5v/CrlGp1r3n7q1wS1BD7SxqNIupXkyQbgA45Qvxlf3wOVYqBD73YF
p7+IFJupwJT5FFwYDxQ/g4EWQbGu4gEXz8Auqq7YzqSskbLgMc95fscGzEoCukafQV5D4TJj7qzl
WG+VzrHOaIBasvtTH9BBvuCF+to/FDZxgQKjdOEI4zTp/C1yogW+F27dqHs20hm7mgXKGqklIghb
y/uUTaQxLnsOr72dva0XOfETO3gfUzWhRAWjpMdPz3eeyGNGNIYnO1NG1hJfgkGHKRM0xX6wJTbn
PD0HibzTHaJ0GGbpLvhfzJ3JjuNKlkR/qFkg6SSd3EqiZilCijk2RAyZnOfZv74Pqwpo9KaB3jR6
k0hkvnwRIVHkdbtmx/r8YhWdh9VWe3Gyets78HTZyG/UiA8U9cPE1lKsS8/MNg5cfJ+XyGiwyQgT
hk7vYhl0a27hoV2fS0kATK/IoXv6u6bpW9dioJ7K9lfLu20qx5mQlfxU5ZdW2b9SZw7LC3Y6o672
YgxRfqMG9MvwWTb2QyfxIMuhvLfW8v567jZZHCJ0C6ybrCDMBoeSAtB9n7900LJgugArCPEr8MpC
4cNZ2879T0iKEY/hoHa19SebUl5lvNv8AeWaPGEshfhHCwUTJoCuPOcYROfderk92X31N3aCK7za
eW+qifkg7R+tuBQHt5dYD8LqdVF82jHbLFXZaa32Y4TvNRjSp1ZpFbs38Rnwfxw98TK6CywgYfHh
FS3UaYOnZFpgM/Cs2IcJwkvm2NCj8VzmHkMOnI9nksS+rqJLyKl+LHHkG1XMPCnkngzVSrcOXLlg
TLhTrCun+ZpJcW7V1B2EgV+fdSNpRiP81EbSEHgAWHSJ7wCQDOAGzLsVPLZUnJK6+Q3Ktl31vHSs
f2gDzIwXzAZy51bZS6RNpW9r0xEPQLwlc1fA5wUWTo78aNnqrTOWZjtD3zeNbl/daT44mcbhLozv
rt2/eviyNhRUohUMMaVxbb9rRpyKDRAMIMZsUVMtdta9Nz8QSP4SVBngYkSihuqMD4JPO9XJNxOa
IcAtD5i6WVOQQ00OKFSci1VE9LLkAw3mHWyWTPR9OLPS80rQkm3yIU3jWqHVENF0vq3O4OhRxX8s
Et+DiO1dmzN8uWPNGUI9x4YbXfCIojVW1mWQ+5EEP9QagMX6XRubyBd9sg0TBpgqJFTTcmydENlY
EZ6alprrskQTGmjlMOmXwQU6D1jOaVwlzD/vg/w6lQVIDfenMh3v6HCxlPw58FZ7z7pxOW7rp65F
VDbFJ7wRZ9P33hsRUrpJ4OuNPEdjO9auvANY0qGtMJ3XLEnmL2kNj/k0fVIuQTEQDAXsn6DQbecc
atipo1x+mfMAY1qaR31y4eVq3kSBgv5dWSVT5OyF22i2d5bmJecu+DQjWxFSV2/xHCPVpTVFUyFY
eGo5lXZRKGFjwAfXFYRTY+qkYNDq20KT2TplDUQPaP1Y2vL+z3TZ/1kM7/9jws4y/qeEHX1NZT/+
+e+hvOWf/PlXwM75h4uBXrqe4Vrk7AR/86+Anan/wyPS7hBJhpdrOjbRt38H7GznH2g0jPKWYemO
Sfj03/E6WxDXkxbBOnJ/riPM/128Dv8U8bl/ZSmX8KDULcsQRJBIcFuuS36LkF/183WPi5A4nvEf
rmF0IOFb8OCpg3PhNYnaLzQHWABAakj/nQFCgvum9qdMv+bA3U0p+x/oESS88ByXrd0cc2s/ZOGz
tXTZi2pragoMired+CIU2yyprlWH+bUhegoh7bEU+XHs5Ktrzey9cp9kKHsb+aMK98Bnk+4eskfj
NY8NAGX1xaJuLUvkbRA4g3R3Y4yWn9XW3VaPfXGCkXZXZnMuREGRmbsvx5ZyGqs6DtV8DiWbv8XS
ReQDn9gHyICduWSJjUy8s0tAur9pmrUr2WvVY4vXrt0lWXBcOnqTqsXMgMQiY/Za7sNgtICNPCZy
fCjer3wwoRSFiX0q+fF1aDDRfSi9e1f1R7ZEh9QBk4L/y67Dq0euoStCDnflK6ofRMcAmQpvBD0/
6Qa9chU2yYHep81ici+pdNEsynIxtDnO6OsttZ5Z/libLEDD42x0t6JLaZ1lH1JQCRaP32LQn6MW
jddLDzV0UVafUCJATuYY5eh+KCvchQP5xbm6zR43nrjKH5tk3qYF7EEzA3OV7XL2yX3uhGBgs00W
CcjW7b0y2fca9ocZUagHJUjxJMiz+FANIGvZoXBKV5ul2L0LrGeZfbDaf6oo6y5jb5URYlad3VPb
B6rXdWZKWgDWZ9RjBubW9rJbOnAFZE27lmN9sbPRhdqLFDzKX25MtE6Qg+GnUPpShIFsrD31yVtg
qbPjJge0rCdo5pgKyzW9cM8dAPWImhPZU5cbMXdHsrimhLhayqp9T3lIutlpSsrjENWPTZQdRIOf
X19som+xHVxhrUPjRdUkmNAwE7jNbQCwZAed31b2kbwhetCIASU4JeKrsfNdnY2EBr6qNsXIUnD0
HvJjY2h7bRlUY7i+6Fd4AxoQj3R1JXebsarSaDLIkMVEeJWGfi51OGJY2DeDteXoA/mvY2OI2Lry
ku7SdfZTMmJEM4PnocGmzmzrgJgvWXcrjDwWww7GsKe5PkfBuHWBX7CuMSj7UNj1edJW4ckpv/uJ
9FWrNoGSsDO1BLzLC5vsF4vhoJbkk+hbvUdm/7K4JMf4VId7puIJXdc5gJj02768xml26mtmu6z5
imDZlbJ9lNGiu//omfNLwwaWVY6vsRZc6zZ4ZzoEu+Z57nMite1ImD2Kmbk6c0F3A4aA5NC8TMSN
17SSHjzWZO78UnYEdORwFugwq5Z3Vrcxd87t0ejkQ2tPtyCF7Stx2Tcem5zGfi9zlPIxPMCfBu7o
ADnEMFy9tsTeGidhg9K91g77n8pj402HoKbjftROnfeAjr3W1GPcaH8idiq1EJeSwEWf0HdC+ymG
QTeLSBnAStRzscU78K336qODWxU54Z/IQb0dhxKCSZStgSFd7IADksP2Dt6DYakIGrtnbJoUqWLu
f+MquNVNSKF18FM4Nl6esPFLSy99i+WDJxpwB+wntNq5WpT51glsbKp3AOiCh7WojqXRL+PcOfT2
h+rbXdy1p0ywvR8EtrBk7vcoP6TjNzkm7JOH6ulnbvjUBcWxrn9FkB7MtL2QRAIIeIS+9dam6Y1D
4F2Okbcp5HC3hoZJs9xaTJIKxnBS6ltoPk9pUr1AaL1zkvFFku0IKuIOXzx+Ex/cfG+aeLM6XLfC
h+33BdYZGyOb4ZpTgQlpl62FGOa1rs+vMojOouR8ElSoUsl6YlUzxRwK4tdONAXeA4QwoxG/hcvH
IFW1vpnjmRG6HqhUB+YTTl+F0XEDLo89DZXhrzcQvy0PET1V9vxcjM8dbWLBQJ8vpyO63LemME+1
URx1RkAcALh8ottIq/gqr7GXJvqJDm8S3AXu0swpkI7nY9a8666NyeZz4M5GOQAmJvgTgt1J1G/y
ut8hl+Hf6Mm/gH1TS81RdYbN9GEmM/uEyn6XEvQ8zZuybY5TZz41g+oxwvHxUN433Xh/U1tc25IH
g9KpOh1GmNpBMm8sLmVY8zaPXypfpm2KQE70ur+YeXAsovItZz0EWJYDTLnxzNknDthb1bqeDZYz
IbK9ORJmuDPz4YyIryHLj1S5WxGQbpZT8yHc8i/W4T+hzN+TsaBnl/gpWWSs2/WTPmMy0KLs02iq
Y5PxOop7EGcoKFbqW+S94Vtm2y7qvsqw/vZM19jIcCD7CLox5jWu3H+apifsBx+C079ZkrvuwFYl
2m7M+Ya9CFqnsZtAs5i2uDfgQYKq/dvjXXD1/NYGz3gnMXdFxMbrAJeGXk1/dS25xDOzQR399Dj7
V1mzy6P5Ox8/qg6soD1wqjdxzk/o3sAvJ6SMtk6eAcmuSqN4Zb9h1hbsWHfDbYhOBs7mMxHkBqdJ
C5cSklMHE52tFL0BrAvSJ5YP4N7bH8hu5Lbtelu62hm6MF9nZCs5YuDBqlBWzdGWoVqHzV5Oql1b
Q/QFnZtQ+XzHcepnLeQVx/ySnXE2reFNmelVG5aIAWhxOhpPOoin2bbOVg46wKCbFgQeN1N7KwWw
5Nz4ZnEcsPC2T1oAZte2801XAypsOXKvi9DZO9Z0JHwebSqHBeLsZbuxtp/iOGIlWR4p6nz20LUa
XWDUyR8Ak4wbKmrOYa42AxRi1g8d6S8XwRhHmHtjS6j+hJp7LIZbmmD1l2yUzUtWU6mcN1y/kLSq
OJvWg9aSPtOz5+VGLscns7dI39kmoSqbpTvx8LA9kKXayFEerPFeBsFrPIEhDIargc+2W7aciVUu
DFfzYkBN9nLvnJj5h9ZXL3UgnkXaf0YelpGYAIW/3CYjYrGOxhjAJc1VzzzLHMH+H7p3YNCa5b2M
Fh5FQk+YeNa6d/DyP5i9ianGa6v7Y9Smb1mXgnMYjr1ZNTy5yMOkwbzLsbi3GSmJqjmbUbDHwsRP
UySvk82Jy7Ufs0odNBjm3ks9py82oTQwN6fGQITBymmWGqIyF32dbiB1PamUfJt57fPkxSIqpmwT
zGl3q3iQtGxMg8y7FHl6jI9zSMHBjrD/3nK8e22ZZ43lUx9iSClHew3ZGIvBB3QG5hd4S+isG9nk
Dzo7dQj2K8uNfmGktCySKh+lwyOJrJEl3ZImJIGg6J4xIR1glmUxge+Yx7Cdt9sxaHcZua7Srj75
aMgmfZHC/iZZlRHhpAQIK5VmqWcDeyb7R1JgXt7/89viKQpUUl/QzxAmvKp+cVjK3QfVHaNUILXj
zQwGK/EFzYmFweyqxIyDMsTT3mtQ65YUB+d/WdV7HaOhkjg1Kxq5M+ea84YfTIDh61ztpIrYleoh
VSn4q/Zg5d6sgHoIg9UmLuh164bPGYnJxpVnPSjvfUaOPCjFLsiiSyEmPyMoTAxl3QH11BhxW9Mh
6MRiAA0/Ro1j6p6SH/ozvtOQHZUx4yBu4TBngzpN+IgSd/hlU+RGPT5mWT/1mR36LY5DNg8F0pix
gwJ/mAzqB6qYPJcWcUOTxM3MOQTBB42ySoNHYx9J96XsNZY7IArctP9TA4we2nU9zRd0Jz72FtYU
D053eAM6gnWSR5L4W/O4CTLGvkW1p6xyVbEvtbnnrJzR/LEpEEPYAcZWYpqXWPmMiFjc1L57EVzw
d9kX97lLjllu3+lmOJlN9Czd5Gw7MD+QKZT8WRyqMqDWgNaTUQto6APfQ2/C8kATm8CK+RCFwdHS
ccB3isnUBeQ+i2NuOt0uHZ0dUvbG7ZxtLYb3QBj4XcE0nwT/CROdHw/xSbNxHRB+Bi1m8xCo911e
iHUzdCRXSL3rqvuyYDMH7nws4pZFJQcLEkRyYne/GLYi5HXoXt1ET533biwQVu9nUtE5nXxVOzyP
3O41JXkMI4Jh/wlDPyWdDYxxHmZRqm3aPHyJ0CsVRlxCMfpMapHWyexmOoCjOb2d82B4Zz//VJTm
FuTKR3oLoxIrUpDeqgFLdWIk0POJUMlyxE7vJs+ykSc8Mg7ln1zLLIq7/lg3YCV04uBH2/hWhb1n
Oy5302QfkvnVVOUBq0Dvm55zJ0DHmA/kgUMudv+/Fv0Fmbsn8MSaVx5bLEx09DrdC+TqQwf41Eqf
OhdxnxHvuQfX2kztblxaS0T64GKFG3CbsKjDlTCvuFxbnYywRwmNquxz6oQI0orgk3lxJuegG4jT
3Kylz7Osc/iSS6O2NK5W8wpvz/D+zDYfANaOf0lzHEWdngIuOGXihQ5zXE3neriULYwd7oQmSrls
I19fshO8aYyzPX4cjz48W8ivZeoYyEyQlt7ac0F2+5lGTOl8Z6zyAI5DmwifZho4NdotrH7GCsxw
kNFBx/KHEmaqlsmZRE8lwffRAPvOmjkU3T1wm6eAn6AnvmulKTnjk+SiUowWdvfKIXqVVY2fxr8C
f08gq3M92bdois6Ojb87xAi8CVABGQxAANQMYCCHg4zMDsfPggAof5v+xnLq9kkabqL0e0yfwPcK
/OG0C+oR9R/qAGkmZdYPNn2B83csfqXd8WgYT3ntPEwoyeRtHsYpP8queCbad2qUSTlZWX8YrTzb
2A5VaJzgi+sPs8CC6+Q4FdVM6jRJyc1h99uy5KDBU4emESzdmo9mGlirCH627nYPel8GG6l+q2w+
O7V8RidaMO3getrk0BLr6j3db83p3lNKfMqH7jt0F0I9hbErOlp5GGTukZ8FPJDDtrTYOh1kd355
0Qwm2876SUwYGlF1yKzmuSGKjX4MBgUrUj7Xb0OlfzgxNKOO/r7FbZmkJ1cTuGFjDrDYJTy1MxxE
08x6cojWd49EFpWvB91D0guciQy1dEd3Q/eeo3bYE9crTZE/ibA3ZiM+SCwj4uPTqzGbQni60y/E
KNFcMoyEuIK7W1ko8spkn6CUneDCQGLB+RkA9uhw3Ayj9igZCPAbBRGc3fR9jMzncAZhPGhOTuyW
A1WkXeyCqJcbxUf0AcpQ2uDFG2AhT+M+xDuwYvJaR91RkUfClSHCU7NkxWtXfxxcR+5jeu3O7EdV
NPd439IHMWzzKdu1CQ67hsxwQZGsTisOI9qpLZNvc5RPM7OGmaZLSGevDA7+ccZOp0cHl0SibDd/
xD258A1jJa5S9fshJnJaeH9SI91aCntXmuNnkeIlLH8dyvGE563cFotlFPDPq0+jnTdVbL+KpN05
I0+sCEgAGWK6pX5DHZgAYbpSPzfdF/0beKu0u9fA+Mic10S5XMeoYZHVr3vL6taFML6TVDvELSGZ
kOyazh6nidDuJvunnbpmM3E+w27QP2NF4ihqHnrBHUK3jAue6y+DMxPDSNfsi+ZmRlidBYRH67KQ
BI3otSJekSTcjKz3roUpkHPOIW13JsgUg28qx3PiRVvGf9/BTutm71XwWelvZUonQYpbd0pxN42E
oyhh6eEnryNLZ/TUjXnN3dreDsER4bvZlCGB8xhG1srqX5qhYK80tPfQ5gAIXcvv7PoCHfVst/Vt
ACa0T0znaMRUsKQcJ3SjRENP30XrPTTBGwk3Dl+G9pIuab+4as9ZEPydSEEOZw3s3xrKGvpdqu7C
jH4AZv9xK5qQ6sTCRpzgKcSsvanaYq2xAGEHR99cBR2beum/aRMi9IlzXz1yX95382POUlqrtQ0U
fVRWjtOoq4SWN+mI31LWj33scC+ev9Bv4XzzgeCKZJolwziH3xlRZGFiqoxhgeA5T7dCag8dhnL6
jS6p7T7jgbvmhJaIf/xiJyW1wVRzztjxDYmLFUcfTpMdI88lNvJk3e0rDjawQY8xXQUgCSAj2PMD
jHPe4ouG+pCxwI9dbwt19MRM55ajXyfEoCKc7NhwTIepn76+3sGBZMPIxqChFY9KXQjVMkZghCFj
o8c/eFD9JGoe4qLjtjamML5wr2S4XVa68YRaI1eK+4YV6v4wVtfcm7Z1dQfZhAQZovPxKMSLs8oQ
NcoYJ/xQFec8wUCRP+Ssx8zM+mMW09GbmH0J7xAgTdNLgKYMAfkoWsTeCkM8hdoD3l21LSfxB0QV
xiuQ+O9w2XYqwUmvgcTgS6ZR7o+w6Th5PC3wHQLKEJkYXFq/Dbt9eo0V14MfOZeac1iXVo8yISZF
fkblyaFsxV5nVqy1dUU6UKvOQ/8yEMUZ4tzvE5JZPYUx/tz6c9ocPMkOmGa4PTPYuhwjRv6KFMM+
Jq01KWrAceZ4NE1UlLuOMNr6nnoWZDSt5o4TJSsFgbNX0NoWIKTZ+iMdvPQx7BRu2ZCybntmb8pz
AuFKVE9G2e8Gy6+x57jYsXWo3uNrjSLBE20nWAVOGUuzqSb8ofl69JJh6XG6vU3j4mJ7NsjkYW/a
Nvm4m3VckreeL5sH72lHPgMxl7F9o9k67x11et53kOCfYGEWju4DjpbAfcyydjvHLSPGdxfDxXQC
OEhxfqkx1E4tTX9YSrFdXJjOVYVVf5h3OvhTotP8nk4KMcHDw0HhmFx7fIy8yTf64MEQf0EB+RoW
8MTd08Lrc8TYFETWwuhFN+QTvp9KK7lbNPdRtFtHOlsU+WMeefssJVZ9mCRlJ2VH9enais9J+W2p
q9a91H16Qerax9kjfKhdzfYbZ/1zB/K04xmF9V3osEks7szp3sQnLmBLAYE5mtNn3szOzgjTE/OP
hDy8FNVal7JA01HsIhtaWqR4HLWU2lzBEjTYBI02+YL1+NrRhXmko/ZqmBRPlXX7YWCJtWrIAIsz
FMNc+mNJHvlhVWqUCXGxF+FziXRdI3VhDlrCBtcR0C0I6ZDQGAHOFSVJq8oy1jIKXsFofA3RuHFg
3tCG6WTHfOnEGZbDHr3boxNz9nEYvmFPrINw3g95wngFU/3MMb2z8IRbROc6d9o1rD3AHDHtGBBW
KHqx1b0ogxEXLAjsnxw4jAf2UCWfZaJ2OUmQittHyFoVVBFQlw+tu7hjg3E63dkzkx6rEpbsonuj
LmarqqOX7zUPpQezNxComVywtoaDz4384nR39zO23xkjDhEnoaGFibP0dUmwTosSoGshSR9CmShL
SXbTw3znGfXG8d4M+iNSCiBCELz4kNeDIbf6yKbVwRvFfaUgCh2a2dkt/JH9lO3QVAWqoYAwvlHm
oiTKCCC/iGu/0epLHLcd9mP6PG1NwJlaYEQjh4zGeFb0KcOQ1I6YsMITIzsUEjbZKyPNmCO5xA2j
RcxrADfZnuToSJEXDrbKPVFCROGdYyAlkJcMcpYAzQDXjfmKapsafEhQk/mB01ttOodQuRNWUKgS
Wm7d5NHGO20rAAYl+AqQY+W5TWykPw2pK6A9hjjY/Fy+9JAEfArZ51uems9k4b+HiUF5bie5d/vI
2Q0zb31cj48zhPQngUNgyecfXS1kRzaN2S0SeyxS1pk60m9quyTWibJ9DMQToNuDnUtq2UV8STzI
LnLMXiPL/nGtTQRX5opRM+QVw3TZz+Wz6FXy2FS824bJS+LZ9RcM9ZY4enf2EirQgiHQ1lPC/S0z
O5TbjslCC25eKbgtmnnnx5H+icEPfOKILdpFyj9GE52uhKm8zKbtuMPhQxPOiGGYgRgEE4VV+97g
OC7i4dvWBywU6CVhiA2wc2j47kPoreTFoMJ9BF3BET4isBOZb32rfGb9dgPzg11oBXA5x5lXUH0W
C2y/nTtES+UsMStY/ZbeBOv04ME/2cZEukFW7/Hi7b0i0Y+1YQAj6N1DPkxv4GeOhgqxMceecW7D
Y0oSdOjX5M9aXw0/lglSsGktoh7db+AWp1aHVqoXBSxxgCQBIDgq3V9iR7c3skAjxe9LjaPDs9oc
4Uc0erQdZ9yJXfMUeVVzEQ6Kta0DvVZ0RSZBuBuk96uLikGsyum5SBs40c5wzy1SlC1FRSvSop+R
pNfIrHnYEmh/VloCIY8wE6/aOK0s6TEaSRrKm7jmMkyetY7ZS9QCjhZN2Y5lnBq9vPD6zNxOQmON
K4uxtqOY3qTrfTMaCvp4FwfHhLe7yw+tIpTnWmiFhJVAOYSoSX3Q/hqKh0I9OpRMN7CYHMdYyREi
S25vchH8wQ6EYaYt27OwLznH2bYqpzWBtGYnC14l9p7cxW6Ka23jBhyPR5VCT6Fqia0U8cOMrsMp
499VCJfbgpSe28xLZoJlRxD+GchLXcreMLfu8DGraPobqXMclztzLnOswROEmIYbCWVbfmdAAcnH
ZqRUJLybEdyVqthVeiu59miQwHCXIvc2yFgjdNHiN16GJTJ0lKYzMSjGZk1v6HTuklNhd65vdW2N
v5pRhVsvJ8GvMNdJ+JoUp1VWVR/1FFiVM1d7hxdyHS9hkdH60RQH5Fx5+InW+iyJpdsldeRRz2Qu
yJjUqYuKwnALrvmALv7t1Tmct+AcepidIaM8JLV5pxUMzXSYznR8u6skgQ5TOh32VkQr0uQeczxg
+5n4U+plGV3r+WsjmgmPlT7tPJNsmQ2ExsVybU5b+9OOez75A7nGOKVmkvghSXSUKAcvFbzsZ4Uv
4eyE2o7mc05WcxP4Td4+SVHlPDp5IMyA88lcdqSqJpdkhPU0JbGBtnWOURjXVs4Fj6H0Gi+t9TNs
Xx9ZsvZHfkuvK8HlOBxTf0RXIjcR5aeajpBsHMlHt9a2wecO+0wCeROcRcpR41BuI2RB22NhSSuI
nvL07BX+AKHKK2M8/ZWTNfIUe5L8HMIctL8YRtgKv9HRGr0OHsBRs24Peg7NRBoGzRzcBOAKlwc9
+Mkc3meoQ1vHK6ZD3JE06OvrALhUiw0MTpNTbLSkCtnF5etBx/sqaWxY5SiEK9HEhl83md/Hgli4
qByU/bdCP1S8tA/GPz3S3UtaiV8Ibho9GPoXNksWMEFcboX1B3c2R4VZ+CBdPhzC8uht+tl6nnvX
PgJ5YslTGAc3gJtptYQRlKKwSNMAKrWOtlfpeLW5eRN9qOytyDR5C2clb10w/J0JqG06rwlXZm1y
4DCqE6wP81IV+1RIrAet1/kyaa1dO4KQUsM8PwQ1H9dZT++JFST4C3K/S991w1SXvq/N65RXvY92
im8P2zVcgfJcOOK5Dqm9Syt7T9dCyvOxDSnMxs/tjNRI4RAP9vYQbJu+JxW0/OI46XQG9PK3ctqX
YBIOzWVavCfXb1ADYW90rguCdPPVLeZkFRh5si/0iaQAoe91A0oMQza1ZZRtZpWkzrREx4Nz0J70
mIWMU1jZNgVIvFq4PhQEak9eTPrYZfvotzrVL9VQ2zvNaTYc7OAkRC7Y0Z6QD80TfDIlLwhjRu9y
T4Piu0TIsXh7przOBvvLgAwKwRncDQO05Uk+RG51XjqM2Qjj1NQagFVBnZdnd4KkST0ee6nYLU9j
/tDHnXkgiJL44cTyRySmzWLI+FOa8Yw5ArNi1p1KLf+a4oPbEfBDAmOfOdyCcDhWOmh7hRFzF0HW
AjrpDWCiznVGbp4T3K7o5sOMsZwxO2aent1tONEx08/AtwadIuus0r4UBY7XxPhyykac09SG6yRP
Hold37FmOtg6NkjQg0Z+lEMZ53hSHI5FFl1JaJ3k34Pp2iMMPcx2SAWOiYQl8WnYYQ+4P+rpv+tq
6deoQVDjmH/hOZQXL3pOKcbcBAWb6sglrZjiK/GHgmh9qkAAcBwmLBeJu8d+62IUwaHWKD/2iLUQ
CFhuggorbI7y7VLnlo7sx3I7E+cpQeJyE24usdWFwJSwxOgd3azt9KZXHreJ5DziGSMfKDjRLNVh
CGV6orjPk6ypXNPPSGWs4y6kRZtxHo5sIi9W5W3HLsz3s/lErjJ6JBNC+KcnT9EVpxlC0XrIFa18
KByTy1J7cPunTDjn1K250qvu1Zg+4WTaN3188yKdvvUWaoDT9Nc8sw+GF427bIE3Oyn0VVpJN1qo
2SemTMLUJRw2wNT83NxpewvpH7/osmPEaE674a4zGmB4xBaQKxWx9AEgoKthmOyBqQOJAzfZAmye
a4rFWhUAhmrPEQYvQsOYtKTLsZwl7Mvs4shXfIqyAetQEZjPWoEAko+ZOhph99EspUQhYINtjq8D
nbw6WGB0iEgQUs8cSd7I8XHOeDeoe/jpRSP9uBxx7U6x9Vnj+2pM130Z6/7KjT7l6aZggI/GWTT4
S4aqRqNPxlfZzx9GUH4JQ74BirIeimZ+6FEcUjeJX7p4fLfzKCCexxpaVLzWiYMeBZnSZWkuObpX
qbeasG9Wk/1YNOgb0u03NbZnHiQFEYXIvJMR4SbbDVt3xLZuVGyNnE1URncjltEmXUx7XNxutJQI
Odk67FNMDyG/ZEi6XSIr1ss1Weu4I8APKaaEunwcEuN9QLI/2IHBvwl+poKkbtZi/+vfssj4O2qQ
LXpJ2xl2/9nJ72qmGbGMEZUmOG1uwiOfjXpGEfvB7KV+yrIG2o7mXlALwlS+I3JjFBqoFg5ESbua
wTBju8wJDQmYsFQEzLNtz3kGuc2490mKDSDmu65wiZFi4pkaYUVeMjEgXIn7k2lPolOqPzlRVV0d
q50vUX2aa85XBGM7H++zeYtmfuG2wJkv/cK7XZ9q3TVfHJFcPSPgLjzV0PgGM3gYDaTcRhvzr9RB
Uy4icIcBICzwLmmw53uUu3JB5Ahb5LuMVl7sMfSpB70ZbLKQxZGXQXsMGYH/9bv/+jMOSARhMaDw
gp0lK23eyBbIKfhrboocx1JZA1Q3eFbowIIQ47jwQ3PcDmKcAVRAhTJw4mgt/ip90AF5YU0GqmPs
2djjHQbbYhnN2bPnr6JRAXQPm8xHjIvNyS+dniR3nUV0WxTvoJJTBuFpZpC2p0PrxOt0wWLjDiPC
wZaPUfbFA71bK+brvD1bQz8ezEhsbGVahG+IZwQDLc1GabyoZK5RrgkEcManiwsLJOWmYhe2Id+Y
WuNMHi652yw85WG+kI/qViWNSVU9GcdOFhcr6qiyNeqzF7m3hrTFtScOTcSXgwNA/+poOJPvmQn0
fWc4g/Bl76mz1R6jmKy8OXEhBWo60ynwELJqggJ3GVKhEXnRV4Bt+W9EumsKq7nBmz8MOdtxVRba
pjJcZxc+KBNNw1UY4izLDbdVPhxUQybaLDFrIL2uKpwrq7CNyb+WFFfWEIb8XNgzFI9+OCZWc3Qy
aBWuzQ8byqVmWaGqa3Hg+jSnEawI0m6rpRTUC1ta+1gV+9rNPsH7IM7P8FjNee8241nFgXWa8sRj
zyLPVadT/hAAgtcOwq6ZxVv9y+x/TS/T0G31ER2GLj54VLdUlVQJDhR1VWMU7ihlsFmLV6+arocY
JbHkli7MoJQhYjUMdX0D5rRm3HwNJjkemqh5nQTJ53aAWe/Q9on00n+6LdNAGF0Lvd3rdStf80wv
Lr3Op9jrEacLwgHFdKsLagzdJNTO9Drh7ixxc8723fIg9JT9V07aeE3M/TFHUUPMXgL6AI5WeaIu
tqltnRznZJ85t/+k7rxyZUey7jyiaJARtK9pmP54/0IcS+89p6RhaGL6eH81cOuW1CW9CBBQ6ELd
qj6HySQjduy91rdMfe5Im0GGIMBnrGe/fAFh/23hPCl0zsXSZXgaK86VtfpUNmsthJtnXYEWVOJD
NNbTQM+vqv3kMiXEWQt1M7tlsg/NoKQwN+8N6h0N3pzZdoCLAqZpdGUW04jOOFP8VG2LCypzlqBg
vAGth9+Nh7yVDI0qxK1yinHzYmwQLLnrJXcnBVnkI6a1jWyBL7O7Bnu3GCPPnZG+hkHwHhiVZ7gK
n2GdgbEG14SZ1Hpw0/KsuZg1YuTIq65gwWwElXAJJyVAiBLNePeml5JI6xnJVd+oA1V3HKga71tu
bA2a902OIsiI8FkVefNuYtD2u8bdZDkCxBxVJgF2A2aGehnvcFrJ/TKF25/e1IY9b7mNJ1EZo9cL
7aByfUCdYd/G4XiHSntYa4i6CZb1p/p6RJOrli/Gmtd2A/4Bbn7lsPdWOcQPyROUatc1fe4m7m4m
I6SnOxchirjshTPyZ6NGtqFxeA6agfdtLr7CeLCZXHL0CPNrPeq0a+t+xMQcW6gKYoU8G5usv6tV
g9xoxfEKEiJ5kmRHqA2ty8GjkBt3Eq9VaOFXEVV5TPwlmMvgHN3LXgfk3zkeYb9Pjg+mwoAT7YQT
HZZ+Nn6Flxd0ls44UBCaznDKs8G5d9vpmDRasRM6PsRYv7ZTl8ZVpmmHgbFfz/HHyhPjTHLrjRG4
zLX0+IgjlPjc+pWvCcM0dJ91GVrbifxSXp9hX6X5fa7ggtgRgePIwNHW1ADl63oQNC5RVBDOtyaR
z2KlWLpkNKuc2s7XIdRRfFpQecJwX+etvXFDwpxjjNgSWtSqlODtU5NlOBTQrIgz56lnriGCcAlb
B6DQhRO+RyfaqOiG/IOBjqj+1PAEyiXUoYHTiBwmn+hpAvNJ0u86qaaVT1L9ziGNlP47PqH4Q5t6
1Cph8tZz/QwnsGoZC65ARNcExrSFeMDU7tgN/e0+PRCooe8ciScpqJIPMHzlvoTg7XROeSl4MdGo
S1LrCaMJj2HE5D+tBiTQGRfktxZBPXwessFhieUcghD3wBFIW3tXDsGda1xNSFPvbNXpuOrTMx+O
EPYOM49d9sUlmYKnZKBjSzG81p048Wi78CDgBL1aQIx4Es59rNk3w8xYp5EVvKw2Y74L40kvy/GQ
LwGks01IY9L2ROwm1j0vBQ5J4a7C3uYRzNHmCRcuBENmjFA7waptz7WzMzqc3TUf5roRCLCn52SM
waTDBTxFFsmkHR4iWvwGvh+twjEupxuCJY06xZfKRDhhs/oyaTWRxAiXrkv2DBTb3L6OasXSXj22
xV0dk5BgvZaCcprx2pJ6rPpXq77XY8oj1lIybNb0givi0i03gUD5XvvvOlc9S4/wkI3D+V+QlJMi
rBq3ttvfxATy6P4xyTDfYcwc+D6U/ePXd44CD0DuMqHYSdbtXP+7YKoXcjMctziMboVSvDlCrPDC
zDhZDXjKPjlmOoBchHRV2Bxuu4L9H3hpwwfvfSYoBUpRD3mBhTI7nR7awliDpcGlvnVR+A9SXhvo
PqJXSSaAyekSldHWD+SbjXm6WlTeCYcko3xsAjQdsbhyTO3GGuVTYDF2aBekVG5+6hPdxDb5EKo+
Yu99sVARzHTj4z78ymESOP5N3xbXASE30agdZsS8WVLcWy79VbP+7ut9Vj8l6adWnCMmIa7xRHZd
X9qMKtRTaROZMTBdT/PgRk8UoQbMwcu1n6M+IbYpjZE9o0hWDMmc56IL9knne2ggDrWWnLUp2UxJ
AKjKWXORQm3CDnt/D5gueLERwjQYI+lnb4iqwJz9PUTVTZB2HLrgJmoEoEfNkT7AEc/NpQ0ZeYod
AIjLYqIwmGVEo7m8L4QUulgbUB1ZYosu4aqhHB3j27x5ye2PmZQg2aFJrmn4zxHu1ZCWoW7590lN
A7iFwOU4wYFu5E2TlkcDB1h4n44U/ZW5DK1NOoY9XPc22ndTu5t1UGNabL21Tnti7ZHHIRPg8fGH
+A5FRCeyRfy1H13UVs1MFIgDzk8yv6g0gXTCcr5UKrlxxuJT9ygeNAbRLaPM2fdmpa5bqX9YFUvG
5KodJcvGUv2pBF9Xxtm7j/BbtC8mJVRJ5SbDi2UUl7HUsa4sM5PMS9FdZLzTteWZHf9oGW8jtGtP
NoSb0OWYGCdvOi1/CUT6PuTTjRrAvi9lCUdl2aQfoouPIHbOMTbZTOfF6tG8RtZtT4Ua1BhJm3Bc
u7BVh8jYD2BXGJSy4jALPCEf6ijWiVRBNITtA0nAxgeSogXubVuVFpF4qLBbNcAGHQ6Nzy5NqgmE
/V0L1J0urZeiAjOz6abxwzfNnR4du9vQ8MBQAFZ9rOtLaFQ8aJR7kj5YhIykZjotx+BQgpEqDfEs
3OZHzxCMqj3SSbqfiCUXdUtd7d0Kdg0KLBk1J7jnW8sU6FaZcSTGvmlYY7q+XbsIWIuaGAqy3lts
/wXWBFE8ZtaR/u2pBSCQdcEhB65ZIcVns2lvIirgrLefVE6dC6tnU5vmua2B5E2fce5vIO0cTMl4
UW1cX3/w6+GkQS/NJ/GajBlNQfsiWOs5g74ouBmA6kId2Gp8Ru64zkhljaaeEElxylFaW07q6ZPP
WDpfw9g6Gooqsm/7K43dce3k+7gs3tuRqUFbwhyZSBJzmujlNyPf/4yj+z1+Tv8jBRJ3HMl3po6j
11EK+8jy739zxxVpLKcyN+YNU6lxn8aPQYjjpvIRaxXiLkmi19bgy6f1SwoHrrXuokryNWuXJ16b
os2vy/l/5q38Syzi/1cRh4T+/e8jDomkfW+j//7f/ppwyP/lvwyYuvsvA6eu6bqubpimRiLhvxMO
1b8wPWrSZcS0BBxaxBj+O+HQ+pep8Fe6GvZMTZk63sx/JxzKfykHbrW7eCcd1zDV/03C4fKDfjdg
Sp1zkjRsfpmh20hwtb8+Yn2AdaC3IaARf4H3z03XsVOUHsEHxSrOOSa4ZZkd4EsguTDjgiyVoTzO
zKr2cRu9uCX8zVqG5V4Rh1yEjAF/u5X/B6+AZJ03NVdzuRXwmTGs/vX6lHJregoOqXWBm9JJz6qT
uBusWVF0G+M2UOs2PFgkdNn2vpdVugtlGnggpDOw0c4/xLL+sqP+Zlf9dTWIuCTflakxllzsrL+9
kEi7RsMXEYOY6kPX9S8V2uq2U+m1WrAHAeiEnV8AsRMpA/geidZaE360glMFUfYRR1l4JJkZeWPZ
I/qz/+ny/vZlwqCwLAfDHk+NxQj+r5fXF11C45G935+2tTlNu7kpkeZqwWfiW6ToskxuUZt3VMR4
YztykGBzr2BvHnrqlI2RyX0RR7e9tf6Hb3H5lv64b9wB/LpgJrk4yZP++33LCWegfAI/OnQM1Aq0
m3IMLzr9ZCBp9qHoUvtguwwleBw/5rlrUQkjDSloYw0+6C/HjtA6Fslb2lS7BgwISo/++j9fpMQJ
/edF8hIo23FcXgQLb/NfLtJ06joaFBCNNiNlnrw8MqoAd3J/hnhLvKWlyM7SJDRlVzD6mjhCl49Q
h+aXLJAPc1vUh7xuv0lqKbGN6N2rs2R+ppHR7yvTvWdyNR3+8yVjuv77NRsoOpSJUxvLiSn/es2+
NBl55VawNoxg9kQBRHwOYd9Fs6BrpTSXWYQhHpsOMbqZcqywxnDbGjFlADYtIsMIUXCNkHcl+RqH
uXiG0XdlxdoLFDsg0S2DHsf2mw2MSchCHRaQcGm/qSgPj2MEijMfadeg1anhqLEnSxEX+6abQlLq
TO123HwTMyrJQ8X+mcWA3UeVB4dG0L3XbLu5WFq/09PC3lCTpTfDCBo/yUyYr/Z46WyktLjQD+Au
nT2YDebYizHVFETRTTYWPnqQTPLJk1JOdPLNUT/x9O2DvkuYNYAJ6TlpcZxqSMoLsL50YymvmYpV
0FO8uCQ9QwUI7iqdiFSQEzBes/ykBKQPBwYWahB6AL2orzjBhcdOQd2bZboHlkhrM5gHT6+6yWtb
4tuEkmcLwwE5VfGpdmMYsgZzBpGUMIpJk3QT7UmHRLcRToqyu4XnhOyT58WaUH4N7jEwE3fnuE58
lE750WUqvejG9O0AqdqlyTyScEGvYaraLTLy/Ck0i3OyRDUjzDC9f3iolmfmj5eVHctSLG90qP/2
HtBDAA9nafhMSVbO+/qcmq2xY3p/BFg1M8eKaS8Oqdz09KK2wh+/ioHeZtIP+st/vpRfr9wfl2Kx
zUnbspcl1/7j8cagp7dthI2ZgKHuQGABa+nMEZ95aONlqmg2hgGCctIYg7rBO6QiZPDNFvmHu4N/
9u7DbOM81EA40ezrX7uVlY3tNleLGaUHAIPL25PwEDd2I+oNr/tjQrIY2UL5pTWq+sx9/68y6i9B
0b9Xdep/dX9dy5aGgo7EX8s69Nsm4jjSzgIi2nHDtAeoay6fzkX7hVF+0PVTajMozUfldYTZebzN
TyLKwSS6RUiDihWFXBK5wXcPYXUqx6upeHV6OzhmaWN5emf/iEHSV+nbbTgRMQuD96Gi37cdhgC4
Kq0JbapgCwxhvzFjdY+KTO7EUJ/+81cHTO/Px8imH05MM6u+bijD/eO7owGdFEmHSsyZNajXtZu2
e/Td47mKaP/plc6cOI+MkypIyI06i3DYrP/S+n6FxnIi39ZPf9y+8s8JovRznZTlIZMpJ8cqJa8o
LwnSUPrOHVzodips2zNqIM3sz0Bov8poKr0WICMvY8m6ofzFMDNMnxFaixP3BR32QNwePBZOUeng
njTmsNDjAP1rLZy/KA6CdafN3dM0LY1CXR1lf9/4SXeexjby7BxW1TCAYDEagqUYMWo5WeMox96Z
+GBLqLkARqvh2k88JoMoOtNGP1hTDEbOeoJNMa/KrISPxUJaVf4mHILuMFXAFBDL7fP0hghOnm4z
Ni5j2m4Vz6EXMVrcEndKUkYWHpkCBScVPoRz47+mU0WJ4cqnBiTfJvQzexOZTMw7od2ZaeSuYX9f
2pzwrTgEWuhOMrvBKoEl3LgQ9hec6SxdpryMNh3ZoR5e1zUx6/4KqQI5z4lz6XP6qw6sjC1cUcYr
faIf6PaHAMOOSjblAc9VX7rRVQ8veUUU870YmaMaY3zdR7V2KPxGXGDzwH1dgvGAm+snlIhMD/BU
RIQQEFsKhto9T7WCuzbneMUdMJ/DrJ8GlLmWTKtjKEoN0K2Dml4h7gRjbh4VA6YjdnyaMobYjXLp
xjNb+/yHx1n/207L4wy/BA2uzsroOn9UBwiI8qGzA+YXlvGOZjW6Nub+pUYZe7DkwvT4bIkVZrqZ
4AOMsOqldi5QtDfFpkpmvq542fM0sBlpLABnkgG0CCMg8ASEtc7IvmTpxHsasA4+KOy8Q8s0EgbR
Z0MQuE5PAayiWBux5WBYqW1IIXAzSPe4qvv4ZM2Q73t6QMU6i7U3vc3Cg53a2d5o5VWEOmMvx/oK
1G19K1z6sKgNc2niC1YtntQ18nYfi3oRHMPsGxXDQptG0Q9wi9CIkKEd6paD7YR48oakO4WJn5Ma
YkFYyIW8juNKXZNqbTCluIpr2jXRFBZXul0XV7MsP4g0uBrnRbwgxuqQmNVtquZ3rRmn3UJIiuOU
V5tYuVWqm82ugVFckSbhcbBeLxAPHCCH2Kw6ag10SQmzkTZx8NeFB7+35dJyAdJQ4b1ZRNqbxJ37
faQHtL5p3HKAXs1QTpRZoj4NpsybaEVBo4ZbN9fGgG6Q/CDTMvurobTvdKegkFBj7mWaqTM3x+hb
QtwY6UocBnrXYYWdEPVDd8pIzhiy9JQOVsZwAGA62c75PxR4CuDN35dR81dFLxUIH835owdgV0E7
JTHPU1l1TL7qg96ZME4BKEgCBzoapNY8fdIDYxiNX4WOXZBsIzCCKyOznyhR5jW2Aov2aneAnYa4
eqg8jF8fsogQ/kf6p61ovKUiWCCWjCFLnvFicUE0Yt4mRQsZmswlIibIsmorupP+PSKBr9wfb0M/
eCQekGlnd0PA2I7gxlsUgCPk+kZf1/MyCAqfUWizmrwK6vdDi5tfuqiDYegyJNNRH/nI1RlUmsAV
EHlNRuGVqd564yC+mibRttbMomEJogOxB2oaDc4p1oRnNMT22QkN8LBnnGaZt1IiEI+YdDbZ/UCk
xwb7slxUOBw70EZmw0Phu99yamBHNz5gOt9dVBHmJ/LQhe8bk7QeUS4a0PkUyKFsVh+qJIVFN1EB
cXtoaFcV3VUt5k+ihiNwWdyPWb8VhNKsdOgSHhqO5V5q70sw1rZrUL+IsD05YMOU7eXmhNpkRiI2
LLPwmVC6scQ9nwAQTGqHozQ6/VAZrw1BCY1ejQeoMOtWRzcKHC/eylF7m1KADwGp5lolii12e2TB
0cYvp5OT1w7tzMX/CjbXJUA2F06yjc0C2QgZVsiZrio7PsJFYohSg2gDRPg2OtV5MaTBrmeTKrk5
EZo0qDzFSRP1sSMZaN1PxZrCFd4d5wEmShgG2fI3eileWIFecdiBnajhgLdM4wqLf0omm/DXmCRT
y7ouGnmF277borauAcCkV+THoNZF+rIuRHgdSvFeB9XJJ7esg+S/tlx+BEYkiMJw/12b6rJvwnkj
4DDn3SFrUMqWqJBRp6evQW9jwUiORhV9IFq5SSdTsahGKFd+jCa55SF5JQgEPTSadBdJQZwlTHmw
sfkNyE6miDiiguprIGZk1bDcwWshr4peh7Lcm1Kkzzje93FWMEfTiFfJCwKeOuvGaeN3YIiXauCj
MiSTSI16xsn9PhlDwncC/oQMAxW7EIKA9KwY1rl05JOfYWEfSCN/hDTf2MFFxsuUdqJ778Li34Rh
cB3o8TvJs/cky0wbu4ch3/C1q4bHgTsPeNW+RS3Eb6FkId2Y9yUZCf8YEZ3rJlk9NEi+JLJGZ6xP
XStL6kVgePaA5Fsv4lPYoLbW6jf8Hee5tUlCSf2bBNBxoGf+xnIQu1SFpwU4q0VjJrBPSPaYjT1G
D1INILkwWMOoY1piJk553tuD+TErfo4/k9IS2iS5uaTsldcza+LGoRYkXgsYQO6/ziTGrDXkEatq
sVjV2eylRfQGcvUYTtHDr9eVbxCQhu1gAIlpVljmGZYfOjJneZWj/sdF2N/ZNXe8hXisLyw7y7+T
VfvAy3PFQwj4qynlMu8Dtbo4HQ2+DJHW11jJ3pFVk8Y5fnPuI0UEhuaKE/PnPDDfRXBc3hSt82Wq
HCKnFdpb3Kt0ALIFIwU0omUhqs3kVVQjX0t2Z9EHWFe1+44RAtUxWwmVGophvunk1pw69CGAbp1Q
+0lK7M/QK16zkF87RrMXJi0t/kTf5AHE7z6Jt36e3OLyh4dago+pmEGiWf1uujnYjPvBoacVKIZk
CbANjl3vsuEuarJ4tq0MWUf9jrdqEZQ966J57xqoxlTlFIz9V1CyYjVyuspZrdIiKShL+aJpGO2c
3vjGUzWaol+TzcyCGST3WqkfEZ3fwzG9rxxlrNOGVd4ZmaDHLkpEUX5p8XiHa/Iph3XQO4JR60xN
O+NDkFp0rnI+rWZz1+M5JkaRWDhUdDi4IFJkREGtSkfcytLeTwPLLele2eaCQYgHV0NZTe6rJSud
vJ94SbFC7ADo4mhMaAVyw2IfAhyG7tzrUklaeg/cP+d1rUuKJFIViqxgLE8O78qzXWZXdORAfHWL
DB65O4Fat1ZyI4qBVqfICT2e0/uyETeziSehpLmOMexadMSu4T9gPuXkH2GMyAZRnruZEOsVzviJ
bAd1O4yqqQfpSdoV73pc3Qin/qkxvfqaItDH6OVqCI65QSCTmHhSY3u4R6rzULPgM7osgZ8Q9ZGi
MEL4oz4j1z7RH8EawLRkNkUKPOS57HDZ2ik2d4Z6SMwxdqDGXciyL7RvoCVENknUFSEkoJfReniT
uxA3Qp6Z2gLM7hA7CDkeTXlPqrYzEjfSe6UMGFMNfLzQDqzVROQckM1ltB7ABzOeRc1wr5bJF6Iv
xvgRiykAjEFDBcJPIdQ1CIbjr//hdzHOUtt5pkThC1ozioDZzjPAt/RAJf1pgX2FD8sPDvRpO8a4
IajSP/syoBk5pOc5VAGVIURhci29kT4HYSLdwW2Z+WKiwLBSuD9N2RwHzX+AYkvzMtZWpmAtSMHl
rvLWudKzjqku8kazuc6z8Nr2tddaEwbrJFFdojdfky5hCknMsG2jZwYV/gw08UWfOBjTxoK1S5Ak
79Kui7v3Ig9hQ1kUgO6ETICta121DMNmiE2JRjobYMx8VbjptcmofwU8NWe4yXA+ZxyEjnsFhOTO
SPmGo+c0g0ziMzLU3mqgDICSw4EfIuEKM/KemkVIXb4bJip5xEHrHmAscoiXwgezqk36MTVG3KAz
itSMVbVsTZM8D/XcZtObG/pY1KfgZaiDh4lwmDWJ6gjiebE1H1h4nIG8gbPjDbpW7msL9YaIg11R
L9gnW2RbzhI7G7Gun080dIh16+YfKyF1pZMMe0mNwhWChogYuXVl0SibZXUakwHImUlzDbnatSgr
C/kPEibKIbLLeLvjGZ3rRIkwKferLqtXzR1bz2fs61TjOp1DDs8ooOOuoJpzHQN8+l3W45LgKPGV
Mo+DWc+GaoB0Z5M52X1j7ij47hPSXmqjfp8H9sk0LV6EQTpX22C7lpHzWLa0N3j9IBkP785AMHtv
mrmnGPiDvUuIydtEFiry4L5pW9i9IHbCYSDFgxi2LaoJT7bUcIUV37dDM62z7rvUrf6qd8MvOZ3J
lFrqB2OnSVYzHoFny69Y2xb0meARTiDO6KFWYyTSgUOxhDVpioQtOxjLc4qE/jlwcY6ZiHFIKzNX
HGefRn265Kn7TtpUSAsItuTMWBXRfw19g+5tJRkdu3TYyKBANg3dPFHYxSY+sbPQm2WckvTEtXFE
LwnfbK0ErX0NdsDWPDvtiGmYESHpIywBLOhsUxGYx5lAHhulpt5A2Vbsoc4kHvJMQwGdM+ulqkST
bgebKiPsISi/AoQfDkr1O72XiCTnT6OqflQRaZ7KmiWZql1ZZm7yKgdw4zvMvVo5rOYcn/kworCm
VsTYs3GNCZNvGy6CGDs4jIOCqk4Dx7MjVjQWdAZQOrarwnjLTHEMNWnQCkVg7UdQFltAHVkedAiD
XToA+m1SkREx0mJmvGweG8VkPxhSRTBov+uNTDuYK8OMqr2yw0ephbsgUfjR4aR5zfija0gqgtLy
amcYgcHREMyGt7JEqW9NnCjFBE2hZxphgupmXP1ZBWF4XZUVASzOMK9rxM/hmOSbykJ72BIpVIVw
BvKqPxUSpULnDJdp/EAcCLIrl9UC9PYwyRNSOyK28u3igL/y0nNKRfVn0kiq0OZaRv3iE/W+KjSn
QIA+7TGMEZaXgN/35e0k1DN8fxLR0zgjxCy40mPtia7a0dIz4hiCmUaODV3PCV+mODtqNc0IyUMX
pS7utyj5zJYI3xyjkMudxmL/OcAowRhIbrEszId8jL7aGFZhPbtnQ/QrM2rO5WhRsRP/ROWT74a5
/OIkdF0mEhB0VrcrewTlI+r2hf8wX7zsBjmjD34aaGTduuhZK56IAl8yUqmXMfMF53fzlowZfL+1
AIlvl5c2aJyDv2A4M1K6bPdedIhmRp0ForJO4YK46IaGemQ6oQGgk9hl0L+GtuFA3yLDwGKF7pX0
1IBVdNaaL8uZ8aBTVW7h9uO9I4YFJyVp6Tkv+0Nm2DXMPvttjNsJAwOgunarm4g8/FnfFlVnbMwc
+4ZBEqaTgaadTYRGsEsPohpgxRBf18bNe8/UfpXkGM60hIpoOcKF4wgXMYMICM4dC+xPHNLNTBMc
MQJLvdFPB5panq8POg206qdpgVEmGqIjqgmN501PdW92wU5zKHkmJn0zTaL1bAfPZ+5PDSezAyYR
6hjoQERVvqR1KDkCon6jX30TME1GtOBmXm8Yb22GirQeKFxmXf/obFpU9kT+kozbBHrNjOwpCp9n
kPfayERngT/WHbkHfaWXe5PFKFgkbvRgvttgQqjbO4vWGutYFr9CW9pbZkJGYQf7s74bTVWzO/rr
zpyqNV0tOs2Yjs4xuJcpcRbALMbOMKwfOUyisVwX9PUZqI3ZXpPjIagiztNFS9ARyaQRuRz10G3K
jv03gWHHgWzTK3JUG6JBvKBrr+gB6JP5U9s4I0IEOxtzUKfExCCe6o6568txN/VDvUBh8BXXt4nO
dfQI9VLBU5r4zMCqmrSdiinZLr6kcwwWS3dzTHiB8VS67nfHo4WeDOZpXxNAwmAoJAXAiXaygX6V
zzjqamXuSgEFL5fQ1tFnrsBq4chRZDhGzhVhyu4FmdMqrzONzvHzZI582wqrvKkDVZp/tSsKLHgw
3cdu9MaJvTTU3GwXMtQWCAFbLH9bNFXVRklAtIUQj4GsGIBL94H56bj2zQlISnODOOtJ9rAxW0UR
N4coRP0QOXyG8cqm/KLF3dbbfpp54Qi77jKs8hnMmW1tu6wI2b3baBvK8rW1/MuZ0Ii8RpRq3RGa
layj+BrjbQFUt9FP1dReuQ86g288um0CZLghmJtIt6rq4MJYnh8oUkKmed2jrlwXNW3OkJe2Khlf
hAR9wQlt0acljJujDHrxfJ/poCMmfXpPUtY9hNMrhATJOq2yD0ytESAkeRA63UjsQ0cHgTKFS3RX
lfzk3mANGZNdrLphCS05jyr+6QwwmRa+QoRsADEGMH+dUV6gbhZrYxKgN322fURI5KfGmzIIPufQ
BZE0gOisy2A6gZDq7QZ2ifDfGk6fB/S/K0Owyo4FMI6h7m7ZMN/8pSWRmIR24dnkkGjg6qs4webO
R5mTKUqxnLvz2wB5lcoeNnsbHGtDs70ueggjtbNw/aB9RlGMp5bti1KLxAzXf88VwcRmMqBeK1Dz
dMTAtN3OyCM6kra1roW6cKh6zLVpYH8pmPUg2uNQGcioX/4+hu11aMPhnyUnUgCkNn4rLzCZxdix
fmla/ZbGGUlf8KR5TBZaiX1kgVyPRUA3kAx4t1FfBoa9Xh/nTZijzZ4j66rUxMEos+vS1z8yeGBt
CwC1YPRhtLeGBpXEwc8QcrwiCH2wcPxyEgLd8FagEEH2X030Cmpyrqat07MhJsaNEvMtPc/OywrE
7IMz7cgwPeS5uB4z+wa9HYEOupOukU2fhyKCjwO6vuQ9J8Fizvmq53HrBLazxWHzMUBF2jRxcKlt
zK2Ml9inb9rROGVorC8Kw+DM6YJ49ORQugkpK8LZELF5yUfYhd28IW+w3inNv8pdMW8aZ944yr/V
QuI4qYdSrnMXd8uq04C0zPs9u6SK73EpPudxfAAnHhFo9sLzlSpvnHVO8RWj36qpHnMdz63IcNF1
ZvrluNUXjH6eXp01n4BALJe59ZA0TbxyHPuONewDtvOqHx/8nO5Blmg0fnt8InPefcXpcLEze19m
1RudKnllGAlxDf0H/WsNkz7DGVJi5k2aQ1PBa7/WCUQhFI/ysfQ1yNwjQnKXWz9nrw6TbnThnjN3
nxw8B08a/ZusgVP2c1CegM8UJzxgHGSEPGJSnTEKLWN17ade/muthSjYWbHXYJZ3+traVFqJ0Zf6
lu3krUsr+2J2RMCVeNxOw0IvarPxnPXiDRf8ADtjCZRu22qbScTJcRE/mdZ8sMmdRI7Ju8tYfZUH
BrQNaEYnswbCmjyLJIDbBSRwm7YbcjkbzNTVu9TqdNPOjvQqSC+KtU1HiEizUfFSAp+tJalyMjrr
FX2w0eoe8V3QEEOZQkyzrd3UwRUnrSX3FyCC36LOB5I8bBE6wDHvUpiOEYbccpS3PbqEE5BjPC8j
25nyTTSQwZSQzNvtl8DeTRy6OTwXUnhtnMOs4CPHKLe9yInkL/6cbAys5EYFW5lDHf1f7Z4+eCWw
YlMGRXcyLjeGZT8aIlhreB0Gp98SoEgeiS+RKZb2oTOHdhfQBSON1jmbbXOOoGDOGYsBqKBp48Y9
B5ZFnTvlabTVAqHWEaOmOntz/bHiItBh9gScYYd5tdFwgJGIP6iyYTMP9ZhxptdaLLS8abqpX9lG
dYU3p93FWgzB1mJCPTcjdlf6FBwMcWw0xoUP7cAUFfZRyuprtGJQvcS5rNOpZpmZSlopIQ5pq8Rl
bpnywySAdN2sHMpXbPbaHVvFGacfqcU7AwfIbWdEt1EIdslBZZ63xtLn28Asz+l0MFtty/lY6y5U
WHdCwF8ebJ2VWI1Ttq10OmXkTy3gIoDeKLaubAChehxcTx0GZ+gflRfWRBZqIB7eYEXE69JOH1Eq
A8FNmhex9gUgBSX0Zr2oB0jZ9iLHvES5Opij/dlZJE+6WbaWc/wBaeFubI2OIAFn2URqjJr+QPV8
pxcVcZfBSbJzRK1RfLc9dMlqm6T9GwZWsjUX1TajRoVdBKASyZVrUI2teJMQ1oSNTD1WJVQpJzHo
0IIHc5L41GCbX3eDZWxD0PDYTFibASAiRu4zWp3A55mVtM6ut1HTWnN4nQJYmKlGmIBkA0Avss1a
gsiMig6ZWYxXqal/A0p9dSMqtSo1LLiI057W+1PEw3Ml6+i5TK03NgiCwt36OlNsFXXDK2bNPfeH
vq5jwm3TApvOVwP+j5Q39np02NNsPUVpf5FDAD6yN8A4AaBpwp1PBJleJKwFYJHzTtzg8npM7U/f
0MhnwXsbDnazsjPjDhMyFUTKjapysFKV75614dqJfawlZi52MVQUA+ANdRZAh9oWt2XfFOu+4Tc4
U/hZTPVVj/9q52gMMPIGb5GayffU1AIa6rIfyOqmp4n4PdDocOcodngNboBxZ9uoMQYgctpzYmAT
Ihj+o0EUSC3DSX+O+C0jgqU1BdY3E9sHSwp5cnOXnSkBwGUbBBVPr9WEV2pO2GUr9vHeTSq0F2SP
NxrN28KmX0vUUu3em21/bp1jafSUwPxuKTLsU1DXQs0w/wdh57UbOZIF0S8ikGSSSfK1qlhe3uuF
aLVh0nv79Xuop53ZwSwWWKzpUZckmptxI06As80Dr2gZBtyXJYq4JmzCuulLrbqnMsWKBgAUi5qJ
N2YcY48nZ9ps2OCxCvXtzyjRmMAp6+Q+PTdOb7xiddZ0Rp6osG6ausNJYrIZaBmRI1KB40znswBb
cHIqDHBk/jM+pptwMIq7oGPk3JBTRK8mQNDaVrHTkgxrZRmA2s0NldxrhT3hxrGAnikq3mvpUpF5
Ri7h6W3xBQlbzxQtbxPeagPpEApQ4TbykOlh4VhoA7On7hO6+HamYhfmrE46CVSWMGO0S4Q/Emxu
L35W7MM2miByDqSZuBUaPYYndPE7W5s3QlrvwDkq4rwRgTPHfTSa+p6k8bAv1x6aeG2kSaimSSs3
34+iMgKewafBvElWpvXaZqOptYGIkt0QCH6Dk4VqP346awNOTBWOWDtxapttTjKKr2btyzHX5hxn
7dDpdX/mEfcjohsTKoJzNV0gbuuuIlwbeAqqeDwqeXqqecIirrHu4Nd0EwbJ3A5vI2o6StVumrJL
9kPvv02CFwB4z37t/mHRKi5s6Y9q7QUq9XR0KQrCpOufZ6qDujh7trybnP9dcVyNS+QTTQ8STMQT
uPtDRQVRMSZ1gNni0nXUm6YdADAugUihMaMaAUAg/EQPJnBjK4h6/3lZjvbC5Am05KLUrDHTL88+
pUjd2o40SnqSHE6unOV+O2uDkpOrrzohYifd5Zak4we5AhpNgJiEa/9StTYxVVQy1ZpuJmHz6Vje
oZtZvE68tcOJjmNxaLQiS6pJ99DzhNDFhgG/NMahhAP4fMfxgLD52g9FSWW6b0c6ozLKo0y8t8Ra
6ZMK12Yp3+lf/bVryqV0yqd8ql1bqJBF4Smh0TgUVFlrU1VkKHITvJ/btcVKweuL114rv8peqrXp
KqXyqltq8Kmos8bahjWQOLSpx4pLcCOLZi9DcdYi5BfQasZGS5AsCD/02rFlIzsB5WpPqk8cdl7V
j3Rt5GLQAgBBMV7EfAdNzFq7u+xIscegTiCFlmuA2PWp+Sp8lsZeZyBtoT3giuSaXlvB5qjxNnQ6
Xrm/eOSs3WHTd4uYD1OVWrGwVJ94JBAhKByb1uaxjIuFH8w2axiazPK3Z+Wv/tpV5qytZV3a3/Py
ZKms2abXoXerqDizqTpr1+4dmn23/dqCVnn9qczTfptJJFVr7UpTlKY5UwbP4I+Hx+OgG1rVurn/
CX+S+qy1cQ07LxxbSth6ehfy5WVKO/uYRIH0WHDbmS221PaSMPX2nY3CQGnNY4/JZmt3EKGq7pO4
9j0eGIiTwJWLtRXOCDkmN9r7JTDqUxuXrf1xUQEij0I51mNsc3MIy4189wWdc8iPf2gQuZK2j4/M
QCiPFkZtx/Ig+mUnd+2uq1Y798RiWOG12w42ZJqCqrth7bxzKb+zKMGLUuHveYHc6Ih+vKSnKc9I
1T0D12XCCL7p1jY9zQOEDQV7wG7t2itW3dbF04isx+sn/u7ko5yP1ZkfYGhPnoUbYBvs7iDGogJ9
Gx/VQ7F2/IGDzgLQ+XNAGPAlYWCIbVKqC9WAFQnlM8jEaUthDudT/ygYosHSwEm2127BlpLBbG0b
zKgddNf+QRT8Hf4VYFDyV5zQUFhSVbhQWRiv3YUTRS9Lub7qICZ4RkxAZm06XKg8jNdeP+8c8+pX
UqYwKNk5cvI7wnz5INTwZ0ZWZz/eHjy0JaNEPmMXJL1PuBwaugvBfsytyFkf/NOYbylmbNeGxlgX
Rx+OR8ndPpt05Q4RmHEo5KEOsR4TgkE9yAPyvphE1g7IHjoE1ucX7rpDv7ZEsgCjbHUCNirfW90+
ix4hOiFGQTqbtVGeUea4tk6W+k+xtlA2s32qGg7saz8lecAfHQizLmVJk5XTj1pignZTuqJvFuSa
1TAEVqVEFGJTlVCCma1tmKFZyq1u7ZOcH3OjfcOg9ouMHAvT/NCynTqqBJiKLQHEOyUuSGijYO8U
XatZRHqtqj4yjAAnGVfld55s/Rp27KeHKDIOyhquLgllpIUv0x4PCbIfpTMdFhJaGMKOkU8n6a/a
JoHbh3D20vap8SksxSHVSNZp7jOF4YSt2ktrikOyxPfORC7NECjlQNGgk7oy2w6LBKhjZg+NEe16
VM4tmQxQ3QunFu1JLEVD+4uX2BfOMVo6k1XDY9vgfK6skDwxArK7TUDW/kDDTrcfxzdQXvER7Ma+
B3h+aLovOXJfm1V7iVdmsMHOF5x998QKH3q3txPNQBkVomgMn2YSpNNYiZ9if3kmIg0nf6GI1fTg
go3i0c+NC48q5j1KgdvFeE+89qftWcWhLW9UFL8Nnv+Q9shFInLUJrUAdLdUh2jJT8Jebzji1ERz
V1ZJjdTFIoIW3p5co5A/2T/RwkQ/FKMjx+Q6mRKipoBESvacIMeSHfuBE6dYjjxwtVlQK387ztkp
pWk00EvDfTTS6BE14MMytHA2m6oVQY97caOGKj0ICRUOJcT2ScCKRb4nermIjKVgaaQsMJX34I7M
0Y4l0CxHtoe+zDk0ITb3tQ74Ouy4Jb/iyp76rR7qo03u67AY80/sHp2T4ncL04rEI2hsrz/aLaRb
ICLInh6CVDSFPlYTzro8X+BDB4SP4QGUSI/0/zSEbP2zOw+guh1Q9F4z1+c5T59Bl1N7sFDjYIfq
IZrMndP3CGgeKfrJlYfFU1dPjThmoV3KkTrcQi8/VV7uiylFEsABtJNm5xB2XfhTRBOptJfb0ZZr
UGAAVzqJfZv4uMG67KMxWo/rC/d5h49bFvjwsbeymm15nVLosu3arDwm3rzTLj43jtBM0RYVBCJ9
gesxomOZn5yPjA5CETOR3ox9dvaxFgVTw94oLsRrHofUZxDIhMaz5ttZxWAMp3cjT+9EKF95/gIM
mspzWsyflYQR2JqLC/NGV1yePM9HBy+sJRB7KTp/BKw4H0IcI5xM2xnRF85P1tMQmveIdLQoO4+9
djnnLlxalXfLaNaxL8hg2/nTzaRqfzWA3eSj/0LkgUbouN4tXcMj9rVuB5xPcclHzTgT4Zd1L201
eud6fM+dSVLLjb4xoI4Q5lU3RrhQ2erSzATla/3LEMfbD5k5RlAV5aHMnApPQ74zc958hcRQOJgA
i7VH5+q4oN7T4I6CxB+u3liuRoemYbMxsx3P6lfTL0vK8pBW06VAN2ywUzUqPeJH5aK38FMWindJ
ZyBA2TjhmnouDnU53PoTyQ0OWeZuqqMASzatAhZVAtEEoIrM674Lq2fyRxgFFZYfBeOwDDuPu4nf
bdQXv6URvY3S+52HHInMjvVUnZTPLWaZHY7fD8V+YRIIKjGoBpXIdzsrVZACaR0FfecMsiGIEvxj
+QiUFmzjuiymjVnga8o8j8Rwxs8vssslyLW1uvGgHjnFgCtRFRyTp5GiFS5/bWC/NahMiS3uQaLI
ajPMKVNNeZfpHmbZBAGocqtH0GLoPdy1euDbLPANbpohvO2K+h38krmN6P+ioBwHG8fABMMHl+aJ
zRuQdwyye4ut5MaURGlhWvCpwbcF1SiPzYiSaLH3DVkI774flV48ct/7oCorInxaO79HoD+DTNms
t+1OlssbUou57YsfLph0SsOK9S0Lx1hVKSUgqbsfGhMAANj5JVHyPPF4LCWrG/IWFU4lyPhKg0yO
xzuL49dGuDBMBSd+Ht1M/o4LdgB/Boe0fhuHPcLlN56EN++Fy5xBD3F+ozBa4eYFT+905X0ep9dO
O/OlMQa9yyM8DhJPVlEaFATxWk0bNmP4XYxjN1BrEjolbhRrOSC4YT2Lu+xUUOHNPIsTuzvgmNdb
v8Ebx8kDVhWZXrzRFMZfMDOEx6Ron1TvA2KmVawfyXYVg0YtaePmjre8uUlyciUYVEaegRylHdDS
EB/YT0tC9hZxPqHGFLK2xWFc1m8G3lV+/qgXpdX+0qb1GXr5QLxpFrsIb53TqFPR8xCYaPxiOUyg
A2RXVN7oKTGp6cGo0FktDhPMBIHZW3dzeDMCa93Gmq6HRoCNtOJG7108HTgV2iPJiXZXTNGPDBNW
bkgIcT1nWOSqd4vOkyArvpvdEVKoAj0kXsPSv252kQtIerIRWjvTYuuBVY3SXNr26APcsJkYdl47
gd4zxEPTps2N7adnjL8cAi12/ljT360aS4SXNYHp0fMDPpF72flcXLDoVGesF9D0XMccOlyL7yxx
gZcME1FyrE41oSGOIfKIn/7RWhFKMS/Sg2rBrRcTY7iHfo+jmyZyHj1vxPdxjZjdkz9Gu67xv9b8
XJ8GYsRwOAkJoorixsZfCMqH2V7EKBUaatmGh8sZcMbAjNx3JMJ8pisTlXUiNDQbR2wRNtPC8zj5
14znv9Ubzwu7R6eHKtcW8pAm8dYrh6PwVUlsUlBCJDmT4MNVbLE3aYoDDaf7S9qmbx2I8S0hC7FL
qdOsO6+4NaLsPnKAfnvo0Ay6+mC4YcYS/mRG/S9nrrBZrYKvk63WI5PehHx5iMKJeumV6UmelIbi
xYeKyPS0jjcU6qKKkN6BR14/cznSXSGQckoidbyuFKaK5stt5w8vvOsU564GLvauWMC/RfRdUru0
LbNrhbtq28X6mXyHeYClU+CVgpShTQSV2OgoteTHSpSKgyX/LSPHkc3dfCD6XgaZL1C640nvU7dn
hglZROchlPilzy+GUX1EGuO+4tiKWM4EyIuU1VTG94BcU4wvRhsfbSbQYJmwO4SZ3Z0rpcNNwxrb
GBocCb6EmnrCT2lvZxk9zS1KkLG8uCqDnoKtttZoZrFFS2dXObTUE2IF0UTNycR7RaUVO7jae2hd
7By5QW/HksdMusDShjrf1VFvHGVTcu/I/DdGa6AYafwTHe7Zw6DfY9a7cY3qrp7cd455f8p5dfKw
+Nta/UKJzFSJIE7pZsAiuCuN+iXX5nOnMX72wBwDao0evDhhzZq0N7jFYvD1quawg+RrTYhPDmKt
JduDj00cuy88ZH6AwyFR/WPMWuhIVutH5lNrDhpeFw713uMXPajtzmJFzQGBeI6JDo05+gcfvjlP
+NA3HO1xRFjO3mzNP03V62sW558qRH50cbbhG5uWewo/guaC9gHEPovvNf08Oy+GQyy89D2ccRIP
eU7q1vghQ+LHnc+7LKGL6xKnxb1OHOdZ6eKWkMQf+oUALZszKovHK9ARHF0xPwejMZ5pLPcPkYMT
qWvi2zrOX6YF8kzPcEulxy/dmjmVGDN8VJveAxVXn2Mt5QU1GvlVeHeFlTqXInUxo03qaNuniaM1
nkdWlYM1DJeoLQ60mZ8yidxbJnJrDCXUt7R5jJ0UF1M5JAfcMTxBJPHhKlF3jiIAO7sp66lq6e5k
392Bx6XQaV3zEGpg44/DSoBcPOCVCHhqJfuuUc/fX8By+lu0eX/ndvZ80Q0fg+Xg3g3leBISg8zS
EdjWpM4Cg+F28UJ1ay1ckFmLUQ4ozc4C+HXIaY4cuw6Vt+gH4kx8tLLmbdtO9m2attaDH1qQ4fr0
YLGE3E/WnO4X9Za6tjikJq2shmusLn+8HB4qW4hLS4W7OIZcIfpVA3Lbw+yUboBbYzfQPHANK7L3
EWekwhPtKZc8SfOmUATQkYlc+RbNlgMmZMZDx5mNLWIT4PVPyEssACViEFgO7MLKoMjM5UsxRvNu
n2akyVCk9q6JmZstky4/9GYUsfTJyQXVx2MFxHmQ2Bm68kro8trJyXgufxiYggNcQOG5ZHu8SWva
b2mXmvX4pFFRDtbiunvVQOuPY2GdcIneJCIUjGHLvO1qcMAwPfAgssZku8tbyK8hf07thJGxmJi8
yJlGgiRbCrlbJXjEqlicrDVFu8SwW8qOh1xYQBBsJ98PUCYBl7DzI78AvwctwSHbcwrNSQRu3/FO
NBjiQTItQWUx/NNMBjcxzNBKbBO2TNkMQZUM11IYPVsWxLyqVWwSKuPojNQNsLtfAttKqH32ja1v
3jfdyL3d+p9xapZnO4le/aKRD25sfgzzIPZeXb325CxvwzhH/fHc+xR5HrvizRjP05MvAFBHM8Ir
I8ar7XpP3zHN2vH+gOKiGJQtb4Qif+0ti1Cj5Z2GyeOZEPFrpT/D5IJGUEqiXynn39ulZCywei6X
rqlUEI5Y82cz5G3OOPsetuEpM5vbeSrjewymjNALZ47UtFkf6ib5jCkGKox1Il9q7+JF2EWgMx8z
aaq3sdVbJLvwt51O70bCSVLJB1tiKxEtvbVzY1p3vlX8zrEYITTjkgPj2982xBNiawTJ3aBYu3TD
dTEUACBme5PJ4Oyu1kfeYeYdfibgwaP2g6pbrl0y5K98MnGL1newrBFXnOe9N6xomdQ37PvYa2HD
uZQlQ+CQyteid+0t/TwRNxm/RIad7tZtyS5Y9yTU23uoTOTUAbIHOve6QOWUlKAYlpciivaYVCuU
wdFin28/q9EetiVeWmxi/dWQIyEJ4GqFp1H9eo+mwfKRhMLwygR5rsi7kTZQBeBcFtM1hnC7QhTq
X6Bb2HdiyMnOc1qMJpseDzan1ci5q8pdmmJqlb8urbN1HeoEYyxwra7EobZimjySwXjVOTWIRHwp
UQHqLNg5kodhy4eAYxz9UXm0PnKq77t1BnJhU+OOsS8mJoWZk+BPY40OuED0fLsVt52fx3eapnJw
trwcxrEEo6nWnVdPV3DIWiaIFuPRjIzhxiC/d4imONv5xTV1MYGHvGOvqcWlpWtOwmPoDEEZFTjc
DSvfWbJ+dBfrbWnTW7Oos/0w1Q6DN3cpTNT+3kzwwY1/MkTsyO/NS2T+9tKsvrS4+ZYe36M7QjPM
HBJ4PLqaUzyzSyqpc6U44UxkPciGznvPcWVXJhtNuM71Pszt3xV41Xu3G0j9uTZ4qhG6nT04tJAl
TNLDZfTRTamPTO4RYSJ6ZDdmE1Iz57OycQj1h0IljxhBriYVFZRGIEc4yfA8S/uS6kQcpoaNqRrb
rRUZ5tojTONQnAW2GsUBk/QRqrp5NWBs2KxV8HTkSxDO848aA/sNJIDyKIbYCXTCIn9oxEdsV8dh
VRMdZ0gf0tK1NpYW+dVdAd3hEHd7L43Sk0XnLXNQWBw4gA0B7PoBJLTY0jtB52cmOJyChhxb2pIG
D2dpx8nHtIzjyL1wtDDJN63aeZWTHPrGsGhPxsXFrbcn3ICRLgK+namlAxWS9HsPoNmuiTIM6WYI
yW+p9DU0nFO1VB/F8DoOc3wf5cNtb475CS8MPlXG57aVwxs3Q9pMmzhnMwOuCjPnenElcYvxqgzN
p9TQ+2YszklXVxfuviM85+bU2uwGnNA37ic2gHBb5ujO73mCFPb0IdPhLsPSwLlo+co6D9Gwczxu
oht8Uu2xRJK8IMB/JmnCVRDnNtaENXqWfjahIVl3cz2RW0H/9csvV5gv8Ujdusyz92ZunXM08Y60
1Y0y6/EG18gUhO6qvnU4wnm0yHsjLT6ExZt8BhVwXXhnH505jg4JCCjUv/RaeHO5j33rPNu1ey1K
DOAu2mKv4+ZijNQ+YN8st0XO9CFVTIl1Np8ggeI2nYriTnypBZ4DGt58jSY2REhSrNkMEhyVNein
pmHDLOPxwbaN9OzW1nTOKQ7byRa90S4yA2MAwakkrBESh4EJo78OCzYGPY3RTV8l/sHvSbwyfEMD
2/QunyehNEyHyPa++KwB8yFKpNN9Enqngpj9a5ESoyQBsL72SNUMVfKSy24OZC899iLse6RF02Wo
WPRF89DdIDnoba6rq2YXsIFojr+WKGfaggibS1UcF7lUlyT3qM0EYR5VhEMWP/EhGYAeKDJCaVjt
m5OrOMb5bvWzG0g1hhyLWtGnP8bkNWHEInYVm9uhiL9aCcmu11T1UN5h4TuB22rI5AE+CTFFznbc
SooMQtu9kjrf9JOLbpfY9w5FD7cQNUrwmSVOPIZ1l3Ntv8wJy19vwoGC+urNSPRgaoZz/tJnpfG7
NOJz3CR/fN/qGUgMTKZ5N34YsPbKMIOPq7dz3761dQZxkusG04T9WxCrYEviMnbMOQVq5Pa4KxiF
Z5qLy/LJNQznIVYTGonFT4gdKVkkyI2W92l1bhqYKZUttocb3G9Q5uLk2bGn4c7mO1D1cMdv7zlq
EIrMrsf2KMW2NZ3bhqf6hrKJL5xwu5lA5qfNC7uN1BdbbvPFmNsvzbuWbNibJr7wNk3p81BX/tnB
gEa6oGeP7nrvLOvhmOEpKsZ2eR/X/zRXlBROYdifI1p+Dq5aBFE//iEsrTxOIasTIe2xqnC+GRbS
u8XopbdRO3zF2cJgPBt+AJ/Tu9il7jhjEXJxY+sTE84pAy06ZeP8XjdegIC7IAXB1eyiJ01X6Z6M
XXsqfda3ZXWMQrozhIUqb9JfxpkqoQ9ucG5KhMuHhfXbVdgHIDicVRESo4KN4So0Kt64/RDRHbq6
zR3mwGX6SUsKEE442RujWuVCxz9XRqzpsyGyEp8dG+uF3wImXRjuNtp0W5Ih/TuHcY0rFkwwNO3q
ZNrme1hk6ZlcT3mo27YEGxtfOeXzXee5ubfAA21ct0J/Z0ljFK+xA7w3GnjIsB8gCaa7tyRazKsp
b8F7zOiyZc5J0ua4X9GYtoBdEUgTsKZPST36Fzn4/LYzaPQahl3rqOceWxNmrWJvWMUMQMBfLtyr
P3JDuWdY75x+YoMfYXlDz+xTF4aUnYXcsV0/7pbQLj4Xs/AC8rENtPDAwXA7N7lxNgC+4Dal5RR+
cHWbzQebgeUhN/l1uHYYGMlSBgWyzDEuEFijRNxQxjNv+FW6O5k2eNtM56uweiwqM2qci/BJjyFx
8tgjtOumz0aNZs7ZE39g9e4DyjpoXtYidkyujtzb5zxuGhK6+AX1uUjlT64L9rnI/ollU2vQFoFD
CwLNOG+eTbo0A/m+C/kkm0Kv7Rm9/uMxSNBi5Nyq4ZcFZGKbmGl+jBnBLryG98SVsSBLD9vLVD73
jakOuZpfOK5RUU1oa0fpYrWd85KcLwD5/Tyuhpe2Xocpk5olDRkcv3vBEZOitFs5t/ORIvHPSXZr
t51/z+sFGcZreoqOuNwmc3Kxx6f1xW0/XBJ3t541I8zmM3WGKBpMwfRkOwaWBuakVGNHEiLGXTJT
k6znD2OMn7x5dVvQNVLGCKm5ja0jp0BVqjw7d7zsRLN09BVSPff9Ss9cFqK9AIfShcdFfB+ZGAtx
CrzSfjFtIpe+jYW6BLRNlDJtcrmOyCOHOW+/RjDBECK4uk2arkKgRGKgOxg9HiVdRG/K4zgFsC1/
9phQUPJWvks7W+ExzmV76avWehQl7o2+I+Gs8TtwpOYZVbJFiefWvs5ru2xEQGDitLCbAG5TU5R+
/9qaXrA5McqnuuQ24dZNORlbaqcSg1sa+9SlTGDJtpH1OAt+dnSSxDTe8ScLuChJX2ypwEEp9MTy
ZMQzeUK9R4aC7WnfTmK2r0mFPwJrqr7Fd8eqQoD5GhdtBNr07mIkK2x0bvNSO3LjpuGLbppbnkO+
jXm7jTnka04x20oZGFqdUCEWw3ci44Htmsi7z7HJl5cqK3YA3hE4cE/JhA7FzoHRiZHr4CyturZZ
ehpCfWfUg3xoZobwaj7PKqEZGzeY03yyHZx/5aSrV1KFcUd+jCNy1QEqDeGHaJ1fzdSgt7J5i+u8
g3mp5HGsQ140igV/tmKMy7RRjyXUMJo5uuZsESSbCTE+uimBUIvr5wrDwjffh64r7kWl02M2mc1q
x7zv7aV8Gl3FQxB8+65Gpbxp4osnl6DuJ7zf6xxDUaldjeaXN7J8MvgL8foZD936+EhA7d/S1NO+
uZijdokzO/cDFXSe0R3BXrWPaRyxWhYWeXGdR/cGHW1Gkr0XY1Z8xaF1bqg0OIkpejALRJPK8QOe
w4dwPaj8O9blfwFT2NlNV3gYRjgzm9+spv9iMeEtpWyKAOeWTR7iD/v+qPAZljRk8xj4deakhwFb
HQT5IyuwVIYloYRmHo+dqY7akWxQ/bd5EUyR+C4ryzs0fQKXMJ6pq+Kac0MHrKoFOoL3165j8r5W
mDCCrm1509b5+H++I28FNv4FmeViJFIScJeyfV+4f2MA4sfxzaRElpxF8zRZ7p3hkyRh0WkD/Nim
E7WvI6/vE6VBJDWLPY/q+MC3VvtO8tjPAqI1lPewCKwpsW/MBE8o5RhNEPdo+G07ladikS94WOQZ
sx2UEQrQD1FuOXfRsHY+ROWb6VotIQr+zbBZv8ucp8Cc2BShyuzsnTpHlg/Uo1fnXHIdDBABLuzh
PgFUYz9OEzYwNTiVofMRbgseFLO6a3LywxLL2S537ehGGxN1vgIcTJ2Lr8HOJvyqWEQzZyyPVAYD
q52ty/cfVfKzzbz21NZkdlmOPtAlON1idWZrXfrqfiFv4mDip0gM95UJWK0thqDjNHLJndK8caEL
B14HfPq7M9thP7X37KInrGGdahqCGANxEv/7dSn/h+TIb9FyyZ2awpEroZPf8n9dlxWaT4JEGVOY
bt13sqErdIV+ESG5GhGpiBBE4dXyigMILcotNbc+hdKYvCX5cRr8HtZ3Rjngvc9mYCkmcy7P0fTY
k/u/DSMyVzGYTIQzsQspZVXl+DEW9jMZrmEf943eTXb/VPPMaORY3CnZ4fxvabdvcefZS97dCYsm
HtbCN//+jZv/dPl6rml5whGmQwb7r9+4amc7gfm3/rLJyDPalIelqvu1l07yBucxu2i0VXiEDKCj
j/LtcDz+9w8BJPHvNxEOF9fn7gWnCV3RW2FQ//XjL0rUnZQBcSPHt7Xv6cBkBZvAW27cKVvXpPKS
VMuHkr0+ui6ASrOS4W4Zcr2CnaqPxHR+9mHe3nF3YAI2xJkaKG44yk3v4OeBNOqb44g1EKvCWL7C
4PvJCR0NyUtuqOiBtY9Gt01b5163LBAMLIGRcaFQofz4VZXUNoghuiyZE71SbfDg8H+nZZm9e65+
iC1W4VRTr0no7M/sMZvNvWRIpL2HXnSHOeFa6czE3MF+nuhwi8/u6EIRCHoGg5CQdlQbkG5wtAUJ
h/+yQ2rzQjT4KY29oBym6FhNwxeoG/+QLU/8VewNMWgEJRG30xQ7GKgalvjJXOmzLdgzWhFrW6tT
7KUi60bMzXxKKvy9w/AzMYvozAAEMT82550VjsBnnYmdq8RCRPnaxevrZ7dqmufQ5/Tv+pgN8htR
aKySCsc9r+z1SEBNis7eaH6hSa/FFsf+dgEKe28jIMLWq/sgqRzxyvbf3anMvq+M0dl1uWW9pERZ
dq5EWFZeH1Q9wSY6LJAH5CzY60/smACYscfCmpzWxV7XI7w1+pqcoWE3RbYVISeQpn8ai7XIwK26
0zyNp854MipnuOsaFAx+6vtM+HdUTEJrsOJjuFQ/vX40XpSbXCy4I4ERVW8jF9NGpf1EQTspTC6v
p3rMXrrCvPNEZ156VPO06vh7LZYIPusoVoXqUGE72OStaKmuh7qeehtzCZpEhgGeBX9T1qE6KTHs
/CX5YWMoIJVQIUL3WK5ip3b37C1gfelfIE/bl6mUjyWoUSKnXnSZRA1hJa8nEjIwOPyJJzc/NK92
3mxzeIucNiUsRHtK4/7OcI2eIrAY9PS23Y1ZtveTiQrirVKwVS38SDl4dzzztnzrjOrjxIhBQwHd
QKy/TTOBNSHG3zL3MV4bYm9IAOjWIq7SdkOgoyBieu/SzfNeQvklW4ZnlgnlT4R4ks+cxEha5BtM
YL8lSUM8ewgTBkuPTTQY0Zl82aYEUIOvepvRW8RWjk0rFh+bJdeu7Kgb91mxcTrClT/QpLlSKdAn
6nU+W1jkAzehiJRvmB+t+Tg0tX8oIq1onRYOatO8y5nWDnVT/0lbfaJ9YTcm5fBo+sxkENxPqdFP
90MBH8MH3nZiy46Yq+Lht2PfOoyDBQ6kH//+KDP/ATbpeACUHZewOg/Ov1EYQ3wkBQMgvS8K2MwQ
jtsoB3vlo/xbfiRfFN9X45I+SzrWTTNCW0Tz7NbToAD/z0dZCXl/mUwcqYAi88q34BMzYv71oUoI
3ix5DJFOaYXcA+EB5qMnEECm/miKeNg1FWUdULlGEo1FubVcJAd6bg9FjmoPpXAHEefQmEm3lRpn
tZCfYcK55d8/5j9igJVYkaMOgwqT4V8/Zq5KZ0HERCQWHjLzFE5HPPA31K4vbJXQAyZBfhjHA6AE
pVuQAGpX0ERYtcgbGehNg6+9iijuoY9xVuZu/YODPwyR0JSQ4iZ9tVX/9e+f+p9+zwq/reIK9cz1
X3/91MrRxF9qCQi4Gl0W+gRtOX/f2PW1tjCsasJJ29RJjV0bsdcztaR+TcNg8jAw/PtHcf/h5Qno
WQiQ5w7I7m+I9n+9PGlmN2bwE+s+PWO5OWGsMogjDXO9Y9ZbyCGzb+u7mE5NbzLR8MfqHr+Lc4Ty
LCksJu2C4+VJtN5PHtfdc+xPb0tWwn+ymuQJ6/Zj61TXyhzDQxlzQaxrTItI/qmrcAUSJIFXge0o
9QXFIzUHxpycf5T6x7LHCtZ4dnYsOPNWHKcpbcYoCfDMJlNOzHj0lj9EjajStFlAmKRVCe+dhPIb
Ch6pRve7+xYZAUcaHQRT2Yfnfhp2ZdXTCbLwJ9kXcfyasJvrLruW2PvzDpBalFc/x5pnSZuWzgPJ
ubRmo46vIX2heJhN9/TcCNe7Tj79sKacf1Ay8P/Y5f/LY8V87TFSYVNVXCDqb1dIPlaltDDMIpHy
IJfkAznLtZd8IDHq1moOuDuvqLTsA9yWHHsx4vkvg+9tbmbhiyNEuFt6hzpOaQUMyRwTHDRLh6wS
AWE7tD/cfrr7Xv2n61oBw3dJ12a3tvDwPuoKYul1BRd1sC5LNW3NkeqhIa3o/Erh+MjQ+D9PHLk+
Uf72xPE41vmW6RHO54r8600RNlkWgeKkfHbwbEZIm+RBJO4pM3loXMu+05Mot8jOUA84SQXMvIi7
WlFjzURV8gzCOZAUwbQe3xKLCWX4jDifPKUEa9hOEE4tke9yHI2lRuCckYzO1JkyfVByGHBeIM/S
ZXYwOoXmADKjWhfizeBA+VGPr2gY9f8bn//3cU+RljBtigGUbZp/H5+9/1B2Xrtxa9u2/ZWL9c59
GCdJ4Oz9oMpRUpUkW3ohvByYc+bX3zZpb8uWF+x7AaNQDCVXYJhzjN5bx2+QlOFAzW3q0JBo3ET9
OVzOEkzVEOUriK+x20LsUQxqowACqxVt2asx8uv8/kKgSRr+z18/b0afpzCqzVD6zQUfMIeqV2WP
ECv3w/vSQdJG4T7B+gOQ0YdVUdPN1fVzY4HzJ2t4GXAnxbbzOXX99g9BAvMnf/tmBH0pG7QzHHXz
zZCeBoMSRzlvZlIo9zexUW+rtLpMobo3ENDeVennzCm6XUSvQYrTyCJmcAC/Z0yefNJaq3Z6LrXA
vQuUVD2ECjWpGc1CEzc4uEH4oPgQ2JMOwGtfSyfvZA13yLdQSY6+vomRRqM+yTUCFTxOGmnISz31
DnOsdtIp2+n9ZGMTkwJNAVdBLyrttiFu/Abu2wIg1iMaam8/umssC1ffwIiSG+iEsZrKXkq2atLm
4Gl0btocdPGEAk2pkqOrJtYx7j2AgJm7jQNa2ZXdqX+APeu/sJ4tfmm+WocrjEpehZzO/nDJb4l7
bNDQc0OXg6KxjijGcqaRi8N1gLKst59o3gRJUK1yfRCLsCPjscuahSWy6QoGlCG84vl82+0+HWhW
E9BSrxFQpch2Sm9flCqnl6g/ZFgUNwpZbhSiJWGMWcnvD1pdTjDfHCem5riYbGx5Fs032h8+iqt6
Spu3KvL5YBm62bZpWu1IV7+8IeDjzkL+8mx5C7VR0y1NWWehaLbM/c2ecsG9wVsXOd0JCmLNyq2w
R4LEUvZlAGDNicZ736j1p47LkNJkcIa0jHmOUn0ZEsd4Nv5Y3PqliGCRH2Nx8TNcsBKa+mYko5uD
FoOLUpiOEVI3Stck4bDWITHiZ+79cej6t3A3n9yix04FWwqBSffQCyqpIRkG9EIUCHXBU1ZVdEk0
Ba9oEG0QlJj7CMowpkGcswzp3HVCmcZws/42thNG+B7+39//LJr+Dx9G6Kru2A5BJYb69vYlCiVK
+5ZsixCdIYoCKuye7T3RX/GWdpTe6QnimSwn3jEPbSAPzoiNCDdlEwwOHQiqxPHwCQvrpLXli67T
cYl8jXtUrS80NcUVInKMLJcsfsjQESC6pE+ddZSnRq29+ywMDQ2nV79PCmny681UgnbTXRerFhZl
jlg3Mvzz0FTYNger2Y4j5i+6jlxpdPFoKQiXtOg2SRNx9RQuvJOFrZzrVL7EXOccs3J67mLlSPO5
OE21/oLvrbqCD7iOKDKr3i2vtke2HCOcSjWzs5gGYCeVbdF1ZnI1mEiFR515DzkLzlQfMaXnG5Re
smekPit27950XXjU7Yo2kEWrxSHzU6njVa6imyw33jWIijvXhQInFBVRSF7YCxNSsg0eswIFtHEd
vBr4bmCXZa2+nqTcrlYIGYpxpJgmni4LSN4Se169MMvJOYe1Ts3JH4EzDwyRddSjL9gRsUtIhUCT
R7sm/ETMh7tMmry/ZSy+ltVqTy/NF2GnlC3itF9ntbTZBBXmOtMp7zIPInDmV9ayC6iHy9vp2Frq
cx0POd718rFVG4Lx4Gqkthcd8b09Ohb1mcGicPn7Q9L5h4ueMKkdE7ttC4t/P1/06FUhCBm56NlQ
Um6cug2XStVaB3SPxrJF4Bi5zPRvNOe+qadtUOjJQzEpzp6K8EglAXtN6ahIrDiAE88Iwa2qO9Om
CmDDwYdtXt30aVjscENXVGyaFqrDound8QUMwSbQVP2CAoL5dj6SiU4H1KcVAU4qdQ8hSRJYKAlr
KBOXO8YwfMEPGd1rJSrVqHWaQ6psoaN4O3PgyFBTaABdD1avy276eCiPpBfs0UMqp4RZ7C0EDjxo
Y7uOfTX7WxgVGRAaSWleV9w1ToC+J7C7YyjbUEqHZh+gGlqd8l2bu9XJEhAMNJuaahH6uIhN40IT
ge8LdQdxnsrzUIKhsdBnbKqeS8wUF+ZeD4ngjUI7fj8Gz5MXrKqkG1+Ehp8ROACYpKaKlp7nYrW0
pnvk96RjU7n9/Q/8j5ccqpAMGujnaqr95q7GbQvrgK5TBSxGODoGVQJMxC4XGJJOWkkdH2r7uQRZ
2NvBIewS5XasCwPDrSdW5JWXdDsse12N+S7pmH4jmrLumDhNN5GBZa8PFZhnCcoRg5sZeqND3H/W
B4sma6u2f7iv/UNJ0xQO81nXMDTLJCjz56OV3u7QpcTCUMOHCBI10Qk1O+Sa/D1iPpLAEdPKX8Fa
eHACKTJxsk01xo068V5GQwnurRrTna3EKzdO64Pu2mTJwft2FH1Xy1+nI49gpVjJB1+D7jM2E/ao
oeg32B6xLw1MSqvsuWuMv3XupZmujds5xtZr7fcKbvdd5nBtGaTEBG/sxejSRZNazgbHQs4cY7Ie
AiwZJerhRdYMxpai7pFaVnov3BatjOPsEEsNq7xO+tXvjwPt1xPd4vymmmiblrDFfCH4YUgQItXP
anSLC0uqSPq+PkW19ewrEwzrDsipqe8VnxSNTrFOnhXeEx9R9w9mO5DAzJtPNXf8Q5fnH4bWvCV6
VkznbPJC3haogy7oeqOD0jAYwVM1dk8BXnrKvj3FNrDufhEUN34vMQNuD48U9vrCcVE1DAmizhZ3
w++/ol/7FRYia81AW0h9hzHgm8klgCDLDwntXuQadUbecL3Izax/8inZxe8zj+AJxUNYyKdpF6Sp
L1OHomEd8aZjwIlbxQs+JjVTsMaJN0Kh8a2E02Wg0HZPe343xaDddO5/ZZpEKx8a9QLdCENCxaBe
icgmC9VllxHFIQaG8LpHd8hR6Dxm941e3SfEKJ/6sb/+4VPLT/XzWJFPbcomAWeVRfv253OqESpe
SYf5pUUiVVj2oHktZ+eKsF03bqYy1EeaP9YBSIXJjJdKlia3GCMvbYuOpCfQJI/jh2a0knPimwjo
BNI6XOkEQ5ioCGEwpZB+XrTAXHZOYz5RLvbWyAPgl2rBJjBbE0cMJI/54xnD+47h0x9uctqvRTs+
oiBeyqHUJqdOP39EyujYhZISFY1nv6g21dxR9LfDRAoJObXqepysk+mhyrEQqYGOLD67Btln8/mt
5C40kJLbVuW27aqD7aREK6ulD/n7H0L/dabJ+WnbdIzR0hra23ZZXRFA6XaUnBKre6QCsaE3iClX
6vQ9hM0+oYhAjG/dgjMxo/eEBXZ48JPoSZMJUUyYNkreMduP8OP0sQmbsKeJ2xJZndv2JnH0dkfO
zHtuaPvfv/N/OJFtrisUG2gyyWPozbQUZs7kFoITeSQffmcT3Y5wMnA3NdCRhUA1eZsG1smZUoR8
ZJ9x1psrYdCab/O9EVTGH05k7ddhNu/HUYUM1rL50eX06IdrXRrSeUQ2QviNWxGBwB18HfcmjDeE
GtMscg2IC+sVrOVDhXC/119Cm0bIPE2bU6zcifaQDdNMzv3+8G3Jm9TPJ5zN29NVxCW6qepClh5/
eHeaYvYAr0zSAHtPOwbqgIfZLhfEKT17hqDIOKpQzdOyYixInHC7Nkr/cVSth9+/D+sf3odMNnKo
KVGgYAT48/sQoxrRaeZmarTlszeBwL+pg/489pW0qrvZRq8xJnP7SpdhF0RrYUbwu0tmYf3U03RR
NWNVW82l12SrgcnbpvDAmU8FKsaYPvWkWO4GCAp9T9otGxXJMQMee8oOA7dUII6ICozSqpa1paar
tuzfKZDO1kSgGZsqMY6F4xPfUNtQKNJ6Wk+p6+6y1Lx2enw/G2W03j9nscOs1HCKheK11Giz4sHx
LJUZrN2sIq9GT+RZMN0UsGhpDWGi8yBx/f6b1OQ39eYXdagSG8J2VB0L5Zs5qtpaXhgg4GdWkWU7
58mz0bpawMdryqWUWfOlWcm2drZXe5W05T6/QyKKwL0OvIOHK+gPJ8DchXjzhqiduUz/ab1zpL09
AfJQOL1KW3+IOnpdRMfkSPgmt4XjLflgth5jqPdjvGyqvGbHY77tkiqFSmQwi0RN8UKd7VKE4pNf
Zv2OuZt/D3FqVSlmfIiqRCxt5mU0kxNyZRAIY+Ifqm2siLuKaymc8r3WjDoteXh5NmBj3B4X8t6d
+xG0G/k/ytFwuL+NCmjjUCmyBaCcDyZqrKWJC/c+FY65MPTO34BnSJegBcY/zMXdX49+fivdNRAo
6LJF/uboj8IBZ1hFCjPifHunTCaJvZoWHlRLq8ebtOCawVhDTkPS6zQKGji9yW16aHfQCxARBIPY
UUO6qfFJ+1ntbtDaJKtyquA/w7hy9Q9Ol6DoxNiwbEbnC1VMwqYS528jc/Q93WH1XoVodQNEU11W
MUZRHF2nLrajk4tXEySUnI+HA63mxNZPUNuDymxOg10fCDRMt0GMEBAbDmpAdcT26ZAHEVapfukE
/2NEOfS2iaanifISfHQs7jhUPxFLtGn19g7Fu1j7lbY0zLGgj0hIsNAasQia5jnGT5XQJ2iEnt4U
NCQPmt48FWCJC6TJzDOUm2gBJWpvlKLAGlQsdcd/mnTL3JeUgGjLEu0XAvFzRRyuo8AaNgmDCCO6
6o0J4ksBgtjjHNCdcluAitrr8Xt/+hthLfeuHNK7mxEh//XBNf7ws//DdMhRSaoVZM9y3TPni+IP
F9/cRFZe6L2/6PyLGtDVcbJPRo46rdNAhsC+J6FHOUw5BGnc87sozEg6H8M94pkbB2y6FbbjATME
UracaJzhShgbJm/du4ePsDEgLuzm8qGTyggAvSZswon/MFL4NcbLkj0QXeOWy3gG+MvPV26EGTqJ
4x4D1cDNN9Reul2V1Bt70LNTuFUnZ297zqUdlRUxA8OZjmm27nXGqtbJDwmv4226yxiyyGKY8mfy
NtNjFjkf/3BV/IczTGiCPimDS5fc2zf3uaDmali3HC7gM7olIKpHf0SFQsaStYpSv5cQVZhvU5bC
brW8TcaZNBSEvzQZLcDfvxn5jfx8QXSErLwREWy5Morq529MlGYyukXqM7NQFqWLzRl4w+//C8P9
ZZhpW6QFkpFsakKnb/hmqg2nXO2F36OMqWLUfj6FAA/cDwNh9VEChEDNHSsi6+2hUt813fRUwQoz
m2H4TEzDU+4m7nNqBx8HvRAbibVmBllSy+o5mXbgvcqbZtLhQWMnhcSYLmgKEcumoHiflPYp1PMP
YgJmb5vkQPbMyk16ucDU4b0XQKbIcMCIKpXWtXtAaAqlxEOjE/Xke2Tdlx7TzAqNOeM1zFKZCWl7
cA0Uz219BslzU4sIHGsfkhM4rMpx7HeGByG2BYs0wT9fWiW9TcvVaMuWmHx0LHE4H8SC+IfHJHwe
fR8ED4x1gshB4Tau+c4JaDXGrPZUGVrBJayZcH5ZufJBqqZy+pk3LYL4G4BOBcNbsidGMhwmuNwx
sjvaVxcfnRJKCca1k3qLYw5CQwAAgtQF4PLWtqq517Ta2nTgM3i5ivSeMhhWyUcVeNHIB1ilIWGt
bRpA4vFIKMyEu+o6pV6SvyTDXT/AGoxWdcVEJnD7961Fo5QqFgbZwl2poXggXgFGD9FKoQxrrusU
vdPorxspn/f94ghJ7mjX4SXVKBXUPkGp5DG+txyQu1LKh7y9QUcFpqtBfu3QoWsdunYweKqFM+3t
mIALMVCljhyyYfT070JX76SDJdZbh7ysCIaDaQ8cCh0pEorYT3p2F1XOiM+631qT+KBW1DP9rrjt
bYJuq+zJVMvnUOH+MvSMxA2wmn7bhwtd6q90sLlw8opbnTicCetJTX2XuKhswVjtWg8asCodIt6g
ncs0HUCpBeka68fQ2ny1YtxQUS/WwIDhhjEaGkwiODqrhNjQYozsad8BSCUaK0+DagPRAHwhlVJE
nY1zm0ePVlWkm7SlzYrXb5U2oAEZFdI4cvPpwrRjujgmAPwxiaI90xtgZMFDRm1hWxRgkQpF9Q6l
zu85FFOxRjSUk/HtDVwLdS7XYbyZ/M49AHZXzrpOFILZ57tCuOnJ96b01EX3UaHbew569dDkBqIb
zUAYLmIOz2bARJSFuJ2SIMbmbOn6ztJ0/+wGHPaxWbyPNO7QPeWCZWstpG7RRRXKjVXwq+J3SXIY
R4UpYUsMdgbY1uiqe6jUkXtb4N+4DTr7mtdAN7xRwDkcwJeoscDjntS3rgmZI4RCs8oMMzuEvvlg
aH1wqwfpl25MnZ2ToIT2m+y2QRmD5S9YWKN+jtug2ESKIA3JCrKNpkEhCUkh2cGtl3EIMBVdBljC
o66boTXA4H4aE5W5EiyANSwAsXKM7hMdMzg3GSNayuk6oqfPXdpBl2lNSlZmLZy1A9VDy+gXkBwv
uht9GLtDRmKIVjrwPVsk+1qIh4m63aV28AYNgTjquqQbB0BkRKq/9K1lnEj5eVT6xNlnYQJbySfL
Lg3MagfsrCmGHSnw8lCg1dt0Y7N1qFXfIBnzyZnNXgZR0WADkUUoCU26dPLCu6xCzueFhnYUSMKt
VmD2NynMpOmXujXCXZgoxcLxmrvIwAABAgVHhJgeyJ6oDhnYPWjmQ/cc5Wube0XideNd4Qn4iZEF
mTtpokPYN+NN3JbDver4aOYQ/JNK01ZRcuLu8EikaX1Xl9NlIgSMK2KzU/KJumhXlzLmgW/Q8dJT
2BXPCHm5FYdWsrRV/1o10cuU5wSnGi+G9KP7wgQjGhTLLBL8YH1EKklY0dXrtARXFr7LOYW1iIdT
USASjlErDGXerezaQdVZ5u+aUqvvCUU8jBWHbyaCaBkNWCXpMmWLdsjiXZgDSwAVxmRUsbB/5dxW
VCKANtOIBqgTIKBBXgbvSDhY2RbTenUw3G1dYFbtChLWMhG9y0RqrJTS5ogmvCWMAKQw/wxWmY7B
VOmRjGalkz6UMo5ceht/f//9pecp776GyZjOZd5PiPzPt/i+cUaChbsIaiK5QTXqLSaBSQ+EtdK2
cILvRYjmeP4//+enHOT6P//L8se8GDH2B82bxf885Cn//le+5vs+P7/iP5vP+flD+rn+7U6n8GOV
1/mX5u1eP/1l/vdv7275ofnw08Iqa8JmvG8/V+OFPLWkmd+F/zmXe/6/bvw/n+e/8jAWn//918ec
hYw1f31bvfv077+YUZoU0P7nx7/+bbP8kP/+a9VWcD//4SWfP9TNv/8S4l8GbWnXdDRd1SDnUC3q
P8stim7+C3EdIygqSZowVSn0y/KqCf79l639S7MZuNGfpjCAjoi3UOet3GSY/+KizXieFzD5NukK
/Pe93X0dA379yfgmvi3/mGyta+LnI4l+M5cSAgiphaoag2vrzWAx8b1czxMNUFqkSkRbYNug9RH4
T+qUHlqy1nb1oC7nVV+3zht+eBpM9Ahrap5IdSqHAF0fEadW2LeYQdXt18V5ixk00mNnqg5I17Ra
tpSUsWfzmnBgtDhvIHFrIMhG7uNwAsFM9RHzkakS1HDs6Q/X96p8KAJaIKUYgu28OG+Y11FkCbZV
ZiKoH0jqC8DfIQPyoVJ6ubPv1KS55KBybrM2Wc1LaTs0FwPH1Rr7GghVwlsWbukpa9iW9n0KaXVR
VIaNFARzFDlW6qOple4Bp6h9X3qZfZ+5jDc6527evxPBcDLd/DBv+roTHdkdfGI04vI1QZzv2wG3
YO0Z1ckHKs5Uq8iYZPvOMtAsFd2BXBbDuMahr2AxH9EHBwMWltjOC1BvOUlVOT7qrQbUT9VwFTen
sCKj2+2oofW5491XbqbcDya6ezXRzwZZifcVN57zwCV+3jbvhQa+BL5ck40i9//6SszvK2I4bWxe
x8l21acmVJONpej6al7kPU7LsSmw0Mmt6iTomaf9t51bf7wg/aMXJTdq/ofBEuljnzfOxR5NutCs
VRK7OFejBcAc70bMwE5ThHlrgVy/YcRebubF1we7LyQIITq9rmpNYzhkDZ5LO7EAppvi7GkPxMJ0
VyoapOnGV5H7/ZU4FJRASd9uWi/rrlFKGw0q4VPQtS6YQyinkHWG47xvij5wUdQQ5Qar/DSKQayn
3qyO2VTVx/nZ64MIyFqio8EgvuybT73c2ZHr3uxCDkNzoENVMsaJJGWeDKmHTvHEpyqACkgW8fvS
BbOoaF11atNYOQCosQj/BGbnRcaG/BLtAl01uIyMVTihLp1c00Nl3ahpSjP/+zrN8q4kxaEekquQ
mYjDlA4fgqAo4CwzeL9UVEFwazaFszPV9laDtL1l3FIRwhIsG0AI0xO6r+gjLC7ck1ke3uRMM74+
e133+kxu9XHnLZmWsJ/euwhn0vNMDekhO8MHmrDrynXz2E70SbGmfYhUz5v8U4Jp7hSkdrSJYSTF
WC2+rmqxU/c3r8vfd4nkCyhvdZvcZs42/6JlrALHmYjEYurQXcMois6ML2/njfPx0BB0eBNbgXqY
F1vFmLZUTKrFvEtuJoepA3beDqV7OyjBuFDdpPzbbgFetK39Sams/KaP1PG+7Onwa2P5AUC8fIOg
dk6ZNDdhX/BPg0b/iF8XnhUpvLrT2jW9PGuPfhJdmNGCBeIgWFgDGNl5MS7SYevTpGMahfnDaf0v
8DqMM6C5zEmbsyomSERyzfxALX9acpzly3nDQJGGypeAJxCb2mF+mOpA//psXvRJqOegSwG5f9/l
db/EofTsVGW/jMcWNauj4xEL81u5VPaF8WiUDLLlUlc2xIEVGU3/cqCZwVe+8gvFvBq5SM6OhWdj
6hMIcm5/UdUG2eVkYxlE1tEMaf0ur5ExjZ0ONwp/wrk03OFodc1eHVzig4zI7xesiraVKYLr1JTG
2WbrOG/F6dwvQsyHCw6JeNP0eWmd4IG0h7B9RBwLMKPSx4ObxqhwlfoyP1gpc3EYnMhkhqr5ui7C
xREChLjzSjvGH+psTTnbqDg0e3mMzku5wlQYyVR6pmrm7sF0pnuva6+BLDDOVcbv2+b9kcNiGPrv
35lf87rq+3qjOsQNsJH580VNWe6qXM4hezIRAX2NV6NkEC2dSdd8HMtdSGIYArCyPIeF3yPxR46w
aQU5oD1XzJfSdJ1bS8uxpiiJv7QSWPyv6+ZnlGg31Rhqx9f1CR7uldG43YJhxxev68p1lXcU5GUt
WBsNGOOvy/OzudwdQ3tpE/c26rwO8ytOKhTg43sVxRShHVWEtccxN9DE8x3hSmAfuIRvywjqwZiK
YpN7nkQVpd1DJ5LhqLsApeetWPqK61Q8zNsMLj936hSfW/m3yWdChEtj/NDlTf8e669ca2oy0RSA
/lMRBUxP5Wn3+jCfip4X6UcqGa+nZKULztPX3USSEXrQq/u4MciMK4oRnpyN7dOJSRAY/fHRbsCY
Bsb4nkZ2vzOb2lyWcvHNbpbcbUguogCaM2o0tyOxr5irXEolTF4i3b8advDUxVRERhKvLo2nlXcW
+VdJV8WXeVUHKm9nFMTdz4vzBj/2m+XYSwe7fNW87v/3D2VVnp3bwphKXD2d5u4demwXJi8GSiGv
2EXy7oCfzCAyNyVjwhzTRaIrqsTfJKt5ZzlwuwgFYyaMi7OoG3jIkFqiL3jNtPEgCMuwZOcCsFu9
C2z+o2CeiBda9etyHrUkyDOBpf8snV9Imq5BNQUY5XQksWXoPaM7PrR14X1Go76H5ZC+qFhWF6Uq
6B0BUhLdmJx1dNoLpS4YFUWZd+vKB/I00WRlTwazdSLY0p6wjGJCKTk/7eSyylhwn1E42I4TiAww
HvhC9a3seRwHBzjRTWBO1XFenp/NDxHXnXWc4Hk744xq0Xwq9SFzSj4ePjJHNnn6ToHIPD+dnbPz
MzRx34y08+L8ML/WQcO/0BpEhPy0k4buUaKUquSzfBLKJ4SZfH0i1/S9mn2AOyHfcN/apxaPDs1u
kDSJ4XBwlaZ9hFPyGA8DF5F5a1Q3424E2f51K7GUVhucM1uzehR8Rn+aHwqYOLtcS+9fV83Peoik
p1QbrknU2IR9ypt32OrHQq+SQ68BfV1R8Nm7OGhxtBNAS9tifnC+P5sXFZzVR5VcXE3nGDJCUZ6F
brzondAfyyauzhHZBhZK/MdokuZFJ25vSnnvCQxSMHVHP3dm93WpwQZ1NsIuvKrBcMDF69JFQibQ
XTDE3EJ5bY56DjkgIVfiBT/ae1Dc2oURcXPs/Ig7gNQ4Bam2JN4kXLgO0YB1Vgz5BuvKRwhEytoX
yu7rkdvGE2NxFnvPre7FROxOHVDQeb3H51i3N12QvcyXk9f1r1ebed3Pu1HpSSmE8xlriwokPvN4
VctPG7lGCae5ildt4HxwS7/cAv8gLZxx7bu8g//UgIyHsVwa74jRVBnRJslJcxPz3eDvMr+sb3Ri
Dh/QBDyTKqxdnZysgLE3/XXmRs2Lp39AJx/8LUSoL5EsmPC0wA22tVOJsynVrzSP/W2H7ntrBVP/
UCvtS9OX6UcD1bxnIHN8s4PW1i9JYIrboHFN5ErqMsJIhE6znJZ+nFJ7yevx2zM8Q8tg3ir3y0vb
+FseEoajJUfgXvMx8vVokTrA10WLksauHiEwgTS7cwotRcft1/d2pVX3XaHfuTQDj0WbZ7c28mB8
HxkduMq6zg8d073QjJW7eanBcLikJU7KYG5421yX9FNMnYfXV81jGDlJtIP+26tiHQ9gmYJsTjCF
dZdpQrBhOfkjXQ5GOOCPgOW44zlpEuvqFkq1SkubEjhR6uje5O2pSYV37GGVwFuIw4NWZcZjnXfO
jWs14WE+DxDi4qux9PAwnwiDVTx4SJJy3IZrpQK6aeC4uA0KL/nIaditxYjouDPdCuKFld6FOvBP
oebJbak8zAtKC7QhgFaNdcSPEVrF434+zNALx6iS7GE/n2PzVoJNyf4gHGRfOyPwfF2jYaAoPoNL
gm/Uzbw82aV2w7wTgEKc4CSlzbcz6bJzq1fDa+jgTcGcJD513nOMTHZlhna6t/H47gdnNPEuyPEg
I9ewzayLiXf7Gvdus2i2Rjs4R2OIoM+zZmlQXXsGy7NjXFd9Upvmc0oc1gMMRB8s5mTtxqZq7/iJ
00UJO/UThhSlqD5FtkeQ5TROgFsabZdbSrTJae4/jIH4YgYi2hrUt6YnbQjyQ1VW9W0ZEqo51W6z
7ceOi5kbZN+WPb8FYaueSlwcp6Qdo9s+dbHxF1rw9+T553xEDp4JGGYTNdYNWQfBe9QNa3TlLiOH
Ij6AzrVAZp5TU7O4bbKg0jldRG6kb+dtLgVsVJry3olAvXjQ9mHv2B+gTdYwd3x1DwKruwwhso3c
qIO/fXSsN44ZJRcvtwoC3cJwZ47MS0OzooSJA/Y8s4xtPf32TFFb/MP4lL5BjmOnPFgCr+/a9eNj
2RLXZNfuE/WBZpeLnuxoZ/DWmRYE675j9NWo48aJLfPaa4N1teryC8CghN+IVZZHjCDOZB+bMzIr
C2OkBZIe8bC4c3sDdmXlvxN2fAs8RXzSIu2u467zjiMzXwkysY7AOM1jNqAkg/y0ZAgfnbhjgmAT
1nX+flS7ezf1ZXaav7y0ttK11eJSE6q3ww1LPLZDUXrSjXe1EXPVr0wXTG1svpvwgyAsabTNGBXG
O6dQv4wIjnacClBhnJK8VI0zK0KtAPUvGbwVoDeUcbbApuMkLYJtDUcIJXfmaraT3JrlqBzQhCtL
Pe/sF3NQwUdV6cc3ewAZgitTWP2hRTfBqCSSpeTIvgS6bW5Co6fgE1jGXd+Ct9Emq/2o9/eMUUj+
SUWN1VArznDumjsnViEwDs5pXup9tbkLsIWTutAAvY8mnSJX5IXg+tpN4tpWuTL6Msdi0zEjk3vn
RH/vCe0QW8W1Bc/wRFRlfrI8XXam5NP5oc7V/FREoNRVt+gYzrE4r0MGqhK14US7GkZ1owfMqzIh
1hYgkV2lJtpdYqThInDc6NMQH7so8D9iG9cB56PPsywlPtDCcOgfVNFign98DEOI3RkXkxutWzvI
vWgaJfnZhInxEjrMbZqwiR7MkJDleCqrs4W9YasUsbrzzLo84bXwVtM4rEbblvyKJD/ND07R5aeQ
z0sSdoOQksJOvfxhpSe3V6XWrIUgdoK4stzq32dB2h8c5AqLUbLL5k06ZIADHGhG+TfaUPXv1bT7
ttO8FmXnQOYO0XM5Cdrz2KfOEEYSUPfn5Xma2DrTvYVqH9ml81Qq9L0E6tYnj9MT5/+Trk3qXazm
l8pqlae4KcJDWqNNMeVOmomvwsKAuo5iuz4GgwRjhqZNbV8tl1+nxZKmpY/pdDfPGuetdiBK2Epy
Si23ahTbIEXlZfwhQyJZy5RcS+n0lZKRBTF1xUgkBevmh/L7s3nRMPyivHndbNjXOFHahc8A6YKA
tkROMfrXntrU12fzutet87NaN6Beie6DzDvp89u5ADRXhnw5m/62dl7RNhjperWHSdhr411pae05
btpFI4tsq3ocQjizaJHQI+eEypngX9PQ5IjPqUEQUAv2vNWrlSFvM6rfTGfdLM7WfAtCtf/oI28/
UQnghv193/mlNL/Ued8gpQEG05Zw1ajoDp58UKR2Jx9sYgIai04bSGsEZHLlvPl1RzfRHWRkBPPg
F/fDZUSr9zTqkX3iBgXXvO+u89Lrel0xvu0RipDor67vN437Tm+RRujc2PycprfuOc3OjrvsguM9
uzjusjQkPA/uzgWRabLvZHu4K1qFG75D3EDUorZ/fQHX3LNfjNlpXkViUnTuy2CP28Ff9moZr1tV
cRzQWfk7H9bfHvYHi05FHqHfDsdSkM0J4VR/bFP5VZvNj4vz1jicJtqkHQQ1URCJ4jrdIjVcsTQt
pT/ND0iw9A2QgXSjVbjAw8BazQyDeSmJxUqVRIPvS4b8/+alMrO/7pljEwAGNJ257VxdLaOmIWs6
hp33pzZ0qQb+t+rT+eO0MtQSShpeLy2oC9LmPfeQa5QaSMIGv+eqB44U0IuFkY80zZ0JW/OG5gd8
4S4PQhy2kbIr8yG4tSb/+LWqZXn9e9FyDZ6Hi64DUddq4r0XOz3tScyFZC0yUE/7R70di6PICNak
YF0++w23KaSCw6kc4f2mYNvbXAF31nTNZrKr/KzJh073xCn7v4SdV2/bSreGfxEB9nKr3iX3JDdE
nMLey5D89efhOF+c+GzsjSADTpEsWyxr1noLLrFjyMMcUc5LjscxTurQvM+p/QmIWfnCX9k9w8AA
NQbt7QVCa7AbKmTtormL1pKHhpiOAfbcHd3hoTZwOA7TLD+pNhquyIei75o42WPUZeLBNiHT6XbD
i8JwlnqrTuE8aWtPUXfuCEzyQ6FnyUmoR1wy7JK7d+UfXZyvC6fpv+NoeG60yLpHeRTF+jqwZzVc
/cm1zOL41rVa48ky+l9dbf6e32env7tyVi5Gj9FeyC5CXy4PYQx1gVK09WvuD9jHchVMrW3u/LWv
ItPsBOOXFJ4je0C4coaGXR6+w0+Se/Q+Xqhx8jCvT+adot4IUFF6iOGvgQxUWRbWc+eoJ7Aq4k4B
a/Q8lqRBNOsZ6kt/K/vk3p57LtusI+gJfyFfwoMMApcDW0TOxrMEL6WkeKN3ufaUV/r4pRamOFcx
rqJxCh6cp+MMRMKcEhSKiXGEjdpY1Bg75CO1ezmUJhiMGFR91iix8wrhOVSDQu0ygN6eM8HUEbis
9YZ8oYvp+zwkmwzTPAMTQtjKaYYEvlzHF2++TaNL9faKj+M1nx/Y3HhUnRYjRhFoq8pXwVTIPigt
bQUAk+eHBvQHmEDG3dl7kH+AUek6zitUVeUfIMk9lCcVcEVyNp7IVpsB1Wg5O0Fbw63Usk5yts6K
I4K99o3KXPj2EUldrwZogydtTnu//2ZwLS2gIC2Wi78nLH2iGKhF6Asman2Si9/Gmnn1kJyDeu/G
BE997GY32YywVkBJKLip+nMY879xXlBuNQTv39Z20fDrBbYXHPFqT0+BGQ+YUKC8qKPZDBCiypYD
CcEXkjAIwDq2QDO0dF76vHvUGtzU0U4SDwhv7Ry7W1tQbFrbyI/g7b1tptRH2+zyozk38ui9kctK
dB7+mJBj70vk7Icx2R0N/dEfufqkBFExwl1HC8eZIWlkJ13T3cBDHK/vs4MZuMtIN92r6waVfVF7
Y6/OYYFsFG38dSS7bMfGoxwzvPBg1XqzextPJiIFy4i8Q+mRPorrczm19bmpZgh2r3dbx5kQyZrH
5Ox7I8dAvMEMFhNCPPNr39/gvavEwG/6OH7U/Qb3qYLnyLqEnT502nXO9dwqfA1uLv4CSw+T0Q2S
Vu1NTpR+KY5aEt/8fH4RdMovRlghEUghsS8J4AVVjs2QoaRrQQ2U+ZLGSpJVWWbWKcgi+wpV1150
bL9e+9K9m0utQdTHGM14QIxt9Ly3gVl2K9JN2QqVHnbTVd3VRz2FTAEXIMBeHhyS1wA3M23fOvYA
wJy+zLmHpGm3bQTeKm/9yGwomPd711KYxXcbsYXKUxb9vNlr50YehWqAcECgiiV5h4LUGhtAOSGP
BBp9eO8k7kHGN1ppUlyOEByX0Y/bEg10Tf/yFjcFNdLrzYjyZpRFeFqL9BYC9LxNZfGtmVQk0fIh
WmtYcuxlV3TciV37k5c4/R7epw1MaAKExu/UU4Hm0EmVWUM4SDa+aIK71s68Wzv9ynL87qlzKnCM
Rw9Vj/AtISLn5p7MlvxeKbMjYl75+13+fl2GRvwRsVGB51azKtvBPNl6bp5Uy40IJudDOQj90Dx1
XKlwQLN0+b5waEoWyv77QtsonyPqpds/3su3tbu3Amnmu1u7HMdLa7jjJajIs9q9ar2NyQlznuXv
3J9d85McMQIDxxp5KJCs2CBRhGTuujtllb6BjWZ/V4X4ppRO84R9Z7XJxsI/9AH8FBcO/apLA0h3
iY22gvBcOBdILSysyiSj7mXNLM6OmFhBXeeQzY08kk2o9N7BRzgR3+p5RvYHK/Tfjj7OvL/FYGv4
PL735VHQOUdUh41d15rqqaXGflKQXUNrez5EikU91YX7AmxvREeWJejU8Vj93cgVcq0cm9f63fBr
LaJaU8fGjlcUfpic6mlfYTd0aoPy1sxojtxq6js5ZHnNTfbk+O9VJTugg1/ggYBy5owHwLzJu7p4
Da+7qg1XsmQmC2Jywiuc59Bps8PkQQpcmCKw1m8ZvMrKh/0kM+Bov/qANC1c4eckUjIFEA3mIy1T
1RUYOAT4525ppeTLYdapK2selGvkan+u7ffBtM47ET7B+SnaRw8lLQy5StXXN6ouKDn6HhmeKm5n
/ZdjJlP2UVEPZ253w1k1seTz8H9bxJi9jAs5SFZkQNC9erYdo0y9raK9qHPtQZ+bPEBMGEoSNQtn
LlXIRs7INXbeUrmQh0q0dkSnHCzFcLeuFfxE5i3+JkCbWNm3cqYwjZY1IkpFAs50/Z9uG1Kk71U2
2XHLfmgygrMck0dQnfIdyZyUzI0gWz3HfH3Z3vAdPuO5YzzBP29vOT05V08kMOa5TJ+6JWwbda32
UY7xWZI+onJabblnWkfZqFPpNxtAHx6bPbPZWmpf32EhbW2w5MJjSAYtSg1IIjCXIu8z4rBCe/JK
6yscTNAWersNujD5ottluTKL1DzgS5FCFNeeyllI1Z7S5F7Jm3JjFX69kmOyAZCNh3UYgp+d18lm
INgycHi8QcfDaMU9hn6cACQ3SSkYNflR07yrVc2/UdD91IThdBrdQllbrr+0HaV/HBJTvVPU8CLj
dVhW9gHwUr+UsT7FWGtNIQfpH7sBzqhSJ4lDsdTAUZo7xWnKtUw/10HcnJA5/i5zdnIIwMLOVTKS
9I2Bp7bq82Cv4FGup3mb5DnmS+B2ERLm9KxoSMAajAe5oZJDtgDyXUdRftUHpVgGcV98c6pnmdez
VWDXVtUp920eKCtHBg0e19vBiDS+MyMibDbCjPvu/KVlY2Mf6zaBfaCwFV8OZKvYpwY2mOPSPsgj
2YykdaWq2Z+DH9bUeq9sUPG+GYPAfPGf3uYf3+v9bWwLS1jf1iPgE9QHEZKEpnEcHL0/ohbI/r3R
2/7YzY2c0Saj3uF4hAjjwL5fjslZQcS5sMldrwlHCjbXQLC5cN01WTW6cyMn3mbn7jDU+aHxsXma
X/A2jmkMOtcdlpi5K85Wr6KjmKvGEm/X4WihKniWE7KhHMxFX/5vNleiBUyv/NZYwDzrEUlmIx3i
rSaIgZZmOj1noNVIb8HSkUtQ7ZIzeuIcddxJ5YxSWPfqiKAWaspLuV3yeXoD3DCUnSZM9QW1gH8e
B7zrlHH/2Sy38uP1Qa3uS2U8/fFh5aH8NeQs6nIAPubfUUVUeBHVtUbJODBDbaUPGp8hx42ABBu1
CNlFpIYTkAnQ/pz2Ns7u0+8xOVEN4hwHVX18H/eQ5sCXcsIToi+wZBi6bwjLzTy3CUR0Mh/KvjyS
jVV6hC/ZPgIieA6U9KwiCXYI43ZE4J9GHpGv7w5l6Z2SqeEZLsdk4yGztlJxh6deb4wXFfHSP3Ck
/4DN1D5wpC3T0kAMq64FzcDWHTiXf4N8YzEhIEMdbYk2RHp0JhVB/USUL0gE9Rs1RPQOUfDyJRpR
iwq5Q52g2Fp3o98LfwNF7XNUTNAXhP+jwINo9HXvGzpjGo+yMXuIgIRyqxwfQWyQZ9LJVdamOiIe
QdG08FG8SFK3utpjiwunhYG6rNIlnpesbRNZTtsweV6nNQn9obQAP2Am52Aa/TNBToQzsP4aW6iG
OZM/3icptgJe62g7a8BNCJzX8FaMTgW7YczWp+JIEnwVzk+7t2p0ED/6rUtBC6lMYyNM67EUhY7/
hIJuED64N3jv/a4Z86/TGOxdVBfuw6qqTqSFnKUICjbfVffCmVbdDcP1j+ACWpQJ5j8IIWwQsDSD
fRj77KcoMus26l1DlZujXFWb9TgfiXns7cgzd12t/bBH33JWge+0R8jzO2veZLuujRiv6bOPqbEU
EgFZK32u/CV/d1NP+3O2tPxfXbbX+pN87TSN1TJw0W8Zk+pVoHD7NTebVzJI3VfBiDyYR3KVZDn0
h5K6nf091dT4FIRd/xCYTYb2dDMtYyDEuCIMJ68cRu7+IZPz+L+fpzMeuiyA7Rb5jJB+O01BopNe
Bd+M3sYHJliRlwkWVAqK4fLMq0rwb+tcvY9wbbhOUx7uKlv0BwHj48RVTuJtCPW7LDP0JVKv4adS
U19JFHY/BOxpzB9fDSh6WlIVl8xR8os8imvsXJ32ZMXkbboowfyvm7B/lTV3JS5QeMJBaFtp07H3
eCsNi50xafVPZAWRWwP1ekHMcDoElm5vQrs3HjCrw9qnSrofCJWleZD8x+X7QWCDPwt/CkfTZt67
q6G08QFYnQ9TyS+fge7D3VQrA0CEEN4R+p1PX0PLX3RNtIegHq+oA+I4T43wymYU2QBuj19LLL/2
ckw2IdHtNY/NZuWV+MG/Twyhg0hlb/JU6BS9OHiziJ2mFep1NDjvB+RO2QaSujAhGY8wf5dosWWX
3ETxRR4pAr2ht7Emzf6DLG7NPIS/zg0TGLsDiN1RLTCVUqziDwZqH4W+j3g88lRYsRGaDNmeK9BZ
tn5P3tcts71loFslZZ1TPtjH2UBJkKGZ3CcgYv6e5K1/JyqsvsYwC1eyK5sGgxnEr7RxC2bFx0xe
UlSDe98S/cmd1GopdAWTsSjeUjmIPk2DZW5ImEd7pyyiRwhmn0n69q9orUNsy9P8vkPA6xA2polb
gFtcyf092gbaWX5d2CjZEMvKlLjsymD2fVYmN9+7fIToPzQ+9A8CN5xaFqcKKIxZyATEtPOBhM9m
0E1zv8CCDUkHL070qzM3QWlpV5+/5gIDimb7PtFmIcaNueeuKYNdEJxpHmTDXqNchCMoMQD57QNa
lCOel8IBD16pCMoN5ga5Af+aEKwczdR8pf7WXl3usb0OsyzoLWqMKHw7+WBdezXfl6Y3o5BpirZ9
6lqhnsmK+g+xGnTrGrOtjS1qD08w56eetYjx+Xl8Fw5JtOX/eISSBX5KFdmWNIFzs10DeVU9G16E
a34fFcVfta5Rr7u+mfZZ0H1tES2+NmNsXeWRTSV0QZCpQR03oqPZKsM6EXX/Wcd8Ooyn7Bvpmx4g
FVrrSude4KaVV1zfieZbx/8SJiqVAzNQbnngVmd0IICmzhO5Gb30oZM+2JYqjlzvoPSC1v8CvuLI
7hofomj43Fa5euzJsuwcvWhOg+oidyvQJg01+MplaWMabfb2Js9Rau4MIzzhwlJt2RGb6yH3ghfP
Lr1lNSQeBqt0Gy/k99Praz/3FA1IrBk/541wb6gRevAWeWbYceVf7Vp561HTGRHZAIoxBnNFh9Tf
WHjw5IZO2cIlq+P2xt+ovbUKPhiK3caQ4geNMgXWn+vOSInOCuWOAL54kI3bEzxFdqEe8LgvHxxP
aQ85uHFstduCIKJO9rkDGEnlEX1wq2ojMvTDt2kfVas2zcXSSUguuY0ffde42P1WdT/FbZKtaz9d
NaPnPGi6ideamVyzh1yblAvyB8/NfHcgtFEucR8/l1FML8c8aZ7LDBMp1v5kyU0s/OR+j5Ty6q1r
IdTlrjWhPaHhEH6CG1Ct4J3B8VTyaG8jFrwrSA5dFcHtwwgNUFRmUewzWXABK92a2cXOcB3cogWS
dNmldc3kXKOfcLVRg70hrRdmlnNLtci5jYQ0t2nqH6wR/Q81808ytZUH8ffYS/J94ImjrPy91/ss
xBaXnYOXr6FlytEPR2xWS2VaekDj9x5bw7NWQ6ktYje/z3rum72tmC9xi3a6jTHO9zEwYaSF07d/
f4bDRPp4o7YIkrCwQHZLnencH24oU2QnnUDnf1n0EawyDfVErOBLddH4bXSRjVo35sFUjB22NdGF
23h4JJMS7v3SK54rnIvzOm8fELdTngCyBFQ71so0mjyxpruYbcsn9DTrnZFlzfqta3P3sLw5c1qu
xnRwdkoL+s3pokdXzZQboGLvQR1VBKbT5GH0wrPZRMFBDF63y7revkS2HeLuLLTH2MeH2aOw7WZG
8xmI/fdWVdNvgeYeSZ3m2LfnPVjDwCCHUn62rc4LFkql7wMoFMir4zC0EZMCIT3zQdagxOG2ID9I
G/qXfiS6J/PcdCqOielbmlpHuSsEovA22HYRyhm+syMTOzQLZK4c1Nl6b500dXh9b4bSu5KuariC
hvQM6Hhbl6DiFQx0Tm2Wjhtv7LK7yRAQKqLeIxuADrgZVtn5vfE86LsApxTtWKHq+DpGNUgjRzFX
nW0lm9SwgnAz4pF+lA1KwgDRaiy321K1T8lY/Wpk14J7s3hDmUaZuVFagz+lEboQRQOxE26lPZap
7210BTMkr6Nm4zvmjTJeuROYt6+m2F39+4moa/8vmrRVQzM9QifT0DVPalr8GTH0niXsGDH5T+kw
huepFP0LhmaLLGu7pyZRils3lC9yOMt8Z42e1m2I8KCX8Xbe8zCSXVeveJwkGsFS4JyyYvB/tH6y
b7V0+hLj4A7xoBlvApmY3QR6cY/Fu3nVIQgTbij2Op9KVCMyxdU21EfKPdy5HWZvn5UepdMtkh/j
SeJvJGRHAxiy9EfX20gYD7cTCgOWFqyDZAsq0sUVu4kLDdIEOzUCJmOTlxjg6pUeHH2sS47TYGDv
GAYt36BCBSJG77XDXOEbV9op9oX6s22UJQlFjxP4IekbgPitmS5RROXOYMbzKTXfHUztuYDYhtQ6
ZG5v9Ix7+E7ruPGc61svUNRdovrRshCleV81Rr3RlOIrGlL2yWj7X81QJ9Y+bfLdYGrNWu27HfbY
6S4lyl07Lfr+tW/WK0gwPISiUN2+GafPXXQ113Zom49pmONe2jtPeROEJ7zARgwWnfJzCP4XGp9m
n1WCb1gac+TqZNQiSlKFt2J2UpT6oPDduTMIPT6qmebC9UkxY5rKVVMr0XdcIiHiIw9zb8VIUvc7
iRzgXpPw2z8Zc3hmtyvNs9MnbifpFplFdqDgyQ9GgFRS4kzBV0t/1Hyze02rBotW/YzR8gEmyPRi
NFqzwenC2xt1Zt6VRQ9psRiT+2TSblhXxkdrbuSRbIIyw7LNite4YzOuAzkm5r7PyjaZyXrOnTM2
qw8ZCK7+HouJjn1tWx3zuREtfnOyK4+8wPlSVUn9YgU7Q1WCH/HkHHRyPt5Yqld0WZNrXegIOgw+
D22nOjRBVx2laV3llWW5GL2owTkFafFuRM58BbGtWWYiYNCBA1G3+bpKhYY0KL/PGjg19rOFCv3d
EvHWSXtCqbe215Nu79b2NVH1YG/rOmbE2MAeiAkHJDiC8SXK+LqBWhW7sp2Gl24U360yrK+WG5bP
BaDyCJt4G/rI0S1SYxlmanMByK2fEvSHVrv/uIf8bWcw77tUxzLQg2ZX6qAb/mHnhX6XFmDcmy/d
QPkRKny3Aq7Beci6EXPS1lrKsVBoVObHeQb9MpBU4wUeVngqHcPaump9h3ePITZIO1W4K6ckRuMu
2XlpA/fSMf7rxsf94uMT2EaE0fU8lP51AyujD09gOK4ZeW/YpnqDkoRl9velM40HGcO7fqdfsyrs
r/03OUD9ujlqQX0rvcl9GKabSD2b3DSdiIfIEm+VbG8DC3lImzrau1SUlnK254F674kXChs87N3E
7Rbs2sjKmnpwnSCjIVw7XFCDDE5Zi8L3wvQVFBbczz3Ga7sYFsNjHrb+lkofJVBURu+HpOL1CPFh
0OB0z6kiSoqQC7UJm2CBevITmE3nU4cVKSJX0XhnIDK4Ea0Hh8ylsPmkeObXYWa7BD4UVJQKIjW+
NyocWclJdwRzbnMPpvN1rIAp2EJfaw2ZJ5LUIyW1RFcvTVcCgfQh9+q1epFDstHLHJXPpt75VYfc
kuBbP3ZoHRTgJgIsXHvqgVYzvOaTaS5krTET/K0CtcOgeI6t+2GK9jVpwuVbqK2Sku8ow5hY3uxH
MDDQKjvxNInuxW1a+5saKw8TVLRnI0QawSy17sBWhkJpG7j1IsTsedfX6WAvTCof165MDin+Kf+h
uGf8rUQ0n/2eRu3GZcPNeYtKG+fZHw/QqCGvFVsptfLK1bdVVkdX2XiWhp6ijaFIaOOYaY0B3Xls
hH3WhSjjcJPmVkflwD29HfqcdzuYvndyrFYS95T5GrgiDyjtnkd4/wCTMV71jWKdROCZVxVW60Lr
pviLll1iDDoOqJjohynUCmMp+zplnv+SZPz/aYY50YJILkY1BqY5H1NQMMZE4GBHu2TDjppHrc5u
n8Bqj0jR/mrK2sHet7fGlc/JvTaSxtkFTh99Snr7PIYiOk+cwyvk3agGJAmFAN/IZ3fwqltqULuu
aUBtSImxbI4UbizoRWPSGI36tcVdpIq43VbF11IdxrXAD23v9W6NjzasH9jD0y5INA3eL1pnTdoh
juRM1iYdoCjg05rfUOW2AbinwJpGPbuFakh+f+rTi901S+QovpQ2yN3JMur7Bun+lfb7SORVtx8T
67vgQj1XVRMtqrEcnj1rHA7RDPVnCzk8W+g9rAhsI6Q/oT0WlC1WQscqstWiiY9uetTahoLt4Kr+
yXZVXWh6EjxYeqPcY6L0JbeqHBkTU7nXEXQ6EKizdZLduSlq8agF2BcEIIWqytzLLRsPnWtp5MMB
ZJl9ykuwuoupUA6RP3ZHtewaFARFtpPVWNx2lLOYCgxD8dItHaffaXZqvSh9+6zaHSDJyqnW77Xk
D6VlfYgARDbduhqF9xVwxw3jhOQnbsrLEvPAaBHiaxagwYtqEQIwUCBmV1bjKBzDuOEuYa3BN6ar
XFNHojyLZ+CMuBBRpi+rIAzWEl3xAXEhZ4W1wLUKYrcFCspRDo5TKuj0IwW2DHoXzWl0oc5K2Ddn
eSQbFx2YqB7a4/t4k5EBhHVsrfRkgJjdZB1WJ/DY1Bz9eDhvlgV66r/sPj7IAnKrcEwd9CXlAzLB
szrx37cKqB2uOU5DuqyLWNMXTRH/kOIOg5R+mEUgpOyD7JYjWxNhUTG1i4R6ZDldBz8dCcAqMHKD
80mNSSTGJXL+sosS4RXZO+1eS7z+msRJush5XFwiw/pJBK9fIxVeXatgNOSok2kjE56xq/fdtWKI
4KVtCentaorvKITam7Guhg2s3fxQdqR28ULsL8is3zkIPM/OiP1FjgPCpRKWIesoIePeBGwsxl52
9Q4jf8eSawnwbtRoOmzHHHEvpkg/dygpmAayL5XeW9uo9UKxUP3A2lql9ilUqXZrcDQRWfe/QXkR
JFO5rMPC/ZZ6aXLG/ld7hHbhLlvQjDs5OfWmv1FbvJaVI+4U7mEIFOcAgwbtYdkn75ZuKif/LHvw
xouVZRtc9jO2J5CgIrsT9WbUGxXUFcS2eBLjFydPP3Wq+l9xiAyO/szYwpHjJmoafD8UnvAe+vuc
IGUy+qiOp0s075EW15C7RDbFR+k/KO5xN8nve1yqM79OLtM8JDQvOypdjo0iWIoZZFdgZUKMNJuL
1HqYbVOLjXOLRcKhdTPuAKlxh+hH/dBAkFmDzp119OkaaYwSYlbfDy6+vXp9ztHaVPHoNcKLOjcN
qr8otAp7SyxCMjc3bVImrnfDJfdTlnbIWc09FYj8DVPKchlOarw1Gx7nTs/d450yA+ne25Gte5ZU
mqhoMZfvgPYhwGVu9VH0b7DayrYMLmt2V7JMP7nFnQv7+M527Fsw1dKGDaBuYOvD3o9ccYpMNXxI
RfEFzH751tPcFrhnAxdDTpL4sPZIciOnWQ2z0mj2KJuUDXsO4Kgi7aelIS7qI0CeaqwgeSPfFhps
Fua8AAmQ4aJYuQY1l+r04NbJWS/Dbp111T0aHmshKa0jN4//iCuki9rHE8NGBxCnMvsfMkQBlZmO
bQagMS99xFTqc4XeGNowXXM1CN2WTaH1Bx6eSxNP9B+uFr8WuVc+150GJFSDAQRgyUb9vwg3fVuF
T6R6T7CH9pOmlS9F7dnLtk60O6VRmk0aujbrY6llez97RD67jbYu7bh4YOfsPDYo6GmOoj4Pfh2d
kqxzbm6PTbc3gqmQnFhFEAbnY67uxMyJdTLU/Gpd+4mgabKAea88T0Mc7Seralei1ZRnSB/nSU/F
wptCcSzjOLwnUx1CE9Kmr5nK40oRyRMiwvXTUP4oyKZ9QgiBJM3UPmj88qsYt4NtPScr37vyQSi7
Xd35W1ig4Y9/3+04H+M9B2sAhIIsHlXIGnsfL1ikXXXVUTyURYKsg5M7fUecv3xyKcZe/UC5VKVd
PBHIpfchwBzZSwvbeKyclex48+qClNXIjeiBQsousHDQ9vt2E1ij8nZUmIO5y6Iav7VkPIrBKIB9
zuqgqYlafcPGF+qBOOKCEJF/JnpRQFncHC1ptroGUCjF9KgkzKaGXr72+Kgvx5HnTp6juAIKyzm/
syMcN3EOZJe276wJDCT6LTt9nMWtyl07Ltj2yNS6lw693MLqy2PjixSL2XnP6ungSXRrSraA0Z0z
bE3nXM2NmVKsr9rGWEfTKoZi+TjhsvIIdpObegjkIE+8x7Yv4QfM2hWF9eXfvynrwwYPGSgEY5F7
4p+DSOiHOqnlkOd024QTzFOK5OsbFSwPjTz5+kYM//cfp1sYp/39I8F+kUTjmkWe0/IM7eOeshA9
Kr9D+dMcU+ti+g9kRxRsbsdoqeJudVMNKz74QH03sDLSZ9cZH+UKkrlPVEGCZ6F2CySywB2WynBu
6mk8yyMjK5yFijEm8qWdue9tbFS9MJu+IA5N9jFrn9/HQRqM/zTeOKG58SlZb8gxCpJfHvvUKdEe
idv7jT+p9VrjnvloKeZ0MK2ACGjuGmx+rlmuHwfEAo7YfYP68EblYI+og7IDJQir56bRzGFXme1G
9kYrwRlVN/0/l8gZ+eI/puXg+9u8rzHlDwiASYd6Df4Wt3vodn10mS3bV1ohqpfSFC8ScIFoCD5y
k/9K/cdbtCTMsS0ri23t8TBBMceGLDzh3um0mwae54nqeXgNA2BhC4xJ/AWl7QHFK7LH8dz4xK7X
JsjVje+M7kKOva3OcQk7jUmwkWPvi+UbAimbPU6C49ta+X69QWiaeK1JVpB3LrKMmg8c/35rgl8n
yMSnGZlNfp5H1FMgavsU2mGyLNN4uqBzaFxqQCfLrLRgdmXT04Rv04OuFOWhzwNEyJ1cfO0ECk96
8GXINH3TYHC0g5LbPwPb2xtYgpxDwwc15zbkzwOrRJXHGq+dm1bLYmyGb0n76imh/XUgKbYqpgzV
QC0RZ8OqCIw0Ezd3H+C3J75V+tBRngvhltXqSAZ+wqusGVsKJyANA0tgm/2/pkqm6KJ6q/cR9/dc
21CFMQldFnLWaVERfl83xqJaTn6skvn8ayJWO34C2cdAn8Wpf7+dXJZGk34wi/jjuFwWGXG5rmED
L2VXfpI2Q07VBfa9j5PIX+qYth1tPWieMNLdkrowP2vO1G2ofShbH5Plz7a7DNJdlA04Mot+WkZE
+xcyOUiU42e/Tp0i+pL6w0qu0BV/5rcupzF5zHKtegpz19kqjRvtcqP2H42xebYJxV8FfI5FNTXx
g4nm8z4ZHWvj+mrx4qXpUfE675X9lLpASDJZR5QOr6XSoTgZ9y9qWBYb3UzKA49f9xaNmr2IC6X/
1mMV6JJ2+MxuCveqvvYo8JruJREhEJV5Rdzs4sqdXsMuhXwP/e+MLUZ4Nsq+X6FlqH11jB/g6sU3
eZK0IMKvmPBVcywh1kM8xp+rwt3IFQ7cekQUqukO1SprHejGelLa4mxGya+mpWazFUP3+j7eEI4g
2Pt7SWeOnyund7eqa/z50veubTXpzqmuGYoVy7ZQooMsSOShuBIKj3clW+1HO9fWcthHvP7opT5M
Gd3rX4y6izZJjvyrnCW12y36Wh/Ob7P6szumyTO+WfpVNbqvchGkR2OHb6Wzkt0UCP+ys/L4YBl5
D29UH9epXxbHzozCclFGbnGU/fdGj8ljweXLl38sTAKgV7JfunyBPKZ5jz8arVW2iTmBh0vMizJY
3aqoiZfMEXJhW3W2s3oe1cS46POAXMSGCUXk3rKW6LBnyNdCusWEalzzaKx3kl5b4T9kGlA38V6O
rxoUI/AX6ic7cJC5KL3gqdGR3RFJMl27oME4C2jbMUPK7Mh9ptp6QEBvjtXDRfc68ymA64GosZq8
dmSbSo9UNES3U9b39UVDwGmpTI2DIonunNoiAnLZm0mAuexIuv598H2RPg+WcZXsszg7yXEwksVO
mEE63FH3ffAm3xarGoOPgxVjeY3/w7mzu+EcT9PPWEsokprIQhejIQ5ZBxBKb8mEgp4PwWxFKYVl
QsvMiHhmmSaKO44JvYRwNvDVL1WMSFbt7KY4BsgIY+iRkKY6+aPAvo7c8WNUie4G/emgpob3KIdw
v4SLMD1q83Kevac+BBPwtroH6TBNoXeUXV+JgVO0MSae81rUtJExyGKukbnrOVTz4YIi0z3/JIs6
yKnugnghf9Q4QfeHz7uTk/L1k7slZZO9fYpBry6q3o5vP9hNSSz7VWmsdWLz42S2JKaLU2iP5JPm
TtLa2EKldrmXXT1X/F1r5txq51kxjf29iL5FEcRJOVKXKO2ZLsK3wTyWZ5nYuqSx0Gs0lLOnl9/8
KkGTCnrrKZ2Ql7BEAh657eFXd81z1ejVDwroWxAQxpeEDCKeVKQw8ChU9+hJTttR2MN9yGW26JJ+
+m736ArwGnYoECdByDw09QyUGjFBEzmXBMXZcoUWfPPZLwqoL2cFs+djYlqQgHwlgZYD+Pfy6sVZ
fsELq7jIQdnILimt1mtOUVJvqS9eXOpiPzFGBr9AfnCBLgYARbOCQx/MtoG99fp/fJ3HcuNItKaf
CBFwCbOlNyIpUl4bRFl47/H08yFZ3eqpe2c2CKSlKMJknvMb3zOQB++T6X2I0wDfBdt4tqyqXom+
xzSpt0HJivhiV4F/M6toUeoifeeFCtescqdlV2bZe2wTrYXPXB6qsE7fiZusErNIXqAyiTOmMWCr
51HDGKabMC3brRwFhfGNSJkgqGbYXLkpDtX0CsGv7iyRRwRLKHYtoV+lSRT0HuLuzcv+Gay4R8Gd
u5S9zBzBuRGLxv19auI1/lCijadwuyuO+VtW+1alb0onIVFA0HlX12W78tjUomDlpo+jn1QnJ+3U
5ZAXzTc7Gs9jHsYvPdibvWexQ2gNnEcR1wir0PzszazbgCuySF8U5WuX63s5rkUKfNUrXfuA1ld2
ReJj1o2q628laVEMsFXzsYDWTTKV5YqcsXOtY9Tz0OnbOCGpoqFTkfcxARJXgXszoX9WusZOQ4Pi
uVesZBtXurHSw2R49loRPShCTRayNc/7/oa864J8QNQuvRQVZdEZZ7/FX8OILkHOrrlX0dIsyBEs
+7SqX4MM+Ug3JX89xuNLVkzJr1Ev10HFt1x4vAAE0QsjxspwNFrv5kH9zarwFhmWB2Yfd1YxGdq9
LZnrwHkvW3f2vJ27DzkC2hr0s6Uc0CKqvcL7ul/GA/8Nsx38D4XL7X72VRfY/9TJVjzf/9tPtmZz
3V/95Hx/zfK/9evZTB0FohzLfCjDLZkzFM9HjdSnBjZtITC4OORqcIq9Fr2DmGfARTbn1cYgF33+
qpFnRVw8VW0VHGSpkXNg9gVOuRzqzb3sZ35y6cOwXwO70yAu8Gmyu2wIShucR5/8lFX3jyURnbAv
qpb/qZOnSD1u/Ib7hev9zx8m69Wax7mWp9FONtz7zl1cxPZWkVYDPZBf6P5d/v3mX9MopHgWnWb2
W723X/tJ7763iDoQXXOta5uM6mHyk3FdG4nxqZk/ZYcK1MJK72p8GbDUuOjkG5eByLrvRT7sbHdQ
32oLVVE3aMRuQjv1eZ5a9S2PB3mqH1zXd27mVYax5ME3sMwd/W5aExsMn3JFtW/Wvd2fA2Ff7bK7
HC8usu9f42VRjnefEAYEtWaYxGC/5v4zVvaTE/w195/P7mZkA2/WcudXobgKAEvHuG5eZcnphbiq
aZbtgkFTFrLORXr16vlVvW7y0V/LojyYEf57FVJE28TklloWQY3FjUiOsy/tpgSZtSo6Xz/Jw6i1
Ls6JrljIol55xkzYUP80x1qOFRimEBsE3D3kqEh5Q7Yo15jUi28OAeY6I705gBfRyqo4cic2V7hX
1b2haswPAOviiV32WzEi8O4E7rkxh1XPouNeKirDOTdt7Z5xsCJ7mSH2KLvJgzkPiPJwPFS6AnGc
0n2OeYDndp+EmFCnHV6JUfHuieyQx12ZBFgl5Wsj7N3fcZztYqvRf9WWfdTcqP9Zp/Uj+o/lD6OY
XsqhTL6nYvyG02/wrTVR7InA9n+IEG8LdrX2e+9nA4CN3HqrdMQCvKIQrxWSMlhMNssQiVQgpbww
0TgppwfiOP0LJt3TgqtZOzqK3b/40+gt0O0RB9laakOFn4vp7RWRDy+qMARbQTfey1besgWws6Le
ydY6a8UKmKK27Qp8v/p2DgZPLS6EepFYJ0sra3wptHitzsXQtZEvA3hvnuJ7B9nrPiAxlXqf+MEv
DdULRA0/s8RBvrbr7W02VN57kuIT2Pjup9E43hrhChDNbqS+hkh48nO5n0HegF0HTnyY2qh+Fmn2
WGWu+xkPgb+qeT49eEWT30YfFt7c30R9B3feMOTrYUJrWpE3S4Pg5DskyQVxm+Qiz8rJVABBatHq
rwa2k2LrV/iw/tVgDEl5xCz1kBqtRmRunk8esoi0OKSGQIvtPbQ4eM+CzAw+QuRrEL59QM812Ay1
VSz+Uyk7yebeyhZAMAceyjyOs4QcX1Gw7v3rWZcYU7UgqFecXaOJt3FgOrtQzacnw8l+FexKv6uG
AghM4V3qGMWuyBxtG6BT9mJo7s3CCvw76OBk4aOmcwPfS/7Kcfu91UbFRR5YBKGdVbf+bmq1wV/X
E1JQOivlNZre2q2tLHJ/qrHz0KZ+5s3nPLv9TkF/7TkGILbJbfdnq7TVgzwMPULQUtsZypdYGexT
lrJByeeVqWz56vg1LnTUfD0UA3bd8wxfDV9Fx0qt/T0C2Gf61S/9dCkQg3vBnAkMS+qIl0RHHcjx
MvWFx221DPSsffENfEBqMyheWqNF1lV00UviF8PSmTyimmEDqjQPP3TYoxhtBvCUIeMgPa40E6rr
gJAPdqSOf07/LqusJTb+EBLeWUaav5BSzf4ECS2fooJFI0LMXwLNX0U4zFi7Gg1GOUpQH1pU3Q6W
Wv45C7KxSxbD3PLVLM9kXVP6467oDnYzCd73wl+zdRnOWYcj97yLwdypaU9wu6uD6tfDeSC0xHYu
M2B562sdxb5gIawffstSuo6aqxF63HDBfMvXtvqiGDA/K7PwHptMjBu1E/aDmVX4Xjk9N7WLmbfq
dv0G7anwarQYCg1+IV7Y74BmMZ3wmxIYjwDPizVaEMhz52Z+c33QNMQgH/S+zlFwG6dzryq8lCnJ
Q2AmaKfPqbRuIE+5BHxLvt3TcIme+8hJ8IypPUe/ypq0QsYFBDs31/wBss7rOlz1Qv62mJTqFcKw
b1ra2Y4cF2gd3oopGu/2fEgsAsIL5OPnvKe7yi0rWylO5KiLCYOqczu46VkpXfAP7LuXTtmx57ai
8U/LmADwc6ooXsre/xmoG22/MQ32Nl+95WSyo52h2e51YQ4YjQ/4+qhh/tABEbSd5Zs/1Fj1T6Vi
7HW79LYFaxi80tBtIBDpXRrFym+I2tfHuo1+qEZa3HR5aDWPsN2or2UP2YA465MR2MODrEIKAs3t
AF24NOpPX4fBdn9zLcCDTUV3qpvUHxcibf50UcOp4QWndpsiQBrXblOLkL+nP6L+8DEGynhI/NJ4
hGVoPIqyn9neAOZkUTagwv7oKNMTLxx9ehWZeI7C0kO9DKE9bJkn6JGEWlcxRg5HdpmosQZpUy1J
nCNnmyRXb3KspyFovWUVlOTAndx+wopGP8C76heyVR4a5afvQtf9UwNRWilDHQFz+ltFKfZxADzS
6ZoaI3hE5WLtSc7VTZkPNdkkNTl/Emqh7i6viWXeRyJqRPKv2saxbh8QSP2Tl5bJaXmISwNv8a/y
f/ooyS9oPeEJ/iTrW+itu7Yohg+93A5FW342IUysOjWybTg45Sc6CEGYZx9I1tU7cnTVBj3v8lOF
YOpaafOG2GG7j0m88ZhkNA7RuyBR1ZdhLOFrlcKAYEh9YAN67GLlKY186+gUVbBKZr2fUQWVN7Qx
xCYF3+oIMad2YcQhXLKehfCDkQ/x0u3R8UDUTKxhk1rbWtXD9zQoIVME7mOe28GT24Mhm6trW+T7
DteOlSySnslRknUdclu0NhnR5dJ+FVDOsNwu0aKbq1mwiDVvYIjzJAax/DO8S2FmxX4Iq98wrpWL
rEqaod6aTQvNslOi88Tr+n5AayTeG7Hz9FWvtMhKLByl8R5G4/tX18pAc/qraHpoa2FycPwaeW8M
jWZvpu22yfNu0VYkN9kMaG9DvrFK1XsNK3TSakeNMQsq1TfMUckAlJazlsUSwO5CtYnYTLmpvjk6
aDIu/xendvzHsXQ/RsNOLpNqlquKFec1L+r+iMnle+cFDrT8xrkWiVmS+g+Hpawz/XHlDjlJmMzm
sQtg5AGOurGOctj1sigbLDXc+gEunYIUnA6lTdHOlqHytGbFuGjaUj8HRWTSAu/ubIMAIaLk7GU/
2Roj3EFaESmyzLWzNb9tfhqLIDy2jaNvgqCsnmz+AeRQkvhnPf1oZtlp7OJ+GJpevGKB3ixgEl3c
XnSf2oQJGtovec+e2o4s/egVVXjt7IEX/qyumzbZJwpV6pNIkCoFbaOsmy7uNlOBGzz6f1sLieuf
Rup9dmZuvRReDM9ACbNj7dvJWUPJdAUlCjR7FC1E74TgGZWKy8oVIN2D3wpA6FOUltZLW5Xfm6HL
zrKtZ0Gt9yGmV3NPFDZfVHNkkzqXRIcEsqmM91JtNmedOJlnLM1qdDfkoNkhBXENOlgJEfzxVeOq
4Ml9rZry5ANFP5mo04RLUyD3A44iybIt2g/5sTcbf4EZS0GgH1EnL7bFysc/4i13u5JILELgsrXk
4kigmVxsy9NeY28la1HJEWd8wVbcdD/L2PSe9bwEtFBYDcp8RXEw8krf+qHhPKKooC+xrMs/uiC+
WjOluAWb2OpD+jPMkakf7QzQOj5ie7ctln3rWR9aXeMMqffJVhZVdVq2uQjf3EAtD2HLr+drlv1h
28MbYPLk1sUBytjlABlzqO2PNIs9YI+OczLcprz15fRqzPVougkcWersEBhV9pYSnfRQ+twSjnA2
ip1MF92K9IVuNNVWGGqDYajWU5nWt2EK/IWLBN0wi3Sil9Qe/KB+l6WYICVJQbt71BsktGRdGCvN
4+CVYCPs3lrGc1HWmUXaQHC7+aMpgC1k7qm01Hjb5aazL3Sy1i5uEMuWrdR3aErca6n1M3cQfAk8
wqSyb6/77r625qt67mtPNbHyOvhP3zHLXJ6ryncbDNJR+rQRBddAcs7o/goBxUVsI5OHS1uLpErF
csKscnX730qnWEUm+9iyGFBD5O58GVuuEWyNYXH5qroTjRj2qm6Ik/B7uIBjWjzjtK6DEY7C7yU+
zK3ZV/4CzflVALXxcVLc30MF68rvanfvac1PHVQGQb06XDt96JwCZdaDBH8uWIoDompTZXg0hgzx
pbDwsIREoj4kB0AeGQNBX0rUGz3mXrLczUrfeT9W17FGMS3H/GbVzHUlsHr2655nBIug7rKVVYfD
S5fY8TK0h/oQZN3wAoyA0FiSanvZWtmDS+TB9HCXozU0u4p1V1DsZKuCGMYqKAc0aOepXNhxa8c3
/Xtxdhxae3ncbmRrkOo1Os6hs76P7TNlg292tbb6sUeYrmJ/r07eIe4T5SDP5KEYHe9QzYdGx1Vv
8VX+6uNZ/rhOZ3do2VE2VF64UEul+eaZCCA6Ra9i4GcYaBSJGphamlwUo3RwsmyLb1U1rkZF1bap
CJ1N19V4OBEQO+pFHd/6JPxt8KN+MxW06hvX6C6hq8dInLjZUg/N/FuS2FwUivoUENY7qHURrPMs
Vi9VhWBDp4jwaPj5n0NplfW+6ztER4fw2FUlXgFgn/60yjPZMjYdD3w5WEniIl/IpizKUckNtaHf
hFxyCNvFwSoUqBJXptWu3Hhs9rIINP0RBYTuWmiZuQKQSZ50SAXrnrjcW0Zj3cLKGiG7pQdZkgd3
wAfYzjSxCSAM3ZLSLG6TWH110Aglb9LUMu51QgTWjVTexkTkFHBnTWwmch7aiBgZ+ZPXxAnGk2+a
vAQmLX21coANk4kokWw1U2PcuwVOi7I11jJnK6rcXaVDyb5EfUKwQj8k8yGdij8HWfdVlGf/zzqH
XelOJXqnxdyno1amD5OXpDsWseYDTqGzonFYnlrHKrdj4TqnaiAVQtSzO0+tOmwGH9FsrhTuO5aZ
F9ImYq0GXvU4wKFck5H1sesaImg3mnYtCGXhSw/OD/1slLcRn9w4FipJuol40qR4Pha6Ede+qvyY
xpE8hh35b2SlgtVQw8zVTM3bOJD5j6iVWYceMZft6NvaJSrJJEah3b54Mf5FcdRk35H/wYewgW/V
85ONGT9l0nrnPu2dJ6VznCcr0x+h4Rdn3mDOk5+GBLwsJd3IRje09Ad4n99lf3lI1GRbdHb+KEtV
y9OhKQA3N6aNDAuq7aE71Rd/PuAPXi+gKYqtbCA2CVBu7vLV8FUnG4rS+2fEpB2csPHR32yGm1Gj
pZijk7NRsCqEINLiZMCO9IKE23gL0lbfa6RHF7LzgJrwGfrXhQ2SGaxt4f0sU1fZDfiNXNrBUFlG
qeln4drtPnXN+KyOATDjJmRbabQL1MHsnepG0VXWmeyNllOhDRtZlA1tadfrxHJV5E8YJg9DOnbb
MTViYo//1OVGzFt1uGFoBT/WmExSoogCSWWgLo/Ybv1bFJZNYhKtwKWuQg1fB1luHHhh2OlisCD/
Cb/OHizosssm5hcjmVLt8qGO9hm6MjjzVP5Ka2B++ml7QtKN36J00zUexRBTSnDqS3kKQ7ABUh1Y
zy5r6wdJ+dBU9T2xHfRlZ0+KPjTuJUn4cNLxXgrynJ1bPqFXAzFyYVuNcTQ0J3tpVITDCZ8bezEX
TfL+q7JT3K1sLbMK6UpdLTd4QatrZbBGmINpv4CHPJ1DMbo3X9iXwTGTjxYIxiZ3Jhy/5qI+lRs7
6krIJbH24EWExGPyzMgPmMpDz7NQrXyUW7vJXA1B2fvkArjnFAOErIp1XQ/e5rfdlbtKx6lGqTRn
h1JjxFLP+EBH0To0sVmzPcxVVsLoeO54QERX2YUVL8o/5qwcXxd7kRs/fTP0bg7ZfFJ/O8PU3Zs8
2C0y8gAIkCT/t05jn+ZY01UOMazO2Cg63p69qhnZMvajTStU/dKL0r2ltu2R+WyGpew8lL12YEOA
c2ALy53Eqr5ECE7fT3MxJ6O9SGKRHWVrW8PRKCfFeVBboBLN1Hz6XWKcMWmNAJxG56aOtUf080ne
xYCRUOFYqHmnPNgQkCDypwvHdswXHALExbLib7LaHMpxF+kO2lZzL8iQBjCc6KNvzBqwSvxCcF/7
QFk+WQdtPAB6QwxRqXZoC2ZrBxnIvZ+IcRcEg7M2+1b76KvpZPmG9VSi1XPqVJS55RTCj8VispXk
nPIeuv2/pi7jXWgo21zFv30KqnYNOVoTC6Uqmgs7aATN8aBY65GKve5cJw+FGVa8bNMYUF0lgrUO
zgHRTL/fFEZpBGtEmKAu676zAYnKdaljnobpxs5MmvT3/3USizr73YztrlKcv5qauaaiCVM1FGlx
N2z+1ZmXZ/WsLi/P+iUKmOn9/Kv2q1OnQUVK8XxYeaAiBigI/4z8mrJafc0hdeu/ht87zXPk8xwi
T2E4Fmq1HxPF4GYRzas56qTNdcv+BVSrGHrrd9eovE+64D2K7GiVtZn/mBR2tguLDqNjRQ3PAUIJ
a6M4tIjEHAx4TQtVHz0QEU175l31ElSK95w5qnrDi5bsb+o9yw6KXrJIKdSbrIpdHihq25xl9wqS
zqIMRnGobHIsbdKR8FDTl2zEEKwYIjL0c1FvsSjhliawORc9uxYnT+qPUgpCt3ps7eEo29rRSJ9a
U8MffbL65RQiJFMkz/BteTCF9jaEzniVPa3OI58STjzrsxRksFouIj9OHmRjAjV5WYnIX4H4BLET
gcs1xtjaADCPHgXqwI9I8SVnjziKLHW8OpxFCmpv1RI0XcnKFEoCQl0QiBrdPqVFjWfR6Dsna7Sj
HUIP32S9mBu/esgz5A8+TFMpd7LkFSGbphRiaaUk4O1LjZhpriCQPhdlnYFP+RLa0rSBWwfyYW5g
VdqsECSPlr1ihgdeCD17TQ1XBwxwHor5YPcl77ewLbQjVJ2FWfb2CnU340HvguZkq4DNhryyPn0E
0iHFBD/LBCdJBemKm0uiDPEaZCFUS4meXaRKEXukS+v3BwyP23cM3Roy8b442vOeG9s6ZdmR3luY
iYpTw2DZe4xVZ/hbG39WjkLsLEqeUV3wjkE3OyZrTvzZG9EvE6ncqybS4gydCJ/Eub9rkT7o3AR8
VgBROhmJ/GW98sQSX3mCQrAXbW1dsrmUoDCxihp2bbKHw2wHzSR8LotjMJlP5Zs8t5zcf7ZRWCPW
mGkHWRcr4LVNgdW1nKzEKvIypv5RDRyvWmLHcGVznp/l55ah4a3IIkwbObTrdoM+kQocHZxZWHCg
O+o1rzCtSCO2VnB2h4GbMa2POKp2V1lS88cmtkoC8+glY/ELKFtljaDtEy2I30r+LjD1SvQY8Cze
OhbeYI4aGg8qPIFNbEceXk/YLLdJ3n+GWniG4AfOSlF+se1vfhlq9DuKxXgc+kisRFSkj37kJY+F
omwn1A4IP+kmAYBujLc+XxK1Q1r7LjkIdSS2BcrR9pT6lW2j8ajn/iV1AEkmou5OZguyTTYWdr1K
Kqwh0hYmbGVOAegmlj1jy/89nutkQx5e2jiIrrLQV7M8X45q+9xdVqG0220ykaSrDu0yHHtIqKBW
2GL4+u8c4PO25QTdFVOQnv+10207FYofL7lHvw77F0yseeWl2oX9cf8SxPG7jVcGP5bWvUw51uEC
8ZaTO+dWHQfV5qYhZC5Hso/W4eB79VEO9Vxuo5Dg00GOze1uXHat5y9T0wYgFAX1Q9FVC6LQ/jEa
DRS77aAiAk9ObFEEvtjA7Z2J1Z71OrPNlxkEhOcwqkpSsqlzdTKzwZG3VC9Cb/WNoRCa1Jw+3lUF
+jnQCfV9a+j2fkQiG2dCAf+tVCtYWUjnwDNpLy476bWTltoVZFiDSUEXPAN+aJcEi6bXatJU0rYO
UgPk+7htIu8RMmS3UKP+qqll+svyo61HTCFYKMEHmkhoKXj9FSUkDaOZvN5ocMd/OUn92Adj+93s
ml+kHvVNhdfJMg1s5TGqOx8910ZZZVXqX2Ud6hjqFpaXv/yqa3GGgPpavzd64qNjr+XWWU+G+yT3
OsfXl5ZKsrX4dyYnMd8J8toHOa88sFgPoHQjb+V5qsamGVy1A4d/zSKuQAqbW6F2nZ/NHKwMdSj8
2hgZ10D0MLNS2193cwPZdcK3xTfFLFWgRUNxiKbKvbmq8lO2y4HTvwNZG77Vbf0dS9DgFjaOf7O8
9GdPYAJIBYL6S9BoXZKLq2wbg7LjosYizKiwnFK8tNp4alVgTzv3TQMfUesJTpzsLef01WAXum51
nuZP8AqrO2f5BOeOjyrnW0M07oAGp+pAHJwnJd5RriZ2Spt7OS5NtI5x6mmd6ihHsFZyrtb+6zMm
pUqOvpX++PoWMKZisEFBt/qqK1SCa3UYmDv5t8jx06BtRqFiYTX/QR0SVWcVOvjXIJbGxc4BvQsp
JfQOTtL8uv/tECpRRsGM/V6cv4rTte+pm+pHWQWJrr+CEJUFOaFm8Xvj1vAblzfWkXpULo0CDSlT
oMDrtRPgk7Tds6yrX/skELsaFSgskibtswg3NcKwe5Syqn2pKuBdUbm5IDXjPnB7pLzKwAZVxm+A
bdpnnxjjGnbhdDA61b5KyJCEAM1Qn9qs++c8ScSu4LraCt+Y3iqfgMA8Q+SIhACXTjjItK3Z5Du/
T11433zHFjCU/WFN0Aeg0Awgqp3hx4hkzp50c49YZTO9q9gaFLPKmmFi+Qr9rj7rfT+eJg3wh6PH
+jIcEbwZ4LRgfwJW9wTTIGK7rUcLcy4OCNmdPK0mPQC7CaKncNnbFv1xwoO4XMhTeRDV2KPs+W+L
/W/ZrpNxyRpYW371EYroFymB+zV5dYx4bZSvUPf455DNu9Sv4ljq08Exonu3ft7HGiG3eVeWB81I
MaS1o5Nlie7cZHF/P/DCbPaaFzx/VcmzcKYQ9Jb+vbDQKHIDVh6yPosK4qLytCiVn7HTlLt73dfE
92bZJ9f9cdMLxN49pX+BxlF8DL3CwtSuDbjZ6Ek1ipGcIiRf9iTVtF0pxHDO0yZd1+lQPcNiMRdG
geNkCnC24616Q6fKQOx0uhUx8XLoVx5kXjQpJbWXqDfx29TSd8Q67XfNc7ABysaXwdfCE3QshCDm
+jEjuemg2XVUDLV9r9R7dYnd4CEzeLm3hWK/i76C9OIo6mmsauuZuNFG1hcuzGc9hIAN5mMzTtjA
WY1arcayd180XrALOxDJ97LD3VOxQRw5yq5PwOgRPgpveVlVnzXJKNZ5ZvnMDxOspyyLLm5t+jvT
aaZF2OfobdeOdSxxH96WyGPeP8Fqdedl9EjyyE9AouaQyE/wlN2UifDBSgpllai9sa2yAYL95EKK
nQ96hwhGlvjDTrWH7CYbiMYChjLbR1llh21yLB3jp+wvOxC59tcB0oxrbjjMfMw4f3X97sWv1Wlr
GJ5GQqLDik1130s3Q4c7G4F2DFwt91YY2+a1TkAD9CZOrm79RExuXKRFYG2z0M/eijhvFgomKien
brI3X615PmvGc2u347XN87Os7pvGO9S51ywNw8re+iz1Z3mLeCtbx0IYixKOy4NsVad0k5vu+DRO
loqMULtvR8vFyJ4nkY8C+qErjRxIUdXc5MGokAf1PDS4ZRF/mebmAOXsbeCnyVwqEM/YQ06qycTn
pBsNhS2NAOCw8ESrIV3oNy+lZyQb4rT+xp2LAhjmNu2zeH1vjcJ8R2AHxTe/YY8m6mavo8K5BM5d
vzTQSg6lkSnIA9IK69N/AHTOP2aeqkLyZsHKPdq6FglbOZ4MwIzhBiVPh6ZMxkd0io+yJDKbPHCQ
3z949tB5tp2PSi0m0DcYKhAefZaT+PyeXYr7jByGzSc22lp97XG5rCFCFfCp1roSDjfYkFB41LF/
6xQedz3L3h9BFexZ77MqIfzHQkuZZczSE6h351sFUBnSSK0/2lN2wVZIWVY14ipZp2SbptVRhq3M
aJ8arKYCXhQ4UnoEY8zQeITAjmbxAILIKFt1MbizlWJSV5Cxxv7cykMcaqciuXCT9uevaln0iYJs
M4MVsCxmjdOf5Zk8WMIe2Ju52KnPE6HjwINMnno6SlZ9MvSr0laTfUVibzuv/Q5VbKkP42QnGyfQ
iUGzXVmigVh/qiX8KidnTV8330PLHH5hO/mrd8YM3meeroSV/eYtpuN0GMTexlTV+ub7yqvfu94H
nOxpRTBzOiTJUL+2ZBtNUygfWuQPGyO2kENUK+UjEdu07pMPbwW/WKB7V1WvXZbW2ybp6rUsRh1c
ALNs8q0sZpXvLTViZntZtHNFX5gIUx7vY+P0mx+WzmKK2wN2jMlJr9B6k2dsoN8Kxwx2sqrxakF+
PMV3m/Djc2F/l9ErOAHdrWqHjSyNDWwPki0XWYpLbzjDVP0mS7pZioewj2ZINmGvXGjxMdJBtsoQ
WRAa0z5KZhbJHEDzSzPdmSOmBbKzl7YeV4NQ17I1juBKqUYh7p9aIDW4Qgk0ADg3K05WFQqtVdDu
5VgSDYARTSRDZfCtCvpmUcChe5CtjjP+IChbnuVf0SjtY2bgqFNWhvnQk1lYJE6xndCA+V3DfCAq
fz/R5hpACpt855clJgJWwzWBY0pQauKo92SmSaBx2jS8G++nsuwPItvBnTtiGgv+c5WPnXeQeLTc
m/4HRk02DHq6AhGIg2CkbHH37kk72P2H6RTk8sjXkzZ8B+6fvhIZ8tZ1hYFgNng2ETzoJim0ngr/
AFFfVLMLNyY03osfqLdIjcwH8Kn1LffL5jR19blVk+Ymq8YGsmORo7Epi7w1wiOP2oPTO/5JxBMx
UnnqNsox4TmylyU/zFlzjfNiQ2YURiVOtGuGV/fBdxBRyvQ2OytK8OcM0tefM9kaEio////79V6/
UfIoJEj9P2fy5/F/zfm/9fur7v7ZFu/bLm4x6mO/uDB0pwfJ5uI1MMuvVQ70zvLVxh39e6PUGdsY
2zlgKonuU41Nq2PDiErQ+19UqvOQiUF/Gg2UrI2pzkGHFcWbUUAGy/P0BkDYfRJus5bVtQl62M9r
3HsjB+eEOIEykHTRZoyi6jGdkkcWsO5W9K2/hMuAKSvQCLJpcxnNPmyvZLv9VXYy+Mm5gbNyj8GH
OoRInzRmu+ukK+SEpyl0IR/9uVlVR1U9e6MCulxVFdvRCcnXYxQV4bsrluFsN5m1Q3wch5Si647v
OhZB917B3Ev506tvrT+9hpk9J+fyFIV7Ye6Fw5ccDLItPoq8+jMoFSDDVH2qd5h/9JtSvLjIVz5U
XHkCZZyX3taHh7i3S3GgLa3xHVSbvNwFs7+yJf2V8/CpK3r7KEsYOPGeQgKo4U7Z4sSCRUJYa0fN
EtmDAex0Y1VJ/OwqZb8QYOJ/wv1asAGtf/eV8+JrpfIW9jhStpmTXdIkj/alCxEYLT33kpssdOdb
7V2PWIGoY/27iWzMqNr4xzgzsLxJQzuJn2UjP5MQh7ZsGsVbK4S2F+VsmomdrLsbHHy6ZRGudQyI
MkVrfG5Nx4YVkN6JB1nEd3qXmJm4CSI/QGOJFAc4bYaj8E65CobY7uqfluWT9AAVXIP5Zx1iGW3w
JA+hrf8IhOMcKyMMngprLDY8H8qlSuhxdmUh5E80xJ62k267BJSd/iML8m2npNFP1cCMsEmr/8PY
eSzHDSRh+okQART8tb0lm57iBUHKwHuPp98P1Rq1RjsbsRcEynSLIoGqrMzftE9krZQtwO9xZ4I6
fNT0AC7iPMUb0ZajRPFBIrBbKU1PNjKq1VOkkd1SM+thmvid4+MbPzQOoGt8RadPxcXzRwwc870m
N44dwomrCl2UT63tVwb+g+9OZbdbtU5ApgNHfCObtpETyjTHA2P+ygTWoeL18bMWCT4TGY9SyXpu
5YCzbi05JgJVvMxjnafrjxCf06MdiQQJH9wBHKAoAMaq/C6YbQzl3SjdDf+MyoFi9je8TTFTyMEZ
h/7Z0pr1wd4g5JQiG0NtFiAInW0R7SJVNU7x3GKbMCgOIiZZVX0OeNRt7z1i2WODlOkao93uo+rS
JTDH9PsYfINABmNj3kZIhccLrUJgK0rnPTc2KzxL5A4iL7e9JpUjXbgVxiCWI94m67EDWbhu0J/B
1dz6r3ZaFN883M7Q60NrAiwoAhRScUINFf2AscT2pj+BjyfHDtkW6OIubBVji0rXp7WdpkoD8Vsl
zoH2EUIJ+6m1zQw/ydMXt+JtU/F2OEZDFZ4JpZM1mmLhW2q0r7o7NT/jOWvF4euz7IW2NDgsX0bL
SPaK5QY7PTXEQxkD+PHaKPo0DHtRG/dmkwSUAmNt7/NQreJR978hKUP+fyLpaypORUyaPsr+PhbI
KMTTtCXC5bcaiF1Xqu1zjermWc9xbJTTkEvzlvhdxkdLD+23IrrY8z8SndtWNe5GzLjyoTKfpBcZ
9lhvFcq8V1/WYfDSjdeN6VoOFnrebC0HMJQ+u4Cos/eHbhUC7WYe+jSolXjd9ySXFFeL1tc2WIX3
hiB3Lz/iaCW2Ikgs3yUDbuN8iaVz+Ci9QEM4xi+xOiH9lF0cqMpedLl6nw4QhVepGSGlK61R3VmK
7feMZFZpu34kyCBh5wW6xvO4HIgiJd+AdBqXv6fLmd4sgeL8mS77bgMza2SKrt8pe+U/f/vi68/w
+/u8brIdjgH8gHLG7bvknbMGuEKevMSMpsNbfR+C39xneR4is4IklRNylgHQdZEteUFZqar08lk2
cGV+7hKvurvOHkWxFF2HxuH84SbxQt5vQ1/Lpqei1jy56JUlBeor8ST0N6ynk9WAD9JeNh204pAe
aR9LHtjHmaQku2Ozsff/fIgyNmrnUaG//T8+NKWkgt24JzU+QSDn3OOtoXlWiyI13IvuYQfuuXWy
kotiFnqbqBmqN0R6lG0Cc3pre+rwXlYcj+bF0XMwT1Bsg6qA73sPNaH1opkHBl1DEh44p5nGFT4B
0FwWqW345wgI3Fne1W4tVkE7a+73oj85xn1RxMlHGLYPUzubXF+vaMY/yAEVXuKyjLruKRLGtO4i
YZ2TJsj2TYoLgsE2fZYDcoqcrJdK/hi0zgPAW3wCJ216wu+x3LZ+JhDX84ILtametE7Tf4UIFeki
tX94VoyXTg6CzOIv4bXefVIP8TMvaHHE3KBZSXcfDMLZdt342W/c3/1D1ts7lzeKkyMOiX8thmbQ
caSbvO1tVbyumrJ9XSC9EsvaQO2pI8wKUM7Ydqc8Tjc9wX+wvjXJmfYkgepmo+p2s8RavXwZSv33
newLavpIGDRLE+UF9ES9dYO2GwpixfihZQmsYnxN79TA5hHniVoEs6LMPwNqreJBVbHhFmm/7lPh
kl4Kxw8C50Nbo3jRQhk8yH5ULem3esSq2uraXwqPFMz0HQQjqHH0YxfSdUT6j2AHbJ/mgRSUYFhH
+qH3HK0+uGTHD/BqyEZP48bECXUxtGX31GfwUcfefM3J8RTLNGw/orDCAazw2qcQFv1WcRC7uo7O
aqICXwFBjvUphOa1UiYNJA15or0B2n2BY9VwGVR3neWW+WQojfk01rC7jdIxjrIJ8ifbTmZRrzo9
MJ9I2GULa2qsvaMSnHKOgXkdJyxqlV1uknIInkRTxPtJKb2rVBPUz3yVOU29TuHhkTHrUbvMutdg
XiEDXSP3aCbhhod6qI6upw8POC8gRoFnzQYJhycRU/0psth4E+Kzm0Wevdqwdjao7rVsuoX1Gnat
/ZDhfXIf4muzkP2dgAyhTIl+6FTUT7SgaHdWahr7xEi/y4XttsQWMWX81Cor9Fn5sawutE65KY5l
0kRLAFLjqUvnkE79kkHzhD3PwcbTaiUDbzvzw2W4wdA9eerVkdR16cRPGUp/q36+G+c+Oar0ze+7
/595GCg8iBGmUFE27jfNBA0Wxun3Eh4cJXXVuU+asD42xEqIYa8HpRhRpmr0l8gPnCNOzONCRlzX
5kDMaiKTOFZT9OqpibmKNApfpHI9ZGTID6KUa7/6jfGc57r1w8+sYxtl/dYlQl8hBqJCsxxI/yBp
kJ5AzjUIEHKH0gs8yPlOIQuwwozuDimqCowqfsqz29Ooau6qaJv2QABCv9YfpFGy7FfR5jiYRUZg
akS4p/DfDGZvQMFa6Q7G8IzJdbBrM1x+3Kmcnv9MqNz4Iw+T8X9NaPyfbdRNd/L5xR0xXmUYl23l
8zsaXnFs2jZf3J54VElWhpfj4NBwFlYN6BhEcN2PhEPbPlZN9sa4IalGUe+XjBqbBuEqAY2s3sTE
iEvFws8pUgcL4kKDjDgVoZR4CceixLuvWrM8wp5CYp7fWWBp1lr+XvSxXanCq9C+AWacePGjROnJ
S9cDz8GxErbnDOkTOvX9SJjl11Ti9TgrgKucmT4xbXSXPGvRfTkiHKFYob6p64JNNTCDhcw2zLBs
I7GeDWqHz4lDUD/7RslW2yQL9b9ahZJMm0g1sg1HSrT4s7c4TJO7OWVAeY313w1AZoo8ajcIELGp
FsOwyNquOcs9lg9B18AxMXnWcgV3ktnMpS6r+nqJ3LEEzZ4qWz0Qv/vM+U4OtNChV3WngjrTBvMp
qQL3jF714zC3MFo3n1xLXCZvSu9klxfADK+SxlwrY5Qt0UsWayWMcIgdtR7+wdyG4+MdpTK6Ib1j
5a28ZJbyViVuuSsrPGgG9sxFLF06boeM24g8adwG5B2GSQBanOyBOj9bMBIe+rLC43Fd9RXJwtxP
dogbGTvRp+WDmRj+kkco+xGRQprfrqK28ZQqcusSepG7DkhHv5ZKCI13UlqUu9p8F6Wo+ZNrrx6d
oC+2uajKw9i70d1IyWBlTWrzVurOa9gY3k/N5shSjPaX/FA6DB/6UClrmTbwRV/fI/gYnOLcR9eR
luySg7J/IhXXywyEHMVkIDjNfXJGQfYIfnqXrWWYcruoBP1s4e33Kuj8awxja6V+wjWXykXhDu+a
Wxy02JmejDbM70GkJViIV+O7pVrqWq+rbo2Ri0AnCuPC28WZXQ2JAqzTgA/FnzHZfWt686ygy+2l
khAxyoHcjRridy9b8bdbmGbmfpiBC4wkRbWlxlrxPpswpfdFYXzF3rhwEGbBGQv7Jg3IZIAhB5Ll
f/riVlcXrQVTK29QZUbCTn9xDGM8RAPEcukI4M3Nf0ZvTYKpvyffPltm9tpFfeAsLQ7khXN3n3nq
/a2nKg1zaxgs6drMirgNdBlseoL7dtsagX0PEAgvg+ceHNwiJrF+bOZmpejdpo6RglYzzX9GNdg5
Z1H4XKMS/iy7yJLvNKAYl+t8d6SYBvNkKwcNMZp7Z7aKlh8w7Up/RBBWjt3+OSo/kOeCdHhImmZR
AddH+NL4laJg67ta+jGQoAQvh+pmQ4Vsm6PwABAIqc6aKiZ/+zR6Hl0EtQhpku+CCAOkTrdrTaNE
G6PTzxolun6mTBQzjUJ2AWb4t8uhq/0zq4vj79R1zdME0OyxREDZL/X02RRR9sze+J7B/zjLLrTM
zFVRYV0uBzUMiIB7A8aj0mA9Zio5pGSIVx6SK291JqgnGq25r/jB3pzROYFhKx7VmsyjlplH2c3X
Ils+f8gsgwtSQbgAaZN9lCwQ4GKfSPKYB2PmjSC0uYlr0H0yG6YAQH7IPANYi10aO5kckwOyT9dH
Y+dGCGDXGSpQYzQBJ5vw4JpzfnHZQj8y+2EvmxC1oBVDb/R6fHX/maYFUGTkNGreqzKB752BgQDH
hvC8De2ntuG6N4llLyKixu8NjJ9By72f3Ygq0AhoylVhuqgBGH1gx/1hNO0FkBmDbRAV/js8uBYx
dNOQAlP9f90NPCOKkvhPrNf1IgCEdpGbaYIu+CIyhngvm3KAo7Wyd5Lgs4AlenGrCEHtNjKRQCac
W3I+c7b61KhLGW8apRs8ORr+b4EX3Muu2D4nwEkazSLpKgoLa0jQ34umR8fO7r9Uh0RrNnXBE5Bg
fw9iKN6qZNpJdyiXItfKVdyVlI2JQO7MJjPuEAS219pArNtg2XTtizBRpIitKZC+nfwk50GfD5eJ
hRevjVzZSakQbydy0l9kE7vE7rr/3kblBlyEC5PXoVpYMlOjp/w8YVv+FBmKPktw6flK0+0R0gwV
T2QL6kdXGTbTYIPJnFsqxfXjCLGt8C1cVi08e+Tv8nYB9bM2BOy/2++94nneTD8VfZYPCUTu7MMZ
baX2TdcsLNV3Vx0B0II9qVkMcVI99oACl3mVKTuZq/urOcecsqmBXEXjQPF3iGkTlHaddhqtRDu1
lJO2TWN8yJbsTyaB0YK8TSmG95MyHu3Z/9lT0OJoRF6snawKzlZmcFqWIyhZeGuq2MWCVwJ+31xm
kvGMN3jtOoqgbnBqEC/GkK/9XrM/S+fBA8r1s/LHeAFy2n4JgfFxECGqiQpP2w8J0iMdOj8XeFDk
bYlj3mPPfx3rwr4j1TqsMv8XlSycnf7cKMovnnkR8jT/HlLA2zRXqi42hdVx0HnSpoB0Ogq0DUuI
oe8lkTet810jWv2pJLa72L75IbvbuG+2XeXFm3qm+8ZpUi2GVM/vZnz1qx42ADXj/q2osvygK3DB
bdcm6QEm1sMUcZW2oX2IG9t49jX3pMznz6wzNE4N1e/+ef4//aNOwJlaRvlVewV/swBfPQBqtsUO
mZd1vOjY1k96NCAhnfXauvEDqlWzojQJ9emIUx0V+Lk5kufe4fQUVM1Kt8J2mcpDYNfMDOk+P8hm
aUboUynKZ6eVANU9GKwLI1OyA1h91JMrK5Sjcq7vhBiggirY/BVsdK2xGlWjXN76ZO4ETg28tH5c
D84s+h4TGc9vhHxTWEsJxWxwdde3ZB5o9IZSPE4PB9mn6arYXN+6rM11PLw1mFwVemxZbRHhzXfh
3AfsGgNn5DDR446cZSqC6tOLupXftvYPBcs9HDYH6qyhMDbklPAwCMOUnAjUW8jLevl11eNV+nwi
WUjqPxX6knynijPMXAgge7spKHGuMITmF6TzMuudp14glAVPY8BZWI4WBmYsZJh3kUIJDNhf9u4k
6LhbmfXDKo0Hr3Pbt6KuqnU/jPVJFJ17AsCIjLGqLCYTxHAN3OtN+3OXT9WTR7HjYeh1675wtIu0
N8IP07pHZvgiwx6PtAJuyfolyfNiV9YC5kZN5M2yEe3Moph5LM3RCTq8yYumv5/aFNBjkLlAR5Nn
c7TzA1s80lp/Ynk9+uBA0j3GkAyI7kFNARsA4ztPmLSIN7G09XWZ/fAbOzj7Uqa+m00TpGy9Ln5U
aBChaImG/a0bu5f8bh6zO45MCQs/Enz9qE7HSQO9pARjgUAOHhJz/r5BSmIpEJRFaMfo9xnWJUsd
R/EvxGlJxkPbNu32CaIfnP0o7Fcq+vEwKgJ3X8Ax3MZDCmLDPrkgOjZOWPhbeUAKowFioFPj7qBN
0dvUrU20Ld8civbnXIBbvR6j5g/ZATleq22Bqjn91ZBbelrj9zhcm2lJwnwq8P0KimwReVoM/hTl
yMzy1QrEqa8nd5QwxQt3DuI9xuRuUj2Buje/geaU1cdgQLSkk1kaRyVCDDp12ve6gtuHzpFUui5D
t4ADlLnq6X81O/y5NnrUfuuDcKmNGnsgksmEzBXFwOuzWxbVXaGWQLsqeETJjNtR39v5V+in4w9w
Jukre2qxTrMwPUeZHR8V6vEbdyB5mRTRtACYAQAs6J7Twq1OgTFVJ8sPlGVmW2Ipm7eBgYorUf48
EUsRH5jGXFfrw2HEfmVOY5eZGWyp3EFElxmm+SJdUNQi37MO9SeQYzB8x/pOxpXINiQLStXGHsGl
NljK9jTmxj5kAdmIeLJg6lZNruwiw2yWseVmZE0a8YBP2k8yRekZfqu3RERPgazRKBuqDA0FOFab
KJtWKAiIe9nCf0k/xGIib6YGbOwpCquLwU7fEh/7lVBRBekqwzsKJVCODjq9w162G6OzgWGEpbsw
vemFM/m4rIeseMvZoFmteHFkM5jI9+k4JN1FqZW/ORkZWrd6td3KvzSe9yZ7vcwb9602AlKo8TzT
wOTvAGNs5N+rS9vLFDXivTCIOYwM4mU+vx0im0C0UIR60AezRGe26j5reOShsyL1m35XegHlobeH
Sz321iFKG33tVn34DS/wjRUboEZilbz+GFZr18MKsc4wL5lzWSIFelvlHu5fCFkcnQje+ytgMuSD
w+K5ylv/Tsx7kBU2/cpxOAinbpFRG3LMfVEDe5b+BkBVe6T9wU/Mg/IDItbQjV3OdauVBQxtk2Ud
waCBFc/fbTk+kPAHS2QgUQCRbDTc6RPBzAdWXOMZciJkLB17XzaN6jN50pJuosyFGqgbkgbVuqRC
m2W49lcT+UKrE/qdCjH0Loyci2v7vwBzOY9daupIBgP1UKkOsNalpN3T2jvl6AhsYkU1H3LVMJaI
9bRvdsKLO7qN933Ck/MKQRTE4ygUVj8plX7AyRDveJtXy95x6vsCSN+UWF9mkfDqz5sqiYRmkUVe
ed2Bs9rBIcRyvuTiIC/WhEe1o6fVdReWM+bvwE4iXakFxc8mtYiyfONX5IqDbjv2R2fhRUjtIHm0
FQuSdm3mZFiq6pTMtIkhNIYnrwHvafdm9pZP7tpCn85+Tkvw7jm6Xq3w131iR5gfI38IzDypT84w
lZR6ZndQtLzUMToMdazqb6xd60Q0LH+RnZJT8UyUeOHgW702XoRWlpf8l+yQF8nlN0ZLJY/bhbup
gtov+xS0v7aiKH/l1EnaJFj1uj0APsdbNOB8v5YJ+6mYl5L2WM/Z29nRQTimeERl9mpzC7umXCco
T6xh4s2+87UCH5JfRQS/5sPt0eo1+TWJjN/X6PRfw8jvoNPj8cnNknhjsyWfkMPPjyiGOJsGsZ5H
c+jDRVf6j6DDbWMfO+gAqgWAQK8fWTQ8XOCVZvA3+CODoCsB8ce2p99R4ebYoRmC5ZScDg/+Nwx4
unPFfrL3atTVdKxt30bFDdawPcqdOTe9QosXcVqXd3K0Th/IDMevuRdlFyCDr2jfJ2/mxQp4u2Ud
Ts2C4q6xvGfpMtMj4fA89NchOQ4F/oKijH8fxFjUADAOlr6eBQc5nSSDWGPpHm/kXGtsWl4h8iyB
SNrjNRKylQB4JXQF6RgVzWkpeVf6SnnWUcC/dQXzYBNq5Rm+tlVQ4Wddu5OhKaQJuH1KivfFHIvC
kAr3amZUyLOwENi61V94k7fXsNZT0DSpLGcLtTFZJJxjV6CAirUSdfVD05XmZRq2MmNeO+O0J1SA
MCzz6an9n+aMUnC6SL2O/jPZAUqw79MwPShG4H4SBzgTOErMDHdNIkqEyhMKp9B470zM6Ta2ajwK
pa+3g4qkutzJXav43Sz7Qn+BW/w0suHdWXkDPAGyn4zHotLAwKugjDb/OHJMtuaf9c9MbLbSS55m
3/K8FViFGrTmuxzR6Ivvh7/vbqM+v9ZFWfohu+ulbRFEdzQA/5y2zUvaqvHeynAWYEkwH2PRDZg6
e9YPplI6n10d+U/m8XtR+Sn8PA9NjxsYQxdkUPCZ/QejIZvK8G6oSzN3ih+TB+fYwNfrzc1AnGql
o+Bkryobe4jNI7AW/2jWYtzWDgiEzhs5WZl1/KrP6CHPzrPvPXSxWtPmYimAn04t26daMy5DFgzn
MK+Gsz9f2nFUYC6XD7JfXjCkjcEwpwq2rWOwNiYnBMpN0WE0QnG4obgrpe4ubob6hsSJWykLKIil
9Kthfay1Cpx43O+vOPG48684cRW6EH6+UwEQZv7yDCWeLgiRHJ6AJ8uLEyvkftw43aXgFK59WjNT
fiaXFMs8TzHi8YJcYXxRyc3PPbCkfGqagwDTl4PvF6H5ggbanFX17JPTqg32DGW7AUBiP/WAXsBR
msYPk1pWzxHRU/3tAMJhVjlWjkpjkNca0iWqb8ULgEv93m/1L9ldDqG/ixu/X8tmHlikQxP7m2k4
jzqBOhy1MP2sR8LL2QN9gh2OiVSE1zFgGJJ9LqD52jDO8sQlZtB1m5n67nYoQ5BlIosxR0xyxJUE
tbYtT2pqnSce6xLTFEM7Xm/HEHu41M+qtey8jtSBOP7VlJ8RUQpDBMa/derKaOkCb50fgNvfPSQR
MC5yR9NXRTqBr5gMsbRDjNLqrHvL68zeYeRWIbLMoYwizoyj0WsXDlpjqCeUi8lshKF2kk1FaJxq
dTvLt+k4UarkJ2rrZob1ld9EG6LbZijdqSYYeMlJVQR9X34rYr3eYtxibOQ0yoWHwoa7qTpxdfbN
wl9yjqgPXd8EWM3P+Lok8ayjCaK7nhkt4I5CSkpbmauXl2uGv5gXnqb9PXDL+mdeB/bMrCMy3XOo
xcYQnmu9BP2CruNWBEn5FJmgWHBxzH4oLTLFQGU+LDUYZrWR9mxjhIBiAAzmDmTx+xCq+woNxF1c
qflWaeKR87/wEH+0kP1SzK3JKfmpcp3poUNSgkBcfbNiDiE1xf2VQbSspkaBX33+4k0uWoqKm0JJ
lrf2UFiIx2je2qAoeP5rJFeM9KzY/Lj0d/UsuyqnyHZYFflagztKsPffH5PfYNjuWe91dT8l9u8v
vX3WCxN9Nyjli+xy2RnWKoHCdtJwBgeB82GJHkpYNVYHhAgIuf6r3xRFdSiQ6HkRSXidn4WVstJw
j7z2z/OzUpCgmfvV+Xvk/Lk/98ZkXcBs2iLtET7BUui8rHtq53No4gosAOE3bpu5z3VzjjFe+ikH
x0jtiFcCyOhqfJYfKoq62ZJIi9AcYv5A3W551QBthBVeyCtm26p2g5Ur2vlE53NQdUP/Emhdv66K
nmqwnsPoU1RrJWEHmW9tMgN9cVShxDKuPRVJ71J7tIfuWztN4clPhPaY92F3MsPqFdsUFaCdlznL
woyLrZzrnRHa6bcwnoLDCEzwLlVDJJyyPH4j8P5W4Pv5awAy4ztl8iMAJo58eWU9eZlebjzXE8fY
FvVJI+xAZy8Xz04QlYuk7vOfWb1zsib5RdD2k40gfZ00dBSoJPRnw4m0Q8axeTu6Vv1IClFBNkTz
7kuDbGyH6DKErYJ8q6+CJ+6HJN/p2Uyqoch76QJ9ukxdUbDosmbTuHV3WlYvcEgGrTYPcLhVLy7g
YOD/IFFufQ4otbuq11eyK5+nybm5MnzrYEMfZL+8oERcAz9S2+tc2eeLUDlmVYT5CsZ+1ILAFju6
sxmsKHzB+ePLx/fpR6gkR4u4/d3Ppmzth0p2csSgnrEMQQRHBD3FmGxtF1rxo+ZgtWhG3yDJIMD8
iehReMUyQdHvGXBM/Qy6Bor1N6nh3EFNv/PHUgPzzIGkmNzx/FefX5oVFpaTuZaduQ/FETPWYx0P
415rozfgF/G9jj/LvbyzDC+487vXEln7e0Tq43t5p4SVh3ducZmQ7fquT2Jb4PSCZSUk0KZ2sl+p
X7wWoVe9ukrKQwGYgFpXgKVvkeziNJ9OcRvg0+H5lnNIQbXLvs4aJpw50KFDlHVvGIN1UXzXIhyg
kAAtZHfrkneeB3yharI72QLXre6wy0RbhoztBviuQHHNSO8sM/ZAaoVdRZUTMqzsdCYTqVM8x6Z1
atpscKrZnYRt5ytLKN2ymnWNr+rFhpWsPa0clmqZI6GoAKdBtiF6wKxdP+dx8Wr7JERRIfq0g8Je
xP4g7jPfD86qCunfamPlk6QApW4rehdpmm1FnRS7LkLoqfOTk65ZHlWtqd7UpqIbizDBXtntK8iO
RnKfRRouab4Zvxr4JO45rKb3Yizbc5ah9lQ3KExmHXYRsVmiWTTfyYvbgEm2VN6BfwZkE5txa81B
PVrKyYqr9gt+YGuT/PkCDoP1OoOTcp3yz7eUpeOtSs/F8TH+mYNGO9v4BJ6brspG2FbOd8VKra3s
s8NBnK2cktjCSHHrSMsXP5yrzMRcUO5QnIdGHC3ybQBtKlq4hbaMA9/5JaLkSEXM/q5N3ZtqB8oH
9pTk1BCwfe+nmQ6vUzQjeD1iXQkGPLXqp1Z3phVWYPVD1FjjeuT8et/pk7bpEls/u3CDtr0eRic8
cdK9g4IgxJAJL7HWj/cFNKN97rsLO0E4y50v8u6fJp6/vwecVMH6MLS1zZR3xjNG6EXgDC/yoh+1
Jmyu9158qaawe5YDFYDMESX1s22jUhaVql28JwEaSF00eJuhbIFTNx52VZHh1Bv8547CicaaUkYf
n4r5ouqODuet+C5bE6r+C+i+4BZMPrbDDMI7cv5QjsKKSUG5uUHuaNDWZu94x8pFfIEltt2jmzwK
RFbxeTdxLS0nVIFszlBvfRp8oKeJxmK6MkQT/2o04xdwm+EV6d5faWL3+yl4IW88nm5BmYzRZLgu
+5iQmL57rBGDyGFDW9airmqUuvzeeMmmNzbF6A3ZYHGXhtAzw76I31oO05AqtJawjlHyiN6K3b7a
yVEs6zgwYPZwlqMR9nBEquOzg4rCozuoR62DoZVCMa6ad9JSPEiG8na9aZp3uyKLlUOiXrtmOQ0P
WQS0KR29vS3x2VccttGXuDDNsHUJ3fbRuieV4EYrwzexcexz84CuEMh6geRXokf1RYCWWQHhsVBl
YS2zMif4Kobs6OecxRdjttUFeUgOz+qOXB0n0wjxZUCXTo5QVm8sAjW34nNjii0A0PpBJShf9pMw
t26Isgb5as64UUYOV3HN7ZWOcmvL4Tjwhm0Bto9y86Q/kpXtsC/UnDXiOfa6xfPouRqHEd2agcLn
PIo8uHURcQSix1af4vZxSupwb3pBe8RgKdzXltH8e6ffRvtwrYd9eSAB3W1cJOkeOoz5llbc4bjq
tJ+2SMTPfkgX/thwqAtxZC1K3YLao321mkicfUp75XPuO/WhtVA6z/9m9rayM9nS1rLZ9uWvsq/K
C9nM5gHduXfZbfeus66JEndDIJzT1FBUrMu0JQxSSRBquXvfTZN7L+8GtXutSQkfZFft5+bR6dMD
/nr2WZSDAkUuMNayqSu6fdbmi7zzqwDXLGVcYwr6P0TNb31mlil71Y53kld265d3t2bJ0rVOjeuf
U/e/KjIKl9/cIv+LRy+8XJlHjJWoa5Lwxo+0q4X+YurgWTQEmY8y03BrTl6XPev1c2M1mAVRfGZZ
DBJnS3HpHruqbqMQjlsHjuNcQXM0SGwlMVIJ/bRroK5tYW73T4OGzS2D0Q94o9tgNLpvNYylFRCW
6WTgO3wupwSlAjNeFI5QPjyRHuyApx3hqGlv9TK1lvifBn/HMGvVd3Ad3taFer/VRFR9YLcjP2cV
TbvJ7E7ddYrVvIVDSkqOz6kR9m+iquuDYYdkpPSYahb/DvIt/oqKSXkaqTXgLix+aPrPsHN8qOzg
NZzU1ZYcnLpXx+K1B8oH28uG+uBPWr4uR5N8w9zMA7LutqYmB9mckMxf4OSanmXTtqb7nKiaChn5
5ox1fKVQYdjkrWEf6rjA0EnYMX31gA5PtRkUcieqyH9USoBCzZ+pxYh0m5w6YsfzobFsozYIXqyp
fgx9NacjQU+bMY4KvYUtnv7nrq4xrJF9crQjaHnLXXb7Yb6T8/zCEw+u2uzh54Ppd7NhayJk9SaQ
ylw0yEDdd7Uav1rFT13gD3TdRQLv7IToC0lzFAvm/SkP0/ebzQpukwArtOH3jAIFklPF+3s1WpGj
t89X/xntEjSCKQC1239k/uWjHorMP43Gu2zcXgjLyaaFjePERpbMZLWMLconSAqarZ+oXxyAwDAu
hVPukjGNTyiTxadJ7nnyVl5i06wXozW0a7+E3nvNLKhq+Xf+QGYSRNbZ26TIPykzdtUxLy3t5Xil
9lR96+6SJN79RRhlk0VHqAaggsB4u/CTeHwnZx6ts74n4ZRGxdFsM2vjRUV31KtEBWaJhEsBDo0O
2bttXK18yMwazFOkV6TWHihdZHeFEm5cz+BPEZTrGlIp7k0mihWdQGULXWgPNIsGw9sz+k0UNw6b
TqeM/cLJBLljrSjgH/as6ogQENagCoziMFRDFUTK0jPUuzAm24tXaveUJ9B1KlN3CVz/U1wVrjFu
cYAuoISbob1wYjazAqfjXSLJMq3xAaVmvINqENnQSLyZLa6q38q5Nln5CZLsfnIY5yxckun9uR5L
fz+o/kP/p+s2KPuKMfT3qho+yPlyMIs1sZoCMBJljjg4gJVNI6toQzWoG0wPs5WP3v1Oowq1yL1a
OctLXSViX1cGPsP/6ZJ3TYyvW2KEyhl50QMV+xLRQro6klVFmZQX9EzIQ3fiFLXCe3DCUJltxbNd
blTBsjZL70EOKN3QrRybzV42w3rAG7B0jnkSPstar/ANexdRxr5yWUIVKbYRtshyxOt5Mfb6eBcg
nXo3auF4Zzf8qZLBFESbDCTgpVD2NcZlr/8f0s6rSVJc28K/iAi8eU3vKstXmxeizQzee379/RA9
RU1On3vmxn0hkEESoCSlvddeq3H2uhR/hSj7Kei74k78HvU8So5FMTi8f0gt1++lcksAR9tj6622
aDPnBBDgQMgxuiNrU8S7WsMYvhKZVe98inn/LCjwfYgpAsOu9pQhXeIxI8S0KJRQWatuHx5ivCvP
xdCmFzWWf6QYGvP6YGD5+FRXbnsqezg1RLQswXvDVisNZS+SCFPUq6JPagDkdv2SQvifgB02gGMQ
Y4xn3OkN1o8jJEcnYccqRm84grGKID9BEmQCCtiRoT9jgs1WsMbm59i2iwsB1H8osZnvbUQKNlkw
KWPaHlpX7siXipTP0uElT3GVZ415lSpSphMO/Ccg3y5qlOZonmQ/IOQlTJ8b24+uOZvqZ6u6oDqB
3oI8pn9KEiYX3ZGTF4IE3EAZt50Pw/DsHnLGO/Co4ZPwHAH5k7YtqI7tLBUeuBjy7ODJ7nSQCCZq
agDvm03DCmafdZXx0hRVuu8L5Mj90EDooemME5bUiSGFZGcSAt7WxLVOdWGMrl70eB1UuMTgQsUm
O90RQWwhTiFFOos7quXJ4dnyByZKGz8AOBgMb+D+wgrXvYbjLe0e4OvQHroJvgeLwHpIzOaEDRss
l5fHa98J2pM6wamW0sYdD0oTJ+5Ktl5G+MeFYVHy8fatyiFo7qY88fZ+lycKEr1MVpjUunMJ1Q+M
qyOx65lUW7vGLT63ucbmA5d7si01ObqIA+wIbFrEqWK5SHtU/gbIfAr69nNS2t4OcRVzz69z+Fxk
zZ1bZfAVw08j0H9g+74MdhieZ4JuNiFf/DRGS1bBQqqkPh7emh2mR6Qs0VAXsOPB59iz+y2OTvkc
jXF3xfuNjIYZYXKLQyAZaoF7UTaVRwE2Sz3/4LLAghwY4KCLPKAICo5Gp7yr7aBaiaTRZO1BUktz
o02xwYByeduu1h7Yp3rn1DXsjRTqxHsTrwCIQbHs5CSAjQnx90OqDDOwEUJ4uAoJL56hjzDL+5c6
194iMwTkPRTt93HseD2S7BTbOlXYTwJcKS7qyveTFzCT6rmFqPNZtypgfK06KRYBWo+RMCCQ0Xrx
bWBhQV359/mIkV2ZTNcSfyKbXOvck55YMoQWKF+OsXIWUQxqNjH1s4s5ZaYS4IJWzgQmjjj3x4rZ
DW63ivthjUKEu4PwEQ/8ki46j5A5NX4pcHEDnBm+6/EkUd10w7PP3+cuaRU0jbI0O7NcYrkFh5ph
rjTHdyG+z5VdqdXpi4E6winR8Pt2hY/PDyXpJ8mKVo4X+hBDy4dC8qyzb1rtLiJi9ynwA+TZfEP7
ljfsxKbdKUvXg+sm/bZMsnTXT+7f1BtA+8ju/J2Vk0Q9NDVkkeKzi5NzfHR8Y93zh+Fm7XeUNJuN
HmrtxYcMDql308N4SwG8cRBv+eGnxq3yvd/G7aHNe++VGK/nBJyzCjz+MqAQ+hglLevqvlmVuC8f
5Skr9U1sP269gkZ21A3GU7nzIVdVF/QKVtIQ4V6RX4qs6aAnibX2k4kdDRXwczAdlsiHJW8sTYQA
TVh9hGM5qx9Khyjj2fUc6pYGj8+08Oej+InoMkIwJ3RWGkooHPXaRkC3LEnVH5vJbMQaHbqDwWS3
MNHmg1cPj5WiAtzNfWCkdk14R1p4/MUB8RQHge70nSTfm9L4M1Uw4hNfEjwVWqmtKxXrmIDOGn76
KymgnqJUsjsYrzo/OdSFmoIxn/yNXuSpOwTm74fUugs11c3YoHdvqQOLZu602TrFz3KVOjjY7clT
t5x1lbQOEvuvvEg1fqgta20II7tvEAVY8OJ3ODSHvF4PjprsZyyJA/0Bkg18CdOQ54QvstoBoU+C
rzps9vN+yfJCZ1NB1W/cWYmOs230glNUgvjqyrNwgIroEnE2u0dNV77LUBHE6X0Bc3aA6umM81T9
w8qNS9/X5RdNYSsR1jZ4+571XRwDQ4KW7wVlM3Nf9k1/aKBMeDa8GJ5+DDLf+6iwzdOoD/da6py7
JvTm0DwBkIoMQpdrC/mF2KwFDZ6/5d+vOosDCC93izDpn1LIin5l5EN1jswOOQLbH2Pwkqz+8eJL
u1GFdN8sW+WuQ6p963uF+Van5VcrQjh8/iipReNcari7dqmf5Dt1kvvwFYB6EMF3Z31KmnZwIhKr
f5KgQcuM0T/XNryoVp2qp1IL24tVdjnB4pn8ZFk4p93Mj772KHYjUouxslLZi0wBRymCOUapDJdu
APXDCvxXspwKYWgINqBbq00j3Hh6AxuCZBAUnstf+inVY6FnyYQIUIBc/SAbX5WsG+Gkr4dD0fX+
J8Aeu6GM02/jFPKr20V5LsfRhjAk/yry/QppM8T7hmtT9EzJzDJXoiDgP48l2Gks6vxnrSfwOKhI
LIebKGVns5JtYz9WWvDTU+pvGm/kS+qlYKuqNn4FgZcDb+2Lx1bqw10IKSOcAIBBcUVZJ5yKfWvf
NzF06HrQWF8aFzARUAz/EtiO/GJ4MAZM+YlTO1s5iZSDSO46m8A1uQ/VQ2TJ9hal3yMKH/qjDnpm
M+hFc6gTdQJV/5WsgpAQsvfk4JT1AT89oPMJ1M93ApaFh0KdSBbSzjE3bWbpEJpNcXRs0kEurDHB
54cxHj5bKlj5RDHr7Qz9DCBlijxpDvHyPLYnhQij8CNUOAB4p5D5j/2m9mO+xbWsfR3GToOd0Qsu
wB+xO+O3W9mZX34WZ6nb/DojOrb8TEBLtxJnotSKwgDwwSoPZedax072ltZf3ckRHjaJesEHYWI6
Cfxrh6cLKQqzeu3HEt4xoHd9L2l3oMQn3UOSkWkjspX2hAFO0LsqIATXgy7xJEpVb3iSi9B6EG0g
CDpflDmWhQ2hSLbdYAH+mf5sEzvPoMKt9YtZuPYLq8WDRDTgFxvdsL0e27/cxq7ZH6Ggal801wju
xOXCnRxNlyeW220sA5ikCL4TYXgoD2kHpTJhu5p+ArLaIfNWeYp28Hq8LBkQLmZgZG1uS0SEXtB0
qFsqyIyFiQRsK/amEAENiXG75MuWg0Nb8XlB6y7mAx7G8SkNbeNt8BXvDh9esxrsxnhDN8k8AHNr
NyIZox627Uyz3gcsje9rq3mM8dDu1ZiwIVz38Ofcpl0+aXM52/Acrfa+xysKh0anG2w2kk55AqIg
P9UTIDwfkXyeUkYZ1UCjkF0RSXGIkx7+t95DIyaG/cNqjdUA9eOn3g+9XdfV9d5Xx+gEOjNcj0hm
7xxJKbYiDrF2OuVK5Ng8ScXf4DBKr67P2lPMYt3g61GxKWREsnMuBqIHmkTBZxCWb78U3FA+Trze
fBRLGEdSbbC4lrLCZRKuk16CHAUhu/mvWAuQ2OSvH/LHEKmUHLTvCg8SbLgTY7w5TR3+oou7PIga
9u+g9iCg/BKOrrJV88g6iGpquVL9zDz6qe6sxW3gzV5FfAoexZjrXNKBnzkh37fkXgm74SC3+XCG
l4M5Lk5v0+yi3hSUNQw9cXd10ZjWpotc/QTc+KwPjX6tYICM9d44zuH9KfqjayLXcfsLwi3VH3HC
Gza+rEi/mi67P1bP49rripAfU8H8bAF/zy3r78XdmBhbvff1FcFx1VkcoBmo5zORVGqrOo/TYUnK
hJ2fh3ztIP91qXeB6rcXaToXGeLMiNOEuF7FH+YSCLiKVTD9FYhirzYp/nCK5tVL6yREyenVAJim
daKzOPh+SHSEOPW6JD5HcHvNJUseH00cBJnzXWQZcgNp9bQBJiztvst6595BV+MektFhrxGpwrOA
M3GLkBVBib4b7FnnnrUwr8+EClRAhqVqPrvJEwXyVGo42Tax8d8SpOk9Dub3Rm21e5EQh2iyJEM8
BdNc4D/OWbLeIDknw7c6lCF7hdQGlB1DSrBcppQyzyex2ZLFRblrzZE1hD0E/r6zjU9DFToorsXB
nZLwLrVcH6uNOG269CjrtXEUqb4pWRlncrPF94LNBaGmMVK7c2NrRgMXqg0PAsaszaSGsLGQvN0J
tJA4mCy78sLC3sun/YSgHoqVtauv2BoaD/Qtn8LcsrZ1kiSbEKWHTeXxIeuTODoSsO+Zn8eoYtOZ
tYl3NSajF9aB9Ipgb71nq4uDd0oi4ppeATtJ8qqoTXkfehZ6Ou+1RZ1iqiObmM7Z/SOBqWzxwEFk
bIdXW+/x4L+fiTy+hps+CfDuTfltCCnrRq39nxrqQAfs/LAnatbwBMVSte1hUSuKYnyWQnd4tiTg
YqE95MAtSY5uWBxVGQoekTSdfnjW4MJLcTU9iquUSZ8mL6V0L2o4hCxe/Fz9IgqTodAvsBoegkms
0UrrXwe1jKzTkmdG/O6KiLUKIVUEDAyjfHGmqAGvd5690JD2qTUUJzeoz5I6Ma+6wclEg+6n4ms/
wsaREKmXrJ1dRNKxMYP0IRz4OTaEbv7gTkVNeaiCNYQw5kPUSS3BWa63txGYsLLhrYmcU9n1wXds
GAXg0Ki/Ko0usYxW+3WTYmQD/x1vrMIZEPtcCZWx5dDWcP4YrYqbjLX6veK43qEk7pygTmhUcgk8
tggclJMQtkiTv8Mty64tPh/lxfXC8hindbUmvAjPghljS0rsV1EYQwP+0rRzTW8qJ47hfoAQG7kD
ZydArFreJFePnWtfN+mbbmTxSu266qceYn01dOa6j+VMypXm25g7rDmcWn/20+SrbjrNqU5gXV8l
2Oqukhsey9iyTl1ZygBKcHJg+YSTfbCJtwys5DElBPWpl2yec1rkG7Uo3SdxcJRgZ0IueC9ShVxB
HVWU8lokxVWV4V/gE8iv8dRGDDrqEFumP+14IUsk+mQb2f6xVRzjomtO96BOB7Pg39xFT2AbjkP3
IAqcpmnPsa7PKZHf2ln/wBDuWf5p5zDBbFVZCMgOnQSXxHSA1RXit+nQR6O78XQWvaLAjzwHc/1U
p9VqaDyc0T+CEnzLMiP87Fa4VHPQEvdOGxaHDnjo0TBtIucKXL5N4YFOGRj+ZGgWluUsjds7wL+T
HXrJHVvDOpaNc5SYKEQmWCo7NTVDA70xe/BynpTxjXf8Q0XQTpvU42sVevlz1gCPnVJmU7rPEL+v
RFkShPJLY11EkeyAUcB5CRXR+CoOKfH0jhnPiTF69KIiXmGhS3eNH2knKFlAIGQN3lM7fED9oTrx
3iCEKcdOXovTeMzyY9Vh33qaSEF6W+lgD0+g7pvwl8PwrIZafchD5HbTzg2HVSf5py4tOSRKB8dA
EF8lzc4AHkOzvwX5XJ5iSOhXTjA86WhC7NzCqB4qJ7gL6jx7RWOd4GzdDljm2+mrNyA3FLRJt2sj
lVLFCfaBHkRbb6qcxskpax3cj+pTlrMeAC5rTyBWPKFxkd1LqSLdlwSK3st5IU3MBMkG72uxHabk
nJdh6HCsH7b3uen76sUIMYKg1tOvrELCYWISJIe71pEzDEGW2p7rPmqhizPhbRLbhdqS7G058RKI
IEERMwiLJgzErS4RI1MaxCBN1AI3rAIizzDCCyHBLfHW1AhYKW4sHf1SZv7RtCz9yQRM/aRW7tEb
8/aTZLXSyQM/sRbJxIQu0kxqdy+SFQI2LI218SqSzK7x0U4B4yOmVIGSJYbTk5M/3QCqwtiWy7su
jCFQbnJtM1gdOKVhDwmi9UehFjj/hzx/Q3jR3DSO2V1zIreP7IzaHeCkxzj0k+1svod44qEbEbwQ
Dh4pgB3fYWF4FKZ84lzRc2v5UdmOdPVxmHWvehsSzab4P3zLCFdCnbK3TGftah3o4iYIX4MoOgr1
SzsmzgPGqeogkrBKZkTAfEmU1D3kCrh/iOWCO6fh244H4CIThfISow9xsVsihpBakL7EfhCC4RjG
BwVyoXvfJb5XamHV1Tu0YnwvTyFDba2nIgletIlVd8gTc6MDVDwFrqxfUyv5aTDwiUxu2M+LZBu7
1BHK/MexUwI4N9+LReTEWFUyFp4cxiBWhfceZHvbwGmBe0/Emgs6dilY8kQVUdAb8q8rBIFG1mYq
2EG42bp0hJizcT+xN69PsmG7oI6gqBzBIG3g6UpOojT18SW3kfmsOzpxCWX6WWSXtursO4AWW5GU
2Huv8rTz7trBsa898q61wbKfH+nPgnGgwzZKT7AuQ9oRVPLBhA7vKTAQzRT/oQQFsmSzUJVTIQL1
vcG/71zJPlUeAnpu01dvWXMN4va+lAkuyhL/FZIu/y0E94JbVfNOA2uch9DVCK2aagTmV6sPsu9Y
PWAzwM3Gsn7EpBAV6Vbr/eCLVUWYRvkXJwwQsFzVpc91FxDnHBBabfVZxocRQ5SoAifoQeq8vaNI
IXA114YaWlHu0ZMoj3oJazJg0fHRwAOz7rpO+Y5+6toOJKLU1eFbU2nlW1ObFQFEHeuXlqCAPIQ6
Sh809yVB4nLlTnUhQ0+kBnG4oqge3cHFU4OS1Anz1eQMql4Fl1tlWiwSFAJY+j6NrjZxsGu7wdgP
GIJQbo3tZNMhwSEbfgdhtJ2mqxRmIAyJRvgkDkTP+wrKHiLhSXgY7KD9aQJ4nMtv28i+s/2DiWgC
7Pier1wipQA5niA/nkOrKJyFdpjGq6xEOxmCaeXNrK9zvKg5/OGK3YFhwFmDkggM0BMfSZDB0qoa
xAiISBQplcI5mbAWXdX8R4V/QuBlz7RQBFzvYgtvpqg8pQzIk3dw2VYnlf0QwQsm3vTECS39YEty
8TrkcbguOq17qmVEQdA+6c/4hYMLYFFYOR1bfyqcrHV30fcYhZdrUvfuVZzZ1pey9sy7m+yaV7VK
87zZQZKorMex9PeK3eBjCyMreQGRYQHexM1qd0Qc5T5M84Zivjh1jFQOYHHxwdQc6JbKetDR50uj
e3WUvuuGm68UBaoyR4qya0vI5hUFlg5loYehNBFCLgoFNWj+GIizKFFo0bJi3UzFDp6Nh0DOlZNr
pl9FShx8UCh7VSk3foUldjlYbXAMwQAdlyxxNjjGr2pIRQ413ZCWvB8DpptzVOtkzQWi9q8MtQEe
1PycU0uDeDYzdaej1X40kv+lp/kK0R0cZThcGufT0ooYAaQNhn2sfRsF8UZlJTUNKwvCArnq6cai
dIB9AWHfZhNo4ICXy8VZaLqQIy73Bn4IVeQE6XkEkywb3sC/PRxl6qKcOvtwS7qoyX7jU+uxDFcb
i/hC0fpgJr+e2dJDWMZHxcNRVqnuj0TOyrtYdYsPB5Hn9lqyK5y6A5f8V+lSOdHl4o59jXsJEIX+
exs3ySwE4utlsEDdFIh2RV5NAOoOEriPfYXvvYp6gHedC5pwcB1CPbRcugzupp9cgY/EqvwQx1cY
AMPmwE44y1Zub/pz2gAAu66JUVwvdYqu+lVb5InKN3mi4Cbvd/Xm7pamRXdZnn/s7qatIssZoWh7
GeZNVzeX5M74aimudm7yEpna/kcXG9lLqlfZS69HX5W4y+680stedAmKB8n1vb0ojCwQlY1bTn5e
6hLpXD4GaLtKleLX68qMH8OIPaAozBDh2phtb8+XQn3lHEY0mNaitE0tCbnS/ihSontgcycrC6z7
+fJgAq2GkAqKwrCGuD10DPxVU89S5itX5OkfREoMtYENWjbz9FHUx/gOArCvrbkDq1KCPVttdSNK
g7yv7oAhfRGXi8PIRiGCauFpzlJwn+lx75xE/bqBfg0tLfDSU+85SISLI6Hp16VNUK/xyxNsNT8/
U4XGpvbbgOUqVRN2ntuq6TGVTMkhb/wz0WTt/ACVVDOf+uCHa5fVUQ31GjoNIz2aQTWCAhvqZ8jM
ELlRpeFn7hFUTNTvNznJrbVu9sF9COfBye0gfosjuXsF/fatAKv50xniIxaP8ktHROrGjopyQtCw
nWv4RAexrX7KEIs3gnb8Ca/Ok+5J/qcKqtitkksaqOLSvFNHrdnEtep9JSh8L6oqrf4H6xXnRVeR
7wX4n57ywR3uJSOU2Zf1zXdthANmatXG5cT2JrSe5I41N3Is1gFXO6SpZuas5jFC+DEFM8X1RHjd
qfZDq/vZ0eKfnl1MegngGkVC0nMOSU7opg3KGaxXO+wLoloBGnEnick/XT1IMtbX2nlDZaVcdYnW
fZPj5qEx+v5PHXoLH8JWCF8jNjvhWP0pe8Fjp8XVN5+gzpVf58abYtXEl1mG/GRDfLht29G5piV0
EtCjKGfHRG5LwSp88EevvJNip955dm49jAFSxmEgGy91jXUL/HT8xfCG74lrST/cQd9H+ojvKF3L
OOyxNRtQe8my+cNvqx8t8WZfdB/6j7DACzT2MHl3jaE9wFTS7vIaMgMM5ZDgeCdbZU7yVh8E33IG
rfeuxD4NRA/2ZnY0R2DV0YuqoGTv+PDXCf7lAHfdJsAheAqGMPlstIeZ1Jk4dyKsMnVjEP/yBcJx
XpiNkc52og+dtC0hm/l7J7Vjf+ik010wStPlohN/zJwTbGPJZ1aXohPIe+y5EzEUO0IbXnSSEyK+
3Ekx3cnSyXQndQaJrVpm9h0UdNCpCX7q6U5EJ+gmLp10052oICc2opb/X+9EjEXlcyA6YYdn3y13
Ek2dSMPtnYhOLH/81clyJ+KdgNd/EM/BtrpwheCIfszNIr1Pp0PSdBFBIPinbWSS7mUrhMOsgJ34
CCDnk9M1tr4SFYeQ4Kyi0Lai3tKASBrRrtNb9SpqZsSwgMPogVt3TX+2RBuiWq2rf0RMxMOHepVh
4KlpvHb3oWIrA7ECstjzUWBUc4s6JDo7T+0RRpgyxUGMw2XvfshTJFim/HnMue0NZ3XQwID9rW6f
muoVp/SSrROKNTeW4OdV3aa5iML5UfSJ8inNlQlLRjtLXbaICP/AVbsXQ5jHnoUYsuXQDrZLRXEd
SlYW+46+Wd8UyPzMDxkW1dVNQRs5CsF9zvUmv4Eq+A6b9fy6Pgy0NNmmj3l9J/KW0Qaa/mBGDXIe
0w3MN+XUBhTOrQHg9P3piH74FGorszsiVaEeAmjpt+M4hp87mxgXS7OVizIlpzCC8POgG+rFCGvI
YKZMgtWjbW9YCjFcJIOhxcJQ5U9ahm1CDuonVDeiz0mTJAe7qrq5Yf7UUYjN6+LO8xCdpGdxcSkh
ZAWSJV6Li0bL1DcZy765dNCsU27LwbOsZeYDKIRP8wAyUyXKIXXmpgmubgieNSTixvXyTRmCeZxc
2Z4LQ0eRcRqQV02WDr5oR3FT+mDvka2xn0dNCh46NQURxd04WBT3RMQVO/EAYptVnwuM7ypFQf/K
Z5y9CNVcW7NPrV2gazMlVVzdm9jNUUGckpAebR2A5nxFnRJFeCSTRH4ZNcbOcgZ9J5KFC5KkD7Py
Xk469aXJCgxCjLQyw+LENz9AH4HWJHC1cC7KRPVNSVtr19BDdcj/BuoVyhI201O+rjYAaK0gRYee
l9b37feCCIsHM0Bg3iPCVtRS4kJHcB22MVHL8dqWoPquOYvSGK5mtS3ZPru1d4WPBfeteJk9/Bf8
BNS5EVfJ4KJJjYfSrUI4yvSTuHqMi/TYVbD7iqTjZsnawBFwEV1xTx50Mp8iXynvIIZR5mHD1t9t
7UyDB3UattwoT4nu9Y9u0RYIGBdgQqabm6ZpKGM7FM9gmaailAA1PfhcN6E2T1PRkiIbAP3R8IDM
mYcKoddVNbQP01TUovz30zRUkB8bs6O4WK+gJRPTVPQ3wB8B3DZPELxncLBMnDqWifM0lUb/0/wa
36ep6CklAmpVxTHTFJH1301TUS2zHN5NgJb7fONMUyvRrGeYgYKHhmkqugxCfDSG1xTzTFqmKRaN
eZrOdzdN03qapmJEyzQVpU3TbJ2+UF5Cb4Rd932aDlAjsbRkmopqo4lJcZymaa3b8zQVQ9OaqjjJ
XRNAXjnNyzow1hr03idRmkIDcjNNRWtimpaGlezFkP4+TQmHm2ev4pj6Edawep5KIMHbtfY+TaM4
wkfiFm9SpP+apqJPxB8hbX+fpn0xUSYxTRFjDmGt006iy2WaigEFMd4CA3H0iyj92zTV1JLIuWle
ai1qr63axvNHry3HJ/ruH43QmqepqOUnlnoobLD8YjxwiPz6morkTkzTvsxhW61df1/lqfc8uOWw
xXGLHhGw6ydxyLJ9RCTHnDAwzuwC1wUeNtUXFQItXfW2WT52eSs9uSEioahEod/y3sSow8uEngz0
H1ykO0G2L4m/+VCj7FKCFozmXlzEvw3fw8EZ1yIprpLa6FyByLyKLNZQHUigAJXu916YlJhVEuVO
1O+jJoGcE/iOGNZcLTVeYz03LyLVEQ5xHKV2WImkuCoqm+9t4HtzjQTEzkmVCbxbekHZBh+qrCZn
ccGodPUZZiTvQ5UO3VF+XGNzEpflZZheirH7unSD9ZOVd1ZrRzE4CXPrXS+HL0s3dm1KeFIr7yi6
6XID2FQ1zHcvqllaVK4VvSgPIonel3EtHOe49AJoE7q+oVWJ+eVt2ipRuVAZ7kSLImsINFCyuR/+
ev25JT8YsbxeHpkVxeMGTuRuJy7IolB+DN3vSydAtYItHzt3njIuUvNPNRS805sWzSxzyiqNfYcX
42C16Au3hIc+iYOjR96mCCt3l6AgPOeBl8Dl7SuAyKlGFKV++hdXDelET1cq96KhqkEN93dXVVNf
S//vff3nq4bGAwEQ314lTX2Jhm76Ei2ZCvxM//KqRjcweIZOcKg12XyAbKq85IF9Ud0gl9gSErJY
jck6t0veskhNhwa1gBWiMChJTckaSPZDbXXeVldMe7Pk4dzLjlENyE60LuqNzujdWxYSlu/NiTPo
uu/YrROV3Rh0nQR9tpYm6+Pc3DS6Mq/kHVNnWIs8cdCIEjsbZvAkixGLLlLpRXU17V4kRK3Rl70V
TEbmccnD8N4Tww5goJpGIuoZpdQfFD/rVqKeGHUABOKaAfxeLhUXKB6gW8hk7uZn1faxg6MKJVLR
kqhsmkOwG7tUmgcs8jTd10+aUn3+8IiNQwR3zoPobh6vGaCjrvWnua3p5iUEszaNyxpkycv00t4r
TWfOD1MU2L6W3BGLcpirTa9mzm+srZEX9t1yG36tDKsampHD8gQcbJhbYs1q+OX/eiqpokpHtRr/
WHoObdu9H5yLyBEHUT3M+ueyDtGAfp8XaklceavjAF3ydBUJx7hjxbsMpmq86tI46kUp6nHT9om0
cSr/O7DW6jiEcX8vDprd9vd4rk9Dr8pnC836YBtbrCBdP7kuNQa5ieBOgMarTQAmytP1bZON5zR1
T6IaMeEU5ENXHOug/37Tg9ZKxV4CobD60ObUSI+uG1Semr4WBYlovq27eJNKTJEPTXsjX9Ig7LDJ
iK7mhlKMU5LSKYcPNfumuwc8bZ3EMOcRt8SFsRHL7+aLg8Tw771s+6GpKbj0Ukfefm54ei7iLPTx
X4+6/DqPTeTZbibtVdmFuU88scFo410nm+VaPE9RZ66YevImMRV5IwrmsYTjxPXe58luLMxu7kXU
rmoUYKyyQUr1/QWJs0CqX53QDxGvmB7/XLm1EQSymsuHvFCD7gVJzeXyvvFzjNEIE0wtzlWBqpsn
Yg9+JUVJkxjyYdIGmhufK+qujKYDsg/zyxEVxX3Ymhxu1V6K52bnpwhyEKx8oMjzW1tqx+yCV71n
l/OjFQXi1SRe9N2ujXKiG+C27CQkuNd6iaVcQpaYA8HFTrpa0pEz/Cq5yUv+XiDq4Tn+62KRLjPT
P5pEJohr/2NTS8tLvaX52xEtdZbrftf0aLY/FClztrejWpr+j03dXrL09LtLlrzaVeH6z+Of/2bQ
y2U3zd9eLO5uGfXvbnZImW9KEB3/TVNLnaWp3zU/P4Wlzs118hC061wbO3C7zJzf1ZvvxMvLfB31
mrz2jJJ1xSjrJ3EmDqkbfMwLgR2xV2+82N4u5b+7UOS5Oi2KMymxvjlViMaZaEHSdQ/Gj3+cdw1h
Q7/ah3KM89AME3t7MwzR5D+vFtngAO8wEWf7uXxucW7r4/nc7j/6EE2Ig3gQH8f58eq5p6zYjFCu
HT62/s9RzW3cPNclKW5t6XEZwHLPnWebGrHBfz1MUYe9BJk2AYH1ePpnr0s7N9ctPYsqSy/LFeLs
5jKRJ679FwMWlSGUgqZQR+Njmle/a26+haVlcfYhcylZ+lzyxNlScHNfv+tvGX4AQH8PzwCBiH+b
8/+vzucJohFrhHiGFe2ywF8j0YdwPTIsa6IIddAftn2E8hkjMaSUzzlen1U0cQrEmG1NQ47muqqW
GnNdQrr+UTeCTtme6hqjDvXI3+uWQeM8Vy0skILWIKRdUfdfjGFqlxXy/20MN+2K8QYVSr1KMeLL
nRjZp+dwMwalip3joPZQfU11m2m87UTDMD2H/ziGfLq3v9e9aVc83385Btus2VWqkJH99zFAz+wc
5ffxint7H+/NGH5X9/05oNggvxUSqC14dIBcEUcTYz/Iks4hDkUe160awT+cdNWDKHErTzs7enMV
qSW/KHVi4/2ohdjILB9EARIM0SF2fODIU6PLFb1a7Ab4Me+W/Fy1iUcOABqMQddCeO209nXA4rFU
EWd+YUR4bnN/vxSMaaJDkFe/xu/diELVNz/X0lhCwPPX8LM+Kfd4nF34bt/zpgHXKL8nUQum5j2/
S1VlE2qjh3gEwxcFAeTkxHFYm0I8IdEhHD5s7lTVmIck6hWtaR6JDfyxjFLkO1n42CA0fZ7vUu6t
cQfhfD0/9qVyE7AoNPv7JceJ3XBThpY8j0Y8ZZi6NWz2NjRnf92MuMAHzrkqLAPixfcCCJ7cQ9Vp
yWp+uaKiUfpnAkjyy1IvGnoE/yrbnockCv6aG6JTcaHIXubHMsxSyT/MjyVfzI9ymh9LXjbNj6qB
ZHPJE2dEPf52fpSjVW+WoYo5QlzGfPmS73gIS6pqh7FNvKUiaPWTr5avovGlnjJqnxvZLk9L/jI/
RN4yl9/nx1L3Zn6IAg16UDE/5vcr8sT8aAP31/wQea0dWEfb1H8soxH5SR4/KnJYnJepLOYIhM2Q
y7+/zLkvQpOmObJkeyjIbjKPFb6oIAre54jIWvKXObLk2RFCOWKO3FR+nydLvm9pv+bJ/FMY4dx7
6D/+rjy91E6uBzcB4D84WcVxzK3g4hq1Hm6UEFwBMT37zO7J65yq34lTn4cYboJmcNZa7rEO1KLw
4g+9Fm7E6Vw1hK8Kxbzy/n8Yu67mtnmm+4swww7yVhJVLVkusZPccFJZQbC3X/8dLB1T8ZN35rvB
EIsFsIQoEmX3nEE1OfcxXy7NUW92DgKJAUBwQEQp6xU1QYoDN6thO9cx7R5ecx0AMci2WYn0b1oO
EArilwaQkAGBhFv6aDjV6gLHOY61QIjP0t1NTzQMteyeGrt5u3cy4WZkbnr3pOmtU5NPiIPFbc52
0w2ruyRFsmK+C2p7hMv1HrSl88DMN7kozoPLMSYB4j4Qw/Y+Bje9UpMgfB2A1VciwGRRmqtTb8AM
tP0+1wGXRr/dxxtonYQfnUK5r6vfk+pUgxkcmyAB2IdEjFwZhBcwqPSbeorDDWWpgAkz1hCo6rZw
pDOvUqsSbbUUB4kWgsagB2NyBneMpZRU3LrhCPIxou1cMjdml6259cBHuJrzN61NzLirYBM1O0Vh
qs2Xs0rqvYY1Ft9UKqgvsvGD3aQ8d9jxqT2MlX1r91zybvNswzIIOkZntvmmHbpc7KbsrY3K7h4Q
KVQQeXmuvw0hTDaHQdtPanxnk6ke/KeGm6G+Gbh3k2/an21UJsM3wDp9HLYeKM/wJnGj7T9Ntuyy
W90YQEq8KMzF5I+DUMJuzSwAyqAejhu7GaDaN3mfvz0i862SyQmeDmqZkptn519mkzWTGul/mq0j
CBqofGDxoUG4acxh+M6+jzSVLv3NV39Mp9zNwJLppXq6ZQzSHDcGHWc16Fc4tN4HZV2/wEGiRyCF
lQFK1K5fQNpqHoG8AhokVZpHgdy7TWQCOwTZOEesm1v1PWIwkE2jCmiwKXbXKJvh5HfdyDE7zXXt
EE67Ux5dKFsC6SP13ByHrKrb4jezc+cZRHjZM9gtV7NUmdaZcjYtsbv+3HU8mwvJtKDjb6bFYOG6
MQ0nRdm2C81b0wDHf2saHMbeTMP5CYC5lGl00/8xLc45oG6UaaHBVp1k1QvCUvdeCUwFmTHrCgQI
6wpn9ACRJ7W3sb3JuoKOHjIXkK7MywA+qbKkFyF+GXxasxZJqI0irL/hl6qPJCJ1BA/2YJaWQHlT
HcyywAkPYJSE95BqkWTMqJr7WPxeGiNxC7iHoEhSADz9sZGngBMIGtcDduAfG3FGVe3hAwj35Xcb
DXjOXWLLBh7rH7PpSublfTiWQLh8N0jmkb4OW3jLLDItrUzgNCBSeDFSi3vt3OCj+sFKwRWmlQvv
DtUVmSrgELcWlhvtFhkfm2TXAFZtNokKMJu275xRHCnnsT5iuAdnmwD64Uwy6gtwi94KyPH6bhmI
xouHrdsihJf0yMy6RURpg5OWRTRfGThAiKP2slgOtz1EkTOn2C83XTot8+HDH8Ib+M+v1XSaOMEN
+XkZh9ku8AhOwE+7pxwlQC0BGTRzgj1ZSTJZjq2ftkBgmrPqd5QGa45p6nxdqlLjQK2NKynnJ4Ik
UjjYme+lfiBVsooeUlGPbw/pLHt/SLU2B+CMZ+nl1c1uHmOq//cDSkYWFULq2IQHdLEPeP3hAbFK
AOBQPyglHMi09y5gbxcR9cwn7zkCgduJ5LPo/QldfqzlCV1kzCxuntCb4UXY1vKEzkM5uZi1/f2E
ys41duEYY1n5/mPRE5qO482DTHaZxXAM4x6OHe83tDyhcw+qQEwCrNBxBIjy9yd5lOXNE7pYL0z7
5imdrU8NbyUBBDs/9GRWL90e0wYczS4D9P6Uzj/WbCGe0Kyt3p7QWQTSq1WpxeV+GRtAud4+oWQO
QrvFKYjb52UcSK4DCODDE1obiDGfghKQpe8DQU9oZ9hvTygVvD+hy9hQ43+e0GUY8gIwsfBo1g+k
QAUyBhInzgbga6B+Gafrq1XGp/KOt/oqlTr/CnYS12/1TB5wnKS9aOAngAuf+xVB+5Ff9I5i7wYY
WVe4Z9J3nE4CfTaxTgbo8Z7asn0l+WSUowpSTM5NYlcPjoFbpgIzNIAa1k3jpcwGoD2kE6L5uOBf
B90DMWhgJ9cA2zcXweJkHSuT9GD8zZvQeuhsDeE+OWCAqIInAXwOx8SnqQfObOgyLBiVfjREYDDT
8k/cA0pnAi4cn+QByKhE0Sgw8orta7gTzbeG8M/VKGX8pS5AJWAqpFExddrX6Jm6iYeQAyYAiAiu
Af5TCYApMiuZgBwL9jjlElXpNFKkL2IAzdBIIXTXeY57Zx4psPiBJhcRKSf4QH0cqaaJgNmrRmqw
tLeRQsDG20jhfMoC9BO4Vui3SAvnbaQqnMlcAAYSr+kONUv/3XLNvBkpkquRakOreTLt6W2kyNRS
JHcOz99GqrZGQMOrn4L3lq8zFr8Cx/ptpOiWGZ6oAXyINyM1eZ72FRi56hnxqpxvxdQme7MNtc/w
eljhKzC+6DVcCxH7317xeW6uVh1bhyENf/XArwQUChKSt/10l4R6dLfIG1z6LocLEmlQQc7UIfsE
dhqz1j2E9qC+nuOqKdp2R3qUTPABp26WHuaG/3TDPPyqqxgO8T6QluGNS/lCNS+TGLHYqpgqm6p5
sIu3O2phab77cxdLtwwx8XQXc31qHiREON9WhlL9my4wHIu8zmxvBV4C4A28674PFvUQAKQJNv25
g7lXLfuFyQxY5gsR3pfpwC4NmONOOFwBXlQewglYyTyDs8toMYQ3u8VtgS4cvALBX+WTCiVUw+3s
Zg8nXeDvq7pBOjJzxdVlY+0sAd48krskN7CgXrGJDbubPqPAywCAgi0a0iQD6SqSeY1oBgBzkVXK
cLqifotaPLp6Fx0XfSq00xRIV66hbaiAA7DzoJv659zJtavbAnpmMLjYc0yaESySh/EOlIP5OlPF
pBMAPvDS6jgZ1Vw4t4cg3aQrvQu/JSB/PZIW6QNdqPanAeFNNjWXArfplLjsIge9w86HqpuU6TFz
HP1u7hHIbJjK8Czw3/Kmss/RI+Bp/bGAuhMhoB36El7bEJOkD0eFploaux6YV8EKUUgYRy8JVnPv
U5Al94iZXM3apCMs+7doOhMEKrgZagtbl4D67pvYl+zQsCC8S2tQuMP7F5zvKiGZAR9FoASofDGN
8D+WRegq/mkNdB5/lDpEKveA4sardGmIrkTyHUskdhx1TH83/9KYO7A8BncjgQjFD/0vNs3dU36u
k8M/P2BTc1h0ZkMWw6hD/IG4n3YOYM3oDhiidDd8AGoZgPXSZtVQWgN2C6w7OUhsKi9lvj3mxZ2B
EII5Mf/OUinJvAYhZfDkATrDu3IArPibulQw90L1dL4tndg+vXWZwecQ3mqq+1lJBw/lKgP4gT8b
SP3MCnQ5S5Mg1bd41/yaK/33XsiKpvnVCMSt/3WTNz06OeKGXUek/r+MXu56GQ54h6Y7xtwv/zV/
UXcZEBcbhYDiYonFAqO6GmN+AJc78FWViJLAq4GwVpggiH6XAcAkuJfmekJELWZhSh6rWWOBeXqK
EJp70WXjvWFkICdj3h3cQMdZFNeeATLxC0gNhvs3MXu1I+C9IYBAO6fgbjjTVT9m2rmFjyW8vVKs
Cf7IFzVg5hunKZ3WEbB+AHj0t0rQlyCWKJofJKfWjLQe3/RkLQHSObjDTbekQ80DGMvFEgboI6Zb
76YxDCT4UYFGqOEPvS+AgvdkScNBgCX8hkeeP5EoKJXj+STgWKE0+DSVxxZ4wCvKzknmPgAEdAAS
I2qlUZTurYTBCFWBEotZmwHR2VfKSZbmYI8KA7AGooJkDoKh+E2DgW1Mm2o0pq2rFKaksu6zkW/n
2gN8MEVdXOCa3K2dwR6+A69k5dQGAMp1sIIIZg5PhierXZpn+iE3p/hKuhH2IRBlDpJJnuHEzQq/
NRHoEoJiY3bYMgINZIHDPccs19Ie8IVuLAnmRHA+rOqoAfci5Zklf8DNyj6GllueeT595/0o145n
6t+NxkaU1ZD/AktivAL8PNgIQeCwBXxUfso83TybPAQ3V5E1nxHtdSkQMPsrCpw7xHF7nzXDVgt9
/gxGzGEdRv1wRACdEKtkAmjeig3B+7UJxhc4mObDsSeNWe/2+r8SapASqkhNcIBrbnIvg/8W4DL1
fmy+aJ2LD8PoZccssdJHC/TdK4PZ2ndpi0+YFHrPcViV+6kdcDjcFuULMBAu5iC9b3bSBuss0se9
w+3h0wiWmI10ZThngcYRwJ2ct7vcEOOnXgE9D2YZbAuVFQ53/MpCmDWVVvjIbQMtYz41ZRY1AgHS
J0tXlPNBlxzjoQYXcztyzMubDeWmyuoeXcwNt6KeCjxuyHZZa8GbBQjrttaOx9QEg9B8qSH+Gvhk
SsoKnHbNlwZJg9ocj1S0JCS7KZ4vqRy+f8JYu2w0wHru3Hl8Su+EJYoRXoe1BSS51LqrGkc/9D3v
910NoH+RYPcsStPgUwlP+lWRsvhn7AKZQoLRZdVUxoF7pflN60Nb8eMGT1kYaz6OvPozYE7tAxgj
6j2z+58aq52HLsn8GASznyqPg/kE7KTrIq3KLxJBNwCOld65zqcGe/vxheS60CuQPgm+M2K7/GKV
GmIIpuQFyL2YO2ShsbaU3JuEuXInFl+6KHcf8sAXTTF1G9no9VmoJI/g/aZXwyHKwlrsqAA7LGzF
QmxZTG1Vn2eZUgbNDVZQnSEDhE6YWMXhu28cRQJahczo9qQ469AlkEpGtdXfgtC+EieSzd3ATx20
j63UtyQkS2bLAkAbwPNVR2zMe98MFIjnOsbGFug0krlKohnaPgrEE9UNc2UY1ehSE5cDXNQmg91R
1dmOpSejzwDP7IT/NVh1yeFxuAZeLtBnVL9z5flSFRdamgN1UUMYg8pSQeyG+97m1Q547/Hj5NrN
Kajjb3gFxo+UaGEfwm/TGTeLzC4CNThhCZhA1KKCEMfFcOcOryRKtfwVXGGvmKZjj6OHlxDwyfUL
thb0CziXNGPVWEG8woot2ntRpV+omK40XYgTkBkOwdjpxk29Gvur68LyhL8oc1WXqrn90dYB+b9I
SAx0nmjbIXBlPdT1dInXiWNqpzEC6xZdJUX5dvUvGaijz+E0BbsPuksWNG5TCRcoNPqvprKp0VYG
kLk2s8p7572ygLoEhPcxwi7irh6yDsAflPYh2MuyFABjcz5wJQc6KU6h1lbpVYCzNqFLCoZVRsDZ
eB3aUJ6XpK7Kt6yj4VPLLMBEUSkViKrDURblzW7STjazAQCnZF6aABP0rdyL4XjW2G81bxWA8TnX
Wtpkel2APY36VRXDrL3tkhSDsOnwQgeU+4Dj1pVTmflPxot1nkqQEXmA0QXGYvxNBPgbV6UQT1Mp
460BoIu7LK/HI/bFdTxPY3eNMhZujFCzX6uefZ2aYvgtjM3cjjH0z9y2g89JJrS1EEHzoPXYr+gb
rTx1geWePC/XtqLnmcLFBT5aqvEvhsyv0dA0l8nhma9FNvMrN+oQfDjKA0CnqwPQR6pz2VrRFpOC
4lG3nHGN2PgQUVXspzX048/cgNc0EZtqcAjux9L8mfLop6x4+llvm0FhotWPo2obL0V763b5s63p
9jUCGqTGiitlNDd0rmHS/whzbM2QiJKRC1Cp2nLyF1mjts7T2huBhYtaVOD1zDtrweCTyEriGtH4
e8SKF+ep6qITQrHNrWMP5ZMWj0Do40Bz1+KfreKgB1Tqjwnv/5eiBWTNUqcLCnNbeV75ZLYAoNMT
4+86g6pTqToCPJxnC2uaExDIf8WuDpDugwRc6+eWDeZdopkuAMVY/DmSdu5bCNLdD1Eaf7bFdOWG
zh/AcZQ8yqm8p0qRyXTQSLDEp6xetGw1VDmIVVSTOKcJnVB/bYY4PRduYK5IbNVm5w/OIPaz1lQ8
eaJ/LMAm0VlYtN7FHqLREwdePq0NZMgW8+Es72R/zbmV7T2juPNUpCgYjNhRtO6cs1XkLMmZZrhn
Qw+BPK/ih0lGSZ2DZNZUnx4VbLzIzcK7z2I5wA+wCkO/UBGwk4qFnfPcKuu1YfHApyoBhRDLDpTL
IT5/m6UdbZycTerJYsPywt62YY9TUmUpJdTpwMfo4NrO9w/yxAQlLBiRDiQfhQ3De7AOXxp8W9Mq
Cue+izr13T7T7j7cAbfZcwkK+8MHORbXHQi/nG5HBfCn2eiNigtQA8BqgJOLpO/eeki7qPK1NuL4
y6lxMJKu3MUxIqHmvAxtzFQ862XOToA1vys8BDxQ6DYZWYFYLcquWDZWuwlv1eOgErqiBAgS5lEo
p9j/KfugQllSpmpLlmQfmv+X7IPK0jzvvL0sgXC5tLlYZnWe7g9AQVrJqTcQ3cENMGg6AUKrtHBL
MsDwo0ATwJ6esHIg2VyAyJD7tgdlPGqSFl05o/nVC1xA4Ck5JZj925teZ5HvgjV0luE/FBy6PvlF
GtQxXZnWFvgpyXXRhEeDXPVJFR8WVRy2Gr7duWIzAPQxWPHWLU91AzTv907pymv4Gk5gzWWxr+6B
+2Bn8GSRHIBvPUK40wIcoKmBWVPaemhtSAfnbprMQzdFTYMAQvMQcMe5W/rPUqddd31mbucWqDFP
0d3P9phl3VzCwl1LxiqcW8KycMyq06wtRvyf4ro0/OW+6QbpVmcbaBAwGEufdKVGbLQMDB3dd1Rj
5QJ8ehA60J20hVYfW939OveLXwdo7cP9XEi/n9a1+n7OjwkP4WGoB+u5MZclzqnBAn7p0wLYHQDB
OiwFI3168cyznQ7xac5hUmKf4lK3T1WD4Bds0qQHbCcDnFOhjWshotasLlWemsiOKuuo7FK6ZG3E
Qh9rIdyVJtu9VoHiiUvw7oaTPJWxK0+1SmxZJQARVJdjasfFSjTeHwGpznm6pETHTvzWmPhnynGq
/rG5WUqNUpHnaM4KPBLp3s7g6qRr5hPnBXvWwm+xVbUvlmtHD3XYnpkWNC9whVJnrEBwo0IX3m9H
CTCXNZWmHM9YXjiAswexa1i5x8qW4jF1k/AeG2XbNPayRxL1Hij+rNSo1otMN4JsLWoz2TeqFum5
Gt+wxG7uSW1wKxwIRdPz3KxqbTQMfNcNs9rENjYYXvOAx34/hN8zzB7Ohd0BZQmguHNCMsoCAmbN
o0g7LaIPam2ph2vQk1X+hwLKUsOgdDR3dcW//c9G/u4L07Qa87y/zVn6WYz90J5nlThXD7yP/QCy
n236UESbQtGYGFbVrB0EDu5a4pVpGdB4qtYROypOHS8FEUKW7XKpXvF/J0CGCffYzH1c5KRm4OCx
WQH8AzhczvBWTbjw5i6LjAHoBU1RAalQVqMqSzuuAGw41lOlH2n5tHfNPlxZ4VErwvynAzIlgEYm
CeDbQO4tEdxwwHQ0vwKGZgDZ+WB+6yfMcJmV/4rr+geHo+gnL25dzLOAUBIUnzwEKZ8rqcU+ApeH
VxlET2liyV98Gg+NHjtfYglU5dJkFj66bnnsLcG2rmEYT7wS9YparopjEw5itiZBtPw2HQHEa4xB
/9AAWHbbVDiJAF9lhl3sSndAPAdOLSqmBIQ5Cv0xaf1FhkBCYCy2QbdtMg1MC4C9EGuB6dkO7pnD
AymKqRlwTMQCTBQho4IY63HsgefwCMnU2ckQ6k9gXvUANAJrKEm5fRhtMZypgl7zGjFepbaO7PD7
aAnr2cla47GowXgkHPOZksxpATpRsivlQuFKrEhrdqIs1iPFBuQO3o6ycFqVO890rY2mWgPTS4qz
4miamwvxV0fktnaaTGMlsG/2VCDA8b7NstdWS8NXS6bd0Uqqac0qk73UJnjQxhYxYiUQWFceb+D9
1WslCB4UerM1jQ74CqMgAhHyn/wsJKWp486spKurJpfF1uyr17kJKi1ik0V3dDlLqXpoARMCmLZo
U/McW33O0ROgRAGPWw0OFn1fgfypX5dEhgViLWu4tL/Lqx5cizoorTfjuwwr/vakx/wBzGf6tbIT
/TpgX37j2UAmtBGSvgWneL0HE7n12mH3RJRu+M2J3NzH2jHHllTjPFf4RHduAy5Jjn8vIuCLO9u0
4keReT9Jnpb4rlSN6C+MBfDAjj1tNVdIEddrJjy4Yi8gB8O8VHT26EEDCCHjBtb2QVLvPa94yfSm
vxMaiNK6UuDn6u0fLo9csZYRy9fYD6/2gc0MgKb041UDFEEKjCQ8o9h89a26T3xPt6HtVNoWNE3V
PSl7pswPWTyAaJm0I2xS4kBSB/aWagtThAmwUO6FcuDwMx8ztxSbOLYA+Ey9V69tWvagT0HZmA8J
CAnHcMOor9ROAJom5PmtOvBwIxOAQnNfWZgqmFjTm+12o8q6LzPlLYueKSnyvPRtLEz9uQZQdzdj
WYDVAyGHfj5isyLHZsmZroTi1tPSAdh1dXj3QU4aHTC11xKnfm9VVX34518MxDbtOOP1kZLA7hEo
RpftxMBAT5c94Nnn8rxq3q6ogLIOkG60dat0EtmiDqnfVL+5nIvem6Os2QH7uS55vbpRnC+pfLIb
Zzy1WF6B7rCsN9TzTfcINcTpa/0p1nBoWLCg0ncVMKY3vTG56znfhNxYY2sk9HkdlJcy1sqLXkng
UnSKTa2OpnI7aw5xA1QxQ3d2b/lKPJZAljlQxc4FtM1GN9wt0MfqE2J5S0R6ala1shrs6dEmxU2C
gK4NK1mzJtm8AbLsrJAQ1JQru+uC01Kt6Mz6MDmRtW9tq95YGsBte+Bai0rLf/cAnjeAXvPDjDJA
SDO7fmqAD4S9QdGfAiPCwrZKHD8AqvlzKYDTCeDx7FcEDzVVW6TsRxOPNfg+rddIc92LG0nrjuku
Pgk5eFk4wn02CI1OVlFppvtRCSfDmM59A+B0VaF0waoJBiQQ5qksVaOrwhy8C6hK4NusAen4Txk1
IR0cs/IO1O4fChgOtjFp1H8tTQDGooQbdNFs5fAzAzLeb+F5T3E44BC6AhVSVurNNaiKcF/qA0DE
pwAcwCPgmCvN6T5pJXBx+0pzf3rRz0lrSn+yhLbrOuFsY+bl8OFo7MKvBChBOEK+WeXmHr7hbe4X
HBu2Ri6QN83cvG8jMC3XVuFLwByBjmF0/bkUx2/J2QM7zJxFUMPgZ60poCPkyrBG8UMwtu2AVR3i
rhHM1evJL5ZOP2TUhJ9TYEetG7ASPAABp95qcWTcda0ZH7EP3e5rvPkuoI7M/CZriuckaREoLFv7
Kw/i+7nJ5kXzOHYPrLh6YI0nvxYZnN7aqXKewN1Q+1ErykvRFL9CC/uZIfDv42HX2o7uOyZ+B0D1
TiP4kTxv2AClLgGv04BDPRNUWJlK5hIBNoTYMoDTp2vaWdhSP1uBY6zNNNX2hej2EWirX7gOpj0Z
cntb2g7/AvrWyiy7b0Aur/Deqkp8D3X+VIrpU6HkCeD91zkIby+Y6hmXyrLgVIPJ4jd8kj7VAGp/
Sm1MbLBMqnxn6sv1aGDrGOeO1ZHBnzMDYtRNMniDdWGDbOEwb8kdIrVB1mI1uXXBzPmmBuktdXkF
ujHbEJ/rwDG3UmjaI7B1cVrfZuyHNll+r5nBFwnSwY0bYOsQsFztGdur7WaYCvaVgQ4c5/jsB9zS
8CXrgSmDjbXOxwtMhUOa9a7P6hEkkdVPahGuDHeWbluvmRlbePASeRrg+nsfKwz5pHCLHx7fNNSg
hcM4gH13x5aBdGOKePrEzXwEipuYNjHgCJ5IlrvP2ghkYZJg98P0h3DCg670LR0fSSdfT0Gc4k+D
KrGOw6sWEHwghkWWG4DS5LUBPzhoUB0cxEhwM3ThjmQJ0617GeII6L0NxoNpbXIOnHXVhlfJ+mKD
fXXREHGo2CRyBixQtJt5YXweEgsHbtCnSo2Bt4qb4DUZW014EjoLT4AljiXWX3/n8cIJT4NK6IqK
JTDHMc9TwlK3hLNeiqilHFTWu87Dts17vTzBezTF+5oZib5yinTaR7YiRexCvPgpb7h1+5ZvwKMC
KjcH5Ys++DIAD6SSRUZZKgBF3ls7tCqhZGl77ovqZYiMBhEonFnTrt0DUj4ALjh37lgPbzOjDoOX
AC8wwDCP2NNSWVFnxmaA68qesq6Ns8OgLpuzCcyjl3ZKtpYdVwiVlOZT1Ma+rsRGWZnnqHNx5qna
qJ3K3U9wg95QhwB3zXzp9cGO2gBWGAiQGre/o+ykeYc8bOQjAMDhxJ4YK6rU1rl2sWTz2yz5b6yx
+cmRFVgL2v4noIPaU9Ow4TEzagM8dMN5nHgh1hOgPTb4jLi+6SbID4Ptcx08HaQsAuyA5DF862Zt
oNgzYOPX1p5aZk4aPzSK9iRDrNmaWaAq7YIq3ejUFphMXhOjl3dcN189NiaHFHud2LxGAO4Oj/Hv
wmqSAM7FmcQUMAHuPHYsgyNO63Y4p7OPltRHHK0nACjEXuRZ4O2+BnpHv8MjZT3D06deOw1gWSjr
2L3rT3HH/FqtPTi8oA/2KFvssEE5z7XxLAzzK+VakO2AkNZYtUERIS4fjDwVqNEfqLD0bAGGnRGE
p6omzrPSTYiAtD1ltdb2MHNIIp+yLA21o+4Y9mpWTg1x77nDPc9Yu2lcbm0H7GY/clBYb3gKOtk4
1pJHkvVe9TymjrwjEZaz8RWeUYg7NLp0HXVTctC9CACC7xWWRlIAOaZgtGn/1cBS4X82UpsBzsCD
vj8ZWgQ0e0uKh8RsglPRTtlD7QTZA3ypcEYTjzhuepdVGQAUpWWWe5JRgrOWaQ1eH3s7uSU4U4HR
gTicIG19aoZ0ErgzbNzkoRCBdk9JKtI1Qlat8yIa+3C4w3x4B6RXfdaiQlmJcl/p8PT6UDBFZoSX
f19slgJX1Q1z11zZsSx2S+sAlEeEkz1+joZyuhT2l0oL2jMgbvFqlcCCu5QA6dwFnl2s4rAe7F1Q
pGBQwRnU4DyCIsG5ajEwvkBUjpe10WKnscI+d55lziMlPaKmHBYEV5Hb9mObdtNukLG5Bic4aphB
fbWY15yp1Abi0FE0LehvVetUv2JFBUDHsDqSijaK8mzYIK1578HJMA/pdWHsSMPSTOdq1nwl4PO5
F/iMrrTUw+liOdzlhetdajXBoyRTWWnwa5rl2fGD3GJG5INsCsyfSo10SWXQsTYxm3a7tLFUbcTw
1eFBdFj0qdCr4FwBBlMcWv5tg4cJztnC+SgvwaC9WtosuMhWWCZG+6V1qgsHSGMbuIkzKy81AjVj
beEp8/cNUha7wdMqC9sYMG9/jQECaa5u3YVwwx3AqhiW8UrGIxju3X7S8YXXOdAvLVc/UZ6SJUt1
gD6D91wBxrhz6Hja0bDwRua9h01JJ12VhbRfMnsYD6JxATOmsnkLJkozw8kf73T7pdUl/KE8vT1S
qZ1137MR7pNUCEclkHDw5rns8uypN+WWlLSQe2fg4L11kPbFbQdAnHjrgJSpgzpv2uNoxM6L6sCu
ARLtmfZPRAJHzUofNXnnImzjJvGAor3pOyCCfyj4oLxk4VFSn/QBHx80ROK07KpsoynXwLkjKipB
0LACeYbwP7QMTJ0aPkDvxjhtNuzj3HuzKgjhJuWmj9NoxQ9pZQXgztOBHwhK7wdKOq33tnVudWvK
DkqvzSp5aBJZrDQvSWa9EcN7ipv2Si1FrTnushwnpWGNXZAxa4+th+OjKsQRgmmG7YXk3MH27aCi
HqEUqP0SuqLEskqEywT26wc51dZCCeomDQf21CJVWJpFiGOErQ+Nzb1TgatzUJG3Fk6BnNjcT4Wb
7obYCl/ZWJ2KMda/q7869sjHEpgE+oQ94zL04yAxvw39gRSKEsyjYZ46d6U3razIDnwj0oxP+hSA
BMvwwP1tN+anNrXfssRvgQMFE1B4GdxylDKVygQMZAOI50mEWSG2q1R9qvD/qE/NLa3/q+5iyoe+
KVuH4xrwyeVhGtvu6PKsO9LVoLKLjArqwrxVIdkHvUXlX00ZzLwLrDE+gEYjHVeYRoRnKXaRHlf2
0eR5dlcgErz8nvYyu29r0JzU8GxZJ1FQUhYb6vUDHISrBxe8gySiXOSEIFZhucTmistirL9KedFV
YjpAHUn6EYcErdE3G43HmNWnT0kHykH6Zpfwbj1ZhvuVpgckmoKU+wlOGTbztCDmIFntU2Yf5imA
0f+r/qwbior7sdWbG3D6yq1Q7OnlNgfaQqCo6SgxNDc/Rmnjm8nQO9g/RAEIRSZFbZjJo5EBLZWy
VGJyLG+37yUkc0wL2jcVATCnHXHaCVrOdC9xcy8GYA2Phkhzv8668atnZHABLf8pr5QcqOMf9U1A
WYK8LHL9wtIQ4GBU1VdMfx70aRxwLl+va7tIohW3CjigOeU3l2OuPwGi77mtYo64+bzGYZv0gNde
WEBfilzQSJjhLupt8yrg1oE40sTYsCZNNzhd7B71AcQFWATre8rWYeU8mNbOTFJ4+IFp0d4NZdYB
eAwbimU7do+aBddrAztAwJuDrC3c9r4G1SpVJ43Os8ELoyOgeG7FxE5p3rUlCORQoXeS4lya2j2A
3b/XGlxirKKKsawW3XMcI0KGMbzbAOfWPuMss3jEZsUaHg7dc196ClQqxbqTs3ZVZF7700m/9por
frvc/DomBnuJRWAj0KYUFznWETjIQFbfwunkAc6YJYD/I/HNiaN9ayF0J/Ccasviethgrl4esskw
X41UXj0utIfANsVTJyNg9BXm68TwNUsyl69JC5v2t5WKpLw6JZ8e4PJnP1ZPYzi6KxtkaPtx/jOl
rbsqEAqxd/D3jtZUTnmu/lhw9agfljpYxNYPVPBBpntJtjPytPtNpaklJHiWZTa28B4Kx+FnmGYg
qy/hH8uecFL1Yxj19B6bA82ZgUjVwtKFbUgWds2O8YqdKJcGZXpPCQj/ChVmhMdHyZbSBg4gTIJ4
4/8I+67myHGl2V/ECHrz2t7LtDSa0QtixyxADzqQ4K+/yaJ2qJ1zzndfEEShAFJSiw1UZWVahr2C
WuIIFdE+unRtyi6Nb1hqBSrH6OJNTQ0889bUQMORD5hkoPFTVwY+Q9h25BDZOZedjg8gIcInAibA
F61q5QUa2LGpT1dLs9hyEIiHo5deRa8grsebx7oojBvqDMyXVrTJugny8AhGb/MFCswIixlNtKXR
wg39oz9CUoqmQks0uqFG9ZEGyYSkhXDr5MVQ09JR/yVglbjRkG8HUBHxi/RI7naaql1SxQhoTY9h
GXo8hRaSWTTKUQT8IAsEPafHIA/AcFYgV+b3RgzdzXBx5ohRmZNrIzg07iies84QzyX+h1KZxw9k
goyRfRUDQJregCNEYY3BfvBClECmskjXTu5B18u0+R7pIYz3TQqcLnbENBmSudUjR/yJFp5Nqekf
ZeRUn2wCaKetg33bdl50yMdsBc7nEqLr06Ju+WoBhv9ICzijFpdBO6/Uq6bHloa2EE00xWae73LE
WsxAlIeP+bVz0KqFWNjkbSgPanV2v6cePRm+atTBCSDvglB6hr8NQCGbxkjUbl6Al8FbMyYe1Ofw
C4JGiLziD35Rq1i0/aPhpvqRjd7wqEqcg8Y6DveRB3nvFQLVbB97PtQp4kE021+c/Gks5fjVk2+o
JHz7tNkiY/VC8uZ57qqjaQaIgzLlvA5MfXSrCXBA3agElpfEz5cuzRVALR1b7vzH3BIhiYcML+Zt
BZbl6zAgtryiy8LCP452ebPTfQmjV0wZx6mBrDcyrwDsuUL3ayYhybn2q3tu9/XzLO/HwnbjplDD
om7ZdO61LNgT9Ujiz9Dd324eszMCIuruALN0oMXII8t9dff1My1I7qXjfCxIY2nlTX+8qlxpDweN
SI8PDQ57OKOoMDnhz/iK6OeQbDU3EG9GVH32IcccEcgHtxdq00cBlN9RTZRsu3oSpwujdv9pMSCC
H/GpA+spLeb7T520zduySu1FNV4S3X52CJjhHSQozFZzP25y/IPHg17PD4cg5vigtG+toe3pbpd1
6IoNIQhJstoEGdH0o5AxtdtD2iXZhZ6aTJ7lBCj9aux1HUT1xi0Zwi9dri7h1MgwhLTEdPXfbOHY
HiKVdsfFF5jQz7NoPtl6Hsl9k3Tf/qdvjvLOtUqNZGPgKHYVoYXTXGL2e2HWzgiUkWOPK6Hrcg81
EZQzTE4a8KyrEJM7OVWotDMs3Z7JFs9TpuEYKAnsBrC4zlM2z/tYUZaA7SR889GdvOcHmK50joIQ
I3LYbr4V3YUW95Eh3buB/4t6n0bpcpDNQQHRf6Leck9yRj0+tuFQSV/TjeYbk4/Eweoy8VnNtk/P
Mf2gviNH1KlYLTI4069EonATtYAeMD+8Sr99rDN5LjcESeylFDZUDn//3MsDy9DJtzxsoM9KS83L
NoFZ4f/rQI8eyOY7V161r4ukv1RITqDgy/TUpZsaFY/uHp/2l3H6uxsV8mz40E0+5E4+NNQnyGa3
IKHfLZNpdOmSH9l8fLMdPBWc5/kVvtig8I4E4/RKqcp+uM5XUxeVU0jBQV11+8fA/JYJRrwY5+HJ
m943y2R6B3n/dllGlwU/3eT3KjT3000Y4MzbT8ZlnaaCqg+PMfzH7YWOETZFCGkDju0O/BVDe6qa
0M5WdElN1vhI6U7NYvvkSMPUX3z6mKPo7JPTMnNZLQudYsOtfvx0L1qiC5JjkIZ6LfOmgo5OG56j
PtX1fPmpL3MDRfXzmAtUswNquCONs9QJz3SlgwHswp/mL0MOkoQbpBjL9Tws0sYQm2XczH8CmKEv
ODCrS4S8gwW+RzApQ+dn1VceWs/oBsALwJcSB21w7aZo8jwOYbd5Dtlo1JlmL340N+qAi5/Xmuf9
+140xU9LAM0st0DEmZfPpnXqlYEjytSxU1mfirbNESaexvqmfBZhpzbm2BUQM7QKAMwx4EPxsyqS
5Eo95LxRW+gOR/InU2LHxk6oLvq4ybSQbdZ6pZAPQCAca1Dj8K3Ar2G+u5fo9FRHLn4zv+/O06be
RHpoEPb654nqJrlVVVrPd2/a0rg2BoR6hoFnawPAuR3rSyid/p4AAXk1JUnG+c70c4w/cBbg81NY
RsaOLptCm9OD0kQoERebijvDTiK+6RaWfOzAgrcbLAYNy9yHUE4yoJapkP2lGQr5lhJHAfPuhl9U
z1KIM5ljaCcjSILUgROa8o3WAAu8saNR9z/XCN2iw0ejyL8oeyXruvoRxp235jEbb6Dqj866GIvt
aLX1tywNdlatnR9FrTsgTf3yOa1N0DNje7vXZQ1wdNu/h71wfzhp/5yPQ/3FGIS507ZixwTMDE86
Az8UeXQGQIpeGr4jJWSiJHdgF11l/RUi8HhBpvzERJStiiaSiH9Z3kvexcZ6QCZ5EjP1X7om1rtO
RYBSl53/gj0FO5apnyBcNzm3AUpDkF4cnqG43SL6GAcXLVHrFmroVPiR8UBXFkpwNg40SDeFycMc
pA/yFCPbdVlcIKvtHnnl/gW2doYayWmBqLZK7LJ/eK7WR5Qmsnte+K9Wpsa/wqIENn/U8YPN6/jW
dbJZ00AP6vwe6Bewcz8g2TTVyKYoPMeOOFyRMfEN54GuKlOqdZmn6a4wcxsKSyJ/tJw+Oi0uDkql
b2r6IWkpmoY6Bn3gOd5+H9NMW22spgznmy6Tm8z9BSm37GiE9t9lNhhn4bUQo+nkN2ZYHBqx0noK
22gbTj0ygW3E5GbxQh3DlWdRd+Uj9fwImhwmnyJHk7vTIuONHaZ9NCrJX1sQJW2tNoz3BjACrwKg
5T00y0HRNI1aTeUdIeGG4pxp1AtlgFJzAXb4adSskCDwCwtpcwwmTli/GN0OLFFxv8Zhf9cZFtSB
ppuCtuIdpQUhjq6YV0ZegDo3TKTBIUdhnrCi4RmBaHERaaaeRFk5tzg0AEzxuidqqma0rqpmQIrB
lExerBisi1+mN5w9QrBoJb0NUUr/hTxoHcZ9wIoj+zv5kwlMSDhWhkmGo+8/C3Vg+jgGwAjMNhqI
fZx9UAQRrGga2bqmV/tKCLkuawd3tEyojKLyBxkT7cQ7VIXilT/2eDIWxTtfucWnH0BXQbftqgpg
7E4GCKt62Jn6OUAMdAN6QmzSq01eu8Z2/pEkEJnrKm+s3fywLdBFMTL/a5uX8XkAi/7cqAK8Jyvq
t83fmRUbYBNg2l+TCSyMbBcjub2yJ41hZVYQbYFq+8WZ4qgKFfGrsmLm3O2C9p/uFIMlZxr9Y645
LfXJmUKy/+fcxfl/zpXTUy03+nTf3w8JqYVqrzKHb1wvGUATC1BWZ0UI0xWgv+3NCHJLEb7VV5bn
OVfeTgxNUzfsyuSxZ4GCZkSMel4VxY8WstwgnMBAq37Wgnk36pA5zvNhl/RICpFtGbADfcsHpzsv
Swiko44OGC/nuyy+KOGXq6SMhsOySD0a/ALNkTOZPNY1IbCKBXY0BV4pi5/ZD+qhHPYQDkseS5bi
Zyg7p91WWYCqL2BsZhs9RVjnOyR50usyvYEgMFgoIqAHpgWWAW6l76EfGsflp2dl0J6KMvuymMgf
8a1wVbm62tMA3SrilnkNWrUhj2WC7eIQW3QCpTnT/eZfeqW/al6w2zI9yKNu17oIfhpmXa5blHpv
ISduyo3JLdatVMaQU0ptH/nRySor07nMlxFjkNjugBYyK9iGwA92PIb+sEqGd7dsEiSC2YoGaVYx
TaWrP2yoKG92HELWs3PHmQPgJ9Yk5/k5qL88DHXJUZkCj0n9FlXx27xO8k3WZt497JW14bXn73pr
8O42koeXIpGQQPTcO3kMOd/5OQ/PvlTZzR8d01zV2stuWnVn4QTVqRYZBqZRbXHbxLsn/QkRdxAG
0IypIRdqnFICV8rScmeljYWlpsnk2GrN1gIIus3iPS84VsBhBYA2r0eaM88EYiLbZ4jtzmvQJHoK
Wq2BNheKXfo7meYVp6emqzENh3Pf6e3iv0xnUQewTCZumRPy+2Cov6E1qs/aKcXdY459cnGiXVGX
GgWP3B71WSAueXdcpoBHBZ4UWczI3fixQkFV6SCsiZo2VO2CNmcDEgG8Ms0BFdNl08YbswjNTZYP
SIN10L91bJztqBsOQXujBh+d9lYY/n5gWXmmQSvKuhtdDcBlXgrESch1XpgGmhbf39ix/0XTaXRZ
F4rd5bYO2LD2wtCGcmfs3G0lsU3qwTqYxYlcM8PPd9jhmcCZe7x9EI0PNFPQQT1q6pKjL0AB5ykQ
rsV17c8D8xQP0p9BbxYnZRoI0Fh1Zu1SxKrXyA2gD8nF4jHsg12kAYqafSqTmbNPYjfVLkf96hq1
g/yKvKS4Bh3ojgFqT91tGhjmiowaQIh+viRPJaPkErnvOMO9A/xpn6uhbp8bsCvcBtQ8WohEPVPT
yazcheB22Cy2/2uSAvHKo1G+UQqGNQh6cInfrDOlZRCDNS+u0mG5oeFB6XI/2OpjGIh/fU46sWrz
UD3ERt4/eC2+0SybpweyUVNPo33bfW0L20ZdLHp+izcqTcDx5Iy9bndOrAzF/MI+BWGMQAIyvCAB
wtXSkC0C+nrbjR2UZP6LXzVNq/zs3pnS3i9T6aqK8ZXOGl+ulwGELK1mXoqMhZtYx7RodwnAYZc6
KrxDEPU36vWZ4V/01FCXrshG3XC0f+RCFPv/5ptEZTDPykA84ZrpivFBQsEHmRtPFOohBes09aix
m7oAqQRggC2z+meyNaFxLwX2BtRjER7DyJx5jEyqgo7ukAMzQJN0lJtArycClN8DQtgy5OUZ36S4
RAUwoCiBcyQbNT62Q+G6rYIANJEWdvlBEpzl1OSD759FjrCjbGqx7rL2w6Zs3uCs/tuHHGkYQXYt
NpGlfsUgh9/RwLLWMmOxmdWItciRhgP7CLLzNyGaDuEghFPmZgrIfOpWKIrp8fXpTrFdf2qWQbLV
/3jQ4GxaVqMreLiq5adl5p+3+mcNsv9xqwYAgk0xCGV7b6lbH4XvdngmoU65x3xwN0/9lC57LwvW
ng3WMzHVks9Dny7nCTSXZn1qFv95qXlosX6a+um289pJAobOMMIxaSp4wvbCRGnodEmN3chN35b1
ictpIJ8G5ksaTowURwo/PioPJSwWD1f/3W9eFuk+c+/bwysts9yErmaXvh2ylVVayDBW7IbXy8Fw
IMgWQWzqRiZq3JjzDehR+Xax0ZUF6ZSj5O098xKIuAPOcIinskZqlipHB8GxddcB5rrYFr/Yjk9g
jjEfpQIZT2+NNZhKuHwLbHCvFIgwhsyTT74KH8jMm0KfXAM1DxZDthJaWDhtdLl4iCGwZY99+ESN
GGR8coQG/uG3zR7TfNf3EhGrIgyfoBMSPrVJ26zbptN77Fl0soay+qthyPDcFBm6RbXv3bqcfWvT
iYAVR/0XuTrl2BySBPqYQnbYNlVZsQ4jEOFtKmSUL4jZJgfGnTv1ArtwLwKpzPw01kW15nIwN5YB
ZOYK/7HuhcbJM09Df1chrIvShp7fxn83rbsLZabAsRxW/V5KWayMQlm7wHrtHC9Z4djaXEZLQLgX
YoqbsjcZCJtK66WVDKR7Lt5hPLWsFztrnHM7MDByTqO9StKnMR93hVHylzbcgesAc9JyY3dG9EQ+
BRClH+tPU0rVFRvU+QKVTL7T+rUEc0+7klUGanq/3nZ9CG4N5KPV1Shj6yRYj5ANvhVWkJ6ApJ8O
kUJPUT+/YtQGto4v0dRwv23PZQ/lZ3dswTWSZr9GE1utOvvplgbyzokbPqFmMzmoIgWBY67MR6je
QxJNO+p7AA14mtMlKl4l7ui/lJbR7DzD5eekD8RNoYALAPOEf8usHET0WD/LhsfWNIw3FrjRJuEM
CLcxsc9eiyJ2O5feK8Sbvtv+mP3ye2PjF9DdcDsWI/7lqvyhRqnzgQ0C8MvWcp/9qSla928/6BDY
6oFQRf3QeBll9Eo9aqx24hBtNQpeJg+QqCVPDRj5aTatI/B52LoGAoBkI7cgKXfD4PQPRVZ/dyr5
zR3G4LGDqsKuzXHm9qduLcsA2o65fzKa+Cv1qAlyt390AdX/7UTmPHPucVrV50+T67BDVYXwd4vv
mJjXUvUXxrJ8HfAKdEDTziwqAlRyRa74H8ZK9/UOxTDYw03udEXeNEC20suwRAW93D6I72WrxjNE
JPOX0QHrbAgo9NaJzPwFMb7k0lQyWdEo2YB4A6+Fc6dOm/Ean8CqOVPXg4zLbmhDNU/XzdCdLERq
JeucPdKO9bMxoEEEfNWV4BkjU52nHRCBSDYBTFI/k22UOFnnagx3ZGNuWj/HKEl0rD59IA+/CRWY
rYfv1KOmmr718U2YzJM4dG5vdlXtWsDEeiBMu/zqgOjkaoNY7OqD0P/EwV1Gpk8u86Uc22TDMm2s
rWkKoCTZVlY6WLc5Uqh9hfQj2DH0U2wl41PsQIIw0ZXaLbagr/najzsBgAb82tTVT56TFisr9BHN
cuVRAK54tmtUA5eNhySVjsGAOTV0xQq3viUcO/Z0BI8JPust4P3TMH6rYpWEXrTvm2xblDo4k3PM
muZGVy7PTg5gPyfq8dTtIc7YGgFKQfN3wzAAAm8ME8X+lb3KUA79s0FgmhtTFQ04c7NoGO6ugYiy
X4r6BFI5+xYHVbmRVmq+DaHz5AMluIP4AwLYhumFl6pNoks5NXQVe+B7dS1k0WYfMlIz9zVSEOcS
Out/zguiUa3q2kMKjj8guS9uqVX/qnIg+akXTSa6YqD8uPl8qDclAJCbebQwcnNFPq2wi0PsZd8j
suHPXIBlV0X62vAthEeBlMiS8hkZnHRTyqA6AB6evmatwimkdiR+cCd59ZMSoQsBcV0aHbKeHdux
LNY0KttUXwBby1bUTcdOPQAY90C9gRnOc1wix2vbYg0tpH6vIQd+MqcGhQnOqeqj3EDKB5cBdMdj
KzZxauiBr4qxSeBxsteNcw1B2n1eGjmaH91Ig6hhtYzQFQ0r1LudOvt9GSNzyfk/E/7sm/iS3vrG
MF5Lc5RPXv3dbC2Er/NSPlWTJUakEYjdfDaRHQBnAJ+B7wR7onwiU8HSQ65i+0o9susCX0igF7qQ
iVY32+BB1u0rwv/93jGyHL8eZr9gs6rPLFWZWJtd+W4PSXQif5oZROpvDRzgSfshJggJIjgzcswj
ciTopy0+tY3q+E5HzjvCsYj3Zgo0dgZIni2RBRsbrHxI5zTuxvYBa/HMytqAyrZ+1qnSgGqZw3On
FOLg4MV5HqTdAPZXMRQXgXQwr+PsDmRYvvGjoL7HPUoaPF3pe4RKlk0ulXiOcKwCeBsfMdT2fY1s
p5qifTUUUkT0NczWds67r8EQG6fKwxuFzImA7vWYRhJkg2b2ahR8Bz6v8Kv23frg9NLZ0mJuxX/4
gTM+csOtn1oxvn0sClG23ABxA3nFrn3gw1C9SAN5p+VR7EFXG+y0mt+PAu6l9qur6o9HodlF6yBi
GaAcdhVkqN4BawPix7LH5qAN8QVUARIWQF+2kT+lVwU/0qGK1x7K1R8TkLaeqo7Vu9LynS8oGX3K
2sb/UafFX0afspcqKJHTVmF61EUinrWFKiDy8EEskAAP/u5VbQR+FN5fOFBZV3MwM6QnGf/uuD/J
k2OHshZBIdcGVOWmBFp895Fb2ZYoAwRGExEassly1Q74WifL4kBjwxTpQXKV41MzO7RCf16hQlFZ
y8zByLcp9IXXQN3VF2qQDwLrgSG31FNhpnCGkICQ5L7ucGqYLmko74Ta2/YOJUJgt4v65CiTWHzF
y+ZidYV+RtVs/wRpsi0okOsnx04RiXLBIJl3AbgX7Z7fEYQXDzhsHLzWAzN94RTuuuwghUDOY9/q
B6f7K05RqgzKxqoUT9XUBEbIn1hv7q3A1dfAHD9MgIH/Mi2Zn8iB7KZj5iioQCyKbDQ9tCXfUjP7
Tashk1LvW1P+rPHXgAwbewJFLHtyOyDtrXDgB+TQ2RMNSMVuiXTYhUxAa0BVxX9b5vAxQz7L6osH
q2YPDo/5jaMW9M7xAt2LMZcbL2iaO5tISOMrDWF/2N4jENIhGDtWwCHCPfEBXvMS/4kGaQqiJwgl
jIO5wmv8ATyhyT5i0XDE93z85PEacgE1CBt19g4KjPZ7bpbh2kGi6GYBkHcea9PcNij2euMFv6Jk
yfhuRQ1oYUtrOxVBXCJoJV/4mMYXD0sPOzJSHyWXIDlN2r/wBVFCFWryoSZDsPWQu4iBprnJ17au
8x+I52/iMR6/BTmHWnRjZ2ckVVJowsFD52PyFcVvw0M91N69bQDfMFykn1zP8VAQCTBeOSKaxaXh
3l3u5I84bexpkCakw8TKgZDnOtS5WnkcSa5Wm98qhQo4Jwv7Y4fitq/K2pNZZJ5G6R32uF7fWd8S
H0cbt/LvSM9ysLehZLhU3Prm8xQEqSimvjXQl3v+96pdNPZHpGOCadWpwmYHWuBwXZco7Gajy85+
mLEzdRcb8n4FihkvZBHgrwQ/6G+3uQ92XLwapNQHxMd2CC2xR3fC72JDaq2cLrdPBOctJKhCC2R5
tzRamqAS0iiyW9FoDVQSIMlsT1hfMv1ejQC/tBqUh61Tq0BVXUFxElAX7GHx8eM30/bbN1S3+HXs
vHnA1AMBE6i5y2t8BtiAsHodKOdtmTRUbn9tGsCFt8ys3toaaTLEJ7278oAyiiP2vZx6ZOo8eRyF
NB+oV4nc3yz+JbCTZxNbOiBxhl09es5tqiS48QRNoEEyxMFJRnYH0KYbXVFjj9JH2BmzkkKiMDjU
lrsOQTR58EZZHmvIem2SLtZf1djqlWN57JphG/ua8xwMx5HGF4L4cANKB3naLlTJGoTz/j40v/i2
ys5AV6eojao/GhSUpxeygcJ5wC/y93AWv9EE8hgCC1ky6AmccD5TZtbOjRsCL+0UosLLb/iwgVcV
AutAgx/JpoVd4Rv70yQOoDkA62vJ+/RCTWeA/YCPZzNMNMjiXRstmBnxODRc/HYUxQE8dwjny6Be
ux6o2DtmAk/NgtDajC1y31yZ6SMDE8ojXeG7X6VB8iCV8WEpNAP2CQXI6z9cdaP2RoR4KdlpglMB
ThePGVhdp2XLIhlwHurNtdEH4ZXVQ3gFBHWDGn0g0yeTIQGGXNEAcDDOZnQl/n5GCWNdIpDuiAck
7KMrOHrwkTRmT3JfVqRu1+NVkCApC/zpP7da/IDXyc4yh5w5cHhu9F25yn4NzElKySp/VGZov0b/
9FCtD3xCgkpZfO6MRnfhmi61hxLV3Z/WbPJKo2gNSqdngdTARYA3/Yuw5PNopuljOAztF5+56w6k
EvdBlclrH76WjQNdKpbUgHHjndk0KFaMHTBMhFYGQVErQ9VgbgX4vkV1OZgNFdKAQx/Y4E8RmylU
8zjbkOEAmSLzkaZD0K7YGuCAGEe8wmkdcuybMN6UhZpyNOx7DIDLrpw+HtSM9PmhS0Yfogwovnko
KsUPFYLhjEzh0EXnxkf0S/Kj4QFiT3Urft2oVcEHfqQuDThRCe7t3zYehz0Apa3rv7dt8A7RaeMh
6f6WEwOU18jm6R/LXErtMWU8iO5vKsCenSYLZlA1dmIiYQzC4hV4mIavvsq2HdAfr0DUs6tgoBkn
O8LR0cYZIL0ihaO/FirdNqxMANWB7EY68uaBGu51kECcpI9+m9opdhDEiJP+tpOpnuwR7KZCNXGE
TCug6SXfgOHBPrfFaJ9d6ENs2jGASIQh7XMzNZBvSupdIgO1dX2AW5gAzWYMQN4R9KHfqWdkfBKN
BT0P7/AkZEM2u34EF4e5Y8xp1uE0qw95dwREASp7teuvOx715ySO9ZdeIEQ5xNU3EBqlB8aKBOL2
pvwGzZnHts2i54Gr+lZEqPMiu0ojH1vYsT/3uZqnx0EQHmxmZNtgGEF+Uwftt7zpCmDkdX2xq7C+
0BU1swtokfDT1nJnKBRW19EYHST4VsCS06GYpIi8H3ZeIlpoj9+gGIV/SlUXF2hxpLeSpwLsxU37
3WmfydMs43zdA5v0aCXQMGqYyHdNzpM3vy8B/sdaid3+AJ5Qo54Ad9Osjg71dDdAxJAJnrbdJu7G
ndT85kOtYqv7/iVlxSGpk/huWukXn3NwmFeOuKtCmkdoqDkrGiSbNHLU5jfe7NEPw4cHDf72WNZI
KlFuMuW/2VZtbBTCH9+s2v5p+pX7aORp8ziUIO4gO2LdqKBxzfDI+yz5Jl/I6uTueJTVYGzSLP00
OTMh+1v6bfJU5sMRsiP+r39dlHYVkGWMGnOT5/hFRY6d710HRWH0IabPKV1pL8r3SYwtxDJAH2Wa
sQyggumbBKL5yQUXt+9x9st31bdeB+ArEDhK1jVzcbBV42noI7EvTJwTiyr3VwJvvB8+JsmhZ78c
2X5z/NL4ApQUwycDk4Jp0jhNYrZ2nkfW+qvYLOsf/3mncLoTTXKyKNyHICGBchj3AiCleHUOcZg7
0xW3OtQzLX0yttYQ7RwlX/6w/zGXukYnq7NQaOallr7EVhkHVKTsw0q6N39qsoBhKyKzvQEcx/kP
O+IKSLnWSOqS2zKhDbMUZIFFuSrtwdqwyMWWYjpWtcILQCBEJyk6PgWJY20guvsxnkZGfuQQyBrA
YbyBbm+wI9jC6CXykgHJQLgGMvUGPzSxCcbYCfnwh78eUQiWOLbe8gyvM99rnkHZ1D77gDtuhWDF
lmzU5Ew/lUJGF+qNqSiv0yTyJxP+qjfXjx5xVj4wDdQX1WNK9BzTi7fz/q/zah8nSKeRb9KEuglC
Q/khMxE/NArtPCIA5TxWOfi/oW4IfP1iCwuxzyYhPbJRIxJ8i7bOcIxzB7Fvsk3Llb36WC5tmnqd
mygCoVS1EUIpaC44RNIiOifulez49kI2G9Q/H2WLY1c9j0ZlbiMDeDtVFfVDJnW7RT0QImJI3G9Q
3dG+Vg4IuOwmDb5qD4cM24Yog1bprTPF8HeAWHVZuTaKuo1DBeCtWNmJ3msrs95ZgDo2fMF+D33o
5qG07x2k+uU203F5RpkFtGVc38E+jXvf/Sg6mXjXAqYKXbDKDowD4I0WOP7cH+SQKfd7a0/wVQiP
HZK2C44T8TS0xBKGagIR7SNgra95Vgw75IWCh1h71dbqpXhmQ1ui4gI8EYFX1WvV1sEXs3f1qkPo
b2InsKBOcR9AJvWEDMoacIv6Dlq8+m6VWbvu61QdyDZ6sroUdfKdejQJe9b3MSr7C5mGBlzycRTt
2yQujtxsuw3zq+oNLNzjBjQ3xoG6uja+16GuHxB6F2/tL9STVm8aKWcVyAGMRv3rJ+hDPkEjqD8j
JUzOD9jpfiETDZK9tn3gJOgyMUS4L1T0Rj0nzb7ItHgoixBcbFlmnBCNZeD8RHexLV0aJT8zGE5+
nhvtMU7BIWAGdXnDP16+bqFNuKUuJLbLm9CivFHX0Qr6H6F94YChBqssM92tZKm/nvv420eI2Dvv
bdoh7j2O0cQVHUGtaBDXAhV15LDYe6OdhJKlvxZHg2eWZ6yKOvjbGUzzTCevvISYuVsHLxm4Gx+Z
Bh3FdCBTyPcdDNHKLasi582dwM2xF32aZBc23txcxWcrChA9kvqdDZkGmVDUH0tWul/+ba88sz+G
VeIt9g7KcNuI3svI7nGUUiG/4riJPCGr8kxfMWSiK7Np5Kln45928PuDuTIYnlvbkkjjZOE5sJ30
mY/OOZ0w3Ixb+Vk6KC6lLrQC410kPIBj/aZ8qzIPlDUyNy/1hPCWfQ5hHsbAdoQ1kKad11DCyoEE
FRIUpG7x5oUvdAAE7cd4QkVsvKFzXxgE2VoVAVjSkCidvDKUnK1aZb03Y12/SK7+YsLKfkCP+6vV
C+/FxCZn35VjdhhR24gEUfNXG6f5/98BDPZfpcj5AaWkETagBgIYO64AeIbYB3vLKySqCsP76cbq
MWot+w1cnsW2ixp9AW2Ng+MVXB2rZG9d3x7dHgT/AuWnm7ishyufmqEQH81HF2GJLOubDfIHiV6R
kbzJsReQ2aEVBFWx00jZuT+rwU1Q6z3w2NpXSMI8jQpag1muEQas/dy74hscjJjO+JczIEeEPb15
GdzOvNAVwGF429IlPtPilIXYxk0uZKLmjy7NJV+UBuzIY1mujWPr0+qdGA6c+V9R1F6FZwBq879Q
cfkwBoV3tzSv7km0hga1dycLEw7E3UBVe6QuqDYAD0U5+7rBBv0OZaHqzuMNWEsjcAl2rD1CF6xe
KanKW+C11tkZQQ0/9cj0/+g6j+XIdWQNPxEi6M22vFHJm5Y2jHaHBvSefPr7EdWn1dMzd4MgEiBL
KkMCmb8JhPx1hOybjrKUubGQLrqLjKGhNip22oSnlQqpBjQXKoYkwxEKidtgWpuLRIgB9Pzcmx8l
abKT6nyGtWVMxVTD4nrtTN7wGNdoUEdh8TEmeBzMgaEfPLv3vzT2Y+aO+YeMzGIv46DaF0sXU9Gg
wlSwEOF8yB1N7mYtyT8ii5IF0LB1QJZo7frF/FjgC3+sY+msVPfa2FCgRAq11V6mZFPW3oVhslOD
Qb5QGINaS+y1tJxvk5G4l6pxcYkRkbkuFG1GBa+HbffC+wqpYJlHdci9qCNIDu5lMRq6nqYGrM4B
uu0M+IUkvI/KTaucHY7y/JS0GUae0DrAvS+h5ehzWpcVWXs9LepAyRdibDefEwc1rMy7Ps9Rw5Tq
Ec0IrXcVR+6ER4hTfQGhN24pfaSYVFGIWZVsG5EBWTci9+6uITZGi6JelOB4W5b3EZJVOC1h+eQP
tQWHKgbvTkYWzxxEonJU/ZbjayRs9ds5q22+FnqCZEY4u9W2gMa5VoVqzRgm4KRO/yt4LXarundv
UDQoBa72n3VtNaAuoQbUJa4Fb0eX5C/r4Y194LxxAhKFblF0bwl1GpUNDXUPNWtzGHeqW8v2MFtk
JnT4uDfFqBnXbGhqNWQg3Dq/00SfP2R1+F3NR/Po12Vjj7ShheOpPbXDK6z51QSO5QYCU33DkqO+
yRFwXi05Nki5/w6oUdWomJr3GctEsJ2aAeL8qN12hjc/dz0PtIgawLFl8/Y8mrlETcLSt8te7pm0
cnaKgzZYqVFNNu3d3DqX66nL+Z71aORa/6QiEeu0MR76y+hE+S7qBD66Vv+ypFkfOrOp74Pe/dE0
lvvFpXK6RSm/O8xLdaqd7S1b9PxFBw1zudawlnid6KQBctc7Wbacv2hftHAyHrwYSU09aR70gffQ
mWp5dCsLtYLBo4ryd182Q3aABLs4F8bfdKR0+7bq35MaHaVO+tkRaEn/rNX2c9S50TeNReNKa7Ti
PtKN5sbSKHUJJN6/TeavM5FiIw2AzlWd1zey84vD6A2/jvrlyBb9Fy3oYf4sItks7bNDaHX3aeO2
lHcIqeazm/8eULGQa2wykPPrz8mD55iYBJoxjrzt7KzKDKgjtQ7ctd1heh5GGdw5kX+yzRl5NRuU
uU9h9lE45vjsC+ggnlVmN1Utp+dJN6YNNPd2j2Ywgup6BvdreSCVcrjNwHLcXN9MKcbb3neHG3Dy
vLfL6AQ7Y8sOtl2pTDHqemgskMHO18iQ+du/0seV12ZIP0pkQTvbRYMSl2GEpM/GAJ5vNKendojL
O+EJuapLf/wigkbfYoVZHFR3Fg3/TjI/IQ/mnWCWHJPBidbImnXfUiSqEaYOfnqB/+xGuf3m2xrI
ztxubo0oTE4hGP597lEbDEYs6AMYQ9/GFl14q66eRnAGKz0wKLgiSH1olgwlt3+5cZeuSliq0Wns
jUNNzfTls9tbUf+AK1yyKmryclbxqKDdRY5aXzVIuU1w/eRe+WtQIcPRyIMDawVw0FXBcGn6+WjO
8O8UFPz/O/vz0upsNfcaq49J+QrZPvphT/wtVJ+b56ZMvF2OncEpss36zpylvZ4RWf86igBZ4965
zgWSX54T3g8SPNFTVA/7rOxAaC+9fsw0wLZQ8ALd4MYgwKehOT5u5OS1axck70CWQdKK2QxxAu4k
CgUDWU/Uei4qppoxPda11G80MZjrIWijby5MxajigwrcFBE4j1V1ntjR60SVLNe96Fsa+4hHJDYK
uLOYLv95ZmIj/Gmntg75MV11kKS/ZAgG7CMfciE3JfvjxsRX5gP3vWCnYXrFdzuiQOWVKxWPBVV8
0N7J0csz/3W2JD/gdJNouMTpZdE+d+ba9H0PLW7pPRfFfEySebgPq9F71jOZrVLhVTdqsPIpghid
Zx9UV5BJ39WGxwds6vkTMn0rNgvBXuMf3rSDGb3O2uTsSMaaUPDoImRqb9N2xsxn6TZj7W3GNnL3
18mdF0GbMo6dIdOND1zoEjVYiSH8rY0rciT0XaB2URMNO9REzZ7Z1nizOA5y93W/6s25xQzmoxnS
cJdaOrbabCSevTR5zS1wnr5+CSxH3ob2v42PWeBGlKh/qYEohaRUmNReqGdd3AQnI8D7ML8MPd+o
rhrg8YzX1zKaa522bvr0O/BDc2W2hvfgRLH/MIwTMCLIitsJrYNkPQ/AhZI0CQ7XvpHW+G5p5kXN
1hHmv6+gnqsLqMYz5U1QIpLuQB0Z/O7OAQ0b7BGhu69sozgBivBulWby9UgvMcKbCxe1EQZQ75uP
tdHf91TpKzhIcjoDByx/HWrd4GxcTUe/ehnxAzMRa3V4na8NqFnFvTM6NqhrN9/Z0eCu6xkAUI8v
wbMHburQOxV+YAuireuRikwNxMj72AWf09f86UZ1pwYr3/hp20tqzQNUZOp6cue6do/7D3qhhwoW
DMUzgqiJDxY73V67IfV3nYgXsBSbzGjZ/HaoOZShvDPN3t8m2IKtNKO02Ba4PdKnVf5YkJG8qZYm
r4sEs9fl0Jq059I3wHCwA07a0blLPb8kQYCTiGME1lnFVOORpz5nUXwySs+5y2EwZ7H/pcJvG8RY
9j0OFpMHXM/vg8yMz1ZgjdtiDLv33zNq3BZX+TJDp5h65urjUhP+Y4a6hlYH+T1GnWidZQU21C7m
W2ExfVRxdC7bLnsBgDeePuOJHv8Rl53ubjBbmz7+RxzG741u1PEd9JjmnNo1TpyikE+qmSHgmNLG
hWkJuezIIOfjtubCGnuycseAUqGdhfMFWnPwTyu8+7A1xYfBE3OVJ672kgwSYEEW+PdTbE+7upow
TC3Zz49JXqG/NEeXLMi6nYFH2b00lyI6pudYJSXvs7AGQA6sAU0P7xRZUFxHu/ddG4b5UDT6vG0Q
/oQtSUksgTRNxYXGS4sZ4fEIv0J6fDTWBRElbdogXWdsojkx19DiTbCHyG/Pkz+sXLOv+lUzDc7N
0FI8B/oYSGNOnnqPWpGlacicyaSrNuxjipOOtuxFNQ43rWZZBvAMrR8G3QUu99+hRBN7NUFNnZez
PWZleQ+EW51kCu96neuaIuaX31RWsg3NWhY8NoroDGTlH6+KTR72QVDfRxqxXvMZBuAbnu2kNfY2
e4MYBPWdwM9zpzdActHdy6l9LsE08sb92GN89UfQd4rpYAci+jOYRqF+HJ0JMrrkbNQ8qzt/jpwT
okO315NVDFnx+KZx532c9QXKsbNe3hl21FyaIUcF8jOWUjX3xt0fIS3R5MUYcVFo91kCWkoujWWF
38gixRfgjdWz1zj6xkGQlFprsAkSo8Dtp45xEG4ABjfxPS//q0HgDDYOMK61Gvg1V9Yn2wrkzRTF
FYQoKZDo718wQEEwd2j8p2Fp7IckcI0nICH+U+OELoAejKbUUCa6/JA2AY/jZaakDvTgYp6q5qpQ
Twp/hbR9elPbkvRNj1/mZ8ZAJRCk7fBXxSgdxNRh927b3VRFOZ160TxZjqBg6LjFV5hgpzjJH1QC
B4AyhX84qU+y9MShtIXcT610n2b7Sz5aCMWOubXjo7Efq6npHz0qXGVrP6rGsIJmhzz9RBo/ydBs
5ds36/y41fwYB7Mj323kjdvnpHfBZXd8vzbqEOXBoQNejLSFDaB0rYIxcDhnZySYq6k+GT1S9hPk
OitFvLEa4rOZ9WGxcRx3xPBw+tVYFjidofWO19GpmicoizmQrHU+dOhsILgxeTjFqSMxDPC3AIdS
mF+OllGBDAXiU3NrvKAibdw7trxRvTAdjfusj24wakvWWha5Wz81WLe4LaKouY4rY5Z3jmT7Ispq
A1MKQsOCl/iESnx24WGVckNZ/VBbS5F9mSdqj/JVoMv5NYdXfeky+AwLLYFKHssOHmkAQq4r9KSk
ekSyK3IKl3Jo+67gLiP7PR853zuFe7HQO13bmdUc1WDqhdauzDB5UqN2lVjogCHNpkbreq4ek0lc
UTRgYYLTFPsIMLEYpfjSWa+dV942GPB+b7KxWJlhPTy6k9ZAN8bwNop/hnixgf2H3sKNraxu7aXh
+dtv+R3UaxUbWlHeWk1V6iu9hVOFY2e2KRaDCjUy1WO6gR3ibaeqbnkGi/LZwDpsNxciuSHPhXNE
NqW7WAv0Y6R3P73O1u4Q/3y4flyl1D977dLDDuzB6B0+yv/o/T4vLTT2X3ESHlWNZzbiZG2NWXtQ
Xb1nhyb1KFupnQZ+0ybZlReFmpD9tUOt8j7w8FsJzd7egjaeV1WEyq2ds+5b6XkaIoazHCbkbndO
MJfo3i7cx6ELj2mP7IMz6MNris9K5mj6h0PtYtvxHx57Ofov6WweiiWet1HE5bP61Mq4fjHxO/VD
v4CYXZZbvCm5aZmJla0acG/7bCr7cV8WYOv8MS/Qll3GnTiEFdBrEzUfozmPS2NRNj6rrgVybzOa
6NdBMnlhTdbj/+nXD0jI1Q+NEb7OOlxza4Eq/A51Ttif2YUfZ6Pc5UC2TtemMf89+s+YwU8faYyF
YbcMZF0nTnJprt10ugz5QDpGWDqCNMvmK2yMr3YFB0H10kpkCG5y51EbrAHbH6DogA6KaPqpjwEW
Cn35rUwKxG5skT2kXVQeqqwIj7Iy03utb/V1Dpn6g+3pfvQczNsNDUDB7MffJHpoJ9Vkv4/qxvZO
SVb/GlBdtEWONmUc9O305qaa619N8ftIxbQaRXaHmy2pSXzdwEoYgCK9dOY+LCmVtmXxpcYTY9Nk
dXlU3ajuD3M9OU+QUu07PZt/hsY3PxK3iEQ0b8JLzUODjAxa4HRhMMpNQ1b+qLppHD13nqPfm1Oe
v0TgeVU4Cp3skg8OX79hasCsDdl+cthhqVGUsQDMAN3tikPgOfZXoVPyc0vcTq2cjVc9B92NQFfw
7Eot2zuFLU6xesN6CAbjgz8Uq6o08SLIIvO9w8OljKePuAmRkfkzzAbtv8LzwEsG00fU28Efswmr
2TCt/rzIv+HP2cIXmC54vnz0w+pbNZr+o+X2zklMgmJs781f6wkDIk8Y753jm9DssfLQJy1/jSv9
pCZoemqt2cHml8QdxJ1Xh/pKDYzUACvRHcyiqU+TjyGHtjT4k3XpSgVZv9UndVSIVhwiN1xHyQhn
NG1u9WkKDzGEqnp1jaFcfSDV8Nb05XgnWu5skTdHH2VdcX8e4uwywp+nKG09q3jv+/oG8P5wcsap
eUXZcKvi1ug1Ozc10wM+J+Vu0rp6ClFuM5+D0vqO5D/r/450oEUWEE0xgOcD2j92nZcvmdfmlz7N
gpWKN/oQrLPYi86YB1RfOnejzq75Fp5ci3pJxL7sC3KWqMHFfXxbwvjbzd1sraI49rbCsZKjISCC
d2m5SaXnvk+xKWdExZ1eA91NJV41zl1NufcpWQJaRdXbBg3Ad52uh5PpMdTx6iPvO7ARZyMCnrqg
+JDZT1IPsr3dm/YxSEvvjpLutLYsq/iWJg4LAHu6Swt32EJPSubse1jzwE5BbF5qJ60vUxvnm3ay
0vfI6de9FjQwSSLIThEwmQO2B+zh0pKq3e8mDmeU3fpSrrwmDHfSmWyK/wG8phnGmjrKl6PIBbaq
jlSsBeJ9Y7kJWndgVTbjgNjmKPP8fl4a6JX2rYRXqHpOOuX3XeKh0DPlR6/EuCLVYnuHSVvzgGNy
82AUmNMHLU61UETqB9XEU2+s1TzVVZNLvzLWc2OTelZV2jFL3Ftfc8vHcj6ou6S6N6IRK7dAKsh1
QbjfmXmFfqEqg2klUvrdDtkXCzFd7WHwzOBY65o8DpNWAQLD2kUdtUts7uvqbIEkP+rLkZrXaFp/
IFWNYcRgPIJAP6fGaL5JNHFPSZLHfJ3oWl4B4RwHo6PqttIETGskj2APsTGdAdSH6YufxfbzZHf2
c9lnx6YIx3sVsgOqA9KwnLMaHHKgRnpvir0aLfQ2BOwO6ohK6lPjee8gZ+uTagQaVOnqsx9U/IiL
ShL0LW54QVSMKxIZGBuDlTxGwtrLMUraxzSMtBUZCHudNws+bvmajouARiY01DKi+l6FoDX1m4gP
fB9iePDkFENwpqr+FrkvuT8Z+Ult6Nq6To+27kBpWXZ0rldT6B30cqdGZ2O6r8LsW+AtsN3Ezs9q
AaO6Qi4wiWXNYsfAi9SoXufmi7t0s2WyGlWTNegOJJ2yIzvV7JZZNuBP9v+dd0zdLvs2hxWrrK7r
8Y3N/7HnOnmN8n8UujkcKazWmQYnTMGZO0DhQnbjXnVNyBor0zOiuxFwxMJmaFez7QyX3unGizpC
7pLHrFfLreqGjhwvFn8dogLw12NJBs/AyEGgUvuEKGq6IjtZ/5hMZwtvovjIejlsotzHgQZ2QbRy
/HF6ss10eopCxH2FkWUH1U1EgsLvKGKsU5ii5ulzfDPL0L29nlXlwbZyajw/W0OwuU/znQyyo0FO
6sFx7ZEshXvDlgqZqGGeXmI3fTCneb5TY44oX3tZOrdqLBzE19Eo41s1ZqRDhEpGXV3U4OxipNHV
JC7UqCwwUtCxfzmr0ap3rJU5+/lZjWJuErMBqOZTaWTTS9uZuKZ6yQJ65C8CjI3ka1HXRzXKLwkq
kbCwhllG8YOvN9VZGytt59q2fFBN2kp/ozskzzT8QK+xOc8quDe6v1ZT1IANOm0faaG/+owVrGiP
/KiSldVQ+F2TrSC/743Xq1zniUUBJna2vueC68lmeyVa1DCmnRFV5leyNDrIdASwx9R0nvIsfCst
D1xmgddvlHKTCZEmhDqR4d9Y2VGw9hPDwf22cebuqxYaw6ns38qyfzeNs5f35TvOi48kVrRHNjaQ
MooajuYSN6QFA36CKIHouHxLQQM6rg81KMqTPVAjcNCFgHbhuc6bJPO7a7EX2Y1157zFDh5LedBC
pMQ26tUq7lXYIcWHVSD7bNXtTIfMMMXzXdCkuBb+blyK3dduO+DKavXS3nzG/pqXWYCBRZHjVsRF
igmrkmaCOZz4wPRyTKRIL2vW7Vywq8zTbtogtpFfzNHIL7lXucn+tfKs7AKpI2RjXnVwxRdQQ2hz
37ttIv7CGlD1dao6y9Qae4sHkLESzXJlW/hnAw7H0TdzMaysZTpuv7s5dxF8SbTx+lx3tJTBuMW1
oQVJFWb4nCwPeMnHv4dp1KK5ymqh0adnAFjuQ++m6T1b7X/UqsDUZb/t2864rikiXd9IndsRWS2P
vBVEMHW2pbX2uqpQFaxH6b1N4QW3wfC1caaNDjhrb8vGO5iO3j2aJsp9+Ebb30UN/CwApFu4JC5R
WffPZqONt0UBNhcccfI9yMhTBNZ3Mbntui/b/m7M3OSM+TEcEM+PvwTkG68zGnKzzBieRlIJB411
xGHW0vHJayLJ14eLADY+Q56PKE261lZdKIis/o6FNQa8agZIwaiOv2t25q7HSQy3gcft3cty8qru
UL1rMtqrmW5X4uoUVt1jG3neIeJZujeiRH8GGP1N/XMmawBKy+5rC/psFy08OaPz+3vShkjELf9+
xWoyTAzrK2Q/PDtgAFzapkD0Bwjzphyeh6DpNumAAEPVieFt0dlmuza8j0OaHeCXyp2fucO7J7NL
4kAPwo6+vLgG5DUVx+sNGltuEStz6wmZR6ahRNSijc2Plh9zM4bDR6lRIkXy97UHlnIMwGdu22Lq
P7oopRY7BC9D76dU6UAvqzis65NNyfmlQkiQvDum3ipelelFs+xpX+Ql+fJqUQ69ioFG4mcYGNb+
z9iCfygSdjRZJ/gqLWKjc4n9etto867rkgQ+URbdZMtCAoO4NRuz5qXAhveuq5LvdirMN6cuxF4A
iNm6S3e2kh3LQR8QC74AD4JNYhhlyY9Sq62VpRnjQ49Ew7Ht0mY/Z0X3XDrhP2qGkP4JacqW5bPW
bA1IBucSIVK413O8MdAp+OrjLDGb5Tm1/PCiGjnl0fXoMzbY/J2ABf+Ylvw+4X9Ms/Xq4br/jClx
HdwQmMKqtBLnQsUOO9qyQmw90pp5Q33WuTRLUw7Gc9hWzkHN69qpnTeR1hlrJyj4jcdA/8nkaJfS
EZvI9vJzufRU6LMRboVZleVfp/5xFhZK2B9CtT+EpvX29wAqPdrF9oJ9UvLFSisgarmXneNszs6q
C9TTweHud18dqTlSM+xfI3IZViPXZm4sdl1LHb1bYaQEgGhpBh8xlv/qm74dwYFKVxUqR+hZzEeN
9ePWco0wXENK1XfsnOc1lGUhVn2cmketTJA12U3cii9ZKd9nZ+bRKIzyIgIaFf/sArzvdlom2Lkt
U5w593cysbHUdDB2swEGrfM4yO7KpuJR72o2Qk92n63+CNrU/05hlCAZMmd3n03uAp5y9MfPSLlc
CRVSsC65tyAGhnk3uqPz5Da8Fc2UVz8pgQ3kN37qAe+rWevdc6jbBdw4ezgDCQgvQ+GV2xwZ3Neh
GL76sjN+Tm68rrUm+FamVogfmhU8SB6F+zkMzaPU8gTN9SjbzHhxvZegnNULGO4M6FPz3404xMuK
TDzyL1V5tCwtPghN1A+WN0EOnGHUF2i6U52M71odfntuByW6K8m4oug13ruLdL46ouyU6ZgrChee
3wosNSJj/GT3TjqzD036yDzAgcPqbzkNES9EyFnSbmM5zvCy6mrtpSK5RS8B4VPbQMVVj3K4W2Oc
LnVCee8sR7nrnqgByxsVUo2+FD4iwMirz5g6mqvpzS5Hf1EvecZdwtzluQmee2k0j7WAK1mNDgOC
YCoWAvY75k0erVQshG5xD5myuZXoWfiOMKifLedWHnfGXGa3qqfm6ssCqrMwDLCNOt2z8HRPIZvE
NViaxTAPc+smWzSFQHCDkFr6onWGY2wvJaUStHVre2GDhhzpw2lp1BEmf+FBWsAJQjsdbnEpgg1o
dBeZ6uvCDX80EAVPkIyjx6j2IpQ2vuqRbt6rSBrl2Y2HkEzIonJn6Ja/U3lplXlW5L0RI6SdHUxy
pWJjGh8yFMIxKSM3TSGgmHZq4Dq6TNZZqsA0Wuh/4dC6p6gdo7cBrdvMRl61ZHt/Hs1IrDVuy+9T
wVIaHQXr3nbd7I5sLlo83HrfESDGRAVJwkvSh+WTGdQPKo6Cg9xOaWkBzokh6RrY7S7z58ZsIb/w
JFbXlb6xRtI6uEGNdjw0rQ/Lh8XUmncAlt/SdWK7R30yz6ZNbefIdiy2jnhsimNocNF28XVUTTi3
JMBT3zxYyxQXZZQHXPn+mJH7w0MSm9+d5tyQ/vkRsTCGdFsajyVKQPtRVMFxdL0QdbeYKj1Y23er
T85uPfU/SSTdal1jfDGz8p+gjT86Mcrbfmy4XwjEKPUysp7NJE5WKdT6nyFeuD03S/ZwOu/PHMMc
CPDQ9ts8PQB/d0m/cQtP5zz+YSaoLOAV5FlmwWo0PJtG5v6IfeAwYLhfW8Mxtqwv2Y0W1XBBuNnY
YLkevS9T4cGfM7FovVtO9EQCyV8HKfUx2+yiJ/j2xp3Q+l1Z6fG+SwPrGPVmtsd0HlF+WVlfLKhY
WPJGXxtha9vCs/Vjh4X1S8JiazDn8Cs3lHJDhtk6W2GtP7JZ/1DxyO5ImpOHoShnbA1tEC+WsE/I
ATZfk7EWaxFb881U1PFDXWvFilJj/dVCt4hvge/cu9w4b+K+5/eyDLime04M29tgphgjc/ffq3qz
ir7DTpj2n4N/rey7ys0OZpe/fsYhNkdYjlEVGLn93rQKx7sgcuFitmywzs3S6X43aoKa6ioY8L/T
HDgqVP9/z8tjVlFmk6HbbWaPSesFtz4m0HGb5I8qREJHR2Iyo/7gWa5chzAekVjU6oMazuDJ7rUB
exNZVz8B8MpjsRhkINOLB0WE/QjGBSiyLDHVVPbCBtUxoFxCbT02oDwasD9UvvHSCL8aKFluc9FV
RyPkLZApmIklTo5pxrIhyM6hVvRPbaW9qHg6YpxUZnl1MZvUuzcbO0dShe8BoHdtZVjJfCccvb/t
BYoeYZnXL4MlhrWXDZIir8HKPRgRWc2Lj8BC8ijwMUvrGr346A9o3SYfE4z0QxugLtksUR/xvQkO
POIXVYU6njNtryfr2iGwwvkFtQDzFBe5tsG9OT+1Y9Wu+XFmz94/5PmDJ3XsNEaxctmPYhSW5M9C
SkCWaUvOdOnq/L83kUPKTnXr0gjWBQhGNlZWex6SuAaGJOePJDDuNRLETyQHurPwPSr0lTF9TL51
H4WmeDJ9ympUlTDHWTw7O6Su7zrEzizbT7Za34yn1Bmwnhk1ZzXJfN3Xre27oGOlcwyEez/mSfdt
drQfOgTsd2FPEEmTvnyruB+sfag9zyb6OJugG/XHyp7FJuXedi8qK97Z0p5uY3OuIMAb5o1JsvDQ
uil16JbkE/QdQOO/mxQ94v/ZtefgrZ3qcK/m/jVNGQ78HeMOUq9G2I17PZhfPk+TY8OAdAuUQqQp
43XVY6tRd5UBqNU6xEVVsr2yLGrjvmbcOjZeLkbHsqATQr9t1bxlQHX72Xlv7S44qPPVoGpAu41H
pwLbs0y9nrScbo0m5ZFJG6bdEGjiAbvTQq6iL2wEu8vsue21UV3IKQcDjavTX/HPrhHGh4463Vuq
IQDTeHCyC5xqjvDE6z24E+cRkKEObkIaPwaxLUyXAuWCfR98L8QIN8DXKGqcE3iB8JZ1nrYxAq/+
wjYTqzOv/el23UlDquk9i6N1NmLO89drTFhB/4/X6EPn12vYpfnnawQs2De1VjXqNcyk6dRroI9p
vjdaAw8XYNdFVmhJLQRRqbu3VWl7l24hiAKph9nWR+ladUWZDHz1REyWvxbwMrzchV6Tt/qHVTdn
xyqsfyIPY9ciNb9hiG2uKsw8nrCeinfSSvC1MQp2340ldoED1lOWQF+unANc5FZpNXSbqjMAlC4Q
zzCu/+w2k95tauSjD9UC8VSjqts3xq/uX+faQw852Ei+5g0mZaaJ6W4yINSDlFb2q391UVN9rxHV
If0cr63+GUD9Rhqhe5aFlVx/32lhPPVSdk95WP0dh7XWPgEVs7fl7L8AXXHJPnbGHkai+eAEqLti
OIKAzox5QDEGP6ckeWJ/nn4xo7TfyHk0bi08D5BJbkOciBJK39sJPY6VnlVAtJYmAGJwX0TVG+4v
zYkUFnK72NVZSHrLlW2Vcp+XUbyxFgqbalIXpkI3P846zDYWWcbGs8YJdTkm6Eh8ABNwIIbAg1qP
HZ/Y7IbuUbR4bTtaA0A5bUr0coYWlXlXu+/Gzr2oc73ZafdeBfwxQq4DvTVgVPhrNVgfp+AnZjw2
coUyomDwH301TsFa7FTFo8ij+1Fa7t7KR2Nbu5F4hJleIVAM4sQ0iw8p+Qn1frBKpSyilb84u8S1
+52VXbyy0IN8syoy3vDSzIewh02khxUEzsAzj3ZJuinxq+Biz+j81PtxRnJOEfOVySTiJoDBf8ec
Wq8f+mAq0B4ZkBJZumoyQITi0Kt5WIWt7X5ojnbsZAAgpuy7yfIlTIrx1Rq6YGei+X70tMx8nDL/
7xnzQnBUM3zTMR77VL+QItk6DqRUpYvhIka/zutoOnzKZGDuW0JEfFSCGHgc+4dhlmCFqN3syLUU
gKS16AnYyM+yiY2z6nXTqJ20ElyKEj5SManbPzEh1a8zmmVGOQrMmpfTvRDZBjsIJTKYxXyIQe2s
ikUJ+pNKIez+14BiW6gBxcBQZ/hTF68+Y+rI/33G/xrod73h5Le+TLHododG26ETiMPSQjVyxwyh
pykGmresVdB8DL210aDfWQaNQB7Kd9H4K+vmGOviXsU6aYrLdbbqt717aEUGvUhdQR8csfM0ozra
EER9UZmI3vCP27rrHrQR9Wu0q0GCy9G+jqo3zl1G3c4ghz+DdGejKy7xI4Wn8B/u7tcbXlBxszaM
t6J1CkqOjkZmIJ4O+tBXRxQV51vLBR06O1P7qpUUa/V4GM9hD/9Ex6u9Qz9c78ONnSbdyrcL82jg
8oHgU6a/DlrPLxXizm6eZ/01b9BQigHKHNWoXrcIndRGfFGjYYHpYpNMD+OCHcJpqDSmA8qUrCyq
srttl0bYRn7OarFXvcaYu1stCBAih9Kwyx3tAeAXlge1p6N9vxyqZhzvekFde1pWv3VEIfg6eJ2X
R4BnC+hB06LKtS7HJt6ERjVt+C2CTkd+Bgn9oW1f+qQ+OAiOf0zR4G+Q2prJd7vGc2eHIPSIw62r
Npruz2yrrPJp8IeXNMvsj0CjRA8PybiJCxP5KTH+UHGBHNiazB6pMim0+6QeV60xP0Nz6Z5daA5P
Rvcuo9Bu19P/cXZey3Hr0Jp+IlYRzLztrM4KVvANy2kz58ynPx/R3m6PZs/U1NyggAWQLcstEljr
D2XJQ1spz61nNS+kVsyllmf9Ti6dnERslcgqV+zAkkU+OsOpUXyU13huP+CCGr0JYDfKDFQI4+xz
nJL3+BUuHO8q/UkKScdekR9k7z60ovAN8up7zWaGpLWjPcrG6yGnu6rJYe5PLEisr17bJ4e8ePFS
nFWayh235pz0rcNi1XRJ+5qAFznUVRqsMKTpP7IxLhce25JVFxb9spxVtPKMPWFp6clGDoMs7K9u
CV1rnrRHO3vWTAEdzw6jXV3Y8RZlVnQtEVF5LNRpn+BUe5Ij2ZR5+dwDdD+EjgpUcF7VNcpPz9fA
Is0jGTf8vuagDJ3OHMig6Nhqlt8H9Ok2Dg819KlnQoIjWxzOg1PptG9BOXhrMCZmtTbmYnw84Bk0
FNGDqiDFtoHEnQ6POqzdfJlW9UieLHMOU6GFfPm7ND3gLlABea+DE1jmHEkFvg1pM9y6ciwbv+cF
ifuPsrnHpkpLuxWkLrD+gb6t7YPlKe1Ka4wevUtbvLVNvOjNqvsodLPaTaWmrOVQG9nLWz1smW7t
e074oePuUU58aTvD5m/KTOHvzXFVRbC3NnqxT3yvflcR5pjDtcWxYAaDo5zCMK5EuqiQ7Tiloxft
ZCZ7JDVvRTa0pbLvZyyU/YioE8+sNn+zEyM8oLVdL+UwRDN+E/hutJVDH0GdRRYH01EO41FfT72X
PQwKSktjECHbPJTVQps1OMIOSV4KQsm+gaz04W1tLVfeI70v92HrtytnUMyjAWV0i7uNtVFJe7Ab
AK4/haNzzofsd8/p96oXpbewnAtLbESr2bi2Vv1vDpmA6XWuyCVd5dgLJSRFgDXHd7Uolcstlltl
vbQHIKRVpXgX2YzztNV+KXodisAclpFWVc2tW7oj9lARrnoRW5JFFigPKON70N0r+wGpcbYHVkOV
M8L/6agP2dVEFeUxFVX82Hb+eI7xZpAjGZfNdIT64D+ij1WvnQ4bFFyLk4Md9SLHAS1IDn+NZVcG
/djjGx6ZzzKEmQCZCopryUHOAsNKS+9HAfD85KcTiXgt0YfV1GvhqugwhruN5ZSqRT/dqh4WEMYQ
Bh9zHueq5y7Mrhh/tq+d4lk/c60zF+x7/Ce2BeXOCsCxBrlp7q2k4awHu6GfGQ99D9q2NcKrHNll
NyxjTzV2cqhZSb6jgGZDo+ECkhUVaQNO5zOiS1X1dqujwfae2vALXDd9zqoOVCXHcVLSaA2F6JYi
HIEgqymXtViWFCJ4HnvHvKCDBCJp1hoCBYKcJbLnW3lVNQ4nFxOXJ7VC13Bw2GhmeK7b2jOcYv3Z
geK6DPIKwv88DFwMK1w9MRZyCNxcf1azkJ2ClTzJq0TS/4jUcby2kxs/k0M128J5iuCVPNtFSNGw
sZ21HPa61z0iy7fQalGD3bbzIwXZ6CFWMNieENV4JMUE6JP90HcExODSWO2vpGn+cets+IJSj7N2
S8s7jKhoHF2LR1WQxeqr6yQfWmJ1v6bOXdWeoX8jvdYu/Wydz9wnthLqNUYydCEzBqEXcKRLMZCG
zaVegwIurEwZJHN2pHGV5Hy/4j4hrxBYPcLzDzh4mZGpPKEstBwaobyW/Qz5oA60kMPEB7czYCbI
Kzj03zjWgSONFHsrZxETEAuwT+NRzgqRAaCN+6e6kozKRYpXlipa62fVeNHCnJz6JXEpqjvJAPnY
DWog9hR43cwYv9UwPRUfpRpT7cyz5nY719TUH3FV/NI7R33H/yJe1lafvOSUY1ZObcdXs/OcDYpQ
07EOauQDZyYGMLbp6Ga1uyETFV9Vjb1SoFXxS0glcylvNd+zGIzphwjUnT0aWH7FVJ9CtopYGYmK
DK+TT+DGvRFKQEPBDKTeeHShWkIU+qrNA9mUcvKvJTLaYLbS2Mq4+2uN7MobigJbxLLWSbT3hzY3
o41ZDc0S2Pl06YQYL/HcU+D2scUz87WM3SeSEB5w05VUj+bF9wkrLJ7w/uz3n+IhLjz8IqKjVxv7
3EAcPKjM5r15sxJPvNvC8Q8T+MRl5VUkkcMSuMHkVSi+qN7rwJNALtP9MtyrcHrIhHLVFIUmGS8U
4TWU+b9QTVnJy8uYPJxPdn7d1Lq6QiZ9XGdmbuPMO1iPBvSuXZ443S6OOFsJLcNqHLDqTx5uMc+h
0OMU4tau9Rjwv3Zb2QnfeByt6M/KfmzIQc8rwYwGiySHmqb3KAnKRvzpyWE7GMkh7NPfs/dYEWU8
gOU40jtSXaRRMEk2D+Ce0Srwefod5DgX6e+eqg7hEimJenWP3ZY4NpfIrkoVfiFQdFxpSqAclFm3
spwVLBujsyuSOP+OlWwR+SYyfXPkHkYwh927DkyeIla9ikykTVx0zt4rij6BiqQmVuzpVU/qbzJs
G3lN6StP8ZnvQvaCc16I1x7EFlASSOvASOdq3QzKA2jLAfHGKnpPS0NdeiMjzBW3PDoRb3WReFDb
p7j2VAwvk27b+ZGxvM2VrfluBUqMxwmzumu0R7jroGD6KV0iAO3ebsQvLsQrpR32JUrXfmt/8L02
trpIgq3c0/4v4VitA2wZouhLZrVhgGh8bIV7D2bYRMmOI5nFYfPAKxn1yz8x0H7KSc7qhffFsHVz
J0cyLuSxDH30AP3VaFjKoBuLaNVjMIkAVpmfisEmdye6fc2m7eTFEeQvOSHHsjdNvPo5quSbMspJ
GMmgT+5y5cQB/IaNU0TGqsTS+6DPL3AnMw13J8eyyecZ2VOTGoUVJUELZewrTsNFarm7XP+qCbXd
e+wMD24EIN6eG9n7FPtrmPvGTrGG7X8tk7F08n4MAn9qu/UQxwfOigJQ3b0g3qddI3/cDvNINsDP
N1o2Z4TnUATEFdkRSrVy6DhAtRDxd9cgrrsXy+u+NXmgbke3uQKvVR6jVvMe08nVt8JAn1oO5UTf
GiT/LL3b1Gbp3daBamGfkiDLniUQV1L7MQ9r93ajQdG143xbxES5D0zQGOa/ry0EjNZdn3fuQvRO
/VSWefPU25R32VLCx56iKVlCMKma6kkumESSLEG3tlfF732KGu70OgJUW2YA6F5l7FOv/zP7eR2H
3ic9Lh40MWLTEglz9pDcSXIi4twx9Lwy3jt+aH1RB/OveIpMCscw8di4o32yp/Lb5DTJTo44bdkn
2eN8j15H2hW7LAy/forLFYhed9s4oFqgBtNwlg1FxfEMcZadAskcGXJUNIJvSyINnlYD6OY2Ixff
r3UcP10UuYNxU+v+vp+chVM/O8luPoVDgMBbVTT/BBbscRNM5V5QQ37DAPmYaW3+ROU1ek4TdZf6
Tf/WxmV0UOKxXerzKgj3zdqDgreVs2lRg3gVsXOmhua9UnqW9wpwkz6boJMWpZ0Nb12q1CBucP3A
WeaEZau1jwMPx5HGOncitM+yJ5uiSaFDtVm9Q8mAGimFO+useSpmaSZOuhNfPKQH5wsB+1nnTNe3
KG3O7iWEmpK3iJqy6woMY9HGcfQ1TwJ0JxLcCNzQiJ/ikh2Ukqv9d8dX3mpzKF9KhBd2HjbFm24s
pjdRi51ckCVsJtigFJeebPXRgB6+ytukRw76Go++doT8HC70NowxQqx4VMy9qFN/92TMG6aBPUuP
uTd6bJllrAx7FId7M0Qo24wtaNOq87cTSFCqlA3HGUTlgeUiyCB7xeSrRxeHtiQX9tciDxEywAHm
aGWT+pSr0VcZz6euXpbA2E4aNdlrOQColBMZx8aFgk7DRWuC+FLC9LtNpPOGsrZbHhR93J/G0D+x
9772o4gvkocsm7AFtFyZpNwir4wvPFLDTZIms6y6lVwsFRvQuMIq1IEpcPHmRk4gR51vjVAZ2Y33
v2OGaT6g4WVfkEAk5eyLdgelNPwCYEAHcA4byFbaEEGzxtxGodqv5Gyro1HimlRT5RDYnXIcrQpY
wLw4GFDzqhC3kZPZEG1bnBYXktuX/SH4yaE25cPRmpl/fTc0B69alyabQqOcki3vgzzdAqetT+gR
qqtG18dl20K+HvBKf7Gr9pKqsBotz0mOLSJ0y9wM4q+lXfgLyuYhmWQfCKLjwHZIRfOlSuM1shwx
3huaVm9aBxpEkTZIj8Clq86DH+e7tGrCfZrYePBmUMYyO1NOsimD8XevLfTuEDTp+h76tKwV1dug
aeruU1wOTVWPVqRGtfJ7HTw1cZLeSInNgNCoHKozZHz0eCWqwk6OEiMuZ+VQIsjviyXc/D7MOns5
udgflYbrXNgHBgv2HyEAdqTbZIyqgAtPJV/ac+geN+ui3CQRgnlyovDQXirDb6U9clgQUfU9aKuV
NdnBxziN9SasQthWSaI952X2TS5oNSSAmrSMnipcbfYCVMTaR/b2a45w33yHnoMVROip2ncwbbGP
CR8EOI6NlhbVt6Vsm6aG4qD60UPr6t6XDnKcMc9GVeGvxlEMR9Vxk8eYb8BCXhDiBnGjT2RGiGpc
5PqX3u41qChTH4dXO4p/1X7dnGKofV+oC+hwXafokCV9+mVQc2OZ6g6ssnk2bid/zUYPMKc/Kx2Z
gzkgyecaA8j6sj1lkbVp0ZzeW3LmNl9X8XvQV7Ah1RY9vLh9MBI3xieKpvPEKdfw2JIhf0AGvxtC
sh5DkbzomtY9NHYRL+UsUv7tYxIUKzkSZh+/NHWCyN2bJL7cOS78PD0eeygwh+5U38gv/tyTE3Zt
Ajceh2lzAySSVUFe3F1Ssu0vwqzcS0qZ4BI1nrPVeewuSIq5l4r0vU2+iQLeNKbVVgbl6pzNxdmk
kOBgr8Ox/cx3jfyeFdWXau6BdbiHs6yGncNKc14p5+VK2cw38NLqlLCnD+YMGEnBZgncwD/EkZO/
YQhynFTcqZSaEn6pIIAyh3vbsY5qWqgwJhjGXZNhI0C5H1lbntSIHg2Pk6JYMwbNfM40/kWV4j7K
UZIZBsoUeXybrKfZIRpBcVTV/ebRN1Moyq5+jYI624JDT27DUssNsGBDchpEtYuTEYvc2Gofutpx
4TDPF8yNzrolSfJwW0qB0KRd3sh0JXtNtG7cJFoXcwKncYbx3dKzTaOr5kuctfnZyRPpjvN19AFI
c5pGwThT9S89gOwHuBbWUswPgSqnDtXp7e9Z3W+yh7x3Dr4Lw5o/biit1ngiU1Y82uiOLiThrgZx
uSy0ePrPiXC+oviPK5RcGKs0FBoAxazAtN0wIUwUaAQNvOL3tjlkKxzOx3e8vINl5uji6PFSey0Q
2ZfLRJSXe83R/l6mDoGG/3ZlvVrcTfgtEDo1IQ0yP03HjO0QmMJw2fsxZcM5dp+QPUPVvW0FAupT
/D6cqAr36SwU8+fy1CzdU1H3evndwepil7jZd9/3UaPH9hpTH7gMC8WvsRcqMPqmnIeDFao+R1BQ
D9S7xeUWE2VsbvMo59syie6gCq/e2bCNsG9BzVqtNbgo+M3KkYz3QNm2fQSOXsbuE5YP3UdnK3iP
d6AnVuhL+et7LFJ89+STu+6hWbgLOdGgnrkgMzVt7+tsd4j3AzKc959GTiYgzcGb2Ih4lGzkCxsl
2snp4uWndRPE9qLq9DP+AMlDC6h7atqKSlYFaC5G6mDtqnV0vgXLJozOZlgP68ix0qUDfV1Q5zLC
c0A26MFVxLMc/XVJkqFjYWKeO18qr7/dSo6HVLk0pTY93O6k5RhnjTU1dvIPXwozdvaOmJTFfYic
jMKL0P+nMQbEa/xvGHADweGBrB7Q7Xgrvcx+1BLFfuTJrYJns0teLROgurlp7WlcmTFCUWbCpmmZ
CLYPvg+V/jaeIvNBjSzY9vNqpS/Ha99+a80MUYqa6p6vFeax7pW4JBk3dyeHXZbPf54c2igOliu3
nsxjlKr8TUfitWgj6yBnb0vmyUROynGQ6jaAAAThbhfL4JyzRW0gcs1jO8RvownI/n6L263vY9Py
qodwqvfyg2Xcnj9F9sa+iXbJiNB6sOhqz16CLdJWTdiqm9bLuuegSItz0pjnoGtBppQZ5RG9mNoD
DnUdTnbAxWqrKpZyaKGk/0zCbaED+3+UoSTqtZXvK+cS1dCFD/b+iBSbf0QaKgA9eh/z5YpWDueD
VeOTdQrsnmqPXHpbL+fvY3llro1vBQxUKN3cUoZu95Xj2y1uAXgs5T5RkMvCxCkCxWu+OVoRgJ50
wqdpPN9KvVoVBWvHVf1NWU3sgoa6XaDcy8YZacJFk8Q8nf6o346zGO5NJdchRfFnkqJlfobUiaE4
Oi/LRimzvUicbN+P0+/m/zPm1YEXs2ee6g3EmS+9VfdHvdH6owWGTkAieJCjeyPmyftQ9sYwYG9c
YKJ5v15O+IE/3BbLiSaoX+MuLTliqzEUChQ1kyGmLI8xBtIKNDqGG/tmEt87w6PkMpmmfsyN4igv
kMt01dpbWtmOv7RW1eFGa81BG+LfTVcpKiIaAgfKWxfAM6hHYT7UEQ5Ei//z8vs9kKfL12To832e
oFEi+vbNFI1+gG8UL6PQa2GjKsrazht0QufZySCtroM6PWlIKi8rN4HrLKphb0NA2ptzI3uNPSZo
ilkiTTlexLS3vib7t4i8To3dARfxecVtTl4up+7zt7vJpXZZnW9vm2p+6LXTh+g17bkeDP1BH6pg
E6KI9LWKfkyhGnwvEcUGJdSYB9jTyrVR+Ea2HHm+u17/AbdVrArLA03a6u1JOOiOd6NdfNi42qIr
R45YWFP9pXZ6IAVF+UFuo8WOrkWPZV6WifZg1YX/4uj+P1WWg6piW91kV8vu2OG0oGqboFdeCiPx
93hjJdCXGCaQA2es2E85GiMtfLRbY5vptoc2Bi5iFmddcwx3up6o1kXwT9hb44CsIJs3bV8hPqIv
ZfTWTZ1s7aEXcgiGujtjGY3HgzkMHyUFg+WE2ShwVt9+SUtlh5DS+IEgJISJtNO2chl791nbwX7F
/ORb6Nk/Im8iY5tQu6yH9muYUWZeRBn5iqS3sRjpR0gw49zI4K2ZL7HMLN4NmneSIblCrv3rWnnr
YhzSfaFQ24ZKuaeSnD0PlvluKl71bUxbfyl0yzyHFi4dg9U6WF2hiShngW69obVeP/dmbu7d3J2W
OKGKC8nU7pQls4Y2PMKPcMKU2kZ/79DwC3sz0Waew31oDg81b6eVHJJKRmdPzcdLBkThybODZxnH
w6DaIF4HDiiOntGqxjrFpcwCDMI4gOZ3V6EuvG85cmV+Kb57ml2vmhIlQOzu4gswGwAW80To1hsA
sN17l2AJE8VUmEN+hEXIRhK4YvgdOTM8eI28O4quTq6trmuLrCc7R5n8e4eH4EeCd8t8xtYT/rMa
EJWcGNunxPSDdUXO+F3ho4Lcek9INew1V8PmRwMhrMU8rI1Qm/YYTau33mB7c/qTppM9rxMPRvBV
rvor/GnVPJRL4gYFjIVceL9E3n3SMwNxrObB77LoUHVeSCaoj0Dr/DuUPcSUPZCFXgkROFKMOl9Q
ks2ohZqXTyu9Vl7YsVOXN9IjUa+mNilh+vGdBFfMH+18+BCG4WAcmWIT2ifVss3CX9HUsjWdJ3Ej
o/buZbw8ZwcwuVYvgUnOkzLU/7veMPXf6zGK/eLWo0+uPtEDajRBhnQXjQKS6ar0P8Ig886IxIAg
VBM0nsfRhq0waun1Foz9n3KJ0k14FMoliB+xBD+BSwJmQ8qSUVdfmLzqDzZmw4j/2al1HFpVrEIk
OZZy2ML7djdd6zyXXljv++q9Nfz60qTKcG0DdbiapRMvvQHw4j3W55gqtFMKCHhe4itl7i24VGFX
kiD0Z1J4tJyF0pEm3DYuJF4PJP5NGIm0QrSZelJMZjS6VHMDwclkNh2CipOCLpubsnGyc9Kj8tb6
Il1/mrjPJpZFvmZeLBx1k1VudpS67pyoxgeRee9ydBd9N/R45C/TvsXvhjn/ES/1aTOGkbtPMr0/
oSwyrL0KzT45RO1gQLVl1iyX3YBK4tqZp1v+zSMlf8TO5cr71WYdKIhojfF4u4ecqWIP3T+UeRdG
0XoLvnPmq+yJorRuvelP7z577/3f1zXuNJGolLXpuA05OXk1wliPeJZGz1Xvpi8pfASAagNaP26R
vTS+g+Q7JPq1nDW0guOg7/8qxIQUIwC2pLLGfTZGrXrN1Lo8oadVTWsMa/HxULNT00QFqNNSmIco
NfmCjJP3p4u7VkJ5Rs6qczx3NYRYovzZm7/2/vwHkE7TS+DG+l6OEvjY1xRDgJ0VSW9IVmSKX6Be
xmayVzkfhr15uYFZG4BX5Ir1i1ThGASnFQUxChBXBRjkIe+tDQJPN3kcvSE5G2nbyjKVDwUgMcaz
X00RRVvq6ex18gwfvwJiRZCDA3VtkJm5b5nrEb+7VyvFb2AuxRdmQYnYNg+3TFXrRLsIX+8Nv90C
SVI+Vs+cYMMbvdhIgap6Am39aRZKfrGRilXyWtiMmCJMHHbyAnrzkJUl+xUTDaBx2CW3c/wQaUj7
ifyqDBF8sx5PoIXJq4GMY0U3KF2689iyYd75qJA+tIP6Kni24UxUtNuiQTikmgz10aW0x+mmiX7i
drhAJU/7Br86XulmHZ/RT8ExMAnxnrXG/j2s271Te+FPgMb/RCoqGKlrvJaaNj+qAu8c2M2mMDg4
yFFCifMWHxu8k1WQd+tPE1aBT4CTh2/3tewssoN3g7ErGoIxehg81yOpHrx5uqUYBTjQYuz3SSdg
I8wUKGSocdFL9P9tFqnp6gFlnXwFgvW9rrPy2vSD+hJW6ipoDf0tcNXu0KJKP78v9DdKb+m6Qqxt
J2dzr0UX6ugMk/6KxFa/LvJO3xq2X7w1AJMXcZlhZtBP5LJ0QD9ZGH0pfSyRWlu5BllbvOlW0OxL
8spL0CDWCd4KHrhKXq+gfA17T2mC92qCxMaGrxh0BbDL0KwxNCo+oqx+1zjjPiZFPlzaPMjZDRGH
agx6JEIkAXo7okiGusnrRj37EI9uvWCORV6onvMRVRQMAtXzf62Ts35vTP+9DhVdMC2kQbKpT43F
iOj6iqehhxUBBqiVIoKL7A1OVOyUFA3ozxPCTc/ddJLhye5Qagxy+7Wr7P5BXi4ickP/Gk1gyrOu
JsTzQp5nKEwjHuDNvoo3VexOzZtj47WIkczWidJscQjrQz8LfzZK5l5rByl4NgjFRxW4V8sy9H/c
llJsUKaQ7NAEMtzKfUmyqUVuKWhOwG6K/SQGfFuNyFmaKrbDuQAoEeLv+qAoiX4Z00JZWsLoPvwY
583Zb2pE4R9YsvpViHICsBVMVxf5gCjoI6TDDXS5g6qI1vDv2VHIsdFkBhDjn+6Y9qe0M10c0CCk
oIsAEBQFyCvksnxHhTl7iPgoEvt9yL9STT/aPDtLVe6sC3cGpL/3BMOnvPJ/SvWXcEydrRGACZFW
Ki3fpWUdR/FRzhaYbcL86L8UlTFc5ov4u0mWYC+t3Rjow5UjQIsRuorU4jyc0nC85niNn8tOv4WG
OSTjaUflsfbx+ZJrSxWDI9fHGGa+hzPfQ66Vk2wWbvfQnMyv13oF6AX6wu9LY0Drl3H6leQ+XLvA
D9jKevXUcq6bjUeHgSp1POJXUOnq0XSLej0MGbIDnS4O96adnex00NLlbUaO5bQIHly3i25r7+Gy
T7FCT8iE5VUePzl4lUAOSqINvyuyaK5pv+FZbR8EJpVPIiymq5LECzmSFyit0T0kk9vdYjU7mG0Q
9OPSC204Cbjh7Exn0hdakiEcUWdZexsDvkIBdkB3Dz9oirQBB1i3a372+G3pdV5818nhL3NqjJDM
52NGW+Sb2jGjV8P3XjNS2T89zJ3NqnXfyDw3a7QbzKWPcdNmcoGrqYnlfkRmpS+8oezPUep3j2lo
fwf15n4A7+ex52vxwVUQynQKtsBB7X5Ysf4OOSukmoT8slzaI3KPu9QH8A+Tn9ywEK+RdyARNZjm
i42s3KGNktnTgTuUfoH9qojFVXeq/BIF8ITkhKaP5dKefWo9oE/PWqw/qjUlXzvTAFDwCtuPlEbB
ldO7N/8PsdDPMWE1w2xxXxxmYwf3Yoj6f9v7LQUeAblOHgj8XbieCk2sRIak4dTF3UXMTa2b7cUI
UxdaM2hSU4kccyGDAbulpV5U5eYW5PCAG09sHjt9ICE+9eqJ12j8qpvFy+hH4wV54ugVic2HCIXx
R3Ue1VO8LPnVPZstck5LGdOo3zwjJbeUMUeU5S7D2gfmExbp8w1tNRwu4MVf5A0V9PGAPuBqI6/O
9cI+eArmebfLPS3dlzWKK/LSevQEXq1Iq5t++jDMQK28Ezqb8TFISRxgmbEIE8Pbo2nWVVVdf3FV
0a2FZ8RARlkSj1fKL+VS2P6wqjKnP1U5fONbTw7nRtexPJVLYGr/PWvMQxnLKh9X1AQ7ZHmtCQJh
25k2XtYt7gaICeQ7f1L9R9lMowkArCzFunCV3zFbM3lplaNKwoeYnBBhMizLzuzP0GZ/mOnkHzQl
dh7VuQkjsagMJ7jalWljse2gSGANOzl3W1U17cPYh+3iflExOCZ+2rVYRZBwr7kOfgokfPWeTTYs
a/SOlNoXV4EppAzHmVA2rgg0LDLJ58KHVjb+SK0v6KZD2DntpYBA9pLZhrOk4Jjs5GSZKQgP6uy4
5SyFZ/VaJkj3N1hSLR1Lvyoa/yi5NiwUDOnTtN/KtWgC6g+jroDAmT/GjCqxQIGlwvKoZtush+ZB
INy36RLlmxzxvgY497krx4Wl6SjTOmLpdZzC7o3tBgJ1hz9BFGrgh2sJbIU59nlaBl2rcGdpKPX3
hUIpk30+Nn/dW5mXyHVzfEhFd/TSRDtTbalPGKstAsMSZxm6xedJ3vbdqm/tavV5Yp7ll7MAWpue
5KWu6LhgjmulGmxsJLOWcnifkOs0ER8phVIanNfePxWEM9jogPy4JgCAUPa/VKVWzpQLb1GmXkF6
DwJePSfP1TKNFnLWb6HdpZn5oprjPyJAbGcscuqG0IsoD4Sje5Tjvq2L4wgB+k9EhmVThW+qm3tP
I0IXL4j3Dy86mnTUASm6xPr4AjxuWprT5OzkJJULe2OEmc+pgwsyRW8OSjWhajQPAakUj9k4H0kY
yaZjw+dUWMOEMWycNLkaZSqWg5krXwvb3OiN2f/yMbfIUCd5qxBzQm2h5pxaQvwULRYuqPuWL2qK
EMzY2enSQpxuO8Ul1rlWYVnHsSOzB+GU7ZPAyaUIYvsoJ+4N9tzfk7Iqtim1NXcDOmjcNk79IVf4
eJFvMQf8qaIq3yG7ON/51pfzbREco3iKH+73a2btdflBSNmTLIjsk4Xa2FKx2TGqftBezFxrbk0Z
DskSw+Z682kibSwgttgmbpvBYasuLxm0olsgQS+2n1YPtpvMFI1qJzT2XnFQA00PEO7j9d/8ZGtN
veHPZ8peXYRvBpS/W/y21tC1q1Mm0/42lJ/RlB1yBE59yNG5XQW8bqHC89PLyaDNt76NhP/95jLe
e1iroI54+hSveTcIzWRj8eeHkesBT4EVKMmj8HZPurOjHibLyi5h0v9uJnj5lzD2V0VqQlqZ47aG
ikIw2cWabU+4Ulwjn6+2X1THHjdx41TrYTSsF7XCdCvu63QpZ7UwsE7YPn7ISTSmh6cqLdHlYulM
ln1BgXeVd5TtA3NglKo/ckcvTnKud9Fv8xv0bPWsLBYxcuYdmpehz9HVVA6IF1LLbVVEJ6ex38qY
bOSSGoFO/lRAxRTe5OPj0TS4JgYwmdF/kqF7g9Ab/8wekWWF/FlT2dkldpDas4PuOU2tDubt0CwS
X1P3MuY6Xsc7uXYxH2dJELTdc1yMqxLsz1VeEBcGaaeEGoCc7Ot+HQP7XBpNKr6OGkWfofnmDa6J
5iFC2KZW44ZiWhd4Ie23wIAFNjmaejJQELkAqKW6MF/gJ9MvirHlk0Dxdumo43PFK/5QiaY9yJ7V
x797xty7D0MVFeh0LLcyPuMqN41m/nRL0wMhYpTBlqPoi1wvV8i7CSsyigVVAVp3qIztNDOqMrSw
n1MoAAuwGNZPoGx4Pnfmdx1nbOTyEIF13RrLX2BCFBJY22hxvZDZkNiNERrBM1SuRZsfPVURDw+I
p/1eK+/7Z+2n+35aG+tHKibnNK+64ySC382QZW6zKEMVPSY5VfXdex5r9fav2H15iCDwUa4bAEY/
hI3Oqe/fe91vrSmdtxUF6vpdjOJdPKIHp8G7Q9JGQfOqrvQTAtTdm99BUiEcY0CKqkYBTm9WOJx6
fGv6pm+3navZbzwlf8Xe7DrJ2/oLMlFLuUoZVP4UB7VYItFtv9kjJUzQC+zcghInzUDhS1dl5TrO
UBrHai77Eg7IImt21ay1eTj1U81+AnMZuaQOs2LZwYjidAu95TDILhJHG8Ongi9jfojgzaL2FOQa
S/QPt2HnDedGTxGerC3UJ7zKfx82ujXF774XjsfAgPNYZ2n8XiGSvCYdaO/krMsWGJdW8ZSiSfCY
zn/N80Vam2LQBmJJA4k1N1XZGQ8G1D8ZijwQWhmO4CcoFeq6KhOfnQIPLdiq/f9wdl47kuNaun4i
AfLmNrxNn1nmhijX8qK8e/r5xOiu6CnsOTgzKEAQyUVFZlRKItf6DTd7OK8iBHWoJfXRgxrw1Wgy
T/zJZ1vV386QdjS90fa4+2okH6gYis5wdmYrBXiWpbPYAf60N2kurLPdjv2jiaVHMKPLBH2v58ab
AwBM+rmIyBqpLhVluW730JivhhpXXW3rudzbevAUZO7KEQCXDD0OXkOuCg7eNg6V6ILXovMBnthm
tLb5JbcJhM6DqOHZV3ObbGXch2/QnNyrqIe3qPXCN9UV1oJyHeKNdda9RQN41Qw5qkcB50nLcu0E
FS9+zO0eQbwK/bp1knvN7tZWgb0VJLtSRgVKwcyDgxg/qjlhRmGmbeyHPoFLchjbhcocO1eXL4Sk
jeuFK5xzBzQUmKZmqLPOLtpNY+ZosgyYgq8MK0vYoRvZATANFew8zXbRkDrXoKHgmCbvXhOP78H4
i+2v9hoX/fheRz6e6FHw4k7G8C4bhwrU4D2rMYeqTmZV3pOaliOuHXq+OPIqpu6RTp/hrOnnWEvF
szUP4rm21r3fQyhdGgL9s0ta16+a9+5GJd+zCEcoEr11HnofRfmogZk98buAixkftIYV/g0Su2Bg
1VkgXL7g1n0Mxs6xb6PWEIX8AXy7Bdz7Yz/ZtibgXzYf8/HvqsQU5mSM4cB6+2FmE2tpKK78QZf/
TwNxWcwPujFsgsFHjhAzq+Z2qtrh4GEljbsAVmMTd74u3RQ4IaTjbg/VA3+vvkcK2tOsK5K9zkOo
a5BKFsO9YcwvQyblB67q6SFBGAdcjD+hWt9RnQFY3fL+2BiWBtI/NtADcoOrasEwkxd/Lj5uY2Pd
vnjlhI+c43pb1QeN7r0xgqc/YBNl/lJoVXVV8Ak1plATt7McL2q9ut7wFXpeo0EF7uCuo6gkGMc2
+5naBcafy2tYDar+rhUvA7wF/ktTlAwWzGEIK+TQGFABMZobsJNtfgKo3JmAt97F0BcveZb+qyVp
WQu8SI0tkV2WfMsGVGkkUB2MUop65QroR3+2Q7OQ9SroijUstfSkhluv8MAGmck+HxKYZOmYN8/B
kuHRy3463v4UvCDfYHE5voR5Xr7AErzmi/5lFPTOMSxyuZmMxv5UeUi3NNBzASOhe1m71rlsvHCP
EdIAGzpvQExE8s3GCWCHb4Z1xmlruhi+AauYncd7ntXJqm1K8QvpZquc6k+zbKnSgLB7UUIT6cfs
jvlNlYKEmX+ofctbqSEVNI48Z8kmzQfHDQEYdE50qPuxf2Jht56E7r0UQegjOxKEW33Cb014jX/r
wwOur8vi1gB1TDK5ctuNileHGpqUsIZ0P0MSPWk8LIsmR541J6OaiUh7hIbcvqXl4kBnO/qxiHC4
DcXo7IVLtdxxxvoFkdt+i0gP+jxx3uFZ78QXsxssXlp5f2zyqbnMWZvvW3gchynXC0F6VtMP7vRc
cA/6ANUi1KCztkKgWThbadbwG1rEJFZDF8Rnx61OTm66DypOHXIVgsb7qnVqZ6+andtEu8LyjdXc
9fbZCtlWqzN10C2bvrqCWXYbv/eSTMackC3roYpra6+1UofhnFOLFF4Je9sbq0MkDe2RtZ32iDa+
drUoWtW+Gx7jPotOTjl81EgLn0Cueo/qEJpdc9VhPd+79DT0H7HgIKMn5k8Lz1PaqbPIgX1LTV5K
qzaAXoWcc0iCPrt4gR79CKT7M7Hd/EssDQfpv8h4r/VSYLtkNIu9YrMN+Hof+bNL9raWPAPR6K5Y
AFHgz2T1NXWX97DMwlVVIVQ6oJRkhSTacseOPvp6sjd12QUPBmYUB1ssoFYwBw9I2EZb09Lbdy1o
qlU+WcGPOnLITtlpyAOhwnHMv/bGtB/KHvphUgcsa23/IwrkA+J+8jkbSYGZ/h7If/CRlVrwWMr0
4xYTAU4K7bxZq2YOPR3t8CLbqaY3hO46h21yUs1wNn5UVRvwiOfyPmi8LBX+W4AiwYs5Vke3rf0P
xxzdi6ulMLmXKGO2tHUlUrnDFDkwN/mUABRC8VlLuvwB3cviAb5nfjt01OeoZPt4ff7T745VtutH
ATjGJK9vJy0w0siPjyZE2EON7d2zjjMOwNve/tHBg+n68he6PBKDASi4sxkYOx+1zdPAiu4BKFoH
ugJz5LnE8NTX5K/ejx/JBTafA5wkN3EnnWtVaikWfBZ2MZi5v7kdVhoq1ongT2Zt9KNwqNtzK5cU
e+GKAuWlKLGIvBc9BZOEtyu5vH76Hi3E52qQv5CG5v/K6vL3WcOQWSSds0e3buvYXXH2lgNgkoBS
PZDnc2Vlf3eqMzvHnH2lTnnLX6Xnz3vVusfdL+P65JlCyd+vGlXXMxKTS9/b98m3S6vPj0m8sZ1s
jH/9DLeJ94sbVXjsBFaiLHm+T5RTnqGZRk9t0yerZtbLL+yC9A1UByhpU2l8dnK4DOhGU2iu2WhG
2XZoxuAFAyrAVeF3E3DJswxjHOja5t9XqOGSnEzX0z8b01ZduJp6qo11xhs9SR7T2IBEbffmu+mS
hFFNVRFWzQhE4LFahLTuzfuoCo6mzn0y4+78v5+fl+6Ai0L6okHMP3v425wzOabpTrVj3NSwT+Sh
hdjQcqp6wxAURqPr5ZZHAztyJz65S4iKUxFiNnl+Lwaec+WWVzap9mFGD8RJK/HAdlY8zGXmoF9I
QU0n+31RfWpUHSKBldIU2c7WXYLvA+NUIJISIRrex+lLa5roOZUz6PG8S1/KwElfkIMx1mwl5V71
qUMvqQK51FSaor1WnVue2tYf9kIG/XONVsm6d4X5FZ27E+D29i9cL+Ce1dU3u4Ee4Aa1eG5aq9i3
g8a2v4+ra8rrYDuSSHjPELZfGfkw/fJ9CDHMthPtOx5uLg9tzUYVLmgeQgscYMnjB8fi1noi28GP
2Nv2Fyc2r1Yft3+5Ls7PMiy/x7aPLHCwaROQSbkT6+zxuMW2vKU/HLDzJ1SiBVqiVVI8otAWJBzi
CqPCAOzNoU4MeWZV38Bt8+G8Fihopf6AnH7kW4+A9rPtVLj+i8uek+8srT+C0p1Wspfx17KTX3hA
pz+Toj0EQjtPlJ5PQIbEpTc7ZL70+ovI0+CMooS4VCAMhJejQugOWGZ6TfsFeYdfVp7ZT7oegRyr
smQVe277xdP8HmacT9aFxfonTf+swusaQeyuHvd2GFlb1YVD9UsON+0lmKbuIU1DnVopV+6RNKca
2mpHHr/bqNb5uWr0RFt8gHaQ1NNXN/AWPE2YfkuBeeE5wXtu7HXYGFX4M4sRZ2pI9b9TmBKIgKfT
wwSw8BiDkTwOouzx2NKcLdkJ9wlrYvepW0xcESwDT0qXOsDJnlYI+eEmtkTkQsxHqQgGlld/+08K
4ve+Ku0NXkGoXEuNypQTzSfpAu9vfExx/zgLwQP/2TeEe483zjgHX0DRnmNciX95ILB4teZfvRAp
syx15ROcJuOAL4J7KNwgeooz0+Uve5QHnJnndU5W+hLNaXzR2kQ2q3t74UeyIgzincg8ZNp/B6bS
JNDPcLyi0NzvoaHpJ22AtxiUsfEWtLnzyOLgImJbR9u0+Rz15MbBoxqYQ9dfq9REKGSJ5CVjYOel
edhIVsYxnuqfzfJE0+o2uPae/Kmeb3aeBNeUMQ2bKsAyDUL+kdXuyCJkO+As2Ucg5nQb12Laq2aP
NuHG9Mr8iD9XytYNvUnNzw1UFDJKxeoUkBsbNdMsDwi5PIsi0AEpTR6q9967beDYNXv2a5jqziv8
opxfTHRn1ddirrnP+y7fqFF9DvynZUKRtt6qMjpMl/LaoJbUyHXPr/sjCN5Ct0BPAQ7VqmhS8ZJU
qBFBgSugnRAKdRKUJXzm36GZWUAtaezgxdaltR+W0HgIuXON+OSLOjmrA1j/v89UM9Pi5JyLGdTi
PcbQt2NsGye2TvSrEEPof0+7BavO+wx1Vf76lSVptY6lJkCjRfCd9ehda3Trqg7FGGJc7rhFuDN7
3QYvKqwrs/4eVjGqz0+of1Anrfb3yXaQVdeh+5wMiwnAjPG0VQbD0Wk9e90uTfyV+Z8hq7pRo2Zm
ZHvMCdutGm0Ng9UFpI7dolvwATo2x4/Xa/e3ZjXVGw2jKURjYQEkFiYsyMA5O192xr7VUUCv7W+Z
txTrWNcc2fRgh7B0O7b9YInMxfBHGy+elY5rfciDL3pugBTAYGPQzP48aF1yGVHnPli19aBaUeJ3
zapo7eSi2uVyhu17jNou/qASvwZqn5qOIk10Uq1eJKws1amQA6YoZpt7uwnf41VukzLYqCF10EA6
XhvcbDfahLJ4iCwQht9LpxqevS6+nU1e56+ComvZzfCBSVHqPGARFs7rDs9l0N/TWR16rHbL3Yzo
0Fl6EvRXYBwQVyBG9akYvYmrXZJUArIOyUsexvxJLvIVbpa72z43nH20qFy4nf7RQe9+yjCdf/Ui
E+1TuhGuK48GAq0bNan0XbkePErQanQMXmcIfR+F03cXzytXeupQIuld830c/Rm6Csob96YaVXRW
NVoGBqNO+L33nZ6XW9uuoTSLTeaycLQdbbgWv89UUzdly3OoFZv7gKF7oCxtd4aBXQLoml7uaQmV
qsAG2URjEZfuheSh0hXqoAYzhG7VoGoZMeW6G9+wRnWjMIvs3MILfNOnptsaho8CB6i/Nzw9xNFd
DNHUKOJq4VNklic1qA5A5zee4Y3PZYJmTxrH/GEYIj2XFE2QJPafqxD1KDvILag1nfORmNOSELae
YxGLd2c+ql7UOdHipQAZm5HzYS3SNprthGgyMSUqMn0PA7fezkvTz3tEahtcj9UoPrXfMaIdz8lk
1Rd1SCU2EBsJFfJihIunU53tq6Xlzpm2N1octaQYnlp78h4VVXFpdQbEccVU7Btcgkd3oxcI4Xru
oG0Q/ULxHjumSw95nL+locJZq35RsjNCmNeR8u5mKMJ0BNe8pLZwiMeseFHo6/LmRJ2refeDZeUA
xnmjj282buxIi5HSq6r8c9wDhUXeysEf6qx7IAcxYiVVODv92jOnfAPR1oEfXx7JZwe/WFXeTsJB
/nGCNyBv86+hMyzOgOVQYDZIXiZ1NURzlibawN6pgCpwNOXwgctrvveDLnxWB3AfxRa6hL0Bs4Nj
sjuEzj52AemK3zG11QWnVs8/O+TenzPphs8CXZeHOtbW6iL30BFrMDThs8d7qFkab4knqvP9Qyvd
sFf6lKcH1adixbCs5ikabdXVtGyWMIv7cOfFZKOyyq7BhLc9hPo5Qife984FBYDd7Hr41vEsWY/1
4qgzm996f3J/6eJbIGsAxx0gUS2s5LemmrHeY9n/5ujoNVVFBzMQlaNjM8FLbfxFojWocIn1nOAV
0oy3kjmycYEXXfXE00k+VG9e3iV/6Xb7NQyonYxoj2wUNNzQoMsj6Eklb0GK5zkQQt/upw0JLPOx
m6Z1lmi4soxlEZ+8IGEhFWqYjfHkAoHO+hkbwWQ9yXgfJeX4YC+Z4cZr2N9j96FayZI+7vqxO1YL
B7CXPnopS99kRPU2+Grw60EitazNiCTAV5IkvKRy4wc7H175YSWecgAZp96Jh13QNcYHSiVPWW8V
jyFyF+vJ4GHGe6C4GImXvvc+FLqiLb3jOOgZsCpn3ESTZfOXUdAcseoxM19s1ajrAzSokQcDlh+L
Labx8w4NAnHSC8w0SlnqL/VyKJNYwmBk34Pyc7jxFikhmB88BVx9bVJ+ebHmHPmJBAkcvGVZmi9N
NRCi72lKIa5uP+kvozm7pzLDTklFVNY6ge70UvDGXs993xxUN+rtVHDMv9QUdZWc2383QK2+XdlY
Lh85/pMw+/yqIqTfjefOc3/cJ4USPo/lIfYXefCcwzjPT8DZ+zWJwYibPhPP0sh+VEjZfx1GFO5E
mWqXtnEjfk75HaTP+DX2cd6y0x4cQeJlaM+N31R8iicOa8vJ3U6IlceZ553HRRSdum2/qJj/Pu1L
vzkhy7NKxgYZcxV5D7cMY96Ppfc2mQAHEg9LI2xpwg2gq3aT2UOLPpJyNmpqHBe1nrwLcaZmgTLo
qi8ZwNNDmOXehK4if4w4/KJiiV7qxAoltK7UHc1r4EgoJp0uqNRVP/PUAx4Q8BWs0L079MM3idfF
L96bKygQdrgKQhKcfpZ+B5QwrmYkhd+pGAUbq2nDRxFVGPuILj45g+NdJNnR3TjFu4p38cle1DTG
Lpsu6syPRu/kO6gM/Pf+sZWSZTIq3yt/tM1t6QA9nRBIWrum6W06ZxiuzXIIuEEmOGqcmhGCkImJ
k2Ugk63tx+Y7CSZnFzg1hplLEsOW6ISSrx5vo720fQpDyXBrGmMkdlra1qhjZyggV+zIJ394gSLy
MaZB+HUO8B3XXXYappfnH7gp7WytC7+GmDuTZKaYXvXFoV9CjVPfWu4Xdt3AKNl07tQFlrKsZ0rv
3WwmH0f0rNuoC4C+/jwY0BupL76KIHdwGPXt26Ef3KPn6OXp3qXOrGh0rmUr84Nbt1/vg39Mn5N+
Xg0GC6k/BtR8kOPWRfQk9//5OBVF9UHbD5JFMzlV46hPOIhRTUCQdXKL56TK8GDRqq88v4tndZjL
PLno7vR078pZKl8nKz1SCgUBhvyDA1MbiYnlEios4v/4KZG3Obeoyt42TnDS20n7FKWRu9YX9RRf
D43XKbWeAhwXv2JfYmNXhmRXWk3hR9XHaGDRn0Ey3AaTjvGONg+fc+eXQNYFzPx6tKX/BW3Bdgsu
oTrWdmx87rqn2Df9L6WDh2EIL2CH9oD3pWjanWMgJYbYRnz2YtLHGcJAi+BC8jau7UXKUh1ma8x4
E3f+WTVRTNS3Gi41dpmhuMr/oPoiExZpM69a2oCotzPgw/O/+lRg2ODIN/Rhv87mSF7cuKbItRyc
PAjblWqrEdUJTRw5LZRtYdkQowbUQfj21gqxErrHqrP79aAkHXszxy9zman6bx+h4sygHc5983Dr
IvfOdtbWLDTKTX4lY9L//WHqCuD8Irxy4gpzCf7T1FVUnOz7fBMN2bA1xgQGVOV+s5zWep+kk6uW
qoWpFtz3bzw9rHcqS8WxdKs1BZX4HBsiOnfwq86qqQ5ek6hkM8OF9PrNggo464P5qfcr3A1LaGu1
GItdFOTwHxbemj455hmrmE8K2HbDuP0L7qbbWbfr5KK8p+Bvd4hbH0JZGev5kMh5vPBwwShr0svx
UrmxvqLGjP3kMqL6XM8fL6pZTEHW4QFIO89mZ4d1z19qQB3Ute7NORb1acBo+11O2UcBDP9H1XvI
80bjr8TU92k84c/U9cM6nvi3Clssaj1UOLVkP4ExxDkTRXHuDEopXiJ2s5Xbz5bUKJewuX5O5zJ5
jnnpT7bzdO8pynxfGrV9BTLQhmvfMz5Jnk/KdGVt5AEpbR/qIMqe5qOl+fWh1nz9GCVt+EAWPd/G
sZTvOjWIVVlgepfa+DZoYhNHUO+4VxPsZTAyilut+whHjWdcRp5yHJr+wy3gt/Si8TZqNA0Tdyvw
Ut+p5hDOYs2G1l8ZkVPwhvdxcZjn7KzrGZYwy9n/2KcGnGWGOsONYy3Z9Rz/x6kqTBpVsgn57g9J
oWcbKFbGXqEb8ibJTuhMoMu0IB4cp5WvuUcFxE1PiYGGt6Gd28DmDhxj9wToOf7hpjWlJpTxPjuG
kazN2QaAOKGBOY0jlASwOitTr19C/nvW1EcHJJoXnzJRkWlLMH089C2o63E5GE0QUxqrMyTP9BbT
S7a1OTmai+0H0zPL8pllYrHFosV+GKq+2seaZq5DMTs0mwvJkPl10L3p1e+QXNFHzz2rpkC9c++G
AhuDZVRoYo+qdYfWgpU8JKUBVKINELDlUA1ecpwoWq4sv+XXsZOq2mY5Wnd+FAfPKtBcNGxzq/YO
aooaiFN5KpvAvqoWzgiUGxBhUC105vOr4ZQg57L6NCdtdkY5uabyGA7XYfQn8BZljBtoF2/ZwPkv
GeIoSKBW4j0dQ8TZrFR+8Yf2l0Zu5Htf61dSudNflGnAd/pOTO5naychuq3eDCckC5Jfoza8TiWI
NCfNEDaLau3TuPzvzOM0rE3T1o4dlsYXGLEPTo++gDrMA5iHPOg3uldlty6/Qf8/ADvwT4cKbKSF
72zrI8lAP3m4FKyHcUksJO1VgOpPAvsbImIsGMwWCUEYcQsYae0N3vw1hOSzrS25fNdt82kYBwhe
9Ltxg2toXJdHtI3jT1ZebsEq9teu07szaffFoyb8y0cUCEu08pttGfXaQeSPm98L9mKQ+rE1O36w
fGw2QxjLz+zcX8piCP/qR39jQtA4SjlN+76ANOdTxjv37Uy9wLGLde2WKUsXmmZho/PTzNFRNVN2
rpj56eFBJwv7nlvU1HA8jfeq2Y+G3BbsPl7MwI02LsZL+zHL7ZeRrwGAxFo15qVnDpJ5V84/hZ/y
2BwF5q4LAplqmk+6ikxVI4KSWhRZ3RW/7dyvVFCyRIJtA8fpImCo+uwgSOuN6fsDuqQNfsIuciqx
KPj6lltJ3TEFuN21G7v1/nY/SbAJK3LNxfHv+8vzPucp34Gaou5DPzWPbQxzgQcYdynuLPihetmT
up45l+WTV3+/346V7egbt89YoBXWozYFmDsV/dE24HCmmm8+qv56cuN9qMOOb5ewW99yVnb1vLYy
EWz/mMHmC9Vq7KjENoBeffF0vIv9ELbV7wOWUqvZDeNHVQdQ/W7K7tNDb+nIpk5qvKyk2ACjFBs1
rGoIYELwQNcMLAFVDPCQ8NHjLhs08MhDMWhr08GSdEGlYDOJFjQtUBbWexEW/2r9HnPdmSX49y7P
MSuJxhCWAly+raXBdU8Dr3xMRK+dcDzw1302TJ9d36vZf/L+XnQTPiHBF+NT/VlF1UvU+N+jBqNw
P+nVXk02bXa85s9JxNqla3pxKbAq3AAPNdeqqQYCSlFgTTJHXPBXJ6Ya6p2New0OkRPbGBUZq9Pb
uB0HB3vAvmG5oppXxRl+AGVmb2E8YoRbJ90us5Psa9vhZ4/T+AfKKDxEoJBuVX8WSbiCdvLmNoY4
d2YcrHMxZl9Dr/wpRdajBBckD12RkhVQ/fXIzi0DPzIaVv+UFFW2yszsAot3OGGcPEKm5zDLHlF3
FKBip5j+7rIrdP1BJG5VBEIzO7ko5eQlTp5F406gNFCfT+KgeACm1rxqZRPuU4HepmqOnh2/grrA
MoJQR5sSFtQgYtRg67EfFLHzrFpxrDWvep9lSFeiGaz6clwUWGaCsczUZ+U2C+8OGeK8g6jtm7hH
hmYCbsgvp9WMGoRcO0H+RQZte+l6iWTLWHwoZvRUQP6JvfRBUaSx4s6fpqQR28wLnHWnawgHqDin
w0duiVMtFXyPU32Ke91EpfOAmCKmaBTKvPQ1QR3gTfQYm7XgL88NuIA3xErqXUGlf6uao1/pCyfg
l2rdJrTsNPr01R+K4jY77Ku/Zze5XrNksSXCr1zbLzBpX2Ybfge1nM/NiiJ7nbTe2YzRAD+nCrJD
asXsAmwISsLRCgEiZT0Ct3hSXcGMlSn/XdBhS6HvVTPjZ35qAnx5pDf3O7ucmvPces3Z6TRE5VUb
MeEJJubSq9qYuoC3Yv+7vffBMrI3iWW+GGklMTnlUDVJd6yz6sVPnUTf/26qQRVm9oDQpB8Om3TR
KXHKQJzHRcDECcd+U4XYPf8xoJp/9NUVHtAaW+MNrCtni3Vt9KT16d9nqk9LZPSkzqgCUhWEIP7/
HUcBO6ieYml6uyASMBb9ptbXZRJ4O2dhLKqD6vOTbIKNatqPeiSH50nXkWHnWRaMfq9aam+iWkFo
gmPmqfc70m8C/yEKcJMxS1O+DoNR7zzbcjdeXsnXrAExSsFDjelLAHKqw8bRHHunAjB6qx91Etsu
rOjHfIhfLPwG9lQ73FcqbHLVi9z9OXuA9Csz/x7Ucl6XBVjPOO28o4qNnNJ7Be+O7p2XeT+7LFj5
S2zoUjlVsdSU0rVRyWRlx17zSY+qnVcP1ms5i/BFDPYl62X7iTqXiXqZNoM6zp9cUxuOadchq+Rg
XRqJbKta6qBB731uDo7jpM/33hw72s5qZnxpmaYOuTM9tnGbXe6hGQXVFYIm2u3q8RIrdVwH5wiQ
wX1qm6diXWPgurv3ebGwVzinQoxp7EfPsqmUiqVI6qjTYKmQqoM3FP2h1KNHg1pcsyNTOLYoCnb9
ZJ+mKRU7WfrixYqlvSqQwv1ByvmGRPQq8RXLBOsjr6ZomwO5PBSDfdArv770eIu1q9HqFjG1JWvg
TP90tmoobe14ayxWoEI4yaHr8Yc1dBzT63res/ZBJQle/jopEuc6x6H9QOUFa6RlAOPoS+bI8mNO
8cY0WOTj5dz6Oxz7pq/usM5dK/pWwafZWRDdDriQIbOWpzym8viba6CMVACEO/WzRu46TF8rp4W/
1DjtRs+6qf7IoJQiz0ohdOxdbVvXtb2bTcj+NVmRr+Zc7DJILB+WV81H1Z/MBSYZ1fwxtO6iFQ0s
LnKmE5A2A+SYkX41dCq/QZ2jDIMrkpDtuE6Wl18gLOgVozvyoJu0h8HS8IFaJswZ6inUadkCNtxm
Q6T9UP1NC27PRWLonMeyeItd61qVgX9GzQ7rubH5Sj3M/Tb8c0Iu/9bz++T/HsOPVYLWn/E3KmNq
/mOHiwR3foVaRmvn/2rdx5ZINaaeA/+veTWRte1RSHOBdODtUm8GrwzeXSeG3KbZ8rssJQDOOY+g
NF4mxxJ/1VP9OvMzfBVhThI2rNurwR54XY/Djj3IdGmTGUnFVHbJY2xtLDlMj3mf/X3AbQ2ULd6R
tyg1kAXY77XNhw9QKmB5Bgum8spzR1np3IkSKieWytXZMTsLUdtlSI3jzZtDm1mGptrsD02cHm7h
9+n3aHU1NaDls3OKAb+jgroIKPTAL1lOqaaMOzhYy0A6Gf7RCv030Kc56Nh/+jXLNsjmaXC7iLr3
qyaABA+tkgfVuB8ctG70mBrjvUudSRH+HMpWAHrhWvdDwP83Fn6wRWNHe773q0+zMgQRYUQ6t5/g
dqHlx+uxUd01uizXqm+uq4DlcBLKA+a42e33u0cb2nAROnrCNi/da5wK7YRCBdsaKwpe+0mDdtTI
+ZcV2vMvWfgNBvOG/4pWtL4LEt3aZZObkTr28cFkW3jX4lFnMCbGq9Lj0SU6iJ3xd4Qa1Fpn3sUS
LYhOSfSwXrldpPAQ5cWgFZWf33PFFPwzV4n83C+/XNm/j6pZXRLsw8WGfMphiPlWJA+2rs+rsslc
yoXkyNDpxkBOq8wnfQlRh9a1P0Uk9073rrQc502HwslW9akJUzLEVNiQsndSkkeLrcVOGmPfPuia
7mzYBOHyaYWCZDT4hpU6nVqz3Q8xkuPUgrAyqXr9MIYxGk1OX774EnjkoNvlOottsVchagAZASCi
aHyrrqgfkVOeul9DN/Rr6jMoQFngRTpIBeQXxVPotuJpmIEL2rMzHdE+sTFcD9kDtQjs4VW4tNtA
WrsOxNJahcvFjz3BbuAU5v73+2Vy6s8PbQYFnVLEUViLwyYanhpcV21hP/39kXIIxksi5LFMfPOS
I/oCaC3lHaVOVWeKdBxVI89epcuwGkDJZyg39xgPAh/2p36DOC16JBqZ3fsF79PufbEXniezzo/3
a6ize6xqCvI653xBQC8ffZ9+D7v3uWSZ9lXq/bzH+hHUoSxllejmVX/VkaA/ypoqz9KKTVC6G3WK
rJ9/Lngd/jmg2pM4VHyblxwG43gLuZ02QbUbcOK9Xc/I9f7qdDaSmGqaYw2Qh7ONnePNCDqsv6pu
dVCxqi8f2wTvaDzH/hi4N0UEpVO00tjer/KvD4t0D2OrNMHAYPkJ7jFOC0tgRc0r3mqdd0jGGE3P
oCxfbMMoX3JPJusA3YRD4k1pxl6p4uee9ScV4i/QFcsXJHszIW8zQCvnbOa0+IAtY/KiDki/O4Fv
PqtGA8zhlGvRXyNA+Nt4Sx1qW/oD0B/5pFsedeHfynR3Obreoy7KkhHdu5tcnTq9H/7V+a/QcbnS
H5f7j9e46eapz1CnYZX983FKCM9yiy+URrlXJ/3pNqjiUtJtFMWXH+t2XdW+f2KoZ8mhFuWzHVPQ
0RP4FlCIuo+ZhUyzrHb+6MdgYpctulh/9MeF82d/lNr9PmulxxfeggBCHm9f1trnsElo/T5ESIp2
q6GXEUgrHpkMzvbiAgoudpCLiGuppi8D6kK3CSoQKfY1lo3tfrTLt9l49j2Y9AHSm28JzAvU8LX4
pC3NoDfnfTaCFIm7MH6zZxMmZtac1aA1d79qPe4vmLQ8FAXsKtVtwlnbUNnFlmCZ45IFh01H/U+N
9vOkv87RugT53qyhHzYoZoESUoMV6zK2mSGMgOXTjW7W4XUNH7BYpnbTh0Z2bWr0Omszajd2WtP0
RXb1KjPd8TvM29oEZ9X3ro0gh9kka6tyB5DwTXG8tTMNBQPEuaA1o4jsUK15muyX25idpO65tOVH
aqLcbHrsHRy0serYWFjVafBWy6h8aOf/IuzMlhtHsi37K2X13LDG6ADa+vYDSXCmKFEKKaQXmEIR
gXme8fW94MpKZeVtq35Bwh2QIiWRoPs5e6/dPX+OpkS7OX6yVu3BfYpmkPV+VxWk8QAnyVDZrfMw
jAiKgF0y9JNxbCb8r2RuQD1ErgsteBAP8E2tR+gx1hoZarSXXytvDrqM8pC8eYRUIm+W3+rrZqpx
l44woju3A3pmOjEmi2AyrxYMy3XMluBDWze1Ev1kF1ADbtPcq96a7VGH0rJ1yQbf2n6gbbpIsU9K
UzjAuzhDVBLydhy4Cmo5/Lzshz7SgrFBsm4TedDhivZCM1/qaEFxlQd5oVw8fb5FuT2c8oMZOAQ1
JtgTx0nbpeoEkygOWueQpNlH1jkDXiZz+j7O6rhLhIEUo0TBYFS+Xu1q0WoXzVabFSm52ra1ISpt
6qISpH2pvA0WPSqtoBr2pht+6lFn6os7k7/pWl6d8Hk9lOa4GK3FuWADtOrYn2wGYgFOOFjLxwhh
GVDz6Y0e4YpWugI/re+j7aQoxcYv6/Cxl9ngbbypnLm/l1PkzpubsiUwtXcG/5oF8HT1qc4+Sq3b
JGMsXi09aGnCughm8uq7zFV2mrC+azXXkyOFeLO+/2a3ZD0HC9xwXNZaUKjSaSVPs7yCRaVMPxvy
OgDjsmVq1GmTNmShJJ1r0ivSsoPlYz+OqwwHF0qeb4MepXiUavfnxI8aGKzzc/oJmjW19JP7aa05
SfOQh1GxI2zFR8k/YwvMi3ibtkqyK9Xxlc0xwKflYCGbJ7dmOQVSG5+quOuWse+jDIo+L2jy7tQC
dpCV9ADjZck7uoW+Ze1UryeDBMLPyanc94FJHRq+u7tS59hdD7rKfsgisGKccwW+H/jEZLgPuzF5
zFzgiTyyqZwmWnDS4zF7it2OchnAN6+VpMU4Vs9DUP+SF4vAfW7jsDxjmnjDOzR94qfoGPv30/Qs
wVPaAqQykcAdhpRXlRzKC5Ue6xsfAc6Ca4BZJQ/FtIUGpECYoJ6yQvoy3dn4y/GYG90ar/u0eOkn
mH5Fpa+SNHmbik7s1U6kYpOPanqeBd6n5RZT1X9CWWz3cmQLCqK47v7bd5JX5b+jqOGbjTL9j++m
R3V6Hizj87vJ2/q8B/ZQ5umuHPp0O5RxDD/F7x478q3uC1dZy9HYVTAZWh8POvnqB33W+8cusK1j
orT1KuvnhWwe2Mex6oKrvDnWEcGVRkDarhsTODsYT5WvkiPfQFQ+AeYjsUNiuZah5dtPnzUvefVv
Ny9DqL3pvprncoVKfSlqLKWMv9QzQFRuNGrFR7ww9VlWPwLSKsnNnRbvoKBx2GftLYUly8MzbTyR
Gu475LrF10ukZ4HOgt6nqk3ZzW3xJCXEub52EWGmvvPWWsJ4Dlw19Crfn2BW6ObRdC13qxIVhX/N
N1Y1wacf9JFWkkjn9spbYaGMFPJRYKjDgL/ed88p9tWVtB/JIQ586CmLOl8O/T+HZqJeP7+2SBCN
j3HSrxslMnddZhMNRgzdagxL916Gg6mDgqA21DEdgnbV12AJ4ytcqfB+cqtf+DboT8RKTG0G3bsc
ZlHFoz6Jd0rembA3o46Edtr5aydW1c9sAOQhfwwNoNFPAL9PlFhdjCd33ZI2PiwHeRbkJrpzAtMs
51uoq0F3iCw+mEvdSsEMie4o9avqAOlODnUgSt/kMALecFT/fZi7MAYERpqVjBSplDZZB1VZHBRS
5ygbQo0qLSz48qqxkHubva+ZKq/HTuWZ4fRrqUf+0i2z4dFIFg+eUNgAee3mEF0YrawhCx87tbZP
Du2iB1leRePLJ7gK02uZkvOO73xOyRvSxX283CW/8PM1a2BAg76gvk3GZK+FU8R3YV0S0DS30GRM
s/4hqp0Bms+rVReH0xphcLoJBZoFR2hrmQ8jA2DkGR5j3MczUIO/XUCL/1uFtnP4mkdPGmz6OCWJ
yQZtxNaDhkVgQrnkLAib/UjOweVrvnDLdB3aGZy85Y7Pw9hA1vA7OkPJkhoVmoV/Xr5d2ZiN5zfx
j5bYIfreyp38w1lojL9GwSyS+5AMIKlKltf+HP37181unRx8nuSr3B3SdYNeecPnNtnWX97zL4t6
a00PrMys3Viby6YzUN2BomZ7lNzasSZ1q+9z3DWmekuoNXnsjkpizhziGqGu7AoUrVd5VVcEAKDZ
HBAhLlcnglZhMORsL5cv1gRQilJVvM+bjYZVQlPXOxmJ2C0Jik4NNmmcpt/NMpLzX4evOT2rH3Mk
aHt58Wveb+ppZdnaRNc59PJgMm70PcS3jjTaNJubRzlykOv7BetUOTJmqhWt8TmACC062tdTP4/f
QPzJOwqrna6RYh4taKi4GIEKikRDPb4cWt3/4+z/NReNAJbMusbU/v+/Wd7SW/p3nS3e7vMLLFsc
Y7KMTVPR8CqxcgEnXR+QIhOiUITZzbEz4lC7Kf1poMqyMjpRtGHop0LK1wYKuY4G0yeyyZYvErMl
z8ONXskVPeeNXv0yTP1O9Pn4PSFMYOPavX/RM0s5JkZKSTEy6fxHP7M0V9lbtPqzaIC2tUFXPLmg
ozbkzysPYYr5hEWMoI1sj1srjATZQpazy3z6mAN/5EOkZMUxKd3gBEdd27PkFede88kK7cxVpnXq
Ay/T8xC55Z1cq2VF0e5BuRBpkpxEXj03schf5qkKPIUlESUqOznpYTZsyaqKn4Ag1qs6G+Zf4VsI
auNXxofqai4jdYdzOFsPfTVfkYa8mlBAX4paz485Bdc1iefK8zQDwUz5t7fyatjkr6j4t0tC1xMJ
EqiHez14KsOGvI+0iR/rZOo3fELmt9rqWMINRf3QOSBrqjbGNFD5NHzVSrsGY4OzTfPtuz7xja0W
KtEdqoBip096BXCqEDu3SOdzjzBoXRFp4OZ++d0OCy+imPPU1ppxF5hVgR2G+TJtXY+wN9T3bEhZ
wdbXGLvSiTrhq1Y2hB3gWs09BFUQMiEF3+ShLIoXXyjB2U0oCBgwCa+LbkpYDlYWvHZeV9BT3jW5
pe8HW3to5jG/xJRHLplNZMMqdnNt/c9//M//878/xv8V/CruixR7Yf6PnBZQAVu1+a9/aqah/vMf
5eeFw8//+qdlCsc1TZW9kQUHXtB84frH+w2G23L//+gSu2LTMcTrBtbwYYr3JLlgmc0kKnk54GMl
A6EmF+hrTp6FmmvRnKFuBTn0X19iIf5ntfaXe8sFxgyNfmlnUOCbS/P3FKnW3oZKE3qGCf9AY9G9
D7qAX6O+2DtYJQyrtspG4CNMqlRYgb756koteBa3IoE3hKx5I4eKqJU7eUZytHEYY+sJ555jEAPz
rwuNbns1mkSIvcsFs3PdDVVBfRPq9d5sEE35g2U9UG/S78uSBOqayk5hJRlRM/mjvBYmqXhAHdTt
85qIGad0M9IqarPz2mp4EqLAc2RmQ8pqPLhiRoQ21I7iamBUuoauqZ41PWEFk9ufU/KiOcRAnaII
GqM2V0QeL18R5q993R2x1M5PyG5p75Z2ghK+AeOlXmC1W++m22dIj+CzZman3+Yg/BXls/Vep0O7
yiHZ7tUccFTGT8HiqtyMal7dhEJcojW2j8A8qWsuwYtdA7kP6KA4yYuRVuEKFzEq3+UqoUtsE8ya
F/gyHGy32GkidDdyKMZAOwyzRa6niguLelCM/IFCwCj42+VxPOx1UgmUVbBYXiMUMZhYNfcZYR12
izQFrxb0Jb2MIoObIE8/Z2fNzg66KH/7Yu7PeVH15zaaYGvRS0Fyb/nqMS3i6bEs8glvjBpu5LAd
+UTLbbSbXKO7OT2GZvJmOo5BiXgFsYTgGJO8TaguVrWyfftHMcbmVkd1ddYiv/jLQc6F2bvjJM6T
rcQwOzr7p9ZAwJ2oMx7C2nRxCMzuczZFimdgcdrJYRUZGQzlIT/JIfi1ndrfMq1OHuQhrNL0OKnD
b95zXjHbsInAdGwJKBE7NrDOqzK9QPpsv491DMkJm5RnANN5HQcyLutueBTqYVJiJCaxillQgQIY
1zC+6bzpxA6lLeu/pb9ERqi6ojJvYtlTeRQLKAr9mMNUJWVEbV2BxaB0HuuMZsacs/sf23He1yza
X+fk2+DkyXeCafJjaQiSv5dpIarf7BG1ezoHyX2rEffeLvOpQnS8nuqUg8yye5m6dqWJpj+y4yZw
3tD9I4Xy3+3s5jfVHvObKBJnU2sTT+VyMi7UFc5Yt+lL4gUga9a9J2wge5x5hG6H3gRGtgyV3oUO
s10ch8kE8ZZMao+PiOHXFESP9jwW707ARbM2qpfGEjj6bb87B7VZei5ghtAlYcw2YPLLw7w4mqH8
P0U4ua6tpVXXfggFMg4loebhFBPOc6FuiYJ4G/QsOJt+EccbvDh0fdV0WyG2tLAW3QYckze9qvgN
k9VwkEN5IRbdWsttfd2kS9Swo+XtanDV8lz4eXW2m3zdWc18tFq/PAedUXpsm6NdS4DCGnho+YKy
MFy55jUWEZyVwDjUwVh+x6lvemoUBdATTHHtSL9b+zRsP4b4Y+pL4eH/SE/uGN8PvlDve10fn1vx
07AIwnTwSrAGU8o7tL3gyaYk35pGyRok1kooNVyQB6ND5iHikXwA4OiqOpx7GNpwQceUHoLWbmzV
ad56q771bTo+jkQ/n4U++CCWmUdy/Yq3avCaCgDKxNPnxlLO3vYipCmqOdFNzpEJEmK4nqp9ikSG
9nPc7Zxcy+/RLxsHd7A/5GjS/POk9+FDM4T3nTW6v8hQwHLl5O+Dx8MymYZHfEj5cFfpeUY9BemO
3V3nwd4YzlDe6rpKdgErKkqwcUPsAqz/eC5IfAaBQjKXXfzGtx+66e95YBdjx536LdfZHiNxLS61
WoujDpBsXZJDvjWTYe/nHS+VMa6u8sw1sMQ1yhRsWEQ1N0qEyIFjuya/1nRXSUIQo5HCJqgaI4Bo
Iu6dSSnIr2EFNGU/5kw4vwqz+TlVavrM463ySioQF1UfICtUrEGCPjziWrKO4UyXVp6xzrfomv37
JO3jXV76yZ5i3LtbY56cjCh4AlCu3Bsd7JBlJKcsghRYZ9hnOZqUzFoyWQwvbHXl0WWbfKbD/DZT
eLvNFICvhpW+J5EevNn1VGxQOmenUgvab5A04Osn4dtQZ8S6UPvfQ6eMiqR55rd4do2u/EEKVLCu
Ire79mTUnbF/ENGejcWPhvhhjcfvQbQB5eUq1u8i2z0HrkGM6zKKR7PeqVbcrlvkxR6AGmUfm4n5
XcmMTYMy7VtYxdUlVUk8GiKzegGisCmDGelOoj3KQ1ynzw6v74scsS2et4QdWJuoqh6ncVL3CJSK
c6x2+XmKzfzzLMIKRhHdbs8DG7sdNK6104XFtoxIEgjUPD1rqZ98HuQw51OdCtgy+XXZLAZj4+al
8vcL8j4jG3pyLHpNoUirVOsh5Q3gOFa9w58OIL+j9HId3emHQn/p8DmqG6asVl+ldTluXLYH1HME
Ws4ZYpC9DKWRuaptcWY/wGJqKSpg9/pjKF3PcjjA8Pz7zREtzY1JwsAuRdVCDL35GuiB6w2dOrMI
tY1XvI684Pg8cZxqlSyF9hRBz4GdAVIpUSc1deJ9grb20V5K9lhPyaHul/XdMpzwqR6JlqZ6Xc1x
vR7n+zJrxL4cZjJ9yYrCyOjDLVg+IwkjfXF7P9/6bQw9D5PsnSLa8Q5xoNeAKTy5LiHA9PGWqyNb
21hPH/oqifYpmYHEpY/1Cxa2J91ocQ/r8/SNqBGqjnH9ktqldjFV2NIRRN6ra7dXQYZNjeOx90/1
nwd/NtkkacFVGF5nWOoVBbT2EKfBy9jZySuEPNMzdSBbcrhkPfBj9c/gPtbIxlpWJu7yQOhTkruU
/u5zGOoAAlMwTifUsDnFq6jcWnCNL8ZykGeu7qxgUQ0nOVKVSR9W8pSaibG1DfC/sPSyfRVaT1Zp
krgxLi79HBwOi61gardt6CzAWpZnpGyKzedf3cQcmCS40z5fE8vQBXd4lK8YXA9/DL+udi6hDWrf
mMS9tt1T3Ok9CEI7x0/FMNfM+FgC/SAdgWEyRg0aSBaa1rAGpCYe6qUd1DnRcGg6dDPFgK9hCWK6
Uy06yI3JMyNq/YfZiY1gpSzBVkAgQ0W55xFevAFqD9Z5lUyPet5NXoGd6EKOn9i1pEggDAhvsBTi
3UDL6+RjWUcNY8/2tjH1bu93zsFuIfSxDW3uRaWACWKBVig8HATLBg/2mHKVhzELgnt/TNZsHcO7
JIrBhaSA1vZNSbNIS2nVwYfHdVRpPU3FJluANvGWDFz7mvSG7g2FMtzPGJU8x7cDKtwh8YRu0d5X
cwQJpUmirRzKAys11C6aev2aUjpgTlg094oI4nO+YFBGBybI4CSKN7VGdB6WgzyTBxMrt9diDmWF
HcxHpTGmo6l2E7mF/xrKOXn4mpO3fM7F323cOO08u5h6A5vCPjABd8jOPRy+N9yOnZfVQ3MYLDP+
3sGO6ejbvAk8LruE5/vOJojrpmU2WZcRxvkg9vdTl9NogIPM0pROk92PwVrOyYMwtOreeABuXZ1L
vClbqAO7pGdvVAZmhJLPoVpOpfHI6n8jjEw5DElLyRl5a3UceXFrnjz9HEdWjWdxuYTsQN/0Lk6W
k1MkE81u/hGUyvfRYIrn9ObQlnjGPo/VLoB+pPb+uhP59JIYCt4HJaM9YaPSQ9+2iQu1fWE3mmCg
iGzPLIz+JRT5ysc1DA+F0nOUhCSGxX1GTZS5r8N/ntOH4dtY9wjMUQvyFA1BO/gg6ihJ2iyKi+GY
OBW+BnrEAwHwUPoARlW84SGB35WTsM9Dp1Fpd30vD4tgZ8VlSyuJA8jGP8502nmUzXK2Na5jKrs+
dk+q2cfeqDRrYzGON5NKi1CLhwdRNPMKKXHzUSndTu8i8d0NLM3T4yE4KVYhDmAL502Wm91jn43O
3tY1aNqEdDzWUcMcVvDQTm661peXKDbEN6Pgj1CM9k2OXOodNYiHRwAL9rdmhPOa6PlTxdt511oY
mn22sV7RV8PRVhTrViXpr5qw9vdMM8pVb2kNkQnRfEqqxNwQMphCuWOHRXALlDoV+gilwsBj8Uyr
eZnrwojwzVmL95PsTkNhfSqtHs+qXRBR6Ts+LWTw/VpOpGMHQCtW7aMOYX/TTA3f18wMb0TzcVfl
2kaNC6AdrEDGOfXPBKKNayMr+83XnLzQL1flmbwgEij/U4u5X87xq/A9g1XFvkTThMAsiN6T1Lag
HZGk0tS9fdfhvVtZywW6Fb97g0xrZeycdYRzA8/issaTh6lzOCsSJuVpWI1e6wTEYBOEsXZxYm9S
Wr5nHZDq2VwOcqhByT2qThWvJuvNwtn24qQ25VCbWE85pJk4ehak2b0cjnb5VoBwvx+It3lygG7K
aRXY6MnMdcIt1Mh+caZ2onuY7wFcGDR74Nd0xG6/hCMCsL5Ty4+h4QU+ZjoRCoPXKaghkeKUl3FO
nPfCVuqVgjj3AECVvIegbI8qHYnPA9CmP87aiX3VKkbRlc6KuQ81o/m8RZ7V8upfTvuyjbwC/dbK
Z4nmxyXx6BosQ1d07GSLwYLJqWr35nIIHCPbkmpE/1fY2L1HkmTglD+VmWqd2zq0buEIDYW8xHBF
q9y8oe0zb4g7sS7CUj+wJjdvotTra2BaW3mR/1fzCo7SODimWVwLIFfXvO71yxB3qzgxd72upVcj
zPr7jDDKe/4QUE7jyunv5ZmwtHAdUQvcfc3xAgdbybIfCNa/3azPtZfBeGepAGaxo2N1cObxvSmd
9CZUR5w7SuProiunt2UenEp2AwMrzhEia/B09ijnS2zsXsYODggDTj2iFHjolU15oLBsHWurvSX2
j7mIfMIxnOaBQAD1TgJjqobOP0AHF807vBkwEkTc+amxiacieyLIcqBpfrC7rtzwfGpfyJOaNu0U
RwddE+2LUcWvZBP518lxfBpkr/KmXiexJnZGVtvL1zSh0ewMfbQ9+TWtKHGYpGZ7+vyOZr0ncTh+
pKZerJ2s+xUKszt+HZDn/3U4DCF9tXj4b3NZfDSUbHogzouIncDI+MiCT2Eth7Jjr6LlN32hTGil
pu/SGQ1FTNbWuqopgujRhKQe2MJKIal7yGPxq6ryFyGc7jXhibr2i1o8zkOSee5guneoU0J2La1J
AoCjABJquq1hTBtqCTrPLjhWJIXFT5/DUaj54lEjdIrdOnIfm/DqhScRLZAJeQiDQds1QofBLJpF
75LwhjFz+11P+2TB4jsP/WDh6KFDsoHuGb2MSYNoF8nqEHoDZTC650jv2rp3HzqNqADHjPrvsUG3
ZzYVaK4sD0JWyfdt5dz11OT2ZU1+wUwAA0aM5TQJWd8OUwx0JZxJPDMCOoH6YnbPyUlcRsKEeZ9B
u13LoaE3yi2M2j0FsgtbP431+gQ+Ly7jH6pldcfB9BFrLgdHZ2tgEJmza2CO7CLqL94spmgdwj97
bhsWDKz8ou+ppqFZdefsdazAhsaszt4yNfvVULlO6urWhHZ1rJaDPLPbgXWDPMUPz6m8BO9vT3yz
2NmjraQrp074XJKnrmr3ICYJFoPLSfZFWBknwh/vRofabTsCSGA1rdvHwM2dI6Fp9vFzCHtxX1qC
UEnqSNJLGDfT9GAPTnlpqvwkR3KefmlycrrizXcXz/As4vQwWjSl9MUQLG+Zh77ZFfRa8YNgADP6
WTz58bdMKfCEuJhXrYDyUKc4HlUn81fMZ4sal84PiiA/ht5N3vypxMivWGLj9HVwCZp90ZTiVScb
edeWdgqEUGhv7DcqHTcBJM7dhL9v15iT8oriCwhNhBS6ebAIA9kZnfEmW4Ffrb2voZwb1fpl0Jz4
s/knp+QdX21AYZG4wm/84+t7kOdSrOBp1Pu+w5FpT+R5tmW+qQ1nfgeOqa/tRNOuZukKovky4Ca9
uZW9gPY7nYT0Ks8xjPJgXjoEjfakhD2N/T9n5HQPUXAcUAXJkTzUHc5UnnGW6zpPrGVarxuGcauO
lftkAfLdF36db4JqpPTbz83Jd91hJa8SGFtda4Ne0nKxJ0bzUaBdsRUYak2BgReBwMPntRkPQZkI
1hPLv5ISG75OuqA9FCn8jyC2Jg8SS4V8igP5G9WJBv4fQ/KP9V3gNBc5XyE2LVfyPs03voNLG/Y9
XXLk1YKkj6XBIQ8DJZy7Qs+UndXP2WfnQ8593UJudqiN893fpqHJ0pxrw273twu1GY3bLCEPV16o
YqTX06BWJwKni01NoNbTnBUEkxlx/1ImPh/144wR2o2xKGv+h54rB9qQYA8aQTAlVCkgBxUdeUr2
K1uftuq2ti37B4+EDpuwRlIlLwNPV3L1LtFhORtQuQ7+oLsXFySbJ5ope6yDIdsnIOIveYMXZNUv
cBzoh8pWGHRg7LYXkB25LC/IMzk3GIAOKtXcy/kZs8u6CmtY6yJo7uShr6ZtY2n9SZ2zu//cZLPs
v7fYXFvVhSMcemyGpRvOv7fYIPYDsmbbswYNtE4MPVt17ZAfp0Xjm/Z1cuvIE1YKHtSuk2Df0rGL
+OWP1hc4qDogp1YMS9tRxpH4bS6E2UOKNPmd/1oDMe5Nr9RnrRHtxaj4kMGIHLwZyrDVcwHkMooT
UqeT1GM9nm1VzVBzqPQjlNTaJv1WjQ9K2Yr7pFc2iaN3Z4yaVOaB0E70bnKxod0+r6NYpeUUBcnO
9e1mH9kDalTemKep6qedyaPqqkRK4hF5P+350udoKbEly4E2S/55qEXf79rc/6aQJnD8z79k5+99
TFuFqAjkxbIEy17bXa7/pY8Z1PGs1OArVk2f8vf/amKy19n52WDAQ/mzsUmJBOPXSMqF0gKcpWBW
aLPqdX5AS2gZsrECdEm897YuE/NIjcFZE8gBLGlymqcAPgdPzW46RHZp3vt5DRBMCZqf2XvtKuFP
zdSLdaNrJfqQxD2oZuBvAx3od1nUP1W1VW5WwyfbVgn0F3qb2lke5tRRzwa/mnPmiBE1PfQCW1jN
bdTAwVoDhBA5lIcisPRVeAeQMj33cKae6xDjvDoEr8HsGvtaQzVu1E34Sq3ng1gUDVFgGrH6AS+0
3MXOTYcXDyU/hxm6ptc67/MoGx/UIfNXUdAMP+v3LhidrSbSaSuFAHRIYMpH/YMc6XpNArACYBAv
Q/Doa2Dq/vPf1LBt629vHdvU4KC4fHii8DM0+2/d6d73w2AaK4PaxV0XhvkHwhW48G47Xvsw1k9B
0aYeDvnmrWmIQV/uUMP4QyVdPq0cDBaR6ntR5zaXKrf3MtJBh4Z50E3tLS9C4BudO6LuXIOH0x8g
O8c3e3JpWwX2r8htSf8wxIsurbbKRPhJ6IZ/aY0D8zaphgzWFojheLHIJ4FhWBsb4lO3VmX0J2tM
/UWdBDB21Qf8gDyjoFsJ2vvWElFY4Zi9jKQ3DxsWYiwvx2iiPp5PK2DGoWu753Ju60tGEfPS068b
SUcCd5BamMdNcQqSqjoNdMtDTzGQXYe4uq1gE+lJQzmAdufkpOEe9ObFHmbthBz+yZqN9gxQTnty
RHdDoqXdTVOhPbHfT9fVlJ3suI02vZNMp6+DGXXTyX/P+az9phUataouIWguAQSsBhO0WTu1rtTY
zWvVG3dxMZDetowGB6qZbSlkDIwt+u/U1B8SFrN7nUf63m3FsqW3xQoli/hJKBG86E2gOC7bclbw
lRpH1HCWU5i+Fku5Y4Hwz/E154ru3r3KM4DLzaYWZrZp1PhIIc0/iwosV4TPfhVmGbCNoRPfBtH+
rMYxuJMionb0X7sS5W8DWgC4TEg7WtWbG3m8BRsYPp5Y79UbkPi4ywA0XZy8Di8CBHhY6tUJUY5+
1uZ7NUU5CfUr+lZbyDChVUDwWoaUycJtZ9iKJ68iVcrR4bXZJsucLSHQw/PIB+VcFuZWDCLeIlUN
rgP7JUwHRbHNgzC4xoWDBHzqknqnUfdffY7lJWhCpMigGN2Z4I3EeuSZsjPn/ghXV6VAxzIa/aVO
jZPgw6pCYs9eX7thZDQ2hcAJJSVf8tDxuTQCFr+XIxbm+t6vsmkl2GkBHIEiMnW/O/zpp7DvzVtS
5dPZDeLnWsf3ZBTuvKn0/qkkbwo1bTqtrTZXrgU9mm9V4nuCV/s7GlDiOrLBOWl1ZTzQ5ExYyfrD
uwbdkOg75NoVTBysfGfdeCM0Fva041rtSk6JZb43yo6PE7NaIywmkdHUCRVPoegqfCLQfF6GDtgp
siQXUvV0jCx7Ogq+cbaSYxWZ32qYup/yUYs2mrhfI7Euoy8+poVbGkU8xNvSrHnPMExt9cnUMJ6p
ydGA0neWb8HUsKpL5tLcjovc2sg5eYh7Mt4htexaA48Y1akIhpY9z2R7LKfErGRH6EFS5YcIMd1G
gp9PDiW/u9bQtCBm0jxsFe0FNj5UeFt76msrfazyX5OV8WZWoUK148+aWKxwNRfNtmsa5cPPy9/t
1JNPAYntzvcb8HDUdzyJP6ijcTqTkvoH02BWsPXutcauII80OO2n6SZHmFPrBwAnIWC+fvC3CAEH
4E7wrLEH77AO+scahw/Np+X065DBVlrPdGe2wiIglPw1x9Opxr13J7ZN2nuQPIUi6R4TK4t4V5fj
DQND5C39hG3My85LFcU816XPhxuWcciVjXleGKFnWlOAV4vY6g527OyF4fbEgBqBepoIl901Gh/f
ywi4unqSZ/IQh3pElEOFKyIjTRS335weQ0c5Z5UNMKFyss1Mr29Dvya9FKYd7Tr42dCYg+xit016
kRfkmZyTw1TU+gpwqMnPxpehZv/jPmqAzjpo+go9Ua5fAL8Hu472Oq9q9vt4cmsTN0KU6ERxPoKi
DfajEt9nwZDQbONAFey+D0rBK9ofN6xkp++9gmm4zebyMllu8JzPFWtV5rvMsA6CUg+g8MQ8NyE1
q4TAlkvCDgRH07knmPOSDyQtfM7X4BiHVRaC9PJREa/lzQCG8nWYtbVnTQW/nmFg1525wz1F44fA
d/GDLD2+XK9vU6b6FzmV19mvwLGdXWXar5XL1pj1a5Jv1KHrzuESaIc+G8mFEaTbGIV/vOKDMl8H
OTh4zc0epUJ2GY2gVh4/F1jt9HlNKqTzf43Yco2e6gC6cMIe5LT5EQoXvnCdp9Glxhhh/IqH1H6N
Rghf7I6I9lqG+gTCY3Tr58FwEI1lcZlsTaIuL7UodI83ZuA1XWUeNXC/m9ASR9EX7nusICCtsbTc
jTMVr2QY8rW8AK7qiH1m0ylVfhTZQIrgX05RlvNYt7KXfqjdo1257lGeqa3qQjvkwOLxjzN5Ic56
rEEN8Miq5TnVqG64BpOlbfBaZQ4c5vijoWGsuu7Onnwy26MG8ypyliek4pGzmxSqrTEx1wh59jXE
3LsapMrnoUJvA6DF+m3WhbgjsJ3AIXk1JXmNTk5z/LpXyFuGj1R5C/vY2Gma+Ai1qLaOSsdQKAa8
nwmdOGqzdBdoCTEv/5et81puXNmy7RchAt680ntSlC29IGSqEi7h/dffAajOqe4b/YIAEtTeKpFE
Zq4155gsA+bJfz4D0NEf1TB5qUWZHcuil495TF6BXevhYb7sHBJh01EljhuXSMbuO/kKtZFuFgCU
Rx81135iNjVZmUIQy4yz6qIDms9Ss7zKQq+ocOb6UaMntM2tpLcWZUIrVXMvNiU2Mq4d/1gF1kNr
8ICeUF/6fAhzk5ZJzXzIkBKp8UPejBlMkcu/kfmsB52KxKC+/vwwq7VtqJuwdEaRPw5Z+0nwpPsK
snCJmk85zId4OhtIW3SDqL86KLf3ReMQ9+MU+Xvuf0Q9CGM5RrhWkC7i10/6B3tos0XmJP7HWNZ/
4pxUZcxA96wd3QVrFPFKZ/fvmTOdUWcQr/PZfDeOowKKOW3t/+O189i//xIbuwPSsnwPkWAtzUg7
55PvK9Et9TxfRimmprBJXocpZmM++Gzwfs6SRBpbqiS/NFUqJ2M6zK+g4FcdG9dZZyVw9yKKtRPA
oJLm1RDsLBVayDBgpwJgLV4IuYY425fDl4XVORlGY+u6answzXTXENzy6ZjCWIwETD5h9x7R1scY
+2hrP1hWfi5D233Fid6vk77Xj7Fd5ZfUjTI4KK5H0FKXtQshYMtR6K636Bu7MxqemhZ772xirf8a
lbw8ezE4lLjWy4/MC64w0sVzGyYa9TXdWhtESNNzi56CXGERpsbjbibFgMaX1NURO8yIiPmuVdPU
sEupbBrHVVGgJO0y9vAwhpYPizlkpRoYKoFTpf6iEfRhyrJ/LLO+2ZUxXQnym7SjOy23O2LGFKWK
D/PVPE6R8+/N+ay2Q3LhW3s3v2Ie+vfj/15bqx/C9tSDPdQu/k2aMh6d8+N8cKazDPCgvZxPkdZi
PISzEJq1OEpNEcdR1wXBOlzOZ/QTBB1gIVYje73llJoUuxSGhrYNMEgDaJQ8DEdRXX39u1dqsZ7d
ILMvxJJk0SOIXUiZFfeIrdaUVP7pZ+D2k8ZY05FPNuqEMRIy/3uYL1mI4QPChMEcotKLEOafEQyT
zEzzvfLRspWmjO9sttkVB1EKC1SliOlJDH2QuCITrkpkeHLNdBgtgqghssc1BTUNY3iPHXufi3B4
tmS+Y6ZoVlmuGY8Bv8JiZsCThrOoiNF5dSJ29VDzD9KmfWrZGoYils3Axlyv2s5BdblFDzGhJEu3
uFiNY9suMfYMcMkN6KF13f+czWPzZZMBRiuF/PAtdZ1nhv1tmtGfMo6D51jY3aYubO1gtBvPcfpn
p72ZZpi/0s0D1NOGT/BVdrW0lYfCYo3iZLTYZuOz0IMvtqvKw1B14vxvvAyUz3+vrwHyL1BW0ncs
rcegyBEhiHIzxrmkN1YU4aLT8zezAMpWT7gsvI/G2qGtTZsCHNboeKwqO3WqazvyyZB9vxDpgFJb
hs0y7C35VXeTs9gNnmvF+sqD8jWYPFWJN2Bl4Im1tWBJPgpV1e8o8OJtX3TI/F0XQku1hH02vM/D
7mio29zDF2BE5tlrICtkdtQcTE3FjMWVEJ5zcdOwNVjRG7ecGoPUdYTICp9JVaiv82WqJMR0toHr
X0iCiP8UcXUIxzz4RmX64jda+MEymm4qeTJvYpLhVVjGnuOxtJZWRXwPRSx7FUPcuLlgIReyrr4o
sAb32MiNpRuHzaudumwa9WH4Mnux7TOCuiiG/ElbEpfw0Dx5slJYbfCf7gwycUmXrOHKKkRaZsHV
mCyWKN/MhT0Q9uQ1ypkFZXOIGxWMvxSgJ9IApu/kU0JJfep6H4YaIvJbC41iRcH9j2WOxGpPB69N
k3PeJb9MVTjbeahUyHK1lJ1p6t49YXV6aGOtW/TU9NJlqqRUpyqXvpkZ+neLeJEjUPw/84vdvA/J
4CX9GQf9Qg3V4DOaJj20kDmqv7G60RtT6cWDN+rl+IwZu3xKVRu4ZMo2g41+vcrGKR9I4DqtwGw+
4Ph1pgKWf0wFQIiAZ+KWwGznykIWdokZec9DEpbkFDr+p5blW0QBqH1guS4zIyMJOqr+DKP5m/Lc
cFZUXb2IytiJ1g7l0rUtfW1iKVq3vtaRzchBqepL4GbdeR6yvcLcsA4jTdOTOw077zVMo7+HVIeC
yVIvWFWxWy4oXbsL5LvsZfUmJqIQnt0xnDazuq/YpyKLnxxXoygdVAnhFxEN4IhOW9ECcJsvTTTS
D4XyPV+knrHOZFadMVJBKqRs8sQj3l/kSeK/5dhdPD9Lv7SANaajCIE4CkIGvarQlB9VGzorz/Pk
aZQ5XcIcx57lxfLVZuFc6onRrwQAiXM4HaAKgr6L7cd0NPxH4WlPMu6McyOU9pxlcExc90Rlon9V
WJ6fbAJpSQws1RcRh0uBJIwwmN58+3cWIeClP17md0HhDniQeyrHEWJnYlwSw6ZtrpMXt5hv4H+m
TdIca9ol66xW/GOINvYoTFxCZCNYZz6+9TKM1fqeF1l9VxWyhMqOHoKzLrw6Ra9aaE+1Rds0JTZm
M18aiqWs0qS9A6LDeoHKDVs3Fv7Q7IZz3obasxmEGONQzrYsmZeKdM49zRmLtVGUrJuGuhQpuPqO
WpDGY0KxnkIc9KKq0rfaT4NDpQU5UlA7ffNSq14ikxiPXi0It8lD/1gIvtqWarNXorf0ZJh6slIs
SaRZU7d80JCNgKnPFuQZKw8RcqgDSgZt7Q9B824BX9bLrv3ssjBiBnZcbM6NQdPMGReF50eYwWVw
VSoZm+w4vXFtBVdRooHNaZeASeCgqKUPXsvrjF3co8keykvjKNnjfMBsxaTu1fBazTF7xNTpH7wM
Ttx81x+K5jYh8YCjKCtI3vjCe5bmi9yxyz2r9S8Uuh57drve6ZrTv/QaSP+WXpoamitZ5iMbx8g9
lIiLDoPSEzRiYIUymjbZem7HDt5qqYkSLtV1rXXxFA2dgdaZW8Bfw4ONPmw5RDaKDr9d26Ox0jsS
0AmYDS5BmJDOOUVltx3JBNScPuZxOrLyaHvehmwJ44KULtiFI5yWn/0NhuFyp7CCt7dGGxHzRczW
uhqKetEAHcWM5shTPx3my/9rrPJ3VIzBEOBAWyszjHEiLyKwFMfIKp7kxFyEo9zfvLbK1hCKXHP/
8FPyMMYyXxl6qaxr3ysfVKtqzqipDrPYo5JN8NCU1J4mJcisCZlVI5qlBFSz/iMRcTG0+Lo5Xucf
cp3I2fk9kSw/PyVHY4Nso1zVSfmZ1/BeNROvQmtW+SHNYszK/O6PqQZ7NOgDcojRbmbTHt+IDHko
wqhYGUaQnpLO+jO3BudmoGFMPa75OotxHpayOPgBYGba09QVLHw37nQ5j3lhAI6xpxlI/qOxCwIj
uP2M5WT9MMFt55fRg6qYZSL/kNGdXzqlaD9pSyEM1+03bLcVzIgSPERA9dWaisCIFP/nodKRuWiK
cRor9SvBxPZbjb66sL+ziPEOTRmv8qKnnKexagAUtXBI9nIknYyZzx6EA8GBWqO1i3/XMkEM42r2
cR7S7Lg+FmG+sgzPWUUaKCYe1umvfsHX0duaxjhCp9eosgRKoE+Z7qSOGqJgc8BlEqOdEchsT1g5
oJwP4oguCguF3aH7mq//nubzVssktShnaxtFzEKozvyXOPEC5OgEEisuObDouWgd2rG5n+/6ufIb
C712mQ0/bUvRiaunnmyOe+HZO9FHFY7Owl/H3rKuHPfO36Z8LMpioHgIPKyWXvkohhYuZeIf+pMa
ufZrUeoUYRNN4nmhRz+6AC60IHmbx6d13CYeQ/dZ2vbeLV7qQjU+Q2T7mL+r5FoyJR06r4nYsg3q
i2Lh+KrS7NuGG61omfnS9lqAmbSbtH9WtOaP4C5tzfOWJVPYhwpVWjT4nYYuwoVik+RaF4a2GQds
PVoXkvA+vdaMyZimrYVGnBS43NMvqYZCfOEZREl6VcVz3LC5LplrdmSVPiRu8hW4XvTtJyofv1h5
DRHMrc0eOVJM+MkuSJhRLKgUn9DIaVl4xWtc+9WWNYLcSQREz0LJLmFepZ9SksUjnGjEaJfZJ69K
kpURg0+Oy7rbOAFzWmH4p9Kr+gcKdD31AGWFboK6yTSkt0V1M9tz7j7gTB++4Uf1C60r9Me0EP3G
LbqUBzt22DpCYofV8xQ5HujqmkSgZTt29moenG8LzXJPGdFczPNGs56TzqLISjN432g7Asdbjy2x
aObQRACEC39Jf1A7zAfXV1H9qtJSD1ovaarMp/Mt578vmi9Fr/EOVA1MHVroqamScN5LQNVlNSzL
riiJDa6pa8gI7fF8uyIbA+2J5R0mE4XeREG7ijs2mmWvPM+am6FU+72SWrT0wkL5q8Mx+obipr/N
pyFbbcIFkPAclB8l+G4qwc9nsv41DihRo7lIn7lucyLyF2DJkLP3pIG4z/D9LIVuG8+JlpLaRG1u
mffKt9Vm/jYMcxROBjHMqWUHR8XT5enfwYjod/CK7zZy5U1I/ESKrcUrQeQ9opVp0CILWq9qvLyG
KnALuC1JN4HRXDEVID9zHX8zI4CsrIpPZeb8KdS+2XvIbRfMcdF1PoxG+FWAEN2BC/k7pE1nluba
yyT/cgnHWwaTRTGrRHFsbYESY7629aUXZPGr4vR7XQDJHnJSa6xKtA+dHpArELfpxiVeeX6FXU02
vVj/sgNEkAW0OaYGSApzjvu/sfmyV/rqIarIPJhfF9e53NBJGQ5D+mfubcaxCrqzYo42W684QSg0
EWDRgMubwdtqNVWmNPSQAwv6lL2qthi+KJ6J6aAht1hmLs/eHvDFUrOAWio4GKIpaZkiJ/+Hpnge
yZtgkxF0JLwNzVnBc4bBHv5Eu/KbWp7mg/fft+z/uuw8ZdgWuvWcUPU5p//70Kol2I+0rFeV8VQa
ni2oHroHtlzyC2re7wZUyBuOZvCjbieeKRjnK6/t4mWWIZqzHTbmtuIOB9UIxsc4jQL0QYFcBn49
Ps5jbY7gJhmXXqIUe8twGiSu2aeVE9imx325UVWj2c6T7SjaG46F4u6OXXNTqn7bGxWq3oqNQufl
/qKXpb+b53ze1/Y63XWdRByNiincUw3tkegSupiEGHpVoe+jvm1WlJn1AyJkdJM8QdfSTdrtXP92
EhLJ58ufAriN6Pbfpd/+58Xz3flnrZZIia4xXpXJluJNh/msdUl1TCI9PlEcf6E7PT5UDjCKwpps
Fa0vfilpkK7TxDr5MHfO6eTXrGLN+eXhm1h2qqIfayCZz2otIXr52iFHObzN7fe5LuOq/ZOeurjT
lY5VjhM2l9YmlyCqyvBTa5uJaaa/qPjttwrKF7L/XOiLGjkWeWa9EK/3PgBauDqtZr2MRb/wfX4R
maIKfcgq1dxYOQBsHLl/y0PzJay0CIi89RYNbFCp1JUP1XRwFS/dzWPzpZ5SIHDTtNrotDyLlYkn
dSnKMFvJWJARWI60XHgGiMl1AiRhLE5hSouo8PlAWU7ek+6IiCPNy/iU1uExy2t9Z7fSPzCd/4/K
Xa0lr2WieZt/1bi5QvevkJeOtQrACY9pbzYqrs6QhqLrdEetG4K97o0Bk8FQLIVV8Ss3kqeVkiZP
Ha2jfW0YCMKnoTyxu53UxW+DldAGz3e/4M8xXMB9AEwiRYNaFwKbo5WMw5V69n2uUs5XQS/vbG+r
q5k1l3p6LBYgITckQhrLfFSZe5uwlzejJoGZJc9F8rZuUYgh53RMY81sNWyDMW9fYw9GlRaq4WW+
jMKN0wz2zQkD8jantJMCb/WJOJz+UAl95ZAlcZqHwAib7DtFhpwrJF+ZGJRrR54D+DhW5oHeAbmj
MnTySRZZmf2QgFp2JshxTUCw10yabPqrfv6kZEPKr1FVJzVm3VV2ubFmt6RvIxV61QjT7TzUWvZq
JM0yG5yU+kDPdr1oxz3t6nwPPRTvYuh1m6LL/ZuDPxDq86jezU6nBKTrz2EsUpba2rjDzmc8D4pG
ptF0GYcVnSLRVav5MyGdID79dGn0AEF63mP9zevWPxSE9WiidE/EMrnYYlnYrPSMpQamd4CzUt1R
pl4VVLOJEk8ekzy0N0bseIe07Oqz6aG/CpEavDjB8FlXuf97DMk0L+v4s7fQutm6tfn3scAe4FyS
cgQGLPyPeXweyvE78alQ3WWSpIRd24O2szAVvpRpTyqsKtXjHM+DNvk96PrgOt/McC+5UeTf6yzV
nxvj50dijRAD0WG7UK32pXJSQKcuylIbpfthPiCxoIjxvy9ZxlN/cr3lv3EP587GM+xwRbcpO2KL
jC6VTZ/NdkL3V2hHu2CCurVZyp4NkU1l0Ch126x8RMHTb/MYOmtCpOOj1hTGZap6idZp7A3SBdpG
mcoDv0IeQ3qbv1Qxvd9ZDCK47oJmN1/OB+By1YhGoUyqeq+1Y7jWM5V4HL1UL07d2/YqQcPcdCyI
CiWmTR+MYoE7mQeRQ5ujstB5FG5qIQrDj75xCPdYZXpMFbgLx4tlBkd1AIK7tHLZLJVclcQ8B/ii
whHgjqWgnaJihlK+gQYWGsEkriVJy81VVP6ZvWwMEskbXNirAc7/fr5MA7EHCFE/DkHg3pzMfk4t
cgOECr1WGq2xKSRVyWbaogpdkmzUSBRfphk4cBSz7wDX1d6KOnzig0zXfZbRT1SVdlOkcb8dwzTA
jJ3sdasqnlovMc+FV+0pCp4qL2hG1uyVA4NJxsvO5s+JaLE4eLavoOwEu6nWqJZcke/SmGq6LvJn
dXD1R2tEC5dR/lsVOBY+ABOtckXzX2MsOTsQFirolPLTn5h/Tp0aUIkbnE9c/SjE8qhDJsfcycZk
zaahPCFQL0/UM5pdQa20TccPi15WmuVEMOkkwVSukX7DkJG4v6roJcJtv4pqI7+6IOAgXiXt3rWm
EAYivdygu7HO4rnvdKZBRRvXR1ryvVIBJ9pUs6PwGBb86ajFQSq0IBYcYS/fM8RizzHfyV3Q5M3W
8FXzxdfLtRM05ovXBuFBHSiVhp5HqEkm/MWDlOaf2PQEdZ3xfx5IKP3oIYIRixfU5zQC0j1Gsvjs
HGXZqmbyC+4VkjlraABZ5cYjbe5311HMbe8YPXQmJP//DgnLop9LoPYkmHtyq4lCPaotbnVL8fPH
DAUAGyW13VFZHe+mr9eU6uvoux/MVWqL7t3LCLw2CJTYYeHdp7R7qLX0ZrccaxLu4qoMriWP+Csb
vGCptRVap4Rn3XwY3ZgKSe+Y/cFK1ugfscLDrdlWeSJ/xQWMFXRKtUrj3W9D5QHc82ZOlfEt6+fK
BJoJm0pt+vc4RSdGRfZCUNhJlZDP0LM1l/kwj1NFqc+l8zyPFNNcGOCl3+k9z3mhq/KYJol9zyqL
T4sWvc1X88FWkDO4ilbvUIFpJ95GNFGsVj1z3xshumOzdh6SnuwBxx2rvVVazkMfh86DW5r7NtDs
c62lv0s2sDxqe2KZdfmgN96w/xGPFCroFZBSgDU1PBqOBURjOjMtIB/zGYvqv2eaDokjjaHKiLr4
U3RJ9DQflBr4coN/cr5yBCsRvSCtdb4sTYnfATPDqstUfwWeHJxdgbRTg3Jx9+Jg3CljlOzGtNTu
ZZqDhjOd9pulBb0EIjsbq7aWcaSIVecjgBS5lmw8ZtJr5DR/z0TvVetIgJw0mX2lo6SXolGzC5pL
TJaphgfOnJAoRPfehiAfLpYRuYuONLX3fzcInvx7gxrauDE9uzlkwyuFb8QenCR45ZnPlH8jArzS
Pc1Mf4nDNd4q0eieBzQF266kt9T0use/YPwsPQPhfZ7C40PdSG/EDR9GPwRxOn2S9Rh/R1V/ErGD
Xlct5LKy0DcOdFseHWy9G+lGtKD7Hm9QgVhOj6VYJXohWK/oPp+oAtvOf6hw8DUJ17IQZJqmBxDI
AEshFL28zYdERNENBxmp0n9H5uG2e8yQf/gUWv/EHn0+p/mt4R5a1FqQPQvXbUmqMiIcBqyxYyFv
c7q3rGKP9VccbVSnzC5Z0C2qWl+T26YTHeHEhxAvxC5PTeVidra/sqzKecJiOAKLzsyPTviHzp72
RijqdRfc8aArL4MfvXk926NBZzUOvka/xyDI1mUfQY4ZxSoKD8JMrVtNRfcm8t68lap4a7oiZ/kS
NBfFx8MVYDIWU6J631jpATNbtFK98TLK5A8980Pn18EnYFP8OLVVXQRLtEvbE6E734jjcO/q6ktm
Dv0NhEscPiQD5q9C1gA9EZueoXKaDyxdvucPUPbf8a6lnNwWAN9t3A0AbCOJSpe+QkRYd6t1BDNi
W0nVPnwbND7/PhFEZ97c9hUMTJwb5oFfAl1aJuz2B1Hoj68GLQe4ws1bBBdlSc8gezTtKeoYuuLa
DPRXyigIbsKSZpt6rKfOgjXSmWszbBR1zZZnYlPNMKvGoomeywuZLzWGqYrn8fTOGUAcF6xYvE0X
0o/sW/0jIKFpqReRcozlSKtBo41eaa+aVZv0b312bEggXxw4lRvX8OVGwy7+WjjCAzrSFCe1N+x7
5MuHiC/sbagKkDCTKklBo7ZSisSlVNhbB8KWoSWEvvXCcy7clg6xTDnN4rOWj+9JEJrnpBJiyz41
W4S+QV8orhibbthl+xuGun+Qfbhs1Fi8YjEuL17ahguN6JyboUJitMtOshHi8YOIFfxqbbjDRVdw
MqnKabRyA8musUViqdEhsoKl0qbt1eyZPkGm+meyMvJXrxEUiMZ1pbosqpPeAQRhOqtqcPLljwjL
9vx+7buY5noHnIKXDtkld0SyHGwz+kAi9x5RhbyXLItRIYCq6dzRvUZK3VyDWoWarzbZ3isryDLo
otlpP9giPocmLqWFC/0AWcN02lsx75rwhp3RgXq3o9p9CwcD73/bo87Kre4NTk/u2+5bhqD6APoy
Xzl7M14VafZCAlZ1Je2dTpMp0wbUWF8+0bAjAVaa2W9DuQ9key7Nts+uVh3X8MkU9674BQ5krR7Y
QGrJPbQJTxF+lr8YfvbkxIQbm17x7rgBQZuxrSLDFUDKiSwh1AMdd6JHzZcVEZSJquMldZRvZi2e
8UkConAybvidXFJ6Gj9MgmVWQeB0Fx3JxDoiE2jvV0l2pnYRrVuBhoGySHYuupGqSZS2KAJS65F0
iX1Stf0VNZT1aNuOs0pGci0or8NzM7v+SMI9TbMuxFyc9NqTsOvwytbtBvHEXDtQ0A6GmVUrNlDl
tmKV+mQqOY51i05xM126mUN/zPUIyQVfda4TdkwqmttNkqr1zVcy4GKuuA9ooe+J6AIg4MHfsfmG
FmaQPcI6Xuc46jdIVSxzp3uEdTSVGlzyBhaIXrGWM2j7802nCrEEWlBcKqaopWIU2SeVcrpRgf+b
GeFJ1QL/pTMdZlhV7/iX+mWw8XWnPSHoiHFa4WVEV/VgY5pZ9LmtoT5rumejKVepCUK76NxdV47u
xSgtd5umVJmGgF52E2svbVLBa8kj6yBygyar13wZsjAvUU0e1mgl2aYYMTp3hfzqRuTTkWY3DyYy
+cPolulGQmRbWTa8nLir/NXIm8P31CsOtaVrJ2GNw7KZZlzaYZ8E3UR31CDuaUR3gLZ+pAYviqcs
U9c/s4K0UV1HMMnzEeyaWbS8KxVrOyt140PcxcFKl7HxWjbE2IDWGPc4uo3XsEzxixSXYjSK2+BV
5TYZ4mgvgzS805uke1TV9lfqNyx9ASKH3VifIr1Yz1jfstDvueo8CYoahCYn33DC4486jb67vtjE
ndb9Umx5AJpivkZDQWqVV8GroNawSMbwl4274ZC4tJvg6aflMomcYNs1kKUb25cnwy/1W4a4b5OE
mbuT6EVeYqXaOoGIP6j7qiuSa9OjK7v0kQbxa6sEMQhrgOy+0zk3A/n82mtB3c2X8wHeh7m3bdrA
zS0HtrgIsGa8sKXiT0c//9oUWrnTo/rYWLz/M2GXRi4hIAPf45mwO4+J9jdUgTWL2uolH2FYFqNU
UJSa4ZsE6rCAwm0fgVzzmTMyqu+G1rGorjAelsC/NyJ30IVMY/2oYkxI1ejckrJ1d8vOpmlsHO0k
oiAqIpq2IOy2qptm6/myNupsLbOe/+V0t6ilNVGqzOcMkyRKdT8/zEr1QfW+RNfYrF1Zxsmwpyzo
kddigmzczNYOxyU/g0wxbUlaarmuvCpe671mXnPcGns3Tt+LqI2chdbyXStrF4pE00w5T934yj/y
W9eihi+YJC9+VMnPdNk4jW7zUTZIXRTFuI1JqoB658O/0NxkYM83nfpG5WLbS/54Zt2voyzL151l
andVBNq9Dlt4IOwRK/6aVdHfHKQMP2fefKYExrlvo+XsyQkKM90YflqveBPj+zyGgWCiy/b5/t+Y
RgFNHe4e0vf9/6ddjXU1XZsGi0R/alxXOYVwkXcsyqZLxyp4qrnTaV54+jIOgm3fGnJVNpnxoAyK
8UA7Uq56Rcs3trDYMtes2Be2HL2djIL6yjr2J99sDjWrgjFFPFaUG9uGHmC6tB8HJ/DeqsoO1rqt
ZftuulQNHnas7V+UoS9XgIKrrVnl1UPgBtpRZ7nmerCtTUwLWzP5UxVldeXRhghKpX50YchCpXml
4RkffEunABZ64kJBL10qVJ8/Bjd7Zyo37/yFtaPD7nw1j6PBP2R6az5jsB72TdYfR4vc5NZqrDsZ
YWSZxBlzl2lcMP6pPNQBGGcGTkUNHFQlx6JeemN+N6RhngRcmK3t439boo35VvuoPkgR16vO09jX
QyCkLm5/d1QXWRqZ2iOaDrzVLRjC1GdjBnbkqGS2/D2dpJWF2YGWb2fn6Tzyv28pXfnzmvnFviyO
EH95kKHiiBv9d6WOBLmno/Pkmqy/yqiwKf66pPjGVbf2m1K8DEHxPb+WlLKFkZfNF7IgLX/4mVHn
aXU6zDNq5KxlA+QLrWN7ApfRnuaz6odHqWkSNyNe7v8aEKJQ9/f0/Xaaodc7xZ0W2Dp9GguZ4yZS
7eDBbONo1Sf6d5Tq8mCT4n5pp32nEb5L24spHjKih6/4mVAKDXn6y4z8m0wQOeVj5BJnEMkTiW3J
SZAlc3Itae8loM7HVoHtU8Fvv1qpUPfQerUtEeD5vadrlmjILpHX2qVWPmQiSA5GHyRrqSZI+pAd
JI4GHdeHtxqmXnsgG8FmAgtpXSNEkI40UExT1xpaUOl8aiQrWR/kd4sHHf0f3SoQk1toaP420INH
q8gtWGa6r13rgnjOjtB50lxV/dpoOCPYDVJCU9meMmMSKu4F4ZWHqLlsnLH4VMp4EWp9+W2kobYY
sqtbhPK5l3wmlVbGLypdajorVvRzFnSMtdNdNW/6q1GlPd8iQJDD2K6isRvevVq31wkSgH2TJ+Vr
izhNaEzBUT+RzdhkXuquBaXTsIZP4jLEzOpmm0Ao6mveajpz6kig8XTX8V/ZfskL7Iv4RCStCvOr
pgyjDM6qo9x6g3WWb2htTcV239smsYObq1m0FUolJdiIOoSZoZT2k+VoN4Qu4XW+xcaCskzckG0y
3XSp8PGrV3I737Xd8pcLsuHAQjm+GX4U30aWHIkOkXu+sv0mvvVenG6ZP5mFplfw1B5IWwVLqSMQ
RaQMuE6LqoeYLOGL8P00BhjGB0vDtfkIpmgZ4dPTfX08lVQwLrZttRee7i3/EGeEtYtfBnYwjUTL
fAekUC1NNp2LNHHkkccC8lEtIuPEcppHmtHdsrU7qB1+2j5mFRtkapD4LOi9zd3b+TA3LFyDfQhA
0WGTNh+5XxIK0QUtmWV57X7n5AZN/IoiQqkRhEEHUEhp8avYwT5FzHvq+OCRatMf5qv5UPmQtIvp
oNXBJZSGs4crwsJDePaqa1rnPR4rGr6BfCmpLe0Dv9X4hoeU+BCWLaqwmbQuiHmOkpLxMYzjbqnW
HdG/0yUukorEh0H/slKPOl6UjEegEGRr8aUlXMWufimYDjBlAqcOaXa5UUf2bEoXLkyVpemvBO2R
xaiL9p6GeXNvPdABgrrFtnLV5l5MB7KQWLbuoYg9zfJZ3Y1g6I4s25ImaAFhwqCeS7SOk/69MaR5
ulfj4mGism1L7JXb0c+0X0N700fbfY8o27JwfAD+YZwJq/FRmtFhW3RlHGzmQSUAADgofkTRvXgh
pSr8LPBTL1QvSTe9GmjLrohubhgUz1apmTtFwXhjNdJ9wwi5HEchPlObdCPV5PvSsdQMqoWO0ONX
rLjOLtMxU8D0iLd+0pjj/yPsvJbjRrIt+kWIgDev5S1ZVBUlUi8IieqG9x5ff1dmaZoS5466IxoB
JEBKIlFA5jl7r73u0dRWJj+JNsso6qWjsgnxBR4aETDB25IE5tiYP8+1/003FeWvBl9s49C/tZr4
TbfxrBU58bx1Cy6wcIDEVgmYY5eilR8yPUfoebLaKXFxvdf5NmuR749O09/0tvZPjVH+kEdx1/xI
W6pqJtkPWJDRpsa+simZF7zZlvIcZ/p+QO1xHKowvyEvDzZT7sxrw1Ozmzll8cksmHzzHLOuehDN
zUNiJeR2ZrO2i5TR3brlMF39jheSZbbGBUxltC4b2iRm0tffohw0/9CYq85vzG3Br3A7DQEFMNKx
L+oEHKTX7OoH4jirztXVRAX/QPzkIR3b7NGb3fmKd3tcd5pmrpHfZQ+TPu8bx9CPKkXQYx1foq7E
J+EI4nMQPBq5Mb7aUK2lEg4LhqJgZSHP2MEajAs8hGP4Le3Si5K2zk0JRnUPMMhZy/GcfktmKl+r
0Cs2Xd+Jue5MaxzLWJak/jXtRv9KWs1pLPT4UQ6RyjOvvBEyQ2V6/tWgCb+P/B7FZVQtiqgPbnKD
zBF2eHqVBw5ODfTnGqiPqt0DU64MLFK9tgkSfWISJPxqCPuJSY+ggimlQ4+FhRhGC90k1kjMsQy3
/d7RIHjRPcDVciMPp2H4rjhZxjNaz6+uYR/aKK1eSF41d1HCDC80+Tow3fBJ1VOlQsqclKnbyAp/
12sA5Q3FWNgiPpkynY8HkQzlvJyPZjc7jyEhBSmVu7+h5SqGp20IxU42konojpihDKNuDmbatTD0
YZkpnpo+1KQYiBQ4S1GNczFWR3mE8D7aNBQYqNW0vCKeBtt8zRT9q8w8CuFVPKUKKuI4SKuHkqnd
FipUtJQd8xQXi51CySCfvZnV8pXIcHPjZ95Dh2KdZOuYgoXrNvtcU6qVZ4TlXovXBb3+ZolGgE+Z
SrCEtI0GxJavWXpHqMiim111+gkmR/4pCpl6tkN1mdWs+GRVXn4MM/dNnnOJ0FvWxDlB7fYe5san
TtgZ7mYOO4skNlGZL9Xiq5ZE9RMTr+8lSWSvmtlrK4u00kPuOdMXe2K2C/7udYqQFxS+2m/0Okte
EEPGDRltilJlVA/FrmuO4ckXG8oV7tZIm889KR671onJ+PQoC62jqnxttGGL0VvfSQc07Eb7bIfZ
Wbqdc9OZuD/J1hohWV8yVfc3tZokRNZzOIsNwphnEPrakSV7ePPDzd06z1XbPBoMkIcpAHyjjSz6
dT5mNT7xPkjyhefb5U4xMbu1dhg1a30+g1zSH2e0fxdKZcqK8CWcwnk8nFhGUwBVrf7U8Ua77xX1
EScl63qCSxfF+NmzyInT6QhQfdLha9BIXKmsFmm5u/POQ3JK801kDrGUdhZlnEyiX6M8tzgNF+BH
kpeJVPCFq1n113nIv1dTp3/30uYyIZDdYLUFic/7o4RCP9XA69n0g/Nzz/H1K6WxeVtQaLLOIJKb
k1eI5aYXgVRse3KJyqH/rFRRcm47a1wbSY0pDfv3rcvHJ1OBPD6FE75pIJ2LWA+sk6lbxYoovGpj
zETo1F6O7Jrow9zxSeRmKQqUq4QBpZemqBqkQ7LohWaND5xPlb3wL6TsBSvdbWP05R3BnG3L7a5q
1biUp3NxTV6pzYEEihdkjiu9U7DpwBNYVU2jImf3hk965XyX445KcbpoE/fBCuLHyQYEhDgSPMqf
5dBWQPHJLPHW89SJI4RNdZD+1FCPVWluA50ZEfZE8H2mkaF7Ihh7BWa/IcirtA5lmLbLCloSnBwr
AM4UUpEWm1SEL0SOVW8TJCbMO/4zJvcS0ENTWh3+P79pk9rBHkrD6t2HOjWtoKeN6YpJ2vfS8lL6
LZl28tqUJZgvwrjNntXiCsHU/fTg6O6eqSjtjQlMlqdrYLE6XHgHubkf/9e5XuAtP17VlwaLCvGl
GaLJxZDya8qFG9v0MbqYkSRxGCiFxZA9LVRwNlXUT6dGbPouFRuL4N1qavcsr/HAJTrF+8axbtRC
aPhBMF4NLF5vs6n8FSh8/JLMLr5Ean5L53K86Bm2TH2mIejpjvIgN1UysqcGmCI05Cv/dQJG+ph7
JHyKr6DKcVMi8B1qiEpzBX8v5VVqALUtE9c/YrJZKBGf0oCexsZBDIX0s9M/2ZFN61r0OuK2gpDz
P66A3G991vL6Ra1BYc7Z24iZfOmmbfeg5jPIQm6WHOnQhUiEmOe4cawmpbzIIfIQy0vi8AHkLdHs
5JgaI5ggclxY8TV/2fRFsw2F5FyJiZeE7tth+gJjN1h7mc0XOsZ0wqb2pQiqgFwGAqOiOvqbDkn1
xfFcZPbFpF9Cq8HFE8YF5jzQKz5xKqQ15QUvJH/ZM6FZT7mG84HK4HPh8UD0IzHP6HgqBnnWndps
EBlRnnYIRf/J0PNVVcF9ykI+gfxj0Yk4agtgQL+w6EtpbXc4VsARtHtbQeBDPf1aOUSra5p7P9JU
dNmQZMe1PJmEEagvL/yMSKRmznWrwkx/KCPjNdN05Xku1fYcV0zaZr1kghf4+WmIo4H4xB/1jMx0
Tq1jXtjWFdo8jwi/WkQC3Wz4pnEky8K878mx3KL1MYeAHORZuZkVWBM6JmVUuSbZVHHyAED+LfRn
vLEdDkDH7PqfYABJC7AJjz3LTeOpkD9iMKk1Xqo8iAtYK+ScLPLmK2mU0611sxeDSw9lXGUbAx7h
Yhz7YGuz5MHol9WXuR3rS9ezyv4zhEc3/gvBAz9HdwzVdDTNcWWAzC9gpSQePcVjrrloBs1m5ZJg
4DPnaOXbWYH7viTYrnXKn8d10TRPivrWsEasqrDfjJhAPqUxodOJlpvfpsza8lw2/9ZwBmt+hkPF
S4OlVVN4mhRAbPqMeubP/wJTE4Ct94wb27NUR/Uc29VAIxmGpX1gQzmNN3kF0aI8/Nxqo/pptCo7
x1jZUmv33v5SIiyHdRccSzefHuTZMXKVJd17m/hdPVkoZkoQ1z/gLppvXg2SVo4oRcfvLvT/Tnsq
ZXKIom9LhmqfrN+/5sP3CWwUpW0wvYT6eA11Qr7fq0JSkiDrQ23T3k/ej0TJSF7Ge6NDaFXYSMqJ
pyupsq0TBYkcsVPB0qja6IA7wzmbAPvxRfAyIdHOoUvL2FBZCIGGFp36lIafsMbB2/5wtueJcf86
3lNc/X7RJL4Ocfcn+SX38QpVSQX1hIoAlZ+EJaLixnuAO80REUpz1OYEmeBs7u5Dri0EJtAuADTU
iJTGaBva/FoUIjpumZI4hLLAyxIn5QbwJTaCW43b+wZpNlgAzZ9O8tTQ5ATTdJGL+ZjLhyw29rTb
7s2gLGfiMw3GBBABL3imoeMP43Z6kBt5YtIizjrWj8yfmp0c1wkW2odRVixcanC7sE70DTOD4DWO
0A10IjyxrdJV5A/GSemYiRiqFe6Qi61Tll57vUfUkeoWSC8V5qdEeMwekCCqm+k2LVWEWoL9pGeT
iAb+S+Kg5n6edz0ZwIsSe2IQmvUbRIH7jlvr7ztpnDdv/4z8dg0amjc9SexNbajUqUQ+wdihjsF7
y7F5R1DwhNtQgfwWZcyxNqRLfbN1k7VEVIW0dhVtYaWK8aULEaATTJ5tM9lAasx0oRQVShCrMz6H
gFq0xvzSUlE8t8gR8A567rYnNHklrVelf7Q8xXj0pESrhEZJ+TDhVWQlE96kUwWhBD8j93LaEThs
JSSJVC0VKkdUQS2xkXuBm+irqqz95X0NKAflhfJMF/COK7PtkJ5pUmuvwFqYQILZP/hppXyJg7/k
sGPSr+2oZW3CgasIOz8oMARvMXwtN+IvdnY7pPNjVDeLFkrAgYeG8SnjsXhW+/EM7CBEahT3TKG0
xBNSU/OTO83jJ/dqGG6QL4Ena5tMyepVEqhLaLrrsDBeErOIXnMbgYpfZ9l1gtAH5LBJ4AfAaZvD
1AMi55Ecn4Obr+ZueIp5Ci/TlviSe0fUTZkMNF1ZfjGctznXjWfBSrhYVXOTo4kbBYcidPylVjTT
ZrY8c535rGzGtIJ8EKr6szwclNha87kxnhNx1pqDb/gX0d+bBVLAtOfj3XoTzwU/sDf2yGRJHqqh
Mx/8Or41aZSvEEX3l9G0y+1s9PXRHns6aElZbPMxmC6BFWcrW2+Nz1A1Uc20cM7qOq5Z8dszhXlf
oyHwH213TCr2QrMIDr1LO2YUAjQLrQIDIs+ypJ8JNK7ti238cPzpy9yC+DBneiIN4BbapX1+pxK7
cwvhryc0Wp4diyk9e1PxPTPq3VhBkZEVR6A8OSJ/goUooZ29GE4MsK8MvR+y5cbHsqn3DjcotdYn
mSc9FLRNMHmf5dFYz/R5PT7d0loyA3R6qNzpItOk5RC01scW6WECgdLtFyx167PcKDTWR9hTU30u
qDodLaxanTiSZ5EscVYeT2r25huU0sMxis9y45CXBZuk+p5NtXJ06yY++2KTqQbtVXlMaCW6H9jO
gIvXvmUinYRxvI41q3rrG27mukrR082kuKW9mhzlBu9cQvYs2XT3QXn8fvr9Gsc/kTEBgG3Ad2sn
xe5/XhkOUJmwnLx6Af0sM+9Jo4zTW5m15jVARlBlpvYZSZT7YBrad3mEu804aD6eDgcFikUh8+SH
yY2/vr5VaFq0Czqf5UmeMKxCw+aV2912iBrnaJms093MHteThT2JO8XyscL2mCYNCmaOF778yzTi
d8Ikswjd1A2bfh1yFdQScpbxy0TISdDPVY7qrquy9FbFEBvqErQCSQJEO/MB+RkrbxnWdArs+uIX
Dd43ERwvh+RGhsm/H8qz7UxRxWP2Bz3C3NdVcGmQtIShEl2HybRvedl8TlFdPLSiPVBk+LsLt44P
8jBG8EF0kGds5LUYqpNdpzfpSp5VVMc+DjGBjFSAbHgPyv7PP5T/mlnxMzFdVRWURp5ytkCf/vIz
yeKqmfRehyfhRC1CqBaNR9ee6kiQlcNT7bvWocqZo/75j9XU32el91/Gr3/wB6bq+x/caGlgO/vE
LG9JmJQrnYzJLcqRnpZY2p8pkVwLi37IsiyCH2Xb4b3HVnAlIyLZESukLkdxKMeGeY8HikA9MZLD
/lu5XebwKA5+aJFZfMPzBQjIfCWjJNo2I7BgR+2wa/buyqQ7/G00ancVkxCJBiNvrkwFvsjxHHbh
0iO96SEC2PZYI89bwHtuN1qvtCurnoyL653LQaPaQYNfO5vZvKd2qj7JTVz53oEZ+HdyyLSfQx2+
EQ9y2oK2DtEqQzt3m2SiCSO/Im8mvIh4v5dgPWwRcjSeKKz54TTGV68rbYLtrWiVeZOeH+o5cLZh
oT/3Slfj7/Ju9GA0pBfUeOTQ+2YaTAS4ZdmxShO74mLVLLTth0vkoWFCuGPpaeM14RNBk7npFnKX
rgri4uIkPzNyRH4OaAZHe4VAElAp1URID5swRyeCZpV+Ik6mx6qpfvzLnaTZHxcHOp9oF6OSioHa
Y6nz+y2sdVZiO101rFG4t0ctoLlFdf+geUx46cOMiG/V9qtW0dGtM+QwUjxpkK+00AtagwAW3C+g
KAHQvlTBgLk1o44kTWGJaLI2jfKVmmu6vGM6Cbp/tEwsFlSv20M7KS4NY6aiNbqp80DVVx7NYrIq
9+TGNLxkU9UKDR9xbTzqSMDHUNtMcmLXIJ9B2gzIWx4GXu5sSan/PPtagOIHCIzEqAS8Gh4U1N5z
a5s7n5gZj+6ZfC/ee3K6Me+qYUJZF9bRPtTT7pjOpimiml+kkCRM1fkadBd5IDdulJ3TspgQmcFU
wMSIeSuhaxxOkb6lxZYszFFvt3pheDP6OzAIpFoh9S+MZAPvjLxZM/rJR5AnoHv5m5xuyELeuV3u
8+7KQlLNeEQARxS3s2lThUSslCfLPPfapS+SohxUOruosd483LxYPtgwzWNOWuaQkdQRboIclBff
v0JeU07nJLfKgxx6/9rYMqZj5Rqb9+vt0uXbjcz8167XpZT01n++Fc3fYbc2K1TT05md6R7+HlR9
H+5E06n70HCccGOEuOE6JXqNtZwF69yE+nGOKdrv517LVyXxBTi2su+yUp5kSLhrMC2IxA2CQRpF
fzDFRlVQrHMHjJ6qP8hhuWenaICMqpmX75fKE3IzgEEuYxLe3MZ6cIeC4CkzCI9Sce2FagEdin6G
LCZh+bnmmc+ieOBDE+j58Cz3on/2ctfu72MB648//7Qk+vfXRb1D5UB3HV11Ce4yVPvDT6vVEiIC
rK7c6MK80q7a7DUVpoz3jSRrJjzfdknefpbj5UBP987dtHSRYRItgKUWZ7kZy1hb+mU2rN7HXKGs
fD9MB4x1Y5F/dWrUpaWgLun9UD15gyk63NY1KBVT9MMINiPF5SjHhkY3tkNHMpg8pDLFw6YiW0I2
r943v3S0QPtrxJJEzSHQgLKoxticx1YZnqZx/LsgdaFbKN1/vMmoRKtjEswYlOXu/3tsF+feIA9N
hoXA7OJ14BK8wbJzXtSKU+9qwggIIRPAJZCmzQ68VsqqWfBX6iqMV3/+9bkfX+COo2u6R6nOdJE4
Oh9zh004WwKKDiLWG55c1fzhWVFyfzerfkHUWTeTbCLf3HZzKuOYhD/xVteqiceLVSZb+Zp2An08
GzkyDHmp5mk//Bzbt7yW/LFsF7vdf75RGd+/kfzKWXwjH1QaKxmi1TJQg1us4/q+c+FRaMJpJjcj
RiCUNYq1RRXY3scK5QfMYGCoUZBDOKL1LaHcYHLbTxFm7bIn50EOxVOQPwZTvJHnBvobaWWo01FR
omCPFmk4pu74LM2tudXUTyEunf9vKOcquXSSV5kRzuRh+hEIGBdcm3NgqkDFs47Y766ghKsC18G3
QtYI4Qn+NKsnKUuTe74s/IuSP3p8nLO+NS0H3Cv/MjWk8frhzeqC7HaYGlr8j1Xk44S5Kujk9Ck9
NUf5yjNoF/eecXnf1MhTHK0Kzr8M1dC9h0mNt5VemJcRazsFtsZdAXAPn+pBv8qKg+6q7q52ybkb
RAHCj2rRwreZd2UugMmWTHsZV5KFvGNdwr25uzvdSBcyyWRM+bcvmQn2G0ti2G3LmvZ4vbuDKnhR
ttGFV7kJ5vDHDMX5KI8MVesOtgsjL/Gf7q9UaXwtemX4+YqVx6UCdvUOLhpSVjM++J0u9wRZH7LA
jFP8/pKXr3YV1cfabdVqmZgGnt8I2NTivozEa67tQ2OkXl7W1l3NlBX2sY/G8FmOu2b6c9xxnSMu
hCtAkmjGbKIo56GLvGM+1jbW7+gyl1nwKDfUepWHBnP9o2Pqa4yJxUkOyZNyfHSJA8dJIDJ384B4
b3GxgWoB8xcPI3mh1uNeW/Tj6J7j6UUOlWo0n2Fk/Hxo9A4dxQnA1v2ZIg7tsnROqqUruyDpv4SV
Zh3lJkHjUC/ej3vf1rYgTRBNAGkaXJiDkl9ujomBU0mwFX85xobSHTUcfwI15FkOAVxKGZNzpaCh
y5W4ZSpT/cvbx/q4GPQM1oLiAWZ5yJSoTPw+a+z8sA5ISHOxmFbVRd6tgJU+E0PmHd7v5xZoBN1t
wIC/jA1uBVAhPbRGwzq19sxvtnGlp569uU7zCQyjsuAVQTjqP48g/qBT0TATk08gQm8Jbsy89NAg
G7j1+V9OKnAwvl1fC0C6Q9y7z4TYtJ9yQtflOSgww1NNTK48ilRjvnQrbbbMg12FwcOUewFaVrHr
m2a7RKKUrUeVkLT7oFn/y/rN+/j058dnarpm8urmFcDO7z8+iP51WDX4iKvB2ztZMG+dNEMbKEAV
Elkh4RUSaEHKs4HiL4/XqS/ivGtyhWvcrnt5yWSPn/x6ptpr2tqDo3U6DHRgCVmqPzhiI8flxstI
ZYjn1IYaybU/x7gkR0x9bqxjapvgyOS4/NLMo5VvRwgr5bd7PyEPc0g39JoDTKx8N94ZP/+sCgz9
VqdfvXD95rWKanfpUQnYK36oXien+V6OYf9dZUbnVlu3xqCmEEHuROaJhT52+y5VbPhUEDLRr7ih
cOoyyl8oJYtBXEYbC7sOOQLrNwdH2SOCP/0xLC3t0SH0dJXiwAJy2GUJVhGN5+cQVfjcxTGqsvU4
OzC+o1ZkMM49wYGQA6CsAs7kJln8Qg7QASbSW8c+Iy6Rm4D1CsJffzlDfkMaUifXf5kV/B6VwhrM
1jUUVJZJfp3pmtaH+8J3VdgRY0vsuEco64Y3QYHEBwq+SMm4U9vl7pjo/Y53f7ecx3yNa6x6VYLZ
2FKr7DbyMLD7MwFM07WF2HNWcIJUJbzA9ah7Ww/2ydGwWiqhk4uqXhzKwqhXB/ZCnrVNeuVJOPA7
HgiaZOHVrMEJhMf7YS1q96ZIcBja9PEOG9Qd13yEcXuTemeDGyqcVOuFsAprNaPCpfmfHkaCqK5z
Fd5KKs4rtTXQkYhGv2zqkxt76OIiPsqjJlHR4wcWM/400Mlcq52BOkehXuKCdVaBbvShxep+8Ujn
vIsCm9ZgASZO+H0RXbS5bJjjDoC60+Cs6zPrhrrAt07Kbn9/Xpp21p/mVt0QYgVntQS1iwJpehlN
K1oPgxHsx3SYXujzErGDjrVVQSonDs74wm6Vf5kU6urvSyDx+3cdFj+aC3mU377zoazT+mRuminz
KQSXF7T92lZXqZGUTqeBdUnCUxPr+UKi8WGUDk/4E9fyJGpT/dYPQEiMaXoyZvQUd3qwHYykRTeY
C+swCqBE+tmn1lVv8iZJHM1Ye14w7yjbkPXSOMkaKyF97bCol5UK+XBRdbF5CtP6oEGRIL5MTmKq
cUvzbDpmA5k3WqC+4H7fo3Gy3yCLZpBjJmRYoVXvvACTdgJdDPM8Vtlsduy3LCqPtHCjl4hf65p+
g1DRUioQLUz7MMF4X8xTim40y/1VHrXVPhsw+i1QMNG1N0SQGQEiD9XEm56g9uqVaaCyBCZVHscZ
ZlkPMAwedPUCClaugeTSx8xrA/rUVK7kWM7KcmXlpbPFdjWuWZiO1DLcgPxuD+bjpJbPdQtFqIVt
8VcbflPK0n3LdJr5/azyzMVvvO3I9T4oPTgiL/bLlaaAnhlG+zwUxvwXoS4H+f3RPBrrMuMmNyhL
CgtDLrne/xlC/yfXGJzoTPyYXCXpw3KDi7N59FSB03Fphz6r1XhQlRQVFDX7g5xUh5rePk5Gu5YT
7irsmk9oYJeh2WXo4sKQMIkq/MxiA5tS6iCmC9SN29b2Vh7m+qsJZegFzdq4L40pX0fiKs9Nnuaq
K67NjFg4yYod0wvESAhJXhumVssuzqszoFnjymP7bGTZAF0H0R9AWTJAwFa91iKRmZysL5M6jgdQ
arxyxWUlgrBFx2f2ItRPlz7KokUS+tUW6ueMozkyt6TCBmD+Ves61339xNya9CHHvEKSAs10zu1y
pCpjQYPvq69gi9NjOEAaBii75GMZoASf1HQZI0YiQ8B8rASjU9eqDY8o67lRbTyx2AQu1hBY6CM8
a4GSof2KBx4+/dKzBwg2gmWbW7OyjQsvWCGCzm5RXioPSVI9FFqkP9iD9xCnUfqEjBnehREy+QT1
oLb2tKqGZNzIMaMl2duBXKFY5Gv8+W3BO+G3FQaPCyFLYHpuaBZITPvjNII/UGkpfagrXir5rq06
2wEUYuy9yE+O+tSZD4gntlFj0hcWnshxHpGjVyMB501gX1UNDyAN+FtkhQCT53ogUqJrH6RjUl7b
us2iIIl6Z/okvUAVUvdlbKMy1gZ1TwykdUjRwRCBPoXjc+RHKJs9luWp1a8nRBrhcaxa+vCUGJd9
ikBX3P3SsmOI+7qFykJZSi1WckyelScyo/BXnaruCQKMVl6qzd80BFB1w20VTIGzSct52BFd3WI0
Vva+GavfWq+zl7PZxmfXKz67OkhvZhIbI0u0ixQtG/zNaFIm2f6uYY4HZ4vEHj/KS5AYWIBEmYmS
uPbL5sMY+oIMs6kd05LKDzroqZPgoICAbHKwbH66LTqqlEov3ndysLBTIsPxPSutV255hQXr0aR0
Ytl6evHwGfKvCGEeUFV6ADgWrSsiBJ6bqsLH0w3pwh4iZfs/KUzvUKbB6et1gKlxUQIbtp6Df/Dj
rntGtGX1n8bMe0pa1Pau0kMJEDEXIwXdJ6PTqfELGbeK86utFG2bWrO2zJq53cpnitxMwLjIR2sv
lOMttDwhz2q8LJBMZq1ba+roU7ej1/p+2EwlMzGUF2s5XZCbhJCvFa5zdTnLeYUctMVEAkL1jaZE
tCwjNztMs6aeEDQ1G6PUwk/CJYGleuxf9DH/CoDd+8scfziCAL+YQnONxC75JKtyllWXyxZ73k7W
7HyqwfhZjZM8GVS6t568sN32/Vn6C6j12ZvQjBUgf3H/Sg+dKIh5BRKp34WUW2+d8xRQ2742gh/e
UOFeTFCkDvKcQa4M2nfgPpiFKDpwJ3TEx4Hpm4pbXJjKeva9kCJYx73eWfXea5wHO4v+Bs7Z3VDo
AtbIvWyvusOILwkHq9v40Q+VHHZFG+xv2jBEK2h/2vreIf7z40OzxWzyvYRIaYLphmlqtkBWOqpl
i8fLL92rCaNYHaLWWKpprztvhcY6cXBKBWZq0X0BYraKSQr42kaY73OYDnvPQeIzVOq3ZPTR6rc6
97pwV983BaWDaLjGqZUsrdIVrpLcWEMmQw/OQjom/xFiTiA03JHYzCYEaRBkCm9fL1rFMjmFmEOD
VHTbXYWORZRt0pfPtPYOiutPX+W4P0bDodG04tnUnUNdWyydiSta5HgULnGUO0t3yshp6VXUbKP/
V2/Fh9II4qONYnStx+S5u2Sc3flgcl4vewCTs09T/nqYK05aVuXE2mn5pdUUa1PYGArhvSUbdIlI
QARv1/GiXa4G0Vm5A3j0NFthkKUFLam72fza+QAEJgK9SVbEurWK/aHDRA8Bru3hKTuVSf5Q2LiJ
SLNUt/djYPqkVmneZ3xeBY9ACmry00euhqjWqhd55JUhkgciYGvH2KjY9D5QBkkbDc9oHan4eEVI
iE2K3WVqvYc0L5zH1CHzUvIptF7wL9WSe5prcUTYr7kq/oVib/h9LFIJOslafB+VF16pXwa7gCqM
wDG6K2tMlC2EKmPb6hWUdtJoX/OkPxt2M+IQC5wzxkx7MVFwOrZVQAUzhdetZGGxl3r7xistUKdR
upKfM8BeCBc797EP3GkV94q+b2AasB6q9F2uBPWzn1SXRuDaq1GFOhtVFv8237deSGe2HyccKEta
GPNWFUUEubHRVtoZPutUzSvAIoG3qwCSb0fb7Hc0rbTnwDQfpPmnLgkcrwrcd/H4L4UTXiUfP3TM
TTVX1TwERa6l6R8+dGQsj7jqM35w0N3WtgAOGWZJspTclZs2NsmY8gyLUpjYfT+jul9gnB500l4x
Oqos4Fr7E1BYez1aqk8uXj5dwMewLNRUbZMiuyHMUI3L/dwRlGzOZr+fMqo2BIFA5gMyhaWd4Mrg
NafbSJFp0p9yJq6bTvH1I1jh9qhrKujL0UINbmjVk5xKy80vM2vHbxZObhdP+kAkGTQNf6sh/1wX
sdmeMoXcZfGbGkejWylEN5/yoR8vRQ20mORv++bNwzlz65bHdgkCX3QQABCi/c98c2HSICU9K47o
bPN4UkZz3qejD+JAQh7E02eEVay17bWq+ZAkSlOucUP5txrTd2/rz3bpPND5NFn2dpT0wcIXB4Dm
xaHpAzaJ4EE1I3xYLy6Jjxi6DcD6HovfAIZHDk55iw+uyx5Uqy0uxCShek28g56H6sEUrIC6z6Iv
uWs89qQuvmUD0Dpncm+2i2I4cdKcqZJvP0HdnBc6EDBN4fsb9oyoVy3jhzGanaUx1dlbgT6wiI0N
iNhpLXIeLiNZNGvfc1kT1LlykZuOHsWuwzpVJPOpLJHI6tgY5SYpnS+1RRvMBuGwgo4G8BMgLE/1
tjm7jZ4+V02w8ZAZvnT8t9MNXi7yMJr8H0lq1ZeR4tRTP9TPqouHsHYfay3rf9mMufrdSa1i/2E8
98sLkAj9MJDCxkSRD3pqDhcHU9WOEuV3r+qWEGiqI85W2vR5u+ct7bl3xuwvuwZGmLUz59YCj0dy
xLCa8bmtqqvcACu7In5oz8EcdAjMQCUaWgxHHXHXUl5RVnp1HfNIFH6sp5aIiPPkjNeg93kxDLW3
G8a5RgyN9ywNi5m5TlY/hzrRz/lE3DzIHRbSKpEZPlKvp5QwjY2GkPqU9anKvy30+I2W8yOzKagM
fj49Uz5BQz+omwmbE1S2ohp3JCYXK13cfZqBVAFo4iLrm2XoVLxhBdLOnVx7o5T84huDDB1W7sN2
gvvw7NYWtUcgfPdDbYxIHKfQukHeqz7b4o3alaqyso3Q2ibKWzcGwVErqvgE/jI+Vfr8c6+d8/IQ
GNNy/ufk+2Wxnn6hP4dsLbYbkgTl9r4vL5JfI/cMflVLS+nj1RToO9Zp0SXWXeWW58xOWUD0MDI4
7K2pZ/YdN6Scc2g6fbl2ohrbt7y4SahwFu68up+thuYwo/7ACSO+1ayoZ0c3vqXU3bFJEZBBpk6k
Wa+5UWtXG2PaPq011q8WQada/83NqmGbGE65C6qBrmJQmSSNeOVZ6x1E9SqWlvFvaTuQ570k0Fdu
0RGRmDsstQeHCGAVGfayFusRo9LLU0y5RxPRfnKTonO57zW81P73mIAyHj5coioNsZsqce/ho1nC
9UT8jOzinAC/AEjlzpcwA6LIjF/fyDG1G+dLb0TajmI4ixxxCYaOAWLrXu8yb13qTrf2Czv7LCrf
vahHxabl7ZmD/YCVxJNZDcZ2ObatdfBb04C2VG+9RtGuljmlT4nlfNITu9ilSl6vB6svs5V8+7fU
7VDsw4wYiVneNUlZIvrs7Y2jtf1tjiF02iKYtCWZvFSq/luV6KzjMrd4fL8WEMl99ccaW1lJ5fBd
PmzG49IHyI/BGM/UVie8CP1DcAqz/6PsvJbjRrYo+0UZgYTHa3lLsugk9gtCpgXvPb5+FpJ3xG7e
O90xD0IgAZAskVVA5jl7ry3TbV240w7NQrn3SJM4tK5ZPs044xDZ0wdw6AMg9vFefL8v95mJ8HQu
PMmy3n52sqp4UhtXjuWqAS95UsO6LhsCYZyO1DEQJf8yV9a9/3pse8yWKc9ano4F43O7HcIEz02z
5FnR5Q/o7IZXpunjXhZ1tVXDiNRV9jJtr4Zipjg7JSjCvCEsn2PN2JCHdSzoXpBb6JO6bXi/HPzz
rRMkf/Q1ABVSheJnv9STrfCZq2VVzeqwLHF4j3mA43021+5DvFQn7dGszmaeIKQUZfrcy5reEtZM
5cqk7KHvJpF9/+TWVL7NLP5eWEat379Lw2c3I//aQh7WNkBDP9ZpUwxpskn94SUK03gLFL2+dDGS
gRjO9/Ni7ngyXAQHnc9jO7FvSNFJKB68HNExYWvJokT4wEOqIQzGHpjQjD3tNzcSAkZwxV/VHpp2
/FNZZ+YJibrdhicv9Jkg1+DL2upWJ8N1NpkjwMeG4bCkdWqRuNQ9bGVFDPl9iMRb66JG6nhZexd1
qOVeFa5/f9HH98FUev34or9/H5WQEboR/s20u6gqhQXU7SASzBDvJBJnzOoV60/YTWm/5M5CgDx/
bLy6d3dDZn3VsAjRXF3OZnr/K7ZdBPyYnwmT11vtojZGUxSrubLznWcW/5/9aJZ7iDMd2zakpiO0
sVWE+F+WexIPNDli9Iobni8rX3clGPXROvVAv3YWXY6XrPd/FgVMqd4NCfJsQ995wHPpIGVCQxBJ
op1nPb/andN8y2S+GuMRQ1uAIHOh1WKuHNeYWyDbJ7ZxHMYu3ugLhdI3WnHzdZrtVqjVYOEYighq
Zi3Ln0ZBDprTRovVLLlSIamPkyv9x4h65FDX0Q8UWaAFpdS/QIUf1pVIvUfNJ987gGxyN5DkdojI
Fzm7TZKczcDx9gNwHqq4p9TWcfFXo07KbuTwoTAN86o2EfiYeRWDf7zE5h+xbM1rlutLxpos8G6W
D32tz28Ec2tbkWjO4T/D1RS0w1MKYmoz50lNBKRhr+soBidXtSTnJk51VifUnjrmFR5Vah8/V0eN
cFMWubbrFq8nsfLiVvTFH5kbdOePQ9MPRIPGrS2JX04A67h16ZyjwHp1+DjGa72wvJ0ZmUB1l+8C
hJ/6OpnY63gKvzrJ7H7JA27wNpCce0DngEGLCA2nziJPJtqDO+j2i0CusO/rNjrMfVG9OFXG5KrX
v6daR0xg5Lu3ZIDNlQ2S9EPdn9+igIyM5QqrpsEqB1HftT4PsXkC1ptiqae70xePpiBbJFZDuoPZ
wexq+nmqIjL5QX3+53vyJwnN8n42NHpKGsYSelKu/kkBNWi+H4xjY62N0ZpPNpjqO7VBw5euCC0N
ATVY/p3m9BZ9pKAhijurxttScllrsi8PcZ1Oj9yo7Vsk3gfvRyaAb6lLLBDLtOnx/ZgFKMcW5a4O
EBQK351ffTmT5GnOzkUNmakx7dWjmxoNxa4pY/FSxXnxKCFZvx/lA3VFtYBmbPkOwTCJPROE5kFG
Xr7qSukew8q1bpExWLcwcw6pDRg483L7xhrEegj0BwO+AiaOLYir6JmyrbnXtMo46EL0j0OPYZD6
vvcjnrytYbbOm+1WHmBMMV7cdNavVUnJBUOxBweXAA2jiLrroNEAgWjArhHthUGiR5/rDNSR3xs0
7N1V6NyuiUE6fpxUx9WwE+mvf/4T8xf9/NhFGeXx2NVti0mS635aLWctRAUTmdHG9U3ifgR3oAgt
/r0OyGyvw047G/R3zzK0hn0GDoNIlFRu8gFoTjrhuTAHnNeobfea+bx8AJ/UxrBIrKh1WxzjOo6e
gDI3l2aa3j6u0Ap/RA2GiVsd00WfnShvr0cg6Nz2purN9ZlrFib3z04P5JfS+jNJk+rNT3TzUKN5
2fbLVdKhfSIn/9YZRn6vE+vyl6+eZwrolWhOwCSNB1HxKFuM4lSECbPMU8FcyZUPc1Hg/V1OSBuN
QDa6+c2ZWqh+sIM26kTn8Ooyq9nNcWJsgyB3USzCzhuCLnxzS5wCHubTS+F03YtVattpOe6z0jgA
/vK2VhKEeETDr9VYdTf3lBRacRtqOdOgHeatyuYIvbG6C+3qQtFHf4qnOtyoPfS/X0Tjmi+1bNP1
7MW0XQloOJljSUqw7htfWt3Fai7lj3wm+DwPrPbJduzq4ISG2KOiEU+Jbf5q50z+mNvhrhbozH0f
CFGfWNWpQDEMM4n2kOnN8871R55av/fobGm7Ej/TXa7Z/3W2XI5pGbnmlTBPNb3bCyxGawtdzHyp
9OFnazjtnyPxXkiIp++s9XOs8112E2aAAHB27YMHpPGMb/mMTEHsaNxZh9HUmB3rzmsMsPP7yEpn
VYmMT2hUaaexE2DcBlP/w7V+qgsimE8IJdsNWOKBQhNgQvwaX9po6h5iuMHP1QThlSb5gQgxXNVM
Pq9N0eYHZ2zeij7Qr2pjjNV/9tRQ9zSI/l4Tb9QXfFw3UCylXS+Hb3kVkjpmRNO/dKml/NylNiS+
PUgJRHai19U+t53qiEDRMIlMHoKUz0+R0z/5XkcippYFZxKKaTg7MiPKPW1fRyP90fHAf4wNrMs8
77jDYNb56PW8T6rSArS2Tihp4D7hIyBrN+q5vdpNRK5EGNVEiiz428qPjBXVPfECmWAllsWOSN1l
DSrd92FkNvrKkd5e1ZHErLFS1NEyqDoSTFPxAJjnXYiq1KiZj+CM50L7rlWFATns27EFrGCswiXD
QeU6qE03UDiUrSXAfHFC0+ObbwzQLJoRDEPWvTiTbVyDEBsXkvl+m7u9ICWtjDeiJ4YkbTyC1izC
mvLJ/GHbZrt7X49qmY+px+Ym3C7rUbUoVc1fdWKsWaA1AaVorxdHbQGHk3PSERept3d1S1yI75X1
DuGqMDfqjIjSq+Vq5UmN1MZYvqKk4H8Npvcvx76xBBMZwYE7ML9pS20b0qI0tygO3D2gIbwfdBUk
4fcppZ9s3Nw6TLRe1uVAfMxG5UpA5EVdPPjhfKpHfAQ5rI3aY7kX+PUi5z3889NB/6QYx9QMEhb3
gmkaqMfBIn96OuhtAbBi6OguN2m4bqbB5jbOxihtmzCNuIPftuwW7h0S6PBSlC7SeXVIXecYfdWv
mGDVGy+kAPrxHd7PTHSTTqZTPoZa+zWNIu/PWlbrKZjEd0q4eLrLpn5seqPaz21NVZE4HXx7VBtG
rdC/aGn5or7Ijqku+nCiPZNii3on5rb10IxJdqfeplMKF6rUMS6qkyOZUtcplo/qpHqbupbzl+vT
eJq3sL+trTqprh+4Xo3URrONB/JFsjs1+n9dD+IyrdfLteq1qB9OZ4bXQkF9q366SUTbtQ7g6y+F
WHXo92v/X9f/fu0f1+t/ey3q+5O59Z/XPsSTe3Uy49FUr+V/XKv+n+q7/b5WvQyjKOydhCu+yR35
kMTWf36ZH//Z//FFv385H9dLP523XQFUTp1UP8TiBb2PCE460uwG/ycG59Ubm7u4SfJb5Xblqy1p
b3LU97ycZm74rEYRREi43iS5CCN2XvmX7puqtTCmc63MgnTj1GZzVMMQnzjqLgJq1MWijbajO2lP
hhnraAnE+w9Iezu8cwoen+9flFkwIZIx2agv6hFnb7Mwm3fxfHy/peB0Ty64+/fqjqJuJuHsQQ7s
w3GTzeTGaole3pV6K198o14LkK1fq3yeT12Evk0NATMba99gdaaGRtSu0josXvNZ2lfDRPRrwvf+
GsCu3lZhmx1QKudfh1jJQcPHjD/oDT/sE8jy/KsOLG9fppGzVd8sWV7CbNflnTva8mUeuFss36z5
+0vol5dAadZikeH7kBF0GwmfqYRcSu7qJPFL4Hfowhbxa2v4Ql91VREcPKTHq/cxkwDzrjbNYUe8
KckCyL2j2Ezq9RBhDLSTKYK/ufQcikUBv8SxIDOlqxA27W25+J2NuxxSXzCSbXMulmHn0rSqQ/nX
L2hp7EzJEj8NS5W6wHKxsXxywsho9/98//tkAcH6AcbJNlxPwyqERtH4pBZDi+1GqWR1jLbFWw+L
pMOq+gdmjvm7hmMIzGlr0DXdkqx2D2W8gGZsdLuc4tRbNgOApLn+nbV1tSmhYF1QCtXU/P9wMIHs
RZkEW23xS6thcp076W2UTjCIRf9+XqkI1TATZbC1ASFeW5NAhNwYrkOOwV3taQshJvRCsZ2WYx8n
Pq4rI6lTs+/EVh1r21Rbp/jN97ILrTsgWCsiRDwiFt0qv75PPPrRJNxWO5sxeaDoJgzWUbH54Oiw
erWwLOhQRyjYRIXjR/KX2ahrpqY6BVGPmToQwXvBMaKmSK/MfGkSo97nfN9D3VTdk7oC6l3yL1Mo
HE1/X9cgpXCXcqLl2AYa4P+yfww8U9NUw8Yy2Nl4gx4Yr1zNLCFBF/2ztHKaE2md7LHxDs+jTdwr
fxEKZ9VbJWb/u07kSxF2iB9GK6Z0luvfK8pSi+Fceym9RNuUXu8C6Jc7s+mzW924WPlwzv8eLZHO
tMPTA93Q6NzNQ0RIqR+e1fDj2P8aquu0bOTDSGRH40zWFasZdjewx6wcBevTSBbn0KFsL/0hPs06
zbIgTIJjascJkVn6oqoymutsF+HeDKdgHabMhqDUVKeaZavcGtSbT0GqN/Apl6OA3jiqdq3lVNyN
9hZ+gkcRTkCNTtJ+N7PWejNr/y72k+SJCnVLAM8IitwR6VsJ9XLTeM7Zkz419HE8xIbpaJvMwCrg
4WZYIAc3WWjAlIpjiEwVVF/cX3Wr7a/laOTDBkQiGuzIL9YUwlz++8spOoI9EAt71xbus0F0wclt
tPE0WIhjyXhkrDZdzmq7ydI39HNOvwoF+ZxqM7fpGXxhc/w4pPYSMxSXTCtszE+tvZ1LkxoowWAv
0YBZmjSRpzkHi1AVM3krQ3OQYeD8EXiUsIgMsh+MYB52sD8Nlj7D2o5wm6Zz+J+NGoK7RZ0gRhyC
0iXzVGvq+9ELiVrvWu8EtW86F25Y7cnq0s6+jlEsyrSX96iRzmRyHDftdFQaG4NklYvmT7c2Pk4I
Jl4NlGjndgAwq4bWlAbcWBeC5HK2ThJrrTlUUQkQhtTeFS/UWuARgYmiCv0T6oP3ZLfAk8dI0/a5
b3+6IEADsXLt0LqwQMzWgzYGrx97SEG+FnD8XC3Z9KIyfupz8hPwQPK1m9px7bUSYxMxhjsz7bqr
39vFEeR3TWYdbQ6TufSJb988JjboxrIRd2rUDyxcYE/o9p5yDRFvZidOABnpcCwUscVMFEVFvh8z
+nORkH+2S9hGCKpw5xXUaJJxWBd9JrdpO9LrcuBHFIsLx0CvuvMWIWsTWukfjmMF6yLVvWtlN9qN
TJYf6visgwZB31NuMtfMj/SspxtNgQlQOXHUoYznmzrGdJZQQBeTiBUGP6uxJ+i68txdsOQThP0Y
XvFJlgkJtVb3yj3orPI7Rzh1xJLE3k22hnXstHIb8Ft/Qi35XCA6JOC6RThNMexaBLjhhrS4R8hZ
3Jsat+bVmF9Y1PR376N+pMybeMESj56eND44zdoP5TXSwuA+cMf4OfHqfGN38/KfmYdnSBAsB21C
x6UZWofC1LBjI9F80sKarKo2sL5ALbkD8Ey8APd5JRDh7ToDTK7kQclHZijTBwcXWyd9is/LXOB9
kmBVJRpIKFrVMrdOe0r1meVTy14aCJYx5EdJ22iFgJDewFzk8l9u9NYnQT/qCEPn0Sw9FN0apaxF
gvWXmjshNpgfyv5nNnfhLp3cR4sJ5de0GrJ9YJMkpIZ6UbzVeeo+WF3tkijjPrYUvZ9aK3ulhD2t
kgUg3oTXGjPJD2GN8Mm7xDyPxCYPnukeEYuV22ShPVemtm/1MHtVx6sh/hZLBI20HpkYxdS0tgim
O8QGSEMTQL/XIXpRn+E0ji/J2DZ3asTa8purey2rXd4Q6q2h3iTq7TLxvilHBGIICEitWK5IYRBs
0ViBXwzy4ACK/Zc/l5V1aqyi33ti/mUsEr+wi5x/0dMgm/n0JAVyRrHDdjzgOmBq/8tISToqzUG4
/MU0W18bWX4b5jR+wquvn2qB4kvJR2fzZ0th+w11oNyVojUOjR/HR1bY3w1q2g+1HwBe9gW3tCya
HtSGHkq7i0ZtXqth6iIHj2uZnkIw5GsTDcmr4Fa8Lk1ZvAbQktcuf8n3vXw5Jht3jfQB02mme987
lB+OCMSfosm/OHXWfEmbwqIYQAASei1z3ZjGOsMc/70R9Hn1XBSPth3WewIuihPsqPQivRRNN3hU
B+fmnF+COtwCZjHu7BSqnQdtYdd7bQnNlMB5I7eoJ5UJjTK/vjEBLg7Qb5egtbE8IITA+FHLGgsB
Urw0GtNt3IbJfYCxk1AbZH912hGs62TatUAKdasm53mEPLOBERGtc/DL1yqcBAG37KkNKv/yoksc
GH8/rk4GQT9C+9QSsmqLcGUxo33ubCke6tbeqxGaCe+5JxtqDKhsL+dTNLyzaIZ7NfIolq2440xQ
lTg5h1ECZxoTIwX6g9P6xqM9skSQvgnCMYxxItCrSfSwO7qgFXZDMutfW7OBR8YFeFbH9RgSHBba
eoWIzdcefaRAe7/QQA/2k/aojrHqeQstkMrqECbmAYQyD6vl+rLluZnWByFjeaB1l57wPQOlN9vl
0VG1DyKc+k1dd+VLliRyNWQ8oyGK3Tr4f+CWi0cxTiS8JVW7jWcT3yq2uI2mj0vyuEP2gpmadx5t
3rWGN3iPC6/bBIhvn1rKDg/NPO1AaVlPWep/c6kC3gtHPERhki/5D+NDk8lvM8u0bYWYdxuwXLzO
lo1rZ4hOs5mGp97n5whBTYvVOGugPmmOAjMtKYFufYQ8k+4NXDzM+5kpgF0BFZRnLzbQqotwOhY4
xBy9jS65B16dlNd6Ri3Lp+tEU/BIeAy5WUur1pDDv3zkzc/1RyxSEouUTagmYaI207S/31QTux1l
41F3LV4HRAsYQ4iJj1JS0a3RaO/MuGsePk7ooKhWiH67O0SgzUNdE0htVSD6daeqT10+B3duNf+o
ltmVCEqAAYH+g1Df4DRWFYUxSyBPWxwHlWF8DynB7+CN8SDB7gLSNyPkaDD7IdxKk7ZgBI1qW6Ij
iupxXJlpXZ4to/Fei2XWufzCXORJhxlW7nYJVaaxzi82bUOC2gbi0tRakwDt9jqH8Ws3Wj+cLBPt
MWm1J7tMMQzXbb029Th/Fl7DfcqM92o0zW1zIgImhSDVL5FROUznBqSVraXutatHh0m640AI4xIX
SMz+faiuQQnvXPVQWlt7Dp8RSl4QvNZXq41BM6ndj41b6+faKbWjNgIHWSVGIkhds4EARcMlsuvh
ovbKKST2V/MqIvb+diJvCTt7v4QczRqlFY4fzG2VZ0d7W5g/1KjJzGxtN52ztpomWwVY394Cl8xX
xI3tyZBO/nUarvTPyvspyOyG6bdX3lGy7HcTHY21alnYYyVW7lB1R5mFZxtp8A84Qh2P08m+haT8
HQMZdLt2LIK7dCyS9bT1IEi+qHcCGnDibl7UqonA8+V4nDk71lrBo1dZX8YmNGmC9saL5uvvo2rJ
1v09Uud+X1lU0rmMc56uOtv8s6asfgk6Qz5X8EHXxpA2h9Gt5PPgNeQCaam38VvO5jQPsPqO9A7M
1w/hNEAd+9CA3sInhUEy7c3nTljTOR01VCSlpb32w5gcXGOg97cM8QM3Wze0x33VZfK1qa1inWOT
PbV8ZiNkVXsa8AZJf/meLqHxxRhM+9Tb4CDGyShX1M+7M/Vq9x4eEG5DD+lUNhfBRjMTSp8jqs3Y
yu2V8kL0HioAviecOWWNwI+/8fy4uQTlm5ZhIlr9dcft8vaGJxDTciKbSzXXkJXtWN92DdBfQjSa
izqhNi5/hRXskfoqbMr92Huj1Zzo+EJgs62KJfmrB9yKQLtYCTqCKBKsaMVzF91KYf2cQNnC7jDe
uH2R1ujGLx10FBj2qKqHgtuvDbfOmO7jutSelRaFAR047Vkp+RiQR4e5LUjIfY6M4NHMkvOwLGk0
00kvHT1M/hiFePXteNprkzZsnQW3SigNUbl5u5BlDOD0Qy/Y7XW5L3NbO2hCNGcXWQNxTQE9PAzi
06tfdsfRnn3E90a5liWMdp1IvD2REMNpLu326mpWte1MbXgJ6gRSBaDDjeUiKvGsMFwCPcriTJHy
rxt1TK971D5a6hDyU1bumhwccFu01PgijCok8aVBuA2nsLjDj8XjEnDRmrDHs60FGC7roJtPTn9z
krw7Rgp/mjr2c9PlzgrVg7lhvhY/kj6Z3vT+rqgLQnOWI2PheEfA5fQ/RyINSTeZKPR07WMGTn6d
l+OiNyEYKqEkddFxOial3p9ZCn0Dk9TswqTtzwkxaWeYsh54sGVsW0VxGtpx74Asete0TVb9iMxM
exJpLs9i0l+MfhbnLjVYxqSRedc1VnlY8qsxKebZXTN27Sla2MCUDoeT4fAHXoxSNSWU5eNsmaP5
+HtUOan5WDuji6ikW4KptIi5S/FmJX1y0VMEq6xLq3mbIye8tJ4bL72Z5rnvhYPoX+Yn0Ar8NIKi
3+YYs1pfFPNLZBdfG8Jif0Z9/ICCIPkCD53eaTQgpgCjeeSnGuuwTXGvvv8/9DTdAgm11pRLB3In
jWqrYaBc6ybdX2hR+Z1MquJO7TEVQ2s54bBfVqROmOP2MGebcCUIcaO9VqgMwXsass1grcOlsjFU
M+wyqqPbwnf1U6ml9WPCX4fgAQ1hZmE+Y8de6Yti2WuZKuhh+DWvi4cM+dyayUdNeMFcYvH1KR1S
YLQdc171llZT6F+eZpEut26g/ciLWDvYk285m4z3zyH9N8rKZ/kAaj3mCJpt6cgY8cB9bhBhEQ3C
UNrBmmLmPqCekxMsyZ10MHY9JsnjWE014kinXHWznf34uIIyJpzC6j4wSWUVjjluxzQLV9FQRaux
jgEij+OITKqdv5USg+4AvbrV/HYfh7G7n2cyL7Wm3akLcJtUrP5BsMGpvkyjJMLG9nV+I6jipeM9
IW7Tnos0SI7w/Bp41SYak1ifnvl8disdjQFJORG07nw23o0b6kRlOP3+Xcen9QHxrGa96RXARta6
zSKcsdYQG97nMQ5XfEsP6WJUGxp57FOjvSjHkrORI62TTmONr0ChsxZX6wxAOWjZMnhGXAs8zdLe
bDvlXVlhjFJDg49XUNz9c0nb+iSzXP5gOEF11sWm47Cy+6TpkWSlgZ0aAmIhx4E50aKXqVvQlqNb
fisE/flSxj/x3ADrjKkZgCf2DjQAtD3aCvGEgCFaqUvsKYVp4rhfOzx7W6Qg2cXTCvfKR67Y0FCu
1HcTJjFGc5HEZ6TbufGLJ8xe77yzFOPBlHn7M5jSV7L6YJiBJ1mFfml8SYo8XeN00p99QcrZMHru
rRC8WskvDTWxH+wdv/MupR+akJfwLmmBLU82M9pDPLQAQUS8zNpGgkwqjfo8Vf6b44e4rYj1W2eO
Xh5w5DtAbYL5NA/a+2hAtDVv3NIR/zaf/lyLljSDpWPajmXBHcAO9vfptFM1JqE4CQUQ1c6PB/Rs
aUfOcGPa+SaasnRaiQJvYNS6w9HLrWNi6M2bqZXTxix9k9qON501rbkzQw+EfzzZJdZYVnr8rc5j
kNFjTZNrMTUpmlAYaGqDxeeHa7jhQY2EVpP+q3ZrOQIjDS0W1svFMknw5CqZs912yabg2/PDvC+Q
ZPpkrTdMm5faFCVvK35831gASANZRP9SzXkv1/zFMafrmr5YdliSILD2zM8wcNbgnY8cDWa6gQbf
K+RP14n4wFOnRVJmkYBLso+zKduoQmVpkAqIKCYwyXmlWuCsGh/F4hw68UMZODV6SedXlxn1sV6g
sMTpuIeYdRqy+ri5TctGHWuqYlyF3MnOCJkMfNt5SjAgWVwH6Pj9ve2x/OQeDHPfCFgwAljbSC+e
X8uk+VVYX0oSpvU6N17wv7bXQcpffjkO5x6y150gpuNoNra3hiaSrGaewAcWoQTsGQBsL6Jvt0HN
VMGKerEZXXu647P2101pkd7TEyM5htl0J4iA30SRNTM7TV5TKfOXOrbkvh4z6HTx7JPKWv+sWsrX
gZu8wGHxNjVs+m2Hei7HJ/xrBvx7M0PTfLSrSRK7Wss1gAjzUV+OJXn1nAyzffEWg/XQtfMuxxY4
9cJ9tgbR7VmCeYAhm+nRwnm9Mt1E/wES45BBLfgalTnBHIbXnEeMOffNJHtc8ktJDQcPoJwbym+5
qsCerHWKJ/cDvJWj4KG6L6POe+p60Au98O2fSx5wP8bp90Uv6wX5S4atgJh4kNGB2e6zqJVPWU7f
pTHsR3WYenpwtJl/YOfkKqwp+tqOSXKIbPMP/PH6AeQFlQCta6+AIdZeMMI+qvt5VQylSXQ6G8Js
SRCciu5ktdJ8zIJquhp9dq9OKlgzWYB8aA0n3rfcHI/IMYtkS7fW25fEm6+S2Z+uQuh0CdP4Mi/Q
kNChBhlVJNKVLERoKg+oOpNCNrthWazmwr+mwmufiszxMBRGVHs9Lz3Q+ojWNPzESW1qGxUNwkPG
JdzWE0J2FoXNnJ5qGlWpXT52vRn/8J3sRaZG/91K6q96a7vfSq/7NhmU7Iok/DOeS/2PdgIOMNno
Vvt2DNYUPOP7eJ75nyZkaoV1fD/MSU/S+bLrx6gz0rk6q5G6Vu31rI2wrdfeDnG2Xn0vyuZ7XIph
V5d5u0p0p7ZOQ1x8qeNJJxbec+/VRvRUWZx08lYfx9ReEIPP6DSIqR8niCJOcUWdwLR598xQz4GV
kVgbJ/ssaIK7TqnNfw+V56ebO3sflYEE9ZTu1EJL75b+MATk9RTzaDETKFGiOKEnoFGuXOTgdEjr
YTXVwh8ptq5WcDdM7XHXxRi3vIocWGeBLju40uaKW2WeFaSvGnqqH7GixitPm8Mb4WbhrR2jqz1V
8bnmI3RzMqntJwxJazUc9eQVQvFwDN2m+G6FhY/UWHvRhym8RkuYSEVcvO2I/rmYaU245KLXfeG8
2PpTtdx4Bw1BrR2gBZcgGrgvJyb41WyM9+S4zvcOxaOVF9YXwwl1aKGGvMdRLO9xStJYKRsyhJYT
GJLLo+k72i53pYmxP+t2hWmaX9xCP7ZBG/4QODVXGonmN7wW8ynsqCKwFlupTA0pve9RFoh7j87v
s1YB1F+iNqQl/KPmwBkQNkPh0VoOHXFu2yY8z0v1YcKWfkHLpeETLywiUtEORM4+qIzsOUvoa1EY
qsmqYwgldnwQeUZQKbWEXozGjk6iRxCWs+c3ER3pe/iE4LERaW3UK0kG96bRMeyZydjdxw2Boj5w
bFoG3b06FGHoOlJvI4k0PFKmNL7kZdudotRlkbYMgWWMm9GRb11Pw6Wm12YTFSjCc7ds0jLANqDG
Miiis9pTGyvW2rUTFR72jlzscC/qu0EU9dfBL3/g8DM1GB5xqAHgrhNqTjlvYYE+fRk0y8aHGry3
qK+vqt4Vd0wKXvXF5K9GPPn+MlrOyUUt4JbmWxfVYo/rDTlyYkMAkUG0nyVB0PGUT1/8mIgm8sO7
izqLbW/tuEX0Mo5+A17AeFWHcxSXBx/UxkYNEzcOeLY08ckEeHYqCqOnFF6FK5AO3rsJjWZouY4t
Qn2bcBDPiIVDOOBk+ymbmSf1cq9XBFG/D3MSuXUIBmvTzfpHs8QcknTe/UiDdt3zxNqFTIfu+Vne
vTph2vRbEaaeAosEay+pzk3QVWeAF5QgP8Zqr1vOqNNAdzatEbRnc/RYbIX5g9r4hKc8jJbQedRU
EZ2hRUMPX9bfU3U/ipjfnF0H/fdizp7p/frPKVTRg9amxT4VTvIlBKCmLnDiIVzbOe+PeNA68SSx
2h1yJ/na0Gu4LMLTR359KaWq+tSGg30IeoDJqok2C4iX4Pn9sxqisja2FP+g38yBvut7n4QQZhlI
SbrjrIo+Myb8tWx4lawKplvgPHf4vbNNF9jfLOEG+0LozsG24gvYwwoZ66SS3tlVYw1gc+l6Bsv6
/3tI7dHnrq8hkRD/vJjQF/3L32drJMi4aC2kdJbu0KeJbWWlRs2kCl1E4F+JL47WY93rJ7n4Mr2G
LobG44Emkekg/bPLRRC0MkxXnhVX45+pG0ZF6k7Q/AGTNHeFvxWDbtyrvYHK4PvetOyJGJXCP//H
jOWF/+0/RlvRQ0KC7wGbGAEaf5+xY34xJ82HYRqbPDzHQD4XJrIQAuUITAaxHft+SswDWQ+xxTJD
7RWdm93Hy7FwOVYEbbmbx/ntPemLmYL9tHBR5rXlaPXT+7JSdNH4mgw1BjCIvefendp7ZngEEOS7
wIT4MS5PLeG2VNQdmrSeM2RfdJyvAl2pNmLlzNVkkpbO5Z9/Be7nxqqus1ak6yclIhrT+byy7wZj
qhzf8VcSD1u4KWTsrSjmNPeZF/MAtVmtZSh6njBE0qWXgfHmB8WLUU39rzJ689Cv0ipq5oPjxs73
1jAKyj73RTZMFwVPUECFPjKcA7k0ZrxtHu1gyp+03LTOgtCGVdQk/VOlu/2TzLBpVz4gyHHon0qz
0LfvSgFnQnL1fxg7ryW5kSzb/kpbvaMHDo2x6X4IrSNSMJPkC4wiE1o75NffBSSnWcwaK16jGSwQ
kYohHH7O2XvtVn/mi9YirotHgpTGG4CLJzUHhi7M7iMTM7YDiuX1y0y/ht+HOlcfwkQFLdGHH10r
EHtLt5DXTqflgKWQMCJioqdTqBWLPGK2QxhChn4XaqdqL4zYEfeaUw0sUX3x6a077kZSPZNSYT6q
Nl+id8pTU+fNpVS7AEW+pzzJQC33mRblqyQdvg5um2xJjeNvi/W92hI3+9P473egW6G1fJ0BKma7
D2EPfEoT5vZdGHsbhgC/qbusd4JzXmsDpimAkokOjY7r3RSd5pCERqG4i6YOboaNIES1hQ6UyLY3
ovfVjzRGVqzI4dd0GulZ5KmcRrUZr9JKoUM0dvA1V9TbZIn+kMfpj++0G6bwISKJtRMhGk/0CJSQ
HbQP0pPxIU4idaH4TfsQBByAA2yTSJJ1OZ2FsRBrMaJ8nE8tZwhvMQEmKUnQD/PP+L9+pDAIWVdd
GKZlquHRmsavQd65J7csTnO25VvK5XRXLjJM/HxBOUVKqRj1dn0rNwl5oG+dNxP7czxyLcfOE2wi
I68PHXjnu3df8Zs4rPfMGM3QHVyCaA7NyUvovCcUSlkwURChXFb0nkaZHlsb7dpsknHidti/laiO
jcrVbbT17IlBlaBi9O171gs8MYEnTmPetNcit5PNnFQXZZKQ6Vy50wH5PNaduZrvpqFMcIaVsMeh
ptgZrapswqGrPwrSItSpGRn47TdhhMpxhgMLr0/OUeYcKMPxjnaWnZxpDx5ozfawDqZh5ttyUYu2
21BBNXs7zfptNIT5A79LLmzZFTj6DHkpMOH5QzEyRxZ3RqlnzHk9QfBoIE7BdKAWVzGahu42JwPG
HusFfpP0JdXWEtHUiwaKdlGqgfzAw3+/+L25jf98AaCJoBHk5Rga/cG/Wt9ouhh+KXTET7ohFvO0
S0vVbrF626kM1ZYsOP7OaQczH7rOiQ4Yg3EH6uNF88uDZVcPFvM62j51ah2DIti9LRaK+qFqyL6e
o7DfbhllAJ4nZD8wpWBDJGsv86350TC0nsivjehikJ1tdPoXRs/iavv2ahC596L05kNmJP7HREN8
rLf1557G+TWtmgh5j1ucIBFjKU7aydrlxJgr7PYx9jp3Z7U2gi3dWwvIaweTgX8HZ8QpDnwm9vNb
bj6UNN62+VAm6xwKTaAMNe5aXhUrlK9+NzVnbP2zH+Zn6oTl3OdtiZ5cdoCyrwlYmuNQWuGa4nkg
LZ00tzEjkdHO82tr+e1xLt1GP1N2xFUi3UMVGCz1BP8lwh80i0haioQmFAZJYFgWTqPV23nQj82y
ya16ayhqRDSsb7+EzUg/va3Ar+rh3qvoW7IvEVsZ09CiyoRcQkc5g1WwYqrjn0JtEiErrPS9pLde
sNc8IMONt00/qBvIwMNHsK4fk8L2bmif6COa9YMg1ukaGcB0TIc2Qxgbz6hTzGPICw2AmXrC6Bn8
NEPQbCV4lls7HXpTq1nN/IkkP92Xd9kBcXaIPYLkuLZMTQoBqX2YT0tN/jilb7cNCXoCyB/mBwjH
w8eY8BM1lPpTbUnj1MPpW873Q9nKV73S3UZ4V6sWs4i6TdC0M9RwT5UzEG9cGhS+KVOyVVnBDDKa
5k6xRxXV41NZFv5zF/Xx1TR7ClRHeerq1t3i7F3C2rJXzfTUhYm7GDU1/gS9HW0p24Cd09rG02Ab
OyKoy89BCUSDTT8xbR25PAP5dLitLnmidLsqSeNDF4rmlHg1ieZjntITcjAfmiTfqlUiNlEQajsr
Y7vwcy9f6fbN0YDbOGnfE6Ei+pPZuO7GB0x6Qw9LXiYAm0fe8Cg5Imv8GPnji9aq/be+03d51SjB
4tUpGxXDkSx30QRvSm0DV/p/DoUY1B001dt8l6sGGhiTkCBsgypzOhRKwTKH83o+m+8Hr5VvY6eR
i9arvzbl6F8hephPYGuXXlc0j27Sxw9WVW/mu8c0d2Hsk2fgZGV90dMwWBipU+6V1pwIrGwSBuHJ
tZSNgFJT+c/oYgyyUzsgeFmCtDBkIE30ykqJsDTPt8KKZ2++5f/n1s9Hh161Ln6D4D6ywnTBzNqh
64kcH5NytJ5nTRgh8aPL3xQG7vvCgOWToBMH87Bh42F6b2ArGBIjQxjoOOqWZIrDHCUOlOJB0Pzg
P13ln3LHv/imqD5GnUO3d7oVTLfytFzrle1t59QwEoHkuMAXRMJgxuQmDLx4rareY4MOhYE3roIm
c76VFvTz2U4iomXvGJ8Cd8RYBtn4Gk23FAr6HUF6ITb37kdXp2sdMApiKPfxjKEjoW3bhoTazqfx
hFswxXjozc9kmBXPntCcg+UVcIumUyLsbQK9EI8pzIJutS3TxWCnjP2FkNkXBaoCrsROBacwKZAK
E6cH8NsXXys+WT46aiQoeM17zX6QgxOtA+HEV6sxMUhMh06Z9K6ds+8KpzvMtxQ/6ZHVcx+lbPd2
a75vftRXFHdZQeohZLnJ8MNNCXREUjIFp+SHfhPc2EUyxe6F+CQjK1g5dPKOYQGqU8dRflKr5hOX
2u7c2kTZR0IPVxIO2a6fTlXqgC2+xxidxPjx76+14i/FFkIjZiK0fk1haCCn3xVbiAs6vHmaZCX1
N2mBsWYOFdSF5ezqxt2zDYhP8/34MV97ePeHnpHaQ0txEgy9djef6fhC49w6eTHZYGH7gfIzvbcS
fe+J2HpykPqesSlIQnX4iDIGc3ZClWRbOr7/YEr7zCT2ux+k0ffa64+qhdPGtzMYCIWiH1UYMBcB
y2mV0jc+FNoISMcPknHrmzBVcjAKn3O6YYscWfnZ0uvnzomH48+DGTY/Tu1iEJs+jT/ND7ZNGS1q
zd04ImAmYFJn4E40wx10aGsdZgQ7aiHCybZz21s4CGSJRZydqVvDk51l2Rp/6mA33tmz6+1bSzRP
nG8qJvqrW3vZGv2kx3i1D59c9lFmUCob8vKCzTy/9tFWnVN5F8Q9ANa7udxguXJJIXTTE8J7777U
mieW2nwh1ME+zMAPq4hx82W+uyaNj0v1fJ6YtQtVJWV8pZK7qxetpGOm7o02t17fnBRJMKIDrGzt
XiXreQNEevU2rQZpXe4GzKsEj7/q8XCf1m332Yp0HTSJrjzCkh5XA+L+WzOFFjapVI4hJO39wHbF
r7x+p8CRPuHYNs6m7VYnM/N4I/U+AShTP0hty+BS0BWcW01hEvCNOfXAtHd7286VojkEufXo59bw
mzr6Lx4i3t02QjoaCrqFkPY9yD8OKQELcBpLRcg9jWh1r1Q5XTQlsx5FLYzzlFKf17b5WISqfq+k
Dr4tnXS7WvqbgLbmXfQ9NZF9jVMLtUDUTlN0bOh4pnawnMVc8yN624oT4pVsY1i9vyHl3F+YgoZw
OC1v+kD2b9H0yUZOnE2TTf5yyF2pPDQ9hUIejp8zmGSXku429ovIO2QU04uSqe1DqOfuJmyFiVMz
Gc4sNQh5Y6PexHyW1l0esqyqJkBWApv9G4YyJ469R3Tb8QUyXgfgWkuvONK/6XEkDu00ZUkItHzA
UJit88CIN4nyWiXt8BnDfL9RpFLsdGbhVy+jD5C3r/Mbs479fmOFGddvQipwILx9S93Inj+u+fT3
q5LxjiKo0fFgDkntb2IDE9Z7CaSu6k42hla6DDXVb/adgDRXNSIsb0OnF1tbhGLVd814ZuXSjwY1
ImBKp38iDeaJysb6rhhANLs++TR/adrGfKlLQEcjoSaYbvxMc1A+oaKy1o1WqUehBfpZYXO9MnxR
fBKafxCisb7HRfYcxHypZw18aapPM8vhbmjHD1TzwbVONe3Df85gpejzGeKL5jc4ZOas79piBoQI
pFauqfPkaFAWf22L1bndkz1uMDaq3EgF/R4hmbGjjIjNRAHX4qqvvfAGZS8CV9s1QXfRFZ2l1R7b
lRVhsWj92BxXaZToO8YMmkU6pAZrm9EG8+3pEDnsI9lXbOczQL4FSEIxDABskk8MoPBb/bzv7eb8
lVqbjTtcNPtxyo2rumhn6BDwhGxbQh5D8lRDd3yRFdGcdIDy83xLjYj3Njs0bz8fqBQthPdiGOiW
9SMddgoAowh3XPis9XwasH9c2H08XE1fLR6SdFP7z71r008mXmuhTCKo+ZBmxbh0WVwX1Bvphzwn
VTTROvMg4eV9TOQp9mA7tJ0SnzwtQ1Sugq4paS9tO5u5EpFyiLfp+pyHrEqWIJ4cOsUT4cGsq7u4
YSzXomWaz+ppvm1CYgD2L3d9EYbkFjB+ZJxRLr14HIlgCcMPnd1sldIZnoomXdB2hGMjSEGwRKru
2cv1OxwT6B2JB457r/gacU2F12A517jyw30TNsl6LggrlW7R1kDjthK1fW/t1VkqoOR2d1B0Lmlv
I6oBkek6Tyf8KVmhHkx/oyIklUXKm0wYxRl1yLRkeXdcUL07huvpTlp9sJzvU/AaLg3ZaPu4yZoc
we9npSWna0uM6rCao2PftofVFCqrc4k8pEhcHUOplowtcBI1Q6MfATeXFcKb6TvFUHz9iXQOtfZu
rBL4BarNECHq9GjrQTzJr0MShQtM5eMSLJV9MkSU3BPO8GWmulX9uAAmGY5PLjachVJoBtSLRReT
NDSDt5pkSrGYR4e9QXznrLKYD5Zlg/ygQ/KmvPj5wJxNB0doPJhRsB8d82hGzaHLBxfIqJcazFkh
za/qyui3YK7Ru6GJqLP6pPqV/sWI7E3Dy/mlabxqOclA7gqN/lAUsZ+FEB7e+7Hi7UqNrJ6foS/l
hOuy6dHtKkO9jHkkD3OjIMzyuyaS2mU+izxmp4qVe7u3B62mXFiOfI2tqL5iTTROQo6IKruyDoAG
Ezlsd02yyeJnBKbmyZMDgv0kXczkszKNXsO60/bz1nzepGfoDGKwtye6+nJd67W9bmPHvpl9bK1M
VaVOGRP75tmdfYuRpuywOHTQZf/3vr7RhnMzMIhkDPXWFlbyk6IEq06hr4X+PlhlWsmt0Al/3Jru
87NJ9lyP6p44VmqMWRCkChkvc6Xr1vOp44idBWx1V1c6s7E5Emg+qNMMI5LNkQCLZI8S5xJ2GoSj
/6OwnO8b4pHERMP/kLM8UeDB9Op6mZonq07DfdTaGyuQQb/wpqi4Sjc+l0Bzt/OZjYrkrDO6P75t
lhRF8XdZmE8QdFV/Uvzux635vqwhdqXsjKM9OeZm29x8oIsGGbWKAzA9DB7t6urNw+8KicNb2+7v
L5/O1DD+pX82zYUYnUxtYq6V4p2DwGKoEEauKJY2Q6KVOqljHG1kgJ0i5pvFMvMpmng2OrqVMleL
vEkGPhbnpk9ZaYf0W+r0ygKbcXaL0gIFmYdKUKhVfhyE5S5oW7QLq5XdYwDaBsS1FZ4Ti5E13dMG
L0UqD5osXujx9UvpD8YnQB8XqkrjFUItE4tZucKPSJUQjqTT7YJ69O54qzNMc50Tnm3lDn+yd1dk
Q7rr8EMu51NHkyn7RrU+/AiW8Eie79ry+OO0BDGiWsXbfboydMfGJ4RTT0t9ZZQ29sUOx4k9pY9r
ufMSpH13P8pTYOfqa+JqTy2sp0/MBiqw1QRhYCqPNjHdgrM7yqcqUvRlHoTikxasCYsPPinSrPdO
1+VspbhbIfqFfstwT5hJfyhp+DHDMun8BBFXaRxpyfg0v9b/9a3/b/8lv729qvW//4fzb3nBwuYH
8t3pv8/htyqv81f5P9O3/efL/v3rKd/146euvsgvv5ysM5RPw13zUg33L3WTyPn38funr/z/ffAf
L/NPeRyKl3/98S1naDH9NBqP2R8/Htp//9cfU7Piv/784388dvmS8m3bKnyJX7LkS/b9/Te9fKnl
v/7Q3H8inXRc19Js2vNkyPzxj+5lekS4/9TZLDItNBGWObYgry7LKxn86w9D/NNmigbTBwEg0F2D
zwvzn+kh3fgnGypmfro9cQqYuf3xv3/cL8/9z9fiH1mT3vIwkzV/za+ZeGxaHf4o29KwQuqIDudJ
z5/8kIbeitTwLZJcy2GRkIq+wr5WcfUi484FSJ3JPl7jEKOiG9guOC3pEvWQPVYmCZoEjLjIxxNE
aTo5rsLqVzj8gmWS4WgLCm2lFs/2ONi/EaWKqcL/82ox/dE8mcST0tqenohf95VZotYwvAp/mep6
sZZpd9WJTl+yBiwM/wXtNvkuvqmvdKe7+Q68v7wHt2oEze5PL/WPZ/PPz970Cv3lDwGC5qrMXVxd
M9+1InS1JM7AxEoUxWO4iv2B/Q+y6s0I2mqJc3Bnl9ar28HoU3DgrrOsV1emO77+/Z/xfvo8PR2U
yaiqUd4wiJi24X96Db3A62rfC/1lUgwlDYFi3XnKuTIJCjOI7frNth4l6rv/NapLQnd0suYwRpOZ
9O7pR4fgQ1Ur/WUtdChGch20nvFFaasr8SfkDyE1WuLisoCsxvmi8Yevmhp5p7FmOjUInndLhWXY
PQf0iAPSpbxAO3eGqBZ2gm/Woo5Yawn91bgrhkUZ1d8n9ltRC7EXikm3Nx29NW+rRdWH961aJnuU
MQgeC/dJbXrlkJUlCatR7CwR3YUPaknLSmOiEuI0RXx/8RNvw/rbbIgLCgHWOPYpi88VdvBjXqVL
eNbpODx2klzdTHfWtRN4GKrdJ9l0UCBEejPp1elp4i5xUqkLLyQSJbCsGuWkb65rr32FeNIftPqe
eqG7lZ3cdgGcPvytxEdlcKV7EM5qKFCW28GDnIb3gzKamDq8+EA8Byzi7hwZmnmuhnbvJZrcdyZd
C4WU385Ou12S6OWyq+qt5Q3jJcVmimcxdreJCnOl67sNlzQwgow/jEWj9MGxrrxlnwF/FMTsbFBo
2Kve8h/jNn9MjG3nGMHWNMrPY6Wl0LTNZ0/D4pTUyeei7WFpdhaWIT/LQE5D6HB95oiZr0B4KJ2S
WJQy3qsayGdkG0dJ8A34PH9c2XWUXc2+uClOGm5lbuCHK2AIOFRnpZKNe1hvH3pLIRwPRoSXK3SZ
BqkeKhOIiN4igbcmRHmMKP1QP4tioFBunEUTaMNGL9wBUC+SgWCavwZu5ayJUHoEGqRe+rbQjghf
jnY1RFuUbezYaxe/PhlHG2TC/s60TWYRkZ/SLUOF2GaFs1V8/yMc2IHfb756btoepoJqgQ6q3XUN
LTWkwqvZQTkzaI1O+WiIhha8U+KqR+ckFEbbsC2LtUKnZPH3H/H3uGMm7shLXA2nJQ1Pk6zCXz/j
hGAQiVBE/tIg0sJIon2jYbgxDA/7cLvFf2Yc6ZGUm8r+DEpfWahp7l0IOyUYdJqxpd1jFzZsHd3w
5tE50pz1oC4ojNRFXqntEXNJui4f1bpuWDUVylJ3VHc+uysnYwDQOL/p+ItpjfjzEk47QMUkrluW
xbgUVeGv/x9VHYygo0ezpNoC8xBk7lm5twcw8Q2jYuRxrb3SQnOvdO0Cbtups0dIda7nrfMiPvz9
k2v89Y+hOcHW02SIzr95xv6nBRTbd8KsBHOiaiakLtjY1XrppPuh8fEzprq6NGJh4ILiEBjOAE5X
FWupmGyf/XwTq0DXtKksLg5OVgXnImK3RSsyYyJ4CqJGfCv0Ft05Cag33+Vi0GtMfAhxAb+XTxnD
JAxUxhHB9HBuS6t4qLpSOck0og6aGjR13I8bRaivto4uoiEj9ZlETGOtZIG1TQrPQ59Yww/KK0Dl
PIV///Tgy/nLi8XLhbTHhgoEOuf9i8X7uXdGhMSLSIz1JlJRstpJTYSSoiLrt8uF9AySPQv0qZVj
fgt7J35xI3OVO3nHdUGSXSRN++qV5YBwDbx9Ss5HUWbJ1UCpvBKRoz2Gg/1M5yYDoaf094WTpYQ6
jA/+qKI3t8xdITG0qXaf3Zcev9ExpbNF0D48EMrQDGs5vIB8tq4UY/ZdlWS0kgJ3M5/Fnvxiuulw
xtkuSCeyWH+mZ9UKPbFAiHTNgqhlQgh8XdOlCry91VadA0lkVQbWQ9L1KQqrYQ3zI+K9WDlf9KC4
y9AOvfiVv0TCxYTTDu/6Lr2SnmohtOqybaHZA3V+R72mkv5WVo6xK62m4KM2GPAIQeGpnWktRa8U
51QVHJw6XLM0qxu1peiIMNc7iu0ueE2yTRjXlDtEXRCHOCaLEPP9nRdPGl7cd1+Fsgswzt3IqPFu
fgHoZXQHnCF1dbYYrp0Vro902wU+ZKM8ayyOq1oQv2dYkHBLFKayTBd5QbQFiXrNZnbaiT5wGfoZ
zWZuGcrGuFMyw3pwxwiKH11lrLLLuGxM3uQ4ZckcIqsxSRXzPo8r696WGVmfDtHVpmxqZo7RPTC1
6sHrRmfXOhMwaWJ+WI4+XAjqWodMLxeqVlRnzXCcOwRIhBD64kMQHlVbq4/25NTEVlYfw662f8Pi
nmdGvy5HBuMh9r/wLFQQKu86lYnV1UOpQBCMTPMxKINdTWf7FMRuscv9Mgatatz6OCPEsTDJySFn
aK25tXseXe2lU41iTXXRbmRknqKK2tsKYNcAqWAHbJmFTlJQXB0qw38YqaOfdae5z5tBvTPZeN+l
YX2b0u0+0nHKdip4FqvzRoZ4MtnYwBQXRuthzDZDaw0jYbifD/ALNg7IiqudlMu+LuQRi41zSpoM
MyXTXkShSxa08bs+9CQkhkl2j1K5XmUpU4J6+FTTQ8Yw3wbbnj3IZm5U1Xm7tGMgGkOkjouuSJcw
75x9iULgyNCyO7qR82RHXFysxK33CMLTM6TYdGN0KW9GJzXpJREAnQyg+9DeJXvf94x1OTTN59bR
mMOm+pMH9HyPAbV6u99s6l2IbZ98NKs4BLL9XRNavN8cI1Vz9Km8cXXDFnDWf73QxC0WaY2XfaHV
+qYLwaRYjXX2euwLyZgGaw9WFt4NO1vU5LfeqgEiRt55xh4/kEGY1ZYAbJycA4CIwtW0h79fW6n/
prfWL2893VABpti2qVr/x+Kq02aAQs3iiit6zUzKOWWKlhyyWN1UbJPYs42iQ1eUesimY3SOhv8s
Meyz/I4fSrve+VmuH+YDKAj9AB4tX+Fju8YYeY8EvHh0yUGhePm9id133Wde8MHWWIFDUEiMifz0
bCUJsFgy7hxkDxt8SfEHEir6bZra7LCuQ5MWxxDB3yL1tRLtRsaoDEBsNOgVLTsXQ44bmhsjg2A3
N2vKaO97ANg9LQe6JzsublparaKgNvbz2XyoTD/dmA0bOI/VdJn79M+iIlEfvYAtOsl/3ip3Y3tT
jri3wrJPSQWx0lPj2XLFjCi9Jz1k5Wt9cxCIPAkPZVVrrOxZiUt8K5OXtkOe0whMnoFad5seJfod
Xl3WPcS8z1nvfAvtsP8e0qphfqQ/B7rZH4uYNlSi9fqzNUqkiLJmj6XVd5VJjLvbQSXtAAJ8yOyv
CDF2dlavJfkz92XEez12XW9vNZ51tBQtOoCx+27iFd8quSd2Ruih2wgSCF/gqO8bVFlbEbKNttKi
XAelb6zUUizhb/YrL5Lmlbi+bWjpKkCyQBznW2r+rAZNdSwKK9zkTmngW8TV1miNs6N/gGNcrz3G
E762bM0qxxaJCtWz4NxSPPkZnBgSw/Y4Ytq969TtSk10bakEYciwmyjF2JaCK0n62hKwJhCrs9v3
tIOSayNxJnZ8VAd93HRolnaQHhGUFx0mzIlWkYCrPmLQPBql2l+5eCKW6KMvdU76Cm/79jkujG+K
1+DMLJ4CYOmMpqpq70kP50REe1RWCQlX060CC9FiTFX5jMPW6/0rL0G3hoTCyyDr5yDqzdPAhgU9
candY1vd9HmPMSAPsZDJ7BhBaxgIQDjWGA56SCO9POtpDkAxq15Gx8ZzVzfExGQFIFzDGbNF538L
MuxYwMlCJEn+UZd+ux2avlp0bm9ccsYD21BJmUoVY7Lkaqw6CLScmOqOJh+Ebzo2D+z/syu7iJWe
kfhbD/lX28s17BBjdSsiNaBlV4+r+QHNQjWbb3pmRneiguKoSHAXQVgYaz/15a4CGworoof6cVVy
36WpLyEttrGgERmGhyQLe7r7EGdol9o7vxrxXiieeAAZGALXGvW10FtvXToj8Sdpnm4UpfN4AhIH
ummVkSjJMH7TYgcDxIzN3KgG/0qreCEZDb6MfrIs1c579FpVPY5agmCsIavaypkKu8hurlK/0E4S
l/mEsELsQllYLANT2BdcW+a+C3C0xUxvOjbJl7gHHaZVLulKCCXRkqRgFuYhnmIPB0aci1rNrV2K
gB9Pb98e2irwcT8OAr+flYOUc/JdEdQtW2c/ufRAL1eexzuTUYbFnkXeIaOMd7hdFyzZzU4tSntZ
0WigTs/KTZETndNZInkddlQ4DuFsrrEvUohwfWyfqYrQHuCrCdN6i1qh/LThvxuf4kz70MpUP9J7
/3FIOrpJRI/UK1VNriHNn3sdreyV6eGT77TpF2JEievDlbpACBOscKbjO3H4yLkOXEPTzB9wCAD7
QIpKLF9hgmr1NJf+gnRPcW5/VtEVsXEeho2MZb4PbfM6xiJbln6bTe1qBB46o2FL8/kNFhvL0anN
YxFwlddMNiZ2c+gJvQhKPdw5sf06vwaFSXfC5TVeFVXq3zVeuospW3rc2GqhEORZlf6677RXh2hx
bDL+SqlpLNO3PPTTQSaTWzFBH6p2xPSF2WBuyz4A6tHZxiWJ0+9DYtkXx4knY5Yj1gWvwt4omo4q
2+7vHVJ8Mz3rnzp3MFegyMt9BzPpo8slOYSuhspjwvBjXXCy/CGpG9YFA+pJxMusA93dxwxgfMZr
rdapTzjhLzTEhmtt2iE77v4ma5LAfR2FWDGQ3VWL8gPDogNp9XS5a3KdsLHlFzEdzLhHM1M8q16r
PXtjdabsWSuKGI9pYgABnAj1+Bm/GRDfv6h5c7W5IuM8hZxkRPpkWHOXAvL3KUyicq00ubWGDtGd
dFhkGmT/O64F5QIt0rLWPEAYbkoIE5Ko3CK6PQZNsLdDi15SjQUhF9UDw/tzpMTenaVXGC3pmpH2
VAApmg59Upub0SV7LCACeTBN94Yd8xwLJ1iNJVPadFSQjFHGb6siecnqAFtAPq5BnusrLymRQXfx
s6YwYlhYPR5T0ofDvezlRyscv+lhiweXIEzhNvnGrNRsmZVmcOf5hce2qPAIHIK9NdQRw7wpPFrX
fH+HZk2c5dCQ5NtYxSKkf0f8F9BLF32iyOzkDHLpwK6r29uZzQJVeCl1QPjFMwcmLI6V3WeRvKpV
ZF80tU3XbT8gKE7Q0ktguXu3eELfWnwOlfIOs5TcZZN51ZaKA50Du3CtNEe370DtSNfakvys3yXk
RiT1QNO3YnxNVhNd67KEOMdl2jKVY9Q/Q+N0vsS6/KCFZUF9WNPV4vOSmHZ9HJqKwGxgt3QriQbF
VL9xq0o90WfsFkFtqxfDc+huVeCD4ZfeRgNYlFn6qyzJnA3JwNlBpsJcyhxjUY7/4CZhqzDYLsB8
ceFoKqN60osvoRPpD3XbTFQp14IC5zIaJUmsQcCyFEYMrqkanUtgumSH8bn8OoFhgMGxVHZjRz8h
o2mTRcEHyxM3abeYSglow6oWRjwjRY+xl3jsoS+Nk+PJxzAcWFKoQchgNPOByXs8rohvPjCAoyFh
KGD2zXrRW3V3UIOOONZ6YCxckyhRRv6trQzlWht3vAe1jzRrilVis5/wXOXm6oPCCOze1rPDJDDa
Wtq4sNsmQzGUrrRRBWKTBelnikMUFWG70gbP2sCpKQ5u739P9DE46nWf7qqGiksdh+iaR665MFgH
zoHw+wfb6c4lKSRrNS+SFZVLdFQr08MIkCcbOiRgtBzpENDMK6RqTrTrJ4pxmn2fkmZy9NLlwmjU
aMns3FpIAf+trezw0I55f5VKrC8jo3YXZo08yeupU8ltSS60Gfpn61M52sUz2UX9ZYytteMxV58Z
Hkqtt9u6x5sJMePFKkR+SXKXt0N177uNOP482HXo7RAcXCNnQnELOmmF2nzwAys75UalLLE1AckQ
2fdY9Bi60yw5xU75OW3HSbKqtBddtp8sk25waSgJb6wk3XbYcG7zwVGcA2Jyh3os1q5l/7kaFO0y
y9OiJvjWa2Lc2JA52TuKnQxM46DzvgLU0VwUkdWLlI/xHRoGhoxe81VJq3pn1sqrN6Xoemn8XRiZ
smLKWeHprKpdk00uJwQdC3co0ke1quC6uWp7KgvLWCQ9Huq0dJjah75xVgRj6aB3x4s0lWGRMy86
SwUPuxYNS5e5fwYk/kSaZHSXqtoqql7elIy0HVIudr5/o8Ofo+axCOLJUEpFLdFITpt9DgRluELr
a+pvlCvaMN7OHxziEowYUkcX3wal4u/R4uZsj1LetwJT2PRkdl1gHUzEMUI6/pXrWbTQ0WNK10y/
BQDlonDM1336/4g6j+XGkSWKfhEiUPDYAvRGpLxaG4TULcH7QsF8/TvkLF7EDFtsI0MCVVmZ956L
zbz2uu6Kndg+Jp1znk1KKcTKH94k5HqSQh1Q4ZqbzIgBTmjo4jagDIiuZ/xwnerMoAGuh9BQsMen
m8rvSTcfLIQzsqwPerMkf4ZjF2fLQ9JGBOhNtaIPxcvg/hrgUC8Qn2qs/gtiddebTmZdBcKZ651j
Sueppre1M9Q/aS32g+jLTUb+XZjdkKCcftlL3MT5yhTFLnRXhkR/0loQJ9SMYtUXIglgvnfX+8Nt
+BIJBBRWX/sQm8zT3aWHIA1/xV7z6ggVITLptlne7GU/F8Y9Ty9ZtXaMVVMzBRBRPuqh3wV6507r
ZS63Q1a01yZxmv8eEkztmSQsq1WdxxQwG9adAOC7qFKuC3VtJidPgh6mljk5X2mPPdYf3zB1wIsE
IrWJHVoI2AOa9QSG/hDnHVZ/ny84OLTWUyeq/pnWxUzb+LVr1bwyKnJy0qwyghpl0QoBqL92BZ2G
THrOqp1EwdmkKjZ9q5ebqRfP+a0Hs+gov2v8k9Ly0o0rk+TsVwPXKrtDm03mqW0zuSZRSr1RiH9q
FofBVbdUzns59wAAJj3f3p+ONrFbrh3ZD1K1HsEa8Qs4EXYEmCfhgCaWbxlFZl0UXz5azt4h4bTJ
YYbgZ7KCuZHd5j/Ih5FX/QHD/FN2CzTxXae4zBigc++YFq57nJPyx80GpDxa+7cs0t8+iTin5Hly
VL5LvCGF/woPZDhN9XiGie87mNOpD1ExHLirDQoZ3bz4FqmnGZ6lNec3f5Wnifk00gtZLU1lv4D/
+AKVDqLHq0ICr4stnIh4DQKsWd1LKE8m/4wkIxCnzLDFzFa1sZfSfyZENByXpntro2y68sZeXGF0
byVzp3M7cSC8/yHDHd/NzFWMSfHdmtvnArPPe5nFZPhl3iGLdI8MYMIpx3nKg7urySYC9uY0/Kv6
XH8YyV8Ps6ykY+Ebp27RxIUJWnLIlJSrexqjKTgELelNOdcAQw2yZd6WwI/5kt2pyRb10lUIQuzO
N7f3IBmkxj2kl6EMI1rTx9Sc4zV07fxD9nPgW8mTzGh30/xOdj6Sxn8tYhXE4/a8SYfsxYJ6eFZL
lW56/MZhVtruVZkKenBdZThw+PsaRJRAVV17sWpIczhgQpXE0d7lujpr7W+WRcfEyYyNS+7QY3SL
I6+xKMHEys3D/aEHX7hzvWQ/1l70uLTVkQjjY8JQ/8A7/IGUo98t0833q/RsDogwDTFtTAHxuS2j
eOxFygYTPdIuvA+xaLM0QdOBfzeGiNUe2TctkHK1ZPTt8qZPQ//mvIxv5soONGuRD3tMY9mb0Q1m
2HWxCVcCqFUxoBZuNWfl213/3mTRcGp1Twels0YfbP+QOu3lQ/pDN1kFIDqcZw2X5qaKCdWMpWIj
kUdQ+WI35+XjhE3PjTztoiy7fJpjGpcIfEXecPYdkBE4lnxkyW8wwnC9PkqIAatq4BPPaJsQGdOj
BPc4Hj3IEURr+A6o5Ik0BjwNH1VMFLblfTJUSC6wYrJt3y7Nuof9FqrB7Q6jtkwbryUwTi/E00ju
xnuJ5mqz4N6CzFVT1MDu3HY2PF8n6pxLTwwwc6Iy2WXa/CqWjgw/xoKI/s2UHWSwraNvK+C9WjxT
5fgwJCtgpMWtxk6UJCA6Optz1Zzs28OEcJdSsLBeRevOHx43Hg2OBShBxYHiP6Jqlv2zG0wyfIrA
N1M8LInWnYu0Ot1Tcu/pt61e/+qiq7cmrMmxqzcWKviztJc1DT4VNn0iwGEReomcLyNXZv6Hdqi5
YXbHx0gjdLcumr2RkWqENGR4cFxteKAxsazs0SrOE2busIrl9DL74HKV9dIBdr7i2BheehR4Rqkt
7+T92du6a8IFaMd/Mcj4nTmDEGupkukh7ZV+LBN2ZOqxz1FT7snW3HKdevofXgHx7JdBMuAtgcOa
ohIfk0vSuMllAGbSVuBXWh+yOJP0N2vsjmjSht/81pBPPA8BnwG24h+dzm9Xm5BwagumafumnrpL
qOjZ81r5HLdojAGJ437VSRfM3DbfZEIYW93W5CpnBTi0iTl/NKkVKOlHL8n8oOKpfgBurM4xnkpw
J3+jGZCe1Jf0qovHO/wXHVCBFc3Zk4WJqEzFW/M2ue7QxQTGwLRlLCv30se+e5GGyg4ex+PbBd1x
+39Im8yYPuo5JtnFQ+eMzBPb/OuOn2pjZ9iUkZ5zP3zKobZfYQRuklbgf3fpHfHCru8sIxQiL02B
/DFD74MUk9fEvcV8I3tQAQ02uQZ+v2AWwTFSZIW9b2aDPmvs0ZFs2d5qNF63Z/VY/EUy2q9umqb1
bJNkmfBXA0ebOupLq4X5WMtA6zVx9rGMvPOpcrT9nr50QdRGMCJTuk/WzVaak1ewoq8gtry60Bwr
ozp2VQflbxhuyiIL/osGUD5yxuyED4VLR4DrJT3RvkENHaVpocDqf7bK4iMhGWCHTWvg9NmCpZ07
GipgRIazgXH1jCatPuCf2aHyh52YLDKswVatRya60E9qc12Ydry/vXoNQY60SngJMVV9adqUv2hj
Jd8j13qUdUYX936j3B5Qo7EVxKNzoIYJ86mufwxPxoHZ1eWr4WGUSKzkL2hzsauMpd5NI7nzAhrK
mAzeh0cqcuBpWn5wkazCpEwfbHiYD5XIOvR2ZKsTkcHqT37Ke9L2QFXZHs7kN07vNxICO+66iz/v
qK8ePU6AIMY66nxBLxvHB/tGgY0MIrNuAb0xFqVD6ZM55hGxU7gz9WLK2Vi9u4IxIMMkebx/lE1V
dhzKtWA15wIyjWDCdnAl01p7HJsoPxOERwqSS4U7ddqlsYhX4oDfnkGDdSfaG5uyEuabLLsXD+/3
kzOlzpkhdITkJy1BF3vutjSoYA2dd1+IxHkxGbswWl2uuj3bL0TRU+QTW04iQ/zMG/gmlKW/qYja
MM2D2IcRW3W5RYWdmA9L4R/mnGz2OfbqN3NiICPjYrhtsH2otXl0rJUeDtiyKOm0FxsV0ib2+upQ
ZxWrl1vRsTDMkhSOKuGKcBF6QP/Jb4HnuABnPJ/I1Cn2y9LbdA4+VX+0+3d9+ZA+B2SpirOJG/Ox
1WN5TTuopG6uPfpx/G2USXJwkjm6IKd9K62Raj+jHxY0M1KBPvPPeiViyoREC00fZ5wELfbiw8ew
cKQSGqjG/UwcwYs/qncNA5VKM7hHtGdAAZPmPakubFiBPzpUug9RlOovRYEPzx/a6Xh/KgBCrToi
ebapWz0mRqqfbW0wyEZN5i3LZ5je+rL3h8KKdrBynTVvDEnB2KQswuzSZF1wNRCxaM0UrN1nQccM
U2kRk+ZE52cwIV3lbbu1axujpH/rOfu9GwweRDQnrtV1LPvqxACOAln38MplBK5Gnr/rM3t+Go1k
h2oGKfOCk21RihncLFaRssA6pGrcJlmRhkVrecB4dHuvJhpSmUVkNd/HtudQGvR4f59G12/CXNP9
XSFpQjHYWceqaY+SGiUCa2wUWX3qLcqPMafxwgB2vvb0RANDzC95nJOTORZrm1IUXXV3KroZZ07O
VH+2tOypLTx56ln4zXHZO26mPZTpkJ/wYX+UGDZP+Yhwdx4/70/8dnxfJrVbFNzN+4NmScRjrd4e
GE2da5Kg/sDNe4vy6jrAnmq0engUE03QaV43mee9RmXSB/OYmFxuHbBfxzLUDv+pDNgymOBi0TwU
c5/uImqYunLKt3g0id9qhjgYqRHOo6N9VJF+SWszxYu4XOap/7TNxITJaP/WNCVOnJTIISDU5M30
fr1Z47LRpiEFZXzDrRRpt8Vk6TwhdxKMjozp4ExImSTm5D0hMhFY3c5+5izkrHo1j2SnvPpeXTzp
i949L53tUX4t7SbvvfZZzy0dKUztMnYDyT6OivCkor+kBkeZ+PaAkHkTA7TfRjcpQu+08Xacsjyw
bxIFr6ap6rjkvGAUmGNVM7/m74OVgjKSeRDjgZ/upIzswzR3yzExK59Gio8ZhxeeQgZFhwuZlCSj
/pAsNKINl40n8+r3Zcn9Ndjm9jikqThJaRHvrbv2rmpa9BEykNQTlMHdIYKpikOqKB7M9lNlMEqd
wf1sLSd5vvNcOsejZB2M/GADNlyVDT3E1oudw/3Blnmxkm3Ure7/QkVcjLUMx8lYIeBxiQmu41OP
i3LFxvPR4iXeyqngiFf49mGIb9V2TlCXVzy4BYIfjop2kN64z0PtGmeQxfc2duGLHVYF83xP8TZ0
veVqyJx9yawtC0sC0jj/NyFlRvOY5uaesdDyrVU55yDXci6VCQo5XogpahnUBxzSJ1pzlv6EnK6m
reKbG3f4oWs/H7I7TTpv5q1dVfthgF4L3/4sNDc7Yjy7mr0gqG/QnZ1WesOfQT9H/ZhS4WB8TTuw
hNB5CPVGwnNl6r+cWqIrTPhb2zJCMtxHYrgmXrm7T6DVlGYH4dIxb91ns1T6tiuxgiyci09aLFjG
DASiVl2zAkqhB/lMGQQXBMqM8VJqwv3yHfcY3TFCzbCiOmv/lFBnZMVdiYFBHiQ6/IIcTSHDpcQ5
47hkMutEiIa9N8b0+TvqXHKZHRqQm5qTx6FRTc9soc1JGW7klmQCotpvcn2Zc87DwOat+kFcUYGm
G02X0Y6A3Ff3Pkj2W9rJc+sdeI1+JPl35iQssjyaHXbtDyu7Jc/WSFi5E1g29bkJI2yrbOJ1/eBE
xFhl9RCUswvgiK3D4+wdJrG9wvU9HExij+ghzQxuo8rfwa1OViUt2IfZEi8ilgPUYp5FnfGOj988
xSMBtIS65x//fTQ7L2LqjKvvoVWcpcy3S+xGT97YblXiw44xm+TfkEMO9+R0YCpTrZjYVFfW7CEk
M+GbwNhqO9xmVEl1Gkn5QqrGezWkkcIWNpwG5uZvQpjJyc9NmD0uo8e2NJnmu8gLLcmkz8+4JwDJ
4uDJxXqkg08rqvnuyPM42JFVX1txuLc3AYDXp0RaTLxr+y3yzbdcmPauN9AA3XIFCV1xR995UFOt
QzBkNQTq7BwLOz24GXfiICsdWA1s7i7Xi7fCbgmDzdLojzGmKCXTmWp46beoI/TtxI+58Z1luVTW
UAWZEk/VaBnXou2i16x5oiay102TIMQws/SBkl5ub5bN4P60jhE2Sd2ztmJexDPL0+9UIdLzRbLA
wiD4A0aj+hPxbs0kXH63i7PAIMmrB7NvrdCKgIEshtD2A+nPu2ywq2vE7rBKWyN56GN5ucNdxqxl
gubIq+vO09aQabPKayNed5MRQVyPzNP9wTYqXGa4vbbV3H6BOYxw+cFYcTgxbdUksnc7hvE4pDQC
709b8gl8okcyTT3LNC//gih+H319DPMYGpt3K8fTdpGfY1NRaHX5HpBbeXWj6Q/D9+hQtjU+c2QK
ztITPHYLxLJoxDYOhbvv9w9TgRSjKNxyWyBZWrFIwvYhyO/k3x7SstTXUadJtB5LdJbN2ckY8xKX
vccuzbP7Q9NR+XbAsHvptlef9kyh5yn2FjXCknfXlnDHrTeTp2hgIFzLVhhPc7GAUnA5K9aVr4Kl
0sWnDnisXfzhIozor3MLQsrQe6wImwuMYmheoH6eIl22l/szMgkQU2gZ6fOWNxOe5wSuNAZG4paJ
EA+d28ZaZudwfyhi+dHFgAzVmCJ4M2Ys/26CntXuezQ45aAw9E4TCBwjfQKmmT1FcjmOJnatsXyV
laJfSw/9olImbyDzo43JFPMw6hwRiJQZO047Qds383PlL97zwnAUPgYnJ2QM3jOTPXOXymngump2
WeKZJ7EY6tmEqE36r/OzSCV2irhmpssFK1cusBt2snjTCr1DStgO30yZ9rUkoauaiv8gYzkRkef/
48bqaInPnFReFZ4IErjV5gYt4/PFbLf6E/kz9DyquN7KLIl/BqL/zIESw4MKxXJ3m95ljTpWCEcy
/NLc5Ty7/34BZnRV58qDa51VTwlnzJ3WtS5c9uocGxkjfK3Sn6bZZRAw2M1L4aYjmAxr2BK959NW
dMcnTNXPaWmIU5yM45Pi9nOW/Fy1lQblXrHDKOZYqvlxyfPRM40IyrmHsTkrRHp6bD3mZDzsFo9G
wCIZfg/jAwSecavMVgZLU8ZY35H29f2i0Lx7J/C82dlwnPTQyyVmfjtrpwrd5aaBeRbGUYMfuWRo
sWEo9i8CdgdmE8R2IYqWGFJgPljqa1pzGfxYUFcB+pLhZN0e+tjQ1+aEfDLqrE2p6nTv1KATR43e
luhKKYLFrDtWBgvDsFXYG6+P2odCRC/oEJqLObLSWR1dlDGZPjrpqcP9ymI+vy8TvuE54TarHLNA
InP7kONaBzHL9YGC9oCZEI5+OFysu7nMI9A3mrGtat7j+2ehWT5s7ef2WFs4BaWgmRSa9QQ95/Z8
8ZmIjxaT9lHXWPesZn7LpQULUdiHWM2MtGaZnwEccT5SiKFbqoOycrZJ49lQAMkNwQASuiJwYIeN
tr9rGf7nQ7xWaGsCsE9PPjsiYuBQk1uGELQQ8n1eJU85JMUYw4UXM5mV3Ld+FJQo1W7sanjBhLK5
DzluhnrGN9q99xONBJItxHXSte8SdUVW6hztlH0S/Qc0t3CeK+ZZco+EA2T1wVEEAKBVgTFDFlc9
k+6gPtDmHDpQUUVyEWC5h/nTosFbNeSwWRrZVUfPW4/OB6hU4LP6rweqLs8PzeA/yGXYjaLgfZc/
/Iir1LIePGC1yz6RH7X4NKVxZQTIgpOsBf3LuYqPfv2HCCoMTvRMfDotSbvCRl2m42HIcjoT39F5
6XZ5s2wEZsmh6Dmmo8+iKdxFbzZqWiaRM69EItZt/Fxvb1kQt6yRdibdDxkJUK9Q0f/H8Pnct989
jBEMGrQFvKDyh22v/trdfHD3eIW3nmD5LWNyjtHwTTeWXrLSDP/q/RttD1QuXbLXJX3VxR/cC7u+
OAh/H+lRqJfaFplcmI6PnNldEkw862/1Vc4W8v7zUFarfCwJ0jh48jM3JQk0Mux5+9mm17CdAZac
dLQADrkmw8q15Cod5MpvnhdjXiU3KjMiVZNxtbQb+BMl1MtlK0eNipW4NqqGyRkOLsFoPpiwCY3Y
os9hIplsF7SAB1RvelOv4VnuFtFu2DhuAcWhzPOjDSc8F4FLwHuRVKGMbqAfJkGoN3sO8cckY93j
RzfrOCQQbV/4CwkUfdiVJYM62ppRnq0z+xYD9JIKeJFlRT5iFu2Z5HqCBFb6zPA8SkhsdRZmCZ1P
B60dKGIUTJrvfDKpPpk4JkxlkI+jGNUob90uFseQaOUTKuhkTuhwTgm01D5VqfkTRyXZKpiTJnKy
klAzd85AQWgr79WYauhA+bXUjLWXpfj8uMNGtvz8J+dmQQpFzKO2MVLjFr8ZdDZxpuZ+gEeZIl30
48tSxWfR9l+jnm3JE32ddSYt8Tle5BZ4skH0T2Tnu7IguKjlXBkrUrYHFOeAe2Je0XrO/jjsadPy
g0rsRffgCg7mUzdMK/Q9XxBGmFxOLzDhjAfejfVifCdjwBiFH8glr2McSHe3VulkXT2JaRwG6NqG
+sE9O+TaA/tDvQHEK0ju2zedtq5nRKrIAnDur9oq3yBlGbFEFY+eig6Jizsroh3n31q6mITm5NDU
gqykdJ15HNBkH85R/Tw5zT4d66BEr0OyLUDOOshjsveSsEXb5hAZ4RTZoZ+yUCkciX7tH1AXlhMr
FiJx4vSgVTCAoOO5vMXM0hmvHMsqWQIq8N/0luiZ+eYnhD3ej+mcpvEp05ZDn/g7V6c1bS+PhGUf
XGfkqmeJrIh4YJJJIHGyr9lgrHHHVO+Az2QD4BkB1vzG0BhzoLR3TuMRanHgP835aooX5Y/bqjWu
YkV1EKRRGU5xFPYxAAQ7+a37CNmVfZ1KFwldwUs2sFLbZzSGXYDQ8Zl+RawV6y6lthcT/SbZb2Lb
PRQmkOQFyUeCbJRbC70wwA9coi0JdzGflXrsPY0dQl4Qk0N5nA0Njz4XV2ExgqHB2eOfXPTiOSrE
B2C6bcooS9caxijqaM7uv4K0B2/6M9lfdVd9EzC590tuS4PoIrQDv8RnbFQ5riBWH7kFL4w4w7T5
oVmEKk1swXti23ufF82Cga7ga9d/c/MzV2lgKItxUHNJCTKh0PKPKFA3lhF/0t0IY5P8jRzQEVFN
/UZlbb2SQ8Swi35dy0rMZZtWG+HT+lb+yjW6dVN13z5N2p1autOIVMIdqrCoDbq8DF96NDjtTCba
nfRXnXFyH0zNW7tRt6vsaj32xso0yu+RFQjt97aPyTkw8dda2iahi8NanIv2Y444uXFSsJqMJMBu
5zOm1prlGtftSWREPlTqWiK14/Y/pcK+mom+6ox6o01itVQTPS2XbCL9p7DcbZ49x4raOUpo1xjB
EuWhHflHSKK7wTTe8rzbOi6C6OmCCtFrvd9R97fuxPi097agBbdCkbWOzzUYaqZK+URamS2uFjdR
K5o9ka6/Hd8xcn+4JPFzXI6/zWStWYXw7g7ZN27leoVRh7ZiZRzM2H9aBMLVJC2Z164ikpXYugMI
e/uOFqBB0F1tmoj8JNNo7c/gFqyKjAcGm0I4iwOvU4f5Jy7BtE3f7WMWFW9OmlJOsX6JdCtMeYia
kkqUBkCZ+0GZIJF2WKc1tFtuvW+b9K+VmKel7cMkeShjJ/QSguu94sU33ZU95Psqb7eZrp1qI2Is
3dFUhblbd6xPZu4cWHwfXR8cC0e82MjXdLZ+OAseZqETe+q9Kb37QiuY18wtoo0eab+32LWm6da2
G2/s2SGMLVvZy7QrzGmjW/Z6TpqH3tPoYnj6wZdtWM3/bEMSlfw7EzTsQQpOS/+cp3KbSnszuu3F
SfznJqs3NXpJadPnj8qV5j2JxthFqHuDQpUoFzpMg0bQtu6rPmPiJq/KoelBsKK7ZNy+2cnAQDKC
icLR/TRpMdK+aT343DQ+rA8GAvPzuIg/o2V5eHusS5uCex/8hEoiWmdltS9qgIteY4B+ZcazFWQ0
DI2zVikFbcmkbSXih4QOZa8tfLvkDfoz/LJxW+eMN7IbSjlFhoP0tvmW6CHppK1tk3TAdG/Yy6ax
pRFEXbux4YjZdnQ71OUhNvFznLmhUXw7nN6HPFo1jQ+S7TU1xyDCdErO0Lot3feE+rPiDurYUZrh
7cZSq2N9TxDYJm6TDaSuTd93+BgKxtLq4pA7OKGgGdx6l2vuI4JhRNIpSt5+Y5PxDVzvCAoqgBX6
KckkCwwt++2siI3W340NXqn8rNsdCDg6Wkl9kOqp8NKn3h3IKkD7E7Ph4a1HYpXgh1QyPetD/Aw2
yhXs50MvLWw43k+RUYYIumRB6ed0MdFsWBlYJbd5jRc7XQ9dM+975CqrpRu/RsW7vDD/Yr7moisb
cFk8pV51mIGnrvoKSB0VUiSbYitjMDyaDX6GWy+3TYrQhJE03ouA4WJydt36WC7tQxm1MKeA9DpT
fcm19JEoYpJsC/MNoHkwVG0etAZyK5ArUSWiIO9lHHo65+WRD1D2/CPg/blEtR2MTPTiSdt7ydSs
zbbhOAIzKiFdbp4LzhIpY2/L7W+O7l+n8x7cQf9Fe0UYVSKAF5CPmqMyi3TjKCQihlr/GPz4Neqq
D33ynguI4kIh3OJ6mTQWKIkdfzXNyLRq+5IV7hAAtZnwZJNVjmwxrJs2RR1Pnx42Xdzl/9CSx+Fb
T/vrpvn6J5zcDaf04FMJrVKBUwdaOOqdmf5vZwKzt8sWlTcHz8RIyF56IHcdaKGnMdDrse4U7rbC
aMSUH6r3PGtrJNJWIMSIV6ns1g56U6M2RzxbhPS1Hb/bdd9uicadWKqVAeRlpZccKG9Zz4Qj7WNH
/gIUomTqKICsKc4OjOImY9w0IiJASCgK3bH7cIpXV2mopGZU3aC8Sa5oSKUYdTPUFPmqs/fux7mG
YLCbA9Gd5gZMZGqafSipvpBw5Cw9EXM4nXlWNk9rPJxZsG51Y+tXJeX87DthwqhjlUfwhYv87TZK
NhddkPO1/Jnogm8Rx38UfLHm9j0Y8XK1R07K9pj9pEl8s2KoYUtiX4HlqK+yT8KALEjD+8ml0iVW
+kufu72pd5f7IC5FZNcstkCMzAw//SQQuFohZeYEMYq3uZvPZecgBoQ/TJRNlgBiI+gUBpNR2Wa4
aPK7RpsfWf+c6ejJ9BXOFjRk/gUT4yKYtKMVl4faKb+GeHxq5/lUQ/cOZ1p1aeyxdmk3qYNAs5N2
3ocWdZueRn1AN+HS6vZvM+R/WOag3U57hBuUWJF9xOfi0pNV284cPyZivOnZihcXsw9/PHsMrKzX
YXKRkBmFGSTConTTnF1dQ6KhSArBj4tQz8Xfyohfbv26wBHC2qQMa4dbotNoN8GEAHxfoJhKbfPo
ifnRqF70CXaRnrbrvgb7GHHWLfyroenvBck8QYftItRosClZHtwB6w5u+TIQjEUdNAajDhyN2KzL
rLC6q+GpVQ1EAt8uQjx+zFjP2YAVMu24sRv6JS19XpmVe6uOKA3md60a3bCYjIlJK3F+UX2rRIpV
JEhAByASlHr1o+ao5xA+/dbOd2MIApZsUpY7U/5zrY1D761h/AHd+bUAo7xhqPOZI3ZGKYCoVzc1
RGQJu4Brfs+FS19WPmQ33qCvlfGhuLgOQ82hyLjT4JXn8SGtEYAgEPGDwlrwWCDO0lX+UJvVI8On
NkhhK8WEckxN74RqYrBoa6RBoZlXOYVyxAJQ0scPCZvo1uY4fGX1j17AMGQHxuB6izdt8d4xPsFd
Px/q0m6PMwMLz9TGUBM9qKy4hsotMCIPby7zg9XILaZYB/LGLDZ0XTiI22zrFXTLzGjfG5/izYwk
5v2o3kbF/FXa9itzc9xD6i91yBQu3x2zYE49bRfiq//W9R89UVzN+mJuIs0uA731dmORzHxjWG9a
i6N6W395lfMm8S7D7lA7c6ayaJEIBdZiXgYLtVb54nb9unhMbex3gKFR5iQwsboXEmv+qHR4861H
1bNjOuVHnsfoQ5TCAmxnlFNVCeGjR5BEaCXj6aur2fRE+nZbLtl7K8VBS+mz01fGM854vnP1k2wN
lz6ieWlu/yuTCKOptMFVaachYSKsV1+2w/k9M5N+7WesyTPoPDpbSC6T+jpE9s0/dRE0dPOME01j
5Y+4lhMog6PnrlpZHInb2M+IADR7+iRvKRj94SwT7xCRvWB7qApc62rLeC3iYpdq1buvtzWS/XEv
JhwfAAmy8cuQeGFUffNsn5PhZi5xbG5biNmL8GBf6yBMSsy2djt8plCZKoNhSKc+WSXHdTnkT1Xk
oHOEGm/7HGFVBIzYNWiQYeKVLnG5vpEFTeJBFrOupBdyg2vWR8faJ+e/o6f9sYd5P6rHptTOgPz2
wHqfk1L7ztGUafarMmhAmOJvhElgdNTGjRjHR6ivp4mOZ9sxme3wN1BDmNNrKvSXzFtORrQ84ac6
JRgTg0nnGvEy3upmkbveNwm/QFGsZRxUq8bajS7AYo3bvWdTnzh2j3BGRjxEw9zo7MZ01Z3UesLV
8p0XNnmyKGyx44/B2BX7qiAcL0WxGLbpXydlMh8vw7hqJvnm1HCx/BpBEXmsol7eVXKWpfNUUiXi
u9BMrhW3nLgP5qe2MvHop/E/S8DKqhOBjWx0tgCBsCwJYGEFA2QAMbRM+w+OPajKTNOm4CAyOSr2
sk4HFFSA23gx9FK8pv3wcfuVCvdNawd6SnTPbOfZ8evNMIg37FrryE6+J1N9kliMrM7MNy6cuGAc
tRVp4IGqx5NfFr8a+35XkhfYRcNqqjhi3H+GuMSqWcvHGDFlQZCaNZ1H6PYBEfDQBOrqOe60vSXV
xRv1szSz/RxPnDzK746CQZ/Ma2SgfZVy3SVUKrkYY9qc3hKgmV+ZLXsnTbI6HV+0sv5r8s7irbej
aKGHhaGcTevZSuXFNOHYwzCiHrFJIXeq4SD1ivlAbYW2wQHH1Hde+5hKQJRmqf8wgDj4HbkLSG+8
OHtyUiiNS0Ibafm93eQ9hVehf5gdBdKscE1XKaer4ntU8Xn0xF+VpcRFyhb91MA5EaFA228njlwU
TuMaCg0N61Je/kfYey3HjWzRtl+EiExkwr2Wt2TRmxcEpZbgvcfXnwHuuPfs1j7R/dAVpFohFlFA
5sq15hyz5H6LqvyH7Ci5/PQBTsyua2lmyflS+B6djOJMzEY0y47UawOdTRw+V5qbsNE/l/cocvMv
L/K/cj8+QhT6SXQD9icOI6NZw6LNwKKnoK4z1W1kCHcfSPOqL0PEr9SuLMQJIZLbyIIJwcel/fG9
WdK3i+EO1+1R9UG+jjqf0moYd2AiNzziexTdp3kG6BEsbTndyFWZq91Mn0uLhA+eJClUUfqz0e1a
wYOGs92R3ed4V2u5pR0voVI3UYgn19F1GTOTl5m1+T43MCGogaDD1rI4u1n3Y1L/lrjJcNWa7+bI
7AyG2L521K4xSkYnWo1riBHvqBdoBObdu3LS36OF6UHiD163db/B5D3tkFONa2q9c494lhndxbTH
ixn7+HmV9aAW0F4vBhs9A58PqVCgwW3Chuix97hryg7tm5FDOKl8rnwJalgk4FlZVYCllO7F78Hl
JKAXZTlgc1g42gUSH0d4K6/iU8gHUFl1hw7RLDm7jJOxmZbc63Hwf9Qaoh+9gEjaAH9zeHyjlVnb
2WPyoauZwHh8LmuQ985aBnWDFd0JjsmRA4639Upv2KniDOYURId5DZrkZoX1lxn00FRR8W2CT1zk
cPI1wW2GhYBgQPcwwKVtMgFuhRLFddIfQWY8FB1LUU6XGUlbVraatvW9E5X9pm10vq5noMxcY7y4
d5kb34YOclNsVbS69HMCfHnfRYO7a8S8oDU4Xk1j/9I52lwNhay2DiPms1pcEJZhH4si809dJtx9
kPV34Vxa+7BiM3Ek7IFK+7uSft/ay45YGzggpYKmP+NA5IdttLcQEgvRFeem+pySxZnQUx94JT/J
yIzj2ETnYOxiKrsAFKb+nAvxo/d0z07C35HTAVyKua1aijodOg+u9EnEm818DX8ZN/YItGHC9TT2
qMtpdo6QE9eZHfyKGbCu3ALHdUBfT3jjneUxzFZMOTz+bmI3X+S/0OJCaEuJlfnOL+m+M+Lnzb3C
hzHWQvTR2sj0PlM5QefYW1eOzj7txn9Fh4uFN5j3EQf0/ZQOSyvBReVG7l/RhPfKQ3/QtZysShfN
BNO78pHO1RJUP/1qc4BhIbNngKA83yJd9xAbV6msLlZljLy1+Ddat1OV54coqdQqxbOxygmUa5tx
O40DCnpAISuzjH5DyWWhyl/UZJ2otjmL66oA3nwHgNLYt8Z0ghCMcCuZXgOoK6sxOfUdhU8ecugy
mvIRXSmyNlxmFTciiKHhpcYJxQ7RU7YsgAXqaryN5MiayTEwOXgZlsfl5iia48khnXYdMkpFHE5J
ledi2xFHgpvAPxDOhAo/fRsQ7K/MRL7ZzI81fAMviIyNmgDNFLADGA+ictEjpxTdDSvT51DUDCSf
EvM32se89C90ha4yiC/l7ATrG6GMDftU8tX608kU4dlW4S4TzPMVEbh42nzlXqrF+sMPl/3SRaDv
ZnWL3NVuQ7YTmkqibnc2O6JKWCqr8USYgNHfh33TrKwEYCEKNMYkp3FwarRg2HrChDQfab9jq//h
EhVDefjhRfEP/ARrC5NiFDG2iBiP9VPCry/+cvjd1n6QnroOsV8+l5jrabUJE49RhmrR6aDaWJg+
B+QfkAFuFapT4mTWi+Bs8/1/I9JmaapVK4yXQcsErA4YsGdAGlFF2hsbttYshpMdRLixEGTOy+aU
OwHLknxBO/pDFGa8CSJ1tOv4iwx1OMz9R5rWB1nlF/Kot8KonxGU7TV1Yj8210qpzZzMb3HSvem6
2kScHvGycjbnuI2OeXyqU+y9+RgDhItPGU1EHoPh0wnCvY9rwNQ0lboB2y0odKJBRu7tjOS5CJ/R
imODF2DWtZ+yPLLJgNvgCRWrhmQGTiMhVJj6yZwHfFQzcCLXyumaDLem2QOahGnrpMeiT56SPHvR
JuJEY7mAA2x1DpUWjIKcpTf6SmfJFBhNJ07L+GHO04e2NV99PR9cq7rNsjRWnXkpE8ENbDYYowp8
EEzv7YF/Uor2dbJ/mn3nrerWeW7KEEFOyrxFewaUCnX2eeZ84II+PdWu6S59HhFMNbKtBtO1HTei
SZ8g94X8auljM3SnqvXPNItQLkBYDikP8NpYkfNqDZ/lHN0ruzgbunou8/xiBli4y25nDDMXY4De
5Dj9l1bdJ2wfzn4xrZja8LaTS7fIcKOZaWN7a8TIoJyiFq6Hs0zTYGLfqCJ4xtsQH2+6CfvqftZE
UgSxgLl6cD1LbrC4tZBGqI4jnyJ2vM7UvivjU6cUegXeElrkqzQcH6qAJ9suLeqw0f+IXYCF8kEN
KVvu7JE0BKhg5X7kml58HEHBCnqetmiiD87NvYzYSJIgEzRjtkd3rvEf44JlOh8vFayMU+U5D1h1
fsuqvLbu9BMcDT5v5zluGM8xzkEd20FhDtFZ6ymOMKk4XxC2XuK+ZzlcPk1LkudaV8krwDZmKiwA
K5cVjib3gIvHKZ9xZ392XdAeywgljg+lD7DcvI397UKI3xJV4a9gBB2aMr5alOA76ZICNYVnU9FR
mlvOSBkq1eqS8vjHIKpWQPDGDTgKeiA7N/DvRsM4DQ5xOrMj3+sCD7TJaDL8TAhXpAxOVgjKuJkj
92QOjPDYudka7b1pZS92jC5wiG9AZTYII25vORFAnF1LvHGlh3bC4RwW4FD02v49Ebremq1KVnFd
Zbtgmj9RPD9nZOMyyDdBDDNCBInKpy65MAOpvKkLYrwE1jTocFv49SsgGHRtuPbOwNVT1Lvw7Zsa
2DSgczuIif9h68IERn94HldECvzEprrVtL2klx88LEeFEkgDpq+KvNnWzuNVv1hoW1XeVDRvqsRG
kxCaL0RKUbYkwTvNqi8e2L0x6mqL17enaXUslFMdtezfOjuOD2NIXK5tVxtUNudgcEmUbxHpt8Rv
KhkvOHLaiVjWV1Oi8HHn5sfsu2+VvtghE2nZpXQ9KuPJ7VKMdjHlQ3lqpunmlpCyyfvYGz2hxhCy
6CD7z3O982b52yoHHBcWn1o2k4Zg1Genc9/M/D5ouIWGgu5TLXg2ULqcit69pmRCZH2uQBqiM8kq
lgiDhC+Idgx9VXqFkr+binw7Q0ri7No8OBO2a4ttiGQzBO8roZz94L6kQQJD00VW0Zbiy0TQFCUl
lUUw/K46Z+MuGKVADBCmu+swNGun56dYXpCupEPoumlfWFVpe9UKYLSLx6WW1TvOE+p+s3/oM3sN
XLHYEsf4Nnbpo2dGZ8RY5zmm6gq7ZCXNHL8rVC5SdHmGmoomY3CdSpNDZEwLJTPTn32vsEHjAWC0
bQdoMYEBmO305My2s/aqu7oMHwY3wxXYvFZ4vdaYprivCzLhEUPg820/Ydd8GtO2Qv68wktlDzVX
AGb3pnUEvj8HvfdrLIn9s70LVfgliJPD3IbFuk7xs6SApUyDTjn+Iv8EMpcd26eu+P5nZPo2JfIZ
VwI1u11cyZ/93TGzWIdT9klvAxDTcDfVqqO8x2MTDdWr76ozqjw7x6VrjpKrkMlHJ5CIXml4DMkZ
PhzMOJrZVJzgq2kIriIdwE+MTo41nfGRR+s+wVSQSgN5XgzVJ3gLi8Zd9dlpSAf8TtUbA8H7qTZ+
oHnjVIIqyXvrcaaHnveIzOpraJyfJXqi2dN/BR+RyWHamOi7VQL3qTIh5o17u0/eJdpTcIzcBw6B
nwDUfkRs8AjGo7OdDu4Wnbi/htdkHjKjiKmkkK1A/I/fgPbHq8j0ngO7pKRq9xZI+FVpMnqSuvur
z93XylYUPJEpqCXtXdqjB02wZ3RN88NjTG+QO93o6qHrx18MRK4CQAwgH8IMS0YcRIV4VXWwzPEx
TuqcnYZDgJ6cs6goIDtww3jZxkcGaganMFxiaHYqBC6plaRru/jIqf5Hr2JvnXCDG/s8xKnigo2n
X1OxyRiEZo6cmEP6SLp1r00q9pht4xXgQuL6ZBedaobZAyeqgwjKJ7tKFXV5miEJgk81ROzW7hRv
zN5sVoQpcqpESc57f8zz4ppgxXpUaXFHvi9jZEA7sOqLlZ8aG9qwzUYmeb32f3gOyqy4BIgMmDSk
CC6uZeIBpwgINlO9fVckrCrcxSVFWI7HdKrD3VxcLK/8HMsBS6GgWp9lcaQ/yrzWhYbrMRnOmtrc
ws6nvm+Dv+wOfbYPm2/lZbeusjlvBmgL8d4zlrZcTHENZXyaPArycjEbqMUqb6zGR+4xFguTEwzP
HdHMafvZ9/8Ja+IZ1ZSzRasKxkPOj8rR18i27uqKXzMw7Gpv9uInxulllekTqkkIJMB285F4rJ6O
ImAzCkSpTyKKXi2wj0yVTX7NlPvNQI+98pW95gx7yMTwi5UfokbwIKUHaihjZsFxMZjT5BQYzLQD
Ol64aOKZw9cw8/ADIEID3En4/9OBRaLA+LFSAdNrdDYlpbBf3Y95Y+yWRLHVwhzcicZuri3s4FWH
lGon425fRATsjW2XbLIRgllQ3Q2Z995GMtygCW8iy9tKq2hhBrrzpgYel2IZPDZqndUxMhAZPkee
TrZxLja5xVX3DYEKJ6lQWrvSo1U++qgP5mZb0ETzctgLFFsGBA+HfiJdL1Q/9XPKif/M5rILrfTJ
gIC8l2Kx7cyd8dBYPuw6GdFtwqqly2dFQ+scVQLTd26m24RoCQoxezgQAsri5BREPFX6R9IP/dZV
uuQwmIRbHTKaFn58YfBXuMMDBby3VYH1V53P+TbvA/whoXw0Qz0d2obHAGMKVOOOuDSpSxR26cz5
xg0gytX3uSyZDg90F3yKO0Zzp9LNjDs293I9eRPMtOVs50/3Ome8HDPUOVEPlFurBS9sIkJzsui5
1zQwkMGTT1iHchO0gbPKZM9oVYIqMwnD9bvVCIVn5TRt/oZUsaO1CiWqDzXCP6IyRT/N2yH8GJGa
nxIJ8Jd6ex07ZbD1vXk+o7+mi5GkSz66+gpVIdeWnj6itMhW9J3GbSgmrC1TcbaNTbsktedpxy1M
wvoWRF8MFytMX3DIMeFQSbBHEd9dRhdEBdJEP962JQwlosk4R7QYexjQ1jc7s+ZVKU21r7A4H40G
4mvFsPDFreZd75h3xpxmv1mZdnB19Fc8El4TEEpx9fPkZ1QTl/idcG+aZHAZ5sisZwm1//4WuQ8x
ei2EQeBU14xczse0uumgnt6Dyn331Ecz/q6AkF7+QzRNqnf8+gY+32ctBVpxduMLaV/ZEe4rLeWk
cLel00ZnTbsVyUEEDdsvqlfTyR6CsJfrmn9rLcvKuP9+QUefHsME+hj22xXycPuF0VG5hY9VXxl/
06SrLG6FYj7l8Hov/aytm4kPGdhU8i7i+dNoZvvixClywlSOaxy/6vL9MsdOjFS22JGr9URCy9qB
voLOrJrfmplz4pA7+bNBu8Gu3O7Lu2GWq382S8Fo+S22X3eeAEMlYLoG/9fgyHsf38RDN3hH0LrT
Xe2DvcqbdwoyBPpL/rpRO/7h+9tEmdUedC/rYTfro5BsMqYC0E6l3jq72GqIX7NTSXvUuoopqY6F
XY7X3k/jdd525SWfBvBs2juiGkK3ir3lo03OHkxHZzkWMKuOV5YW7qVwwX86bAe0DKnCB0mobwxT
Z2VVqj+jPbZY3fKPpgJdA5Cku5OzfvC0ZVyDHBNcMY7JVTbDAmMMJDMHV1y9wgePoPz30IeCkiSp
2JRxX25Iz0S4G7rBc+mPT9Xc5F+TQCjfu5iSzLqY7wQ06hNd0575V+iecUsgeI01pSLGji9lODcd
Z9VDWs7P0rahFnTs1ngYJBtXPcZbCzLnrjCR3YykdB3sEXZIYdKG6FRKvUfmDqKq4j724n7vGTHk
M5cWuVdl3n238AsZmWBfLVA2ea3j7UGIPRa6bdDLuSgyy7HafAccIxvotzgHCgbiYwLhP9A/O6PI
7pTpp3fD//9VkDXekaLjP3+uVDofc5sl0inG9JxmWLqVSJu3gZ5mItv4L4/pcN+ukRW45wQkzJZl
fYHL1N1htpGXgMFNHwvED9uhamFz+3MEfCPUe8/u9pNd0ywESzPF4Xjk6MPTSGOAnR8R28IbHYDp
vMiQbW1kTJ6F5pvrIyiNmF5z+ozWdZO1N0wr5ZGnXiCGea78trjppqThtHCCg/h5DByHn0TK01zw
y5Re8fAdFKMtQl5ZHfg7DboIkLRbg1MUSYV0ab2RXqsm3eWEC+mULsaoMbqLk4b/X4TA4rsoXfvj
OO2chjPlAEImMOJTzEZztryvKhwBdLdW9OzTJdRIUJhWDfnG7wh1wvNuyYI13R79nQdtiX6RzO8h
gG/DWnS7kcCrKx7gaK3kjM8tyWC7woCoaADxZWLbv8IgPeNAnA6OyoZXd4RKVU56Ank8D6+WZZDN
vTDupp44rbqpNy7ngZepmBbCXPvmDdLYVoia927iZ28IKO1EI2cUo14rq7ZWVQybhSQwHCamdyg9
9WAtdhczLfJ90HP6aLx+Ijnc7LAkTDAyhmAb80fnvgFxGE/wG+PemC6OzxSHpLYNM6HgZFaM14e0
PbZkd+2+P55k/JmpMbyZUXZrCr+5M1ODeIPAFk+KRWNj1ElxC4dr4CBJA4FW4fuA5zRRlB6Y3Afz
ZdJlvh8ME6n4+OphfHrKO8YoAd7kw6jppDgGsZM08DENDv59Myb9zs8ND/2dC7phSJttF1jorjoj
ezDr4TyieOY4kjMT9J2rZjsao5cAftzjhFYJrLL5RV1kvMiI9+fI+hgLYexHnbp8PBxnSJ+uyg2Y
zCUF+f8zgAqb28xy3XMTLt7M0nwSDnKWuWkOAJ7wjna2vR9p0h+Vh/IQ7Zic/AHfL3ojD4j0YQrm
Fw/P+V7Yo3Omb9Dv6oT6u8SWkbrKW1vkTsy6ia62zt/9PlFP1pRgMTNwuvqemV0qt8wvRLfPZbi1
egC87b35wrGwSS+zrcZ9YPTeKXe1hws9byExDOPN8ks8FbYNq48jMqLITe03rC3LMbZGkPUwYN5A
/jHlTKjyDXHkCEiRAoUj+5rlmVtL0GrwmVIjqZmKu6Qyn9DXJ/tv01OZo9bRHj2rxe/bt05zH4Li
KkyTZhpmppD4s31PMAZGW7m4ShlltrODEp+E2IkAUprtQbm38DMzVbVvC9lzZ8uei9vSA/A8elCG
ItYotsqTac/WBa6Kw+GahKTvBDW7S+7zInYO40RHfO4oP3VaH6Hw1UBIaxoYKJHFwbGXbhohczQP
eouZdlJsh4WxYHIYW9uO9E7f36JiOtbwJh8sqxwvTlb111wU4YUG5BqRpx+I9m3qLaIty2q5ar64
YM9Jd5VZoH5wh2hjtkhgjJzhjZ7CAUcxnzBO35547a4/45LYAvUJX4n4a0Eqw8zpIhW8mqPxmxuR
N7rIJIIgHS5gucRuorf34CN5BG80yVeCgo7VJPb+iIK7Tp3kieTpQRQgv9MlxZMuZnXJ7D7fQwLl
1NCAgQOxD8ETLOKj9NPgyuz6qQm4rcxknC70VIZjSqGDWFHRx1h4Uxx4dq6lWIkGMK+zVsHO69Jk
3aLkBdfcZa+is5BBD+1O1RZtJVmPJ6zhxo6J9T3Zxf2ZVp3aMS79/c1Y6qrmUNOIElaYvLmkOhjj
PF2dYtNJI8AXMoY7FrcLCcNgp6uR98cpqej8FzDzziO8YqsMvKdBsIVlZmk+9vZ0XwKjY4uim90V
UMmIfxekjmx6ge2yargn4gJwXt1+mbVT3BuqPcwhl6uffwQCpKDt4svvJ2Ufoy7Y18tDHk6kvlV0
IQ4aYvAtc48AX88Tc6q7Cm4uR1FDkyacPqYl9ZAxcLS0etrhadIOz7mnQCdFX3MjmjcEleg8OwBs
mYPTp7BRikXjucB2jOAlbfd9S0tBjzt+L3X9ZtPgI/bZdlHi50vQeLLEw31/FWk+PNocdlxGL62O
8rOgGbJBUpJ9Uv+/0VC6TEz62knD4bMqBG89nVqW2iCBbLByjTk5jVA8nrq8cbjTU5qy6K3bHHor
jZu7Kq1rtofJg3UD+TkYdXvXla55N2qQ3r63GNXIKXgKWdTnrmYCYYGjamnSrmwiRR7tZsKxkncg
hJqsgykuMULEfvZFhsUl878GOt2kx053MNZzUnwWdUwUosQdzrFh8QM45brLC9LfFEpEb2MA4Vuw
IsSpzLPeo36BApoWX/9ZT5dFtQ2K8ZizIq+qCN6bhTty2zmu/YR7A0qEil4zy7AYTqiDZoi3sScd
nCYvjoEfunedSopLUbSITRCi0KWtAOssUhav+OUnnrVXc+9u3L4BoiqJkYmy6plU9RHSv6L0hWqA
PHhILt8vUvuYtyeXQbKd95fSn2iVMfT8mEtmVnUn1Z0skUfhqvmYOkt8TMjo1g4a3rQu4frG3xti
TJA3wr5bGjpkC7lD8w5e8DWa4vhLu+HerpP9onh6dOEZkJyDLBzq69P3d/Pijhyj4vn7OxjUQOOb
l7Kuh1VdNxVH6TxjTlkybQzz6rmLcxZjB79YSE/mwWlthoSVOX0a3lIzBam8ZjqMdlRQCWq6zEWb
VZ573ZsvNd1lTef04oX2fB3iRFwrIj/XqCnaDW2lhGF+mjxbobh1kat/EfCz4SCL+fPBs43pK+5o
r9LW2SG6wY9bjT5z2brmIiwvOZKI84hwH0tVjTzcrM/fX4G7pEiIRuC1/DlxIIX6+M7mQ7lnEAON
eecnA1D/xrbln/zQ9a+5bN8A6ImFFOVfx4G4yAlp8hYsWnwPzMA5zkPzPC3fuQgBVp5u+r2QcfMg
kvkv2oDFq2VOi1MitA+xEyVvaQnKCNBJdafb8AXIJYdPA2L7aGjn3Z2SF8pq7FzIUiItjIdJCoYG
MZrFzNO8DeYBPoS1zGj8sxum3WM49D+sRdQc6dpCy5iI8/dLsnxl6EUihHR6q7wW5vLMqMIxG+tg
5UK91KkRbaZZWIdv3r4Rl/EmQ+B+SGNimaaxOvoQN5kcejxAWWYd8InIy/cBQrbMl5KyKuD/z7XN
Nu2kq3YS8UX11vg4gQ8RLY7GJgNLJaL2gTDh5BC7cbwXvkRyOBZfuYVIdILY8eBG1tvAMHBFwrr+
GKd0k7QR1BO/kKfKVP2GTCPrY5Q5grShe5CTtO567gNGGm6/NNy6HWaOgPTxKbjGdr8WzALvv18y
l/O/HXu0PHvjV+J4xIKRVv8Ata7atK685w68UKhOd6JK6O6RIPNDMOgWKQOkJIH++F2a5q0D/IHI
FWOGZWUI84SOJFvo/3T6s+nD6ep/SROxiPT7W6QD4jHHFpJEB8vi1fkjIM0e8j7tkpqa1ZftYSqz
/uYtt0E3to+9SNtHo/NJ1o3cY5Can/DZD06T9scoz5Mz4/SHtFbiQq6iZCDGx/Z/vyWKuOcAX/6V
lyen8vRXOVTexiLp+azrxLvPXGafcIut45gz3W+9MsEIEiTX769E51F8RxaPqKr6kzHHHC/y+OJx
9nukwPxZs6nuo4KwcAgXQAxl9+yjrwd+lbv/iVQNoSyuM+MlQU+ZsXobeUNMs6vPbRuplx4N2tZk
midZIa55XKpNOsbu5p8zM/5M9NBKK+lITbWpoX6IJZTvv9Kahnr2w9gCZgBt0D1Yujt5nvxNQ8DA
9oGj8Z9/mvlnOBQ/zlGCqEHqY9slz/rvP67DOswBghi0HD/JT/j1K8tN2p9FhYUpgnz/OA1euA91
+1m2CJAtBfNy6rd1VQZvTCUC90bOt38qK6mOkU5/lkmKRiFIvWNskbBjepX1UM5jslQa/xJsZf+Z
T6iV47iWY0OBMZUj7D9StoY4GxxGA/3aa+Vl4OKcODmHRLHdKIoB76Tk784MYkj53XHtFFTX8m0q
iu46McObYza5bNT1OoNcgKOgNgiLt+SWU7mPyOU2pcL68O2q2pQEGm1JzcUFp/vkqEHyBeEY7Z2w
+i0aZiEWIuH10BrmOvMNOqgNe09h65lGAolkcdWcjbn0iLdrPBRZ6qJNx3+1Vb1NC3sXZfR+FQ2a
LVXkzhv8gYYrPsuuWurkEopzieWVM4KwdlkjfMYm8VVLa2eGobhG5lTuBlJ3N3WBX1N4KWEJVY8x
X2Kd/+e7BWX2/zz7tJCZiLuWVkLIPwM1EwnqSCqMHsqWd4oXWk+BR6uki3YjLj2cqZSoHSy8exNI
3EG0E/UJ1qQsdxuUgPmGzlP16JCmtffLilljymiwrziTNhULXzlO/a0FbY4aBMFlkM5vtRPPq5wY
gU2XM2ABm2ufKG3bK5029zmQMR1m1KQ2wGHM08V917b50arraI+y0HtpmvIJXFX3M0U/adIcS+6a
OZbvqKAjDJdV+sNERGeCVumtpYvgN8Z1mmgzuKF5bvqMWfUSkOfhNNtKuMM3LID3ZhuoFW0XjtWN
Lx5jacl7krplWW9Ct4E1WIgz4GVIrmZgnNy5NE69mgKoOLQTh8Fl9GW43sk2OnHMhmjATZAtAzLy
urZRo2aimb36Ee9dvZkxSChfSFDmWXuXtiYqmEiiasDUmhY3UzSX0I3KF9n58rGt7TXtPvfYK/RC
mC7umdlFL6oyqqNphikdvBP9nHFPZg71T6iGA6QQvR0CxhOeIUr2fUyAAWvGU6RGpBQi1GQP8BXy
pO6endhdcYg4GK6bn8Gpted/vsP0ElhUpFNQ5EsarWNqWyktpc3CJzxLfycF/tfyVyolOwTnEKQz
8QybWH4f+LYNXC8OGDh2u6E+KEC4GAMJPExA2q5ajmjbuKv8dacC564wrGsEsy6asvdgRgjuzl+g
NKYlKyhyssOIff0ytcYGZg5zCIJh8lb49yPJJJnQ3cWI3pT0vRsOe9VVHhdMLFZ5SFqhjszPJgZY
4Zyg4rwbFjTv3vVovkCKZ3wchNt/vh7Wsob9cT2WkFwiDgXgdVf8kX4qyOuBPoxa0auAgAbam07G
0ONR0o6xHoLh3ZPIVPywG7CsgrdTaAnvkMqebdjNF4dLfahkN9A379/CNJjQ2Al9h4Q33ggCrMAQ
mr9a/AOQKAFjjBsr5GO2mql87u2TUPYrhg4Dyzw7TyTkS7yhlSl3YMAMUK83fwarFKflQyx42A2J
W60KnfQLkyJUqYR4hSpxHoPoA6OcffQ9L8KSK+O7RIenUej8dyw7d2Mw8vqXEN3vtf/P66aUyVol
PIfL9keRwkE1lr6fFFhQmMmzPjU4mIPis2qWBKzlCGANmX9MpTibrPNXDlqn4msA8J6gnondtQ21
hD6km7/wwP4q4o+YItYMrVfkFOZ66Hd5l0NRaKW7omeKJ9bxvXXpuOaGgHd5sgecNI2YZi6Y5SMe
wdbsdR9W3aDDLshtmnqyzCRvkEL6M7KXKAqMY2nEUaJuWeZAHm0n2WPj7wFT+XQOmM6pbO9Fnrn3
pbsMoewfRay6izTTjdJMBIWw81eOHDcjkeXNVxK2Wn7BONQ8dn10V3J0X//z/Sn/zPeiTmGZN6Un
UFYBOFmKxf96XhOEjkIPQbnWIuovY+9ExzrBL90m3jmvIuxzOsyYXYMWBcR7LoJpuHSt85UWMSz3
yKkfZFpHa79ImDdil4DcPdgH1MP/mvP4/3qnBKQtBSuQWIqrv79TZgSMO7CK4hIIR+A3IW2pcJ15
sXz2nfJrYDZy6arY2dLbUFvcuMeaGJp7bxZPdm5322LoU9o58SfGU6Y5XcakuPLVv5R//1Nccz1d
02T9c5UltL2EVf7X9fQzrGp+2xTraAapJCxCgRJyrjdBQ5ZmiBNiXWb4uP7lU/wz85hPUQvLdKk3
+U+af6wyZd7qeoKXwc+q9v5chJxLaX5AQuk04TkwZPXO7NMSFgsguHyezKMerQ9oVuBeG8Okd4Fp
81/e1P8ufRqmledZvCMtyAv/+6Xo46KuzQmwRmy3x86pumsCNP8Y0BzaTsSKHELZjccyjVvkr/o4
TN3Lv7yD/ymObbYjz5aWZSrXJdL17++gbQWMTPqT6zTG8uhBvsbWRhT9yI/SSKr2hbZofSb9kQYK
22Y4vnHePPQ2cS+ki6l/edis5WP4+6JGdJurhGs7jidd54+Hze1QxJhpRJ5K2F1Du6/2edLF+LRS
5yOtAeMjhTmKPMqutEGfYRfKNzCw0MsJvb8mxuycALm+2VmfHjnDSFoRSbizSZWxGZafYTOEzPM8
CMBWI7ttKyP/Nvav0gqHhLO2UkcKPlh3DEIt/7G1cuO3W12xC4SvxLe9z+YIvmJJsOEAZsBUjtPL
OHTv5dLi/H7xHLAvmW2Rcg3P8LF2G28bz+EtpXNwp4jRWuVijN5nheTRaLrh/N1y/34xovaXdjP/
MKgmuPzL5/y/D50tKWnYZzkOcQr64/a3EhXhbEKoEORDvmRNbtWomlcXUdARoPu8wYHdr8yq9C4F
aef+NGZP5jJWdsOcJsk7Z4hQ+xUgN1de3S758c/vT/3v42lL2zVdmFvKddjW/g9nZ7bjNrJl0S8i
wCHIIF9TokTNUk5O+4VwuW5xnmd+fS/Khe7rTMMJNOqAyHQZVRqDEefsvfavn0MlLyFZzRwJKtwF
J1sWt1ltOjccK/ixY8dAos2DdR3Zf9O16jb2Euw9NDUSkSV4aCzN3rU69iZ21vuXIlhM92zf7xdo
1Ch+J7Xw7r+2xWsEMtHQke8T3R08BvbXOjO4H43Q52CvObuopFOXiTk6S1Ue2JzYZ7qHn3zUtQ/H
YMsydI3od0PjmGe/3wdaHJdU+hARw6xszwIRXyy/ck4DJOf4OuHL8vygINm88c/QsHbEKDUHY/lr
ozZ/x8D7hqWFM+2Y3j55Lz5uUC3udNKyUEsKnPzvslRBMEAtwH2+6pgmnBSlcYCmo0M2SLfh26m7
SijGI1/JeecAtFpXtDzb/KuawQoivKQ8hvM0H7tBNc6oaXKgmJFY1ZYtTqCMzNMytqcTJv1Nzk4/
y3ugRvP4Le762bWwgNJGiczHsZFYV4ESr8GBwI6RZH+1TNz+/Fx/c3O3TNNgB2WYBplx79NFq1qI
hilLtJK6tSICj0Z1q6NL06VyQea9GbvaeQwraJ/oHA9jqIQAZd6SzFh3UdkciVkzzsPY4o3IELog
YCGdVYvsy58fpv7xLZEEiKtsxiSPlt3er1+PLESwxKdyiY/HSMLegf14PbWvs8+cKiNPI5gK/caA
RbulccbBv0jWkkXpoU78JzZH9IiKIj5yJjLpacG4EdO86yDRgjbmYnIgo4krUG84xK/8+cHfo81/
XdP5QnPaMVjXOf2Id2uPEikEgTcT4ne61qBmkYR33fjcOlIcMTj9jeEIvAuCxrQmOo8Tv3bKo4qQ
7hhX558fi/HxS8eBgPkudzuhck9//0ImInE00QJvqk8ZUumHInWm1yFA/+CY5gDkG4ujUqT7xtbS
Sx/Y8gC39VX1HXqscaQfk8o2b06nARGRwd8Ac5SdlddL3nQ4u7qWApOruuM9b06d+Q4VuvUVhu0x
6znQhbKP3tJOJePOgCKSVOZ4zDLrKxBZeerKGuYsOsGNSg7iJkgbRkT/j6fPnZXPvL1YGNR3ey98
Z0la1Vm6qnX7P/NsyhNRxb7HgVmD7iIUeIhOuakBQNycQhcki479F81iquJ3ZrQtypCJfl0uSeDR
Yk2ynxRzYiBvfiXOKT0ltEZWjRKBlFp+HaJC7qPE6B4tDXnjrGbymNlm7dUpasig0Uvpwl53OdqH
QvsuybwYJvUo0JIXiHXFJ51A+XF/zNaYtU2/b+fZ9vz6LZp4OCFM+Hzld4Aj5/KSVDJ4w0aVHo0M
hL7N3W3rm5CyeOvGlV4Wb2CY2pM6F2hMmpSEq5A8hXaMozenb9ADmekpXNpl6eTgIQDVbSrYFBOC
ILGCRB5PdjyI1p9hIkbdy1AgFmtKIs70FYusSwoJAH/f0FHHBkRrZZpzy3EirE1ZynOjBOWe8IwA
bFSnPokMVy7w1nETDCaLbmvn50C09DhABaikbyhNYLzib/pK1Phzb/gkxuBTe6iKpkEbqdW3SJal
Z6O2G7pmcb81z4aayF0C2Wyjd4m5nyAmyCI0vpaGb22tpCO7ZcoyzmIhw0gmg24cJs3OzBYMrktk
/ezyAoZgPpweF8tgvTqR3UN/0OYnTSnFGi+/tf3zR/h3S6EF55otvGbQdBfLTuK/jg/dlBDAqKuw
domoNEvfuuV9/beaY+jLEdxsE/OazXq5beIxwRZKhIEY9RskNePFZkDX5fUey6r/OMLOh9DsXFOC
ig6FjVxvwIF1/42G4/zw58f9mx2OxBvq2DhkDV1+2NmC1cSM30FFNAAf1/gQjLFadVMTuIlagmXk
rfBywJU7rTB3YQjloWmY5jTAaFeqYjmH5Ve5vI9J7//HtwekHO1Eoletk3GO2W8VTx2CJp08hl5t
5dY38IkxymDPx6e9xcx60AI7uTIDHpaI2RF7gP7NiNKZKUVj7muBc+XPT9r80ExdtvGqULm76hz5
7v3t/3qzGB1NmYjAfDoq4dgD7IZDRCLwQz8FndsQFbhjfBafbJ/WiT2Et7EXWHRr+chkR13fI2bK
JfEUUk8EOx6eOnGp8coeSG2OOLMdcgeNQtFia16Be45cSy2S02xi4WzxKUpXT+p4N4zaXyLUG/pH
QUOE0goKAHnvodeMGSMQcHh7PsvVrur7CqWpbLbT5JO3UKs6OxIIOk7IjtJSQ6K67P7mmKuSVMQ3
o/eQyahfFHpJdNvwbyHq7D75vN/vju/unrYOy9IWps7+2Hh3IjL7BmKNnecrK44M7iAkK6haBjc3
bMJrlNM0HGgFAG0f4O8oSfeE6CcmB77PH+du1h+moJw8R+mj26BjW9JQB3M2SbDO1bGkCUT+wmYi
d3kjiqE46HqCVKDv4xe7ruONajvzoe+BkjiVVmjwy7RwUwQMn+/HGIycjjv4uQ4r2LHXmo/B+95e
ritReKglv99/G2LdIeDUr1aZXDI3alXzCHjAv7U0jgKoXJ992X6zX3Ik/VXhWAZQWv3dIhE76ByZ
iUMwaG4VmtyXrmhxZuiIE+6/5kXpmVHQXStnYFVXbNNVwOfurDKzXItWvJf34NpSOPvfsCmLWsWb
XQD/SHepHKxzYCbDJZgPdIwhEzCBp5dbXIdoCvCS1G4RA0pD4D/ugpnclliVSHyMT56k9vHszuZc
t5kOmVLY4v2ZrvctKy8TA31HKeZtmKTDzoqst8ksvvLh+Pn9kGJ6jIp+XAtgQYfA8se9LyHQ4Oee
P9lLfxy0WTCgHcwM7FSxBb5vSI5KUUWsT5wBlHTLbqp40uIwuogZe3wTIrSKjdoT46Qewqz6WprG
qWdVeFO68ejP3VvXTcfaGgV3ZUeszb4islUXCB5oHDK2nMjPJfC8Gf4DUcj+9slCtXwgfv2W2ZrF
xoAX0rQ49rzbo1oE2eGZnPDYdzC7UWbZG8Dwj1M1AMYN0/A8kZx8zkls/nkxg3oAe1pWqxEsFM4E
ok1DkAryohtG/YVn2u8rRGEwjfg1MkzMhrMDKPLQBgL4PjHdGyvO5fMMHrYEjvekpqTcjL5SnS1F
+1r7rfnYEijzUDl1enFuJlLkL+zki42l6xoOlrldNy1fd0TNpLUGGV4W55kMguEcFfm0TZUvVdoX
uwDK+yoxGou9VdmtytxuQYoq1i0hVTeIWsLpGbd/smhZH7fZDNHk8mryeZC4QX+9SY+mVZcjsjF0
wSCHQXAsaFNlT/9DuQowFq4aSrGKcwGUvcYhxbLWHO5ZJQ2k0K0/4cntpMAJqlahN8Wg3pdmhDK3
0dWYr6kCTlrR+oi1yPo3FzNKreyYmf2BTKzmZ1QmsmG2WgpJgwV76cP/XSYjH4gBvXWMAh6MLBu+
tjGTukriSWmHyH5pY86iWHi+yghKExlz3xm10H8w+vSxGsBMk7+BsR3RUAyS7wBTvFqlyJC2iuEA
xOoDhz6wfRrR7ceJbF217gw30W0s12WYbzhG6idI36wK7N6aiKniVD3N4GeJvAXm8MlKYfxmpWCQ
rFuIpww6fe9HLLaS+2g5WA7txVQ5GTEOtU7vz0Y09m4vJ/2G9ggSgdtZuOZAwZTdUB2UkpAHhbcL
VJM2e/6E22ROgCO3A9FpUnN1MYLiJF8Wz7GjHvn/ZuuwLptNMenhTUIJMes5vjQ6SyHK5uCJoAco
kqiim0LCjJihooJJ/azX9bGHuPSQTP6xTRbI9zvEpCUMMcPXgOLYSW+W3fwVZ7b8Wi36kTBx5D4r
o8Xtmez4mEG2ROq9r+2u2UvjYWw6NNZGF5KO00n3z6uM9fG2xF3c4cFxV4Kaar47gNC3h2NE7tSq
GuJt2OP0alplfDSJUD4oPYw9yH+P9z8KZAlVNLLIN0obdhZRcFJKSyPbOzUuaqBfRnAIxKxEV80W
/5RIq2Afp9YmYYD3oDHbfqi5ee2rUkKijf1TlbTagzErzqVXteI0YtRfhXM2f6epuiexLn3VB0X1
WgL9Hnw7+05Y73gzlotMrG/QPkMiNobXRA1/oEnNLyZpAEQeMhpK/TUJXqQilQ1aytx+qUlx2JN/
ULuhpRVePvQ1mlI7OBVR6z+kjbpNy2I5P3fdNyah0RnK2K6MLSRswUXRgk+O/LQZPqztjmZJU/BK
IOqx3n/6+RIO3KMB9zRT3Xs4oDiP1eGknGp4UkGkn+zEyY8ZRgCbEBJXzMq0k2MBVl1Eg/mgcpjV
xbXrB4DOVWV447zGJAaVLu+tjUaU399GpX1nwR7ZxWMOmcsAjaZd6zCSuvJpSNbODGZoVDvjJbdw
PIWdo/5tDGR3A/lfOZ1Kw8BC5KQxAVhZi5EgA6m2tVuRuamOO6DsK23bVBnW83EsHxtePvqBuJsC
OCLkb3ja7DMuTmYiGnMBIaqFLn9k7L7kxgy3Bpkr/geJc0P1m7XROT8qh91cXNbiNvjMhCvjqAZg
/B66fvlGRBCFkhAoyhypE6dRZE9+X/ingqwhhLN/WVligbw2zUcHiyKT4xnW9+QVZqfSeSWCmDEu
vJoOfckpXfwcgAPlA9netHa72NkWzGkRfZqLaUZfRXYssNGq8LxgS+EyrCO3gfN4ZQw0bDJipvYJ
DN0MtRzEUi5WqIL+VZlHa03LjAqL+6vd5W9T62snDLsRw8um22as4iuLPuKFvFc0moXOf6zW9yYs
fRavNgZWHqeLTQl5C6AeOI5zso5SLd93cwIts1GrTV9O5nbEArEVmRad9bzy+LA5R2O5REtE+yj4
KBhpPu2j2uyfc8WzVHwFI4jMZyYkf8mOnpfovK5jxzP876VRtbc/Ly+/2YA5Ov+Yy11XRdX/bter
JrUeN73FsTIzTqSPwwppU0kMy0hyakMYlhl34ytiu2eyZIEmT2h4lKr6p2CfdRMEzaznBsqWaeYv
UWDsEWWUfwFwIYoXC63pv7Y6/Pbl1CVK8cmO4T5/+3UDxjyEYSDNOcH5WL577LE/LjaBslllzGA3
tsKHpqwXkQw7hXUXs3RrbCWWoOL+Me7HiU17E2Jryx30UBZOEm5AHfmH65xAFmb+MsXwiOw+Wn5S
gkFh5dFSTy/19FTlIyzzXiJzGidG2Nnjn98I7Tdbc0fSUmZrzvH341gN1a2p0Y3lnQij6WQbk7bz
Q4bAeAvC1ejY+a7ORX2j2aJCA4FDiDl216NYOWeTtu+cRN6MvorPI3PDFTEhM7OmJLTZqxC8urCC
aud7l7SPYdjPZzTh87OVcryyLeKg+S9f1Dg0DmSvGIcEBtRDi8gPCw+/Wn75H7Am+cHKKssNlajb
zmHxj8SCfa3Vc61CXKzKHHPUGBz9Sc+u8VyzwiOKQgqLKcDW9L84MG9mRbG+muPr0OWjZ1aNvTEU
K4YM0W9zNW68SE9I8hsatxWAcJhqZhfiIA1MbxKaKG48OFQDLVboTZUH5KZzdbtBCY5wcdeEOh5E
tAcFclASoqL+ms+2Ads+UNg5atnaqBztSa7Vrp+etOXnqs9bFCDFsczmlLskMhACOpM90Sf501gB
ByDuCj2Zki0BFsIlnqT/ki+GJgYQhwQduevUUIAKRXCWLf4OGUSfCdmajime/VUW5Qug3KndmVi+
Na1F/UDj7zrjQd8iIxoxQmikIhnz+B1a/EM/mIgDplAhA2NgoqGEHZhAGb+IBqjnnz9tH9WqEm0C
Z0Cp6hx5bfv9VyeqirTSoUMJve53Qw6fYjS+VDDR12mSB9UWe+KwnZwq9TSZTIxv+vRNW1BXrY55
shjpACcgEh4KE0D0kA/Z9wTto4p66UdQm4cU4eE/ig25Jy5BX+GWYlE8NGUwEQI8IotlnV0DFui8
poheTAzsXxF3jQ+M5sxzF7G7NJPyKrMzfJF5rzI6Rgmy/BhW7bwXqW/BdVFpUZkxyV0NTXmH/usW
FFS5zTOL4G2rGll5U/XSVM1MSI/vfDPMxZk5myDuyQKZ+dDv7cE39gU2rvxBJa3pk82b86GXxctM
U4GpHSKTZZD665kmBH8Wd5IbdtEVL/SLs40i+8Y16XrRZMmHo9aSgFgU/Ruu6Z5J9Tgf75ewCLFk
hbdev476tamXa1df++CqahfKIahKuwznSuyb4CK1s6OdA0yX18aCGcEiFkIkMOGoVQs+YO9srfC7
Eirwm4DguGZb1/9gMDz4mYONJ0ws2uuKuPK3v/dVh3Q6L4d1XDHFWsrSHo3wSbRL6feS5lOSPVP9
9Bxlz4Hyb831i+8/N+JlrF8q8ZKnr1QhXrLplYrT11rB2wCJ7EuuvFIQNR6UOusHIpJgGDqQHm5O
WGyJsnK+ZRnqRoxtb5ZIww3WnPa5+7Tto6sfzp2SQwaCWdSyuo6u4l2zDEwSTYgEbbtmIZDckwqO
lw6i5JAdRmdv8CKJA9cWNHV09DGXkTPVHBvlSDqXeSBusC5PzbzU6Jys/EyPnRL22c/PfY7U8GLb
GIku1IxR1LmUzqUqrjXb6vk63muer7a/VFndfJ+3AR7freVn7RYwl3BTXpNnC44LVLfsuWkzsdOT
4KjgrYK8bFW7oJThJSgSNPCmti30nUJDbq8usLu90u8lqfM+rEQ+80uFhJM4ez89UHZ6SFByExIh
DlZFuPgx8I+lupRBOEV+0vITKKwJkhWGyvRMAdPV03NnnZvtYByc5FJZ56m/yORSWpehv+QETlqX
JL1SUXqNh2shlwqHayaviby22Y2yxlud3cS4FPl2re7q4y11bup4s4rH2Lm1Wq8fHOI6ks6gx7pI
UFltCMezwe4nStwTi2SyIEk12EJ0SW66giIj6Ophi8OCvNJHM3807qXlj5QvIZc92vLGpwylH2ZS
IW8iuaXDUmryb+Xm9Wel5tWJSJm5yvs1bC9GdFWaizBIBLvgeMyiS9Kek+gStWcqaDkdnztxarsT
17I7NclSGHIQUFnDUdwrhUnmHGgPUkl9iOpDGB0YEufDfsj36bB3iAaKP5GFf1TJoIdCNaDR/OMo
6bz3J2QB7LA6FMg69bB4CovEdvtWHdwRE8fTNHX12W8cnk5qPjFBJ4Zs0fzVQ9cRPCEIhqenoqG4
ONz/6H4hAMg4CeMQTaZDCrxELg71ggS7fr6Fjt2cla7bVBoi7XCCjZhCjgEgUkzfwqZeWVpif4lr
Bhh8M6PN3Yi0/LnMQNFPrW15HHqjn39fZWMdWs0+QHm5SQAXPwhZ9pf7Jcemd4l6EWxbvbEepuJt
Zqd5ro0qvWIAwwOT/LBElX7pxqbeNdknwoeP++dlyI5GzDJQMxvMad6t8A2Zv4i9i5U5m89xEjsI
huaNWHBo0cDRVZ3Awsx1hf8pP4d533CGJ+dkIoVrzMYn3TJfbNNMbtjdIpMDrpF0rig7E9YxXK8R
QPEFXR6pxcUn9yZtWdd+2T3zyBGDa6hIGHh8OOLadIKLLhuh/HRht23nmrtkrb+k2FdcIbBxJFlp
XcloAZ7sBK8manQwHPQ2ZZ+1NHp6An+XWG2p4+Nqk3pfLUkCf96n6B9voIyAaMsAeMBlYL8fBsVy
njhRADtqJxDChYXBxQzswOtUuDlwaeR56ujCsUd2BzWPQZcU0ypZ2NKwSRSSCt/MKqu3g9YJaDM9
eQtDdowd1On65H8FXHNpi/mz+ctHmQ4vLY0zdINMEtBBv1MMMFsK5qY2slWs1j5eNPCBtkkuQmOk
xO/B21wxeB12ZnvIG2huVjVtzUqgA83kdMxtxasR8WO56YhZHrgv/vlF/Shg4eGxMRFIqFFQfxgC
zNihCZiE2xZ2fvkC/JtoraGOaRn4gysaAzkyR7+TbxFpiEnsrPdMFuNGZ7xoT9/UqAP26NPTK4TF
eBdUhueYNt3OUf/khPexCckjdRbVBbftuwjz3bcrI/VqrOF7htOyxFYokJ0GZZ5MzBpnmqjTB1vO
2abWWh05GgFSeKrw8PewSGd9Wb+RKSzDJ23dlj2+t5BI1tqZ5EkT+jKGsUGIdD0KhTDTVDdDlnMO
MgK3E9WcoO8oDxyy7FdaOIyoNV97skRsrPuJMZeuRA5RGGa+kSFHlE/eot987g0k/8gNGVgLToW/
PnE1K+mcoqNb0cfuD10R20RdtjRe1YcsMn7EiIU32JLx9/Su6fNs7RR81p8fhPWbFcJgUWMHhIro
o9ApRcZlp1q2ADXCjaoTWgOh3mvNeklNKYM9bE9a0hwx6RuS7YcldIOSJn4hC+JHSNzw35Am9g3x
I8dGhTs5cMKlIwz1VG/FXwWZKzdEfdVlaZw88EVSD2OAXGmqs+EJrDYK73bN+lm6paDtFTbTETdz
eXaCjiDFDG/7tLRL2rIjUwJKcpLifAgrfBvwmne23apXIzWcZ6Uq4wcD4Tsu6dh/lpLBS2M4xe7+
b4Xaxm7nP8RtjmhL+qQnYgz3WBtjLyBPZO2PhrzMoXIM1LJ6ldhltCxUl4QZenSR9og25jSokBYn
Nas8hCTOo1VZE/JcEuv+/IZg+Pi4ZpvMamBC0PmQ4n2bGhpt19FwKkGfIUaZA+dkC/R/959K0d0s
g23rUmmPPHBHxiA1tkt16W5ud73jjY7HZ6fd6ESKt0sNxtbxt5OxFHsnmKnkNXBswU5TkranoeKA
u6DdJhrOZL19HcvDz1KDg2HszXslhNz1e1SJVOTvDG0pU9sRyjO12Ny8RV2reZTfekHn2T7NYULh
t6OxnQ1CmLZWsxXNltDGQm5JUJyRwnCQjzz8ruboRT/yHuAjKUo7qg13vrmbx10d7W0TBOneqvai
2vfznuNhZi+VUN0hTA8R6UrdYQiOqXGgEMr+rGo+GuVSxXzM5qOEzkIuKFSS7ESBJ4mh4X3yFt73
A+/uujYKTe68LGzL/PDXL3bexGU5QaFFsdmMFwf4y7nS9iGqM6xhOKpiRik3OuWY1wr7n6Y3NkkH
7jz0o+SI77TYx1ZKTlfQRk+x/7cIq+xEPzU73X9S0nQ6BLrkRu4ne6uIvip4d54scsDWoWzVx3ky
jXVFJotXsaO4lUfci/kD8sUveOWqa1HI6jo1TuWFER1hmQ7VNQjETZ1AeQtnSQy1O4vgtuZHHJfz
pY0U9YoAInyQTim+YmRL12WeohbKOE/N0Tzaa3of4qHlyYLaglCYCE/m7YsOtvaED1ueYtlKEDHC
2mS1A8cBASK8PfN7bGEy1bEYrA3SyB/uyg0NW+8DR/b2RiT5PwRqO9c4q1EsLs3qAssd1tPcRGQO
LLrp9dwTt1Ql7xrrZa5sicptVlabSJiETgOiAd5CE+nGBhMk3LIe725i9MVVy5TXdrayH5Fd/kDt
Cz1M93lJPts6qh+GDHhMGXtzqzFtbA13EeR/KV0AaCkiyzSid8jgU7dBTHydp7GIVB6CiybatSQI
AQGKdva0lD/tSrnDxG7He6zWY7Ofm33u7xttD5C9yg/9cGhyTq14IddpfJyHA05fqiThLD72+tFu
lqqC06wfqbI6dcFSNYL1e/UVi9lS072MBTJ/kv5Jv18dn8ikU1aegW4pzoMG/qQ8x8qJaspzpKFH
PA/luVROVH2vVjlRPUc3i2Aht+Hv3GvQTtREnF94QrwpwpMVnox6uabi6N+vzDgoR4MrU5fWTZLT
/XWSsbqqnKa4ZQR/ET49xU9EfOoPgPj062yWX0oDjtchp5dZHrvg6JRHyQ/z0URk7Bz50iv20bmX
np3Ue43D8o3vh6XagfPaUo11GpMz368lHMg6ZdapTc7xALaSNOFTnpwj6xRYYFWWuiFdtM2TdS8l
Pi95l8NK60+6eZr703ivyTwZklv2qUv/rVEeqSo9kcPQyiMSaR2VdLFUWBwn/0AN/iHVlvLrg10f
ZEQgLTSEvcGhkbPivbJiPwP9V3YJfmNjZ3Y7Ao+iL+hUqPsW1JtZc3H5dV4JIZS7tbEVxhbZ0me3
qOXA8+sCZ6gatzmJ64E9+3uJ+qjOvRnrHSc5SyprbNs7GpvqMSaW6l4hXAOC2jBqLR68pUiYCbKl
Rn87+8QCbAtjGw5LYbJW8FlH2wSSmrqU1W7qfDNVG4Pk27VlbISxgcT1s5oU5BCZz/DJtqSwS2tb
RZ6JbKf0iCLOgTua6Le8KESUuVRY/ltI6Ch05K25s8I9PrxcxM5mmBUgsnoFmyLXdlSp7SBeJ+0u
aneB44VE9PJ0UOWCfWm9UvMm7qipN/hbavK3KXc2YxvwRIql/HALEo5q1I3Zbsg4gYIXEQy9oUye
CE/L2GCb+1lds6Vm7oU8o1ljJmEPzjMM6tD+9MzChu43bxx7TVNw2pKoJN/pLyrN6oVCAB0xMHSg
VxOsErK0wYIGawgPlFGtAzSd2joaGGauiR0IWEoD+Jlul7kDYOnGnTKX/ialCXdsXEMsZd5LsjET
bqK42b0KonkBmd2L1KuOtUFxJURtBT6TSzIeVZtua7INd3tzqZFfW/IHaFy4A+MNxNOAoTmt5m6I
jA/sHEm3JBoba4p9OjU2/1YfrSkobo5Y6c6qUpnhAIFeabCj7hVAdA+WYh6klGs7WbfqUvW9SoVU
wLWfuDkZtAkWt6Xmyh1ooHBMJ4FicMmzoYlFTbYLlLbkD6EK225zL435R4SAxF30D7ZL0YGhonsF
tovHnjLuRVo46sEW4pQLv5RkREqP3R4RTOxOseuQNOusCyRP0zoTaygsxoS0Z50W64jcvngd+2wZ
yOFdZZB2llSXFaD6dMIevMJm7Xs2IRIEGfK+Bus5XYtqDSYcxW4M611bAzACMqvDhZNrEbgks1Dz
vZjOTI2bvybozhv6BC4xtszdjMnlwJTyDk68RG5gkqWzFB73xebOW8bbbS5V3Suf3cYEW+52ptu0
S7UzmaEuFFbtXhPTNpy9kdva6yhywfIExlIa6YLjemgYWa3bfN3nmCrWiEKgzNoCZeKqVpfrov+a
lmsu0UGQaLx22K4nRIuu436pRl1XhKqZSxUK/4qP5VomLjXxhg7LdaB0tx7c7n4deR91HgmERx7V
UvW9aF9FvOk0sWwXyBIV8zdBaRG2Hm0szRWa60hX610J5q13VY0dFC5WdyiX6u41x67trEFKIoHO
xToVazGtSTZv23VNADT7N95X3l0fl9lK29H9wEzcqSun/6Q7cJcAvlvAhYP0xzLxVtPR0n/doZZT
mWbgc1Gp+TouXqGGT3jDwye/Ntx+GDKPjIMQwZmtuhhP2J40mvGmyFuADMP32X2lxnxjOFhsbTXd
DUjntkkfsE2FJIY0Pbz83yXFD7GS8s2Rb0n3lnX8Z97m4K3q3rTgzbgXGWDgT+8E1C9K+sUSr938
xahfbbGUL14lP/svVDi9OPs0vMXTS5O+pNMLEFspnqmmYXDwHAbPcfBsz0+YAM38Sd7Llo/hsFQ8
PBri1iSPprgVBuk4gI7LIiNzObLsp2RSiMoo/P/EVpS/kHvo1ej3rkhUkEZ1bbxK8TE//vlW+puO
LcIrxugO5ldB7+tdF0ntG8Ca/tLxyuVFlFi57pcpJW+mSJH6FAMC53HSX9XSIlGzNbVDVcVfa4cF
mpAXYz2wQ1I10JINqU0kyyTx2wT4ZW2TULZLI3Qq0Mxr3dA2pg/jPC6W9MAiU29dOrMVc5JDZo7q
7f5HDb8+SJiTpLqGDsMEm1wTBUWXtCP7aRpH86HlFJz68SsJ6+aB0LD/vkTaOl/C3OdKe+j1gX0o
CbcYJYJ93Sr2s92Rm5r2NWsI1LQ1WFnPbMrspUbd/ckHXH5sazAzwc3LCB7VAGO5Xz/go6X7iVrP
fMArm/vcItIsZDPtCPykRmeXabvZYX+yFPuWnxVA/XXwOi3F1oVi3+Kny5V9CyXsdXdm86L0/+5c
UAFGcsPOhRLk4tx3Lmxe4mTZv7BvCcd/9y29v2Hf0t7r576FrUvBATjyutEzymXTQqWmF1PlLrhv
Xfzg303L4n+DwBrl0wbWILQmGR7vl0JBAOu7VYe8zp6USwcI7PTnT6n82JIw6CUuIkEMUg42mV9f
zYRo7RY0ZEkmFgiSlJbqsUG6e5zsa48iENRdOb1F9YxwV/bbgDAWyM32fLhfujplDBInw6qCz+bV
djTgE0Jn1qS6+N7q2qoE+rkWc9FtJSMehp6YGfk+/B2mCxbrf//o/ud1XfurAnCye/8XBBX+M+oT
YSJxtGmcHOZ+R76HTWD1Iedtw5s8odR/cwAyr7J4fHWC+EfRmLE7x5P/1A06CRrRzLTBHOx9AOWF
EbR17XUkMEms5i96rohD1y95vHWev6hIQU/2D6uhP1ZUTvKNzOLvfjdlP8bWP/b04V9qlAV34kaZ
o+lSnFl6TqQj8231F63Rq5vT5PU/plqpD4lAIZCYsMoR2DVu2Wbl85/fOuhJH7d8SE7Q3Kq8gxxB
3713Kk1GhTD7cjVoekk7WtAok3pxwRTRFe7MCMBZVxZ7P5etfE2y/b2ykSxVF5MyVTOWP0UV7sHN
PGxGpFfGUv2wcZyNnWAI2kpnQ6KXSFDobo16a09LpdY2vtcQet29FJMdskcxaCJeexg8s/CMezWD
hygQQ+VceMXgjYXXk789LNdo8NrCCwZPBF6JcLDAdOmlBV+VLWCZ4V6hudXHrVZOMCyhOcFJR+fe
pBeTh1dvDYCm9daZtnq9zaytOW0Taxvdqw+99l516NnFUmXo9YOHC6Qd6AfgydMLD0NxOXhTsRSN
lRR/cbFUzF/hSQSe0ntG4Dm9pwUe2K8R8Vvg9cHyQ2BuKV/8D3Vnths3tm3ZX7nId+Zl3xRuHqDY
Rqu+s18IS5bZ9z1/qT6jfqwGw85z0vapdBVQLwUsB0IhSwqFGOTea8055lYrUsAmgEKjAY13K1zs
aZCnAbh7KjMJdN5qIcio9KfBn2J/iNlL/GIs9DMihLaizrVf1C1Dkq0fSVt5buTl2MiAmntk2GKR
ESKQFv29xPyqhEq7Ix3AvNeNVEB4syb3zBhIkpiSYqchLT2kDfKbTCa6pqV/+xFC4LHTAZnEPaln
i7FK13H0wSJTCCzkclUvY3+ivROd45XLUV1Z8Ys4TfyBYkIpm17qnVACczeKEB+gXurXJtLrQ9P1
9MWsMXuMzPxt+zfSSXOYIhnXiI2JeyrZMQ+iBSp2VA+yVhOdS2OpLsTuKOqfpA14nfcmMRkRJ4I1
XoiNWSLlQ6QJnzEb9K9MSm+mQniLU229qzK+Vh3q7AbwqvArn+7PrX44ChaXI+azSHIuM5C/dIEM
4lFycxB5OTN93A3aEh96dFagAJN7DfqsGC9+01rrcxUlNV0ewA5EKY9Iw5OM/CKkRY2iKztUQstT
FXcweDUIWaMWspKPx7OWCaTL9Ur4i/bVzxZd0LkK5AWV/T6U+4ue7S/PO+aPWeMQQaCmGqD1lkh1
5oJpp6A0zQFMIGyXOd2niT7eIeWyAql6pB+o3pICKfyCa/OzwQ/ZtoV4W8ZMxGX9RwCXlM2rmk2Z
AOMQP0Ye19VZr5M39ACmr+VKSUg2lNrE6ptdmpNkCgC8CJIFP0YOgHqbSafKluU9ZASuGKsNsVWG
idbp+1TXErZeq/Whz9Vbs7XqX1hgWM79dBaGMMdZWFSB48o/tYT7qMy7clYiZ1pDsXEi+JoIR4XF
NcVGwqc5AN+sNinEpMq0fLgZFPadsU7c8uUTlYZyLynASRAt6EujoR/WUWnAaVWWm5ZFCbk1osGw
2dmU7QZBWXc9JOtnckw0v+mM/qhMNMsv9wZpeqmmrg/0nsynSk+fkcgu+6EicLyuEabCbjw21Rge
e3UEABKmk6+TO02rP7dAu9Kvsy93S7HoDqLhI5kuzPuqsuYqiGpB9JhhaGQg1dqJwOKS0WhGL6QD
8Xx5bFnS2sUuFLvrhiGeKx2XBbMwz4xb6So1Q8Csi07aUazENw3IbSdqR5I4UFffXB4b5Mq6xp4r
dH8+kNIzQIJgEIhh9uTIstcNTc60Er+nO9CuhwzLjV5nNktaUl3W2UtTo74VCxKZRZEAxbTquLIN
3VWLo/sYK1JzA7ec6LuZIPPcEvy+l4adGlb9g6SQBjhWJu4a7T0p6aXkK8j3Nsnm3WSJho2DU3HL
ZaSFpUkj/E8Y+oqyIXj7IFL6iuwH+PFGTsIpJ7HDjFhHi1b1vggV9uMpY65cR8SfCUT9bdRI0u5I
yhtkGbamxdpE79IXfZoMd5ZpIg9M9cGGcpnMDPGhM9voplQE+Um1PqmaXjwW8KijJFR2mdrFhwnk
1eFyj078t3t10VicfcfmqyfGKIA6NH1t7ut6nbyywyLYy/14hL8wHAfAL8cCKDnZMKsVECViw/1L
P+Z4SfzR6pf9mrG6ggD3jNvuXMQpntpwVJgkdiGYIXXJDqSEiNCWoR8Txty+ihaDz24xr5YkRaRT
lP2VyYLk8lGzFKtrNmCl9FzoGdJJKt4TrZdQNKqjHbcIuQW4JH20PBgiSgr8ZTe9hZNV11cCgfSu
YqrN9qli+zkq1XQA0zcd2PF+uycP83QoLQ5i9q5ccPltb8e+Xm/NQXoT1E49IK1ebr8+nneY4yvr
dPno8vhCv8lMemJM1BUdFvvd3sqXmwQ7zEGSuY4vOkYIrmy3lmGAPJcYukdKEx6yaCSqcRVXEgxy
CL12sj2aXB6NCerJJRRbF0e3QSpCsKB7ZQoDaeXrTTeufilEIMwqrUOYxRAOuxqqWkUIQRXRMBY5
tTEXnYmCrkdjDqDkXTdj0Z0tkW1QNYk7q5/4feTnNVR54XS53zDhxqFp9pcPBvEL8AptLy6DKu0i
dVv+TxLR4/nyoVni4lEoI58LufnSYotr6mTaFwIza3aUadRYR0xR6WhfHloBB5wuN0PysZlMCM2N
OsbuhSI+bXD5jhlguSV5TQTVWEP97cbcPjQtEm6aTJ2CYV6bY99Un4eNuMqRWXodoZSevrlzptYk
jqZorlsV6jdzHTkYk0ZFWkLWdiRArdaRX9u9XktocYCqm7ES7XsEBjZzqPpGJDI6ydvxipX0uwE8
8K5RiBcHctmdMjLBDhAO7hlSdIC9DMywJciutBMA8ipsjItYLwOLH7hbZXLXVNLczlaZJjTmpO04
F5XFRpoVMbiS6FIqEZbHZliPGUFjh5X0P2AkC/rDlEnGdu9yg8SaVe2irHTKjGdTSModQaLa2RRa
7ayWsnIoq/HRlPr1KGgGRls2cQ4+o/VoXAIozbUiQ1yXn+qieG50xOdxL2e0T0O2YLWKnHSOj0rV
tQexHytHBXDjwpAjhLQP6Xn1JskppEOwdqlEUFCJWOJAURqkWU3jDX1OivqApavWIkwdwOZ6gPjo
vWEY0a0w3GpeDkpBWFtIDM/VWI/VlaBm0ZXBwFlyCDkfVqH2YrpOfmh1SE2nsd6nBvNQ3DPGLgYm
aY+qZBG62n67Gcj5spFrALjXVmc2o3a7UsT9riqKN3V7L6QE0dt9VZc7EoG760gryJVmZcEEJUbf
EaWvxqy+4+NQP4yqPpDSsMRPTbIPa/4ai2ksDNXy9euNUISt4GiF6Ri8B/ZRVKfEytZb+nMGD2+t
2iOkynDV8it04YPmqkrJQeFodprNn6wkjomo7OKbiAa6lQjaodam8A5BxknqwOpKwqj5kJbmq3kD
0S/LOrvmQOayuYr70GjgrJvz5AiZWvpgphp3MaqFHm6onLO02EvFsNDcHN8tgc2YWqfgczeFBeKR
O0mJmDumanioIsxIQHe8OcXfkw0EoUlqlNzDfGeYtLkdyrgL75HdvIpZarxqUQk0OCK6eLTI9dtS
TVRzNE8y5E+3mYlbm2PxY91b1eeuVUlvN+KXPBwHL9RxSuaa4sgoPPgDE3xRFAKmoH/e1GTQHdNa
E2nUp7qnRcrbqqv1vTqryl5SSOGqCBUJcLSaxyERDA5q+W6WkMNWiYHCFmfPjvVmZGdduux+sVv+
eVpLAKlogGGQ2S//pL0ghUo3+4FUphip1lXcyjteUtEVYU+aScVgZDgqkPscvpbkVAv7AFCekjhX
QAbScm7S9COhqIPTjNZ91ckfRfzgv1gHX9QD3/duLRbCcPJ0RaEn86NcbgWcEhrIzxxWyTT4hfxK
10oOthBhNnu3x1lN4+MEi2unc9SPR1kmBhIRjaXN3TUQPG+hXeAoI3v5FQOuF9PLdbOc5LyE9CBA
jnHh1tJdNAdEpoiw6Fn0F0VF/FEyq7xT0s8w0GArKJMNTDLxxF79bFohmNZx6+M3KWMMWUboPcH9
yPVTnEkYciy8240R06ivFwfl97pbcUDQZEiqAK5NGpg6Hq+lkwOMBosn1YGcMAAz4vIltnJmxxpH
INBtuFme3jWPUji/5fUi7pAKKAc1hGk+LSUU2wnIAUa1+78/MuSfF/A8Q50TrqIjqmMN/30LrJLW
3uSqUbAvgwIXGvlHqLYJzsDILRkRaEqLil9pnoexrDkxrN0V7zkriJWSKVGeRy/FbEm277V6ij4a
bu0+1mMjEIFB3hTW8iipmGS1SCKrHn9ZfDXkTXxV543xC3GK/tPs1qQRhPkaN7tOi1T9YQQolTl8
98wonXqW1AfSN1flS2JpxX2qEFtllEl2rhPhZqjeWHZmp8uNLLGNJk5c2umTOd40/ZdsLnEhddp5
niXyk/CEhrTq20XL99Yku8aWlwTmB+sbfgWjSkQ3V3qiklaQzSBdLw6iSJY+EKMmPtBnZjuB1fh1
GW5ik9OIlJOJtEKXv08LEl3o/KGMyPsvOEEmvxtryauXWL4qOuJ3FPErW0JpTBbUE1f3wkiSB0in
QVUt912RnXphrA6xnMxPBH97uF6Mx2LKPgiacJN00fhw8eSN4ReyLrtf9FokSftx62eKmA4MQwVq
ic75p1mLGamRQBSiI7Ue3GtD2cq6VAKLm7lwu1XR+ovqj4Ivqv4s+EsRrIKvEETak4m4lcHGIdsV
kPpRNHirGWTZDmZSke3w8lIyEs12R7eRwO64w9KzU4yduaK93unp3jB2Eas9Yxeme8HYUbG5S7J9
au64oM9ubrKq2JXmribOWaRLuxvEHetD3mGU0UFY3VndDq+Q0O0MKxjynWUFwqVkOYjDYBy3wvc0
XGqMA8pafVn3UUtTXe8DsVoiv2eQC/jNG5uFvNBZtCCh9o9xlBWntavdagyaS5VVQMHLbvheut9d
bnVoqatfZ8Nsx4lGtKypdp+XnUFk3C/e8tpPVwOUmRArdC4JdL4l9QcqVqVEixAtFtDJ5qyKZwXM
obiV0ZwRx1jNORQ3WQzIsEg6o4zJLlWPdtf5BbCyltzzc92eG0Qw+QFRW3zu2/PYnhf0MPF5bjdh
jAATPT7H6mkYTiliTzy/w2nhfr5VDkiSxQgRUMsR5thSfyuxBtpzRApIpeMmBaSW4vBVDcgyRWe+
cREETszn8j1CQImU9E0Q2BVbDcUOQaAQbmrAfoLgFdQGobdBaXDi3YnJLm925rzT592qbTXF+7lm
JLmX5714Kas5GNre4LY5aM2hNnHHogQ9ZKjxLpUOR4rBRY6+4CT0xzE69dFJr7dqoxNEwHo9lZcy
zRO8IX1bZmw1F2fZPI3ocopzX5zb4twgyinO1XQui3M2eQlJMNM5mc55QbrEOUbLR7DkeDbHs5Cf
LVbHwIJ5MyTqqWM5cqry6cFUTlKMY+PUDqdI3W57Uui5n28lGTztk2Icp+Wo8UovR9xZiEbHP5WQ
yCAp9JCIIZFBEl6MHjIK9yghv4ohJ7ZfZKf9KYZc/1RC/lUM+U8lZDcFSv5NDIkSsoBHdVFCZnRW
m38qIb+KIVFCSkTh1d/EkPq/E0O26wHPMkpISiCRRNn0kCghUUelFz0k0qgm+k4MuaKaMk/apZIV
xNtZMk/UwMu+BOJrx6vOSw5hqbiYx+UYN+ffv8culKLvFjO8xQw6ixZ9RgSvP4LnwJwXPUy42mmK
OCNKyJDvy8KK7XiujSMRLukV6uvG67K45twzk7AoY1oetpB34FfqNVJwhYDImiAjhV4e+WkzrKc5
vy4thASQTiKfDqnGEVflfqfp1vUSk4fVV1GL3YUzcmSRb43rWT0awoyggozLs0XHvc5ChHBrNPqi
ABRIHKvK1QshfloNCyIhXtBfrOuYqP10oSBVYOOXEQqOgcfcPv+XZisCxbZJ+46gk9H9WgtzGd0t
I29li/ISsX9ovXD2hNbrsNIvaJq3MjLfuhRN5AmW+cI+wA9Vn1GhIfi0ragQJgDRgCW9miApg3II
YItRixS0TACkQL5UagXzEORYCaWgtAKTi82lWivQhiBiM20FoKwyOSjkgL3upp/3zBK/SwDggIqq
II4D1nRpHGC/zuOg0f2Vcz9EhNVP+q3Q8kuXaiKfHUAkejmWY+YBolfh7b1UyHzYhIa4VUE8YbcV
ewaKzG1NoAvGzmm7BbRNEetKVZYHmxr21Jj6PUXTkvTZ2q9T/wFkAOlzCpsk2Zcsf8mAdgVTFgxZ
MLfBeKm+pUMStG0wLVsNS9BdbvFuSFqQtsGqBcUSzFqQLdud5M+KFswdBLcFSrOV1ARLGqxNAM6D
AlQ8mj7Vm4St+YvkT0zjB7+qfGXwlXgr+FmN4VGp5MVU7YWDJ1Rbpc8kxPYWQritWrKIe5dAbYgN
XeNKo8vYnVr1rSCOU2HrpYD/iP1dPCLTqDH05kv1LQRJH/TG3PqW6pMGIqh+rG2FlyaKmN4GcRkk
UZBysFyqGYKyDAAnDJdqywD/4cTaXAqWIbCkYC4DQQpWDgM5UIeA3FDzUovM0NQ2yoCyLiWQ0c2P
4Ai5VKkjv/NrnSQ8H9n5VRr5EyuEwk97n75SDe1S9xLdyzhKhq2SS2EEMkyXW4FxPBIwtsML0cNb
zaOrilvlxIvrbgtx8lLkeyWtlyieMHkkTeSWN6Q+1aUMr7dqJl+Qybz0LdmXLd+QfdHyZw4Syx85
Tjgk2mDg2OBoIWON00MAJJ/0Ic6UVRuoWtAu36peAgrU0qQFOYcPB86yVXwpgW1VE1hzIJMp3gQi
08A0WJpg5BhJsZgHg0kAh8+Z1sRYZ/r6gNHMLytIjKSebCXGPnxMShg85BZR7VnsuzlM0q2IWUH+
TQndVrQKfnHG/klCiKAdI5xqcJJS2EL8oKxIl2IW2gUXH0jYgwFk5FTHETnr4kxYgu7qfZOdLg8n
jMe/3kNKOnc2fpe7Va4Gx+xY0WtT9NR0TXgeZfIjc1JlX9TNhN7rCaMETVCdWDAQl5hlu5/5Uy+K
AWE0X+7SVj2ucxRfXVKttHiI6G64JSymQxfFNJe73rQ1XfhgZvJwM1hpea/kG819/dVo/WeAjCkZ
GzybwR6THVaJ35+wrTaM8lQwyPGW4wSAvMQlVgmnQNf0x2T76PKQDOsSyhSVqYc4Po7joVIPZrEV
8bWJvB+3aOC90e/1fCvD2pXDLpJ3DGIyGH3aVgbJw/HeYIJf72t97yusxBLS5rcy14O+HlbzQPt5
yo/UkB/H4SgqW1nRqWlORnSqmq0G61Q0p87aKi/PyXxOy3MHSbn2o/kcTmdB3yrLr5JLRbS1xqsw
uzKzNibc3BBgj80ySFiaOy6sO6E+htExirfK1cMwHqbxYBQHq2DLtR/wJMMnTVwl35v9nv2hbhGX
sVUF+6TZij6OqW2l8+vFe2HeqtL3UnIo9H3BhOJSc34kdHvkFzQP03CUWNwMtN62qvEON7R2T+p6
EptDCqznVJSAfE5UPJ+ppDwLW07tL3YJ/0ZgYcIxg5zEFZuJ1U9YbGkpp7DOSZ+nx4UKcRQyFimF
eh2Hk+COVa3cz51QYW6FrsAS6ElHN72ayXoTguS8q4gQUSKCzXO57gI6hz0ISricE6R9b8ZZej1E
8qHUjO6B/mX/0AmcupSuv9LXkjNWgqAYK+muMtbq2WxyPx3U975Nnirdih5gM7Zkj2y9orCnbZK8
V8U4vpboFRcdcseMRWqDM9DbjRrpNcu7vaZyUusnubmpgfA569gK+Hiawk6EuXQzTW0feJvqrLun
p8roHwmQYLwm0yOm9YnPMW504GxKf7VqZe0k5ap9MsPqKlaeQGdYW6LncGjy6FY2JyMwZPaEQ6lo
N0shTG4rJc9Z2RpnPJRIr1scvrWA3sKojgv0BswNk/jUxvIB9LdOPmABlGmpMPbVsf5RFnALRYty
vYijdBxicb653KQNQYU1nS7PVEMCLTLQg0NbHuNlEe+7Rnrm9ZkOy1gw8Ew0tPSddEI9cT/riwg1
ogMbq5uqLXHqQk7XblLaoTgoEyCLaEja+/bLuAD/NcEA3VxuhCUKD4qTTs3qDKG6HmmQqc+1fmQF
rL5UfVgfFm02EXZGyUdGOs9iXeRXfTxfg+SsOaVOoifTEiEFHoqEOLa3Ji3H2yikgxZmDUCSOBxi
h6ukTOaTPFXlVRHqFQ4OrIy1Wukv9K/eJUEp3+ZqORDaE4Fp1s6Wiavi7y8G/2aHTOtlY7iK4ONk
7IPfnwF7YxT0QuuITYgW+Tbp0cmEK8ZyE4DnSylKb+sK16sWUg2jkSDepyweczDIHuEWAv4IK0jM
OAJYdktJBapMQtBHGinHf93024eYpJna43wPlDC5zyvJ+ChlmIIrgRTrfhqsW8Yh71NtniPt0cqf
wuXJyJ/S6Dm+VNM/KzrA6q26iejsoKhesupFTD8s6QdFehnnD/2l2vkDV7Ock+TUVVfGWLX3nWbd
/P3rBuT8p7U+y3wkn3ieASJC3f7+hZsa4nK1BdvlKArXrR6P/iKuejBq0vTBhN1KJjZ85WyUYIzO
OYAGgx6oNB6G9KatTXg8LRHiklp5kJShkvUSvKAFiHucxK+K2UU3dRrJToTI7LobDFIcSxjPrQhD
UdOMky4r8wdtUnSoO7JdN7wesYFWnPDI/i4yhI8W6BhWHOxcU7noCVfV3kNcss6qwzYVCE/KpO5K
1XsuU0rNurJqlZ0WFtJdW4T3a58qz4O87AqhFN8k89UUDTDF5rqQcc1NXzXLqch1g2x1udinEnld
S5Y8oieOH63otk+KnB0WOd5yljr63JbX1oAYuiRg1Rn1AUyFpk9nMZmLE1N2R5WLd6I954euSJpA
y7g0Mi+qdqopRDcS70MbyiK6MBWLNnjZozLU61ulVh/HHuIkbf2eVV5Mp23ouqDdvMVuPNbOIKBX
ddK8JN4NHvxQLx/1ZKowL9BIm1F1I6S9rEEuN7okp3Y2oZH81aHy45ECxgHzGF4b5hKkT27txb/s
CvnmQz1Z7eCo+tzsllB4UsfpS7wCwSTUfjijiKiI2AsyS5+cekCY8fdP4Gf6ASMR1no8BQ5WrnU/
bEsjciY7CcyDoyQh3oRIO/RGg3Gw70JAHFgOSo1mflqzLG04c5nG5CYDe2SISI07yZE7EqaNxsT0
zOFD0eNzzFGbqCyzp+gNLmYBF3Op74a12P39M/+pfceT5pRksDxDcWX8qHKLUWSOEs5/h0UqUjUd
iFBShPZgihpbbOUzaoXlLAwYqy8/9z/f5v8WvVc3X9sX3T/+i4/fqnppkyjuf/jwHw8VZsTiv7av
+ef/+f4r/nFO3tqqq770f/u/gvfq6lPx3v34n777zvz0b8/O/dR/+u4Dr+yTfrkd3iFEvndD3l+e
Bb/H9j//Tz/5H++X7/Kw1O9//PYGArvfvlsEMPa3b5/aIuws1r//+ddv/+1z2/P/47cgeW0/5f2n
9scvef/U9X/8Jmi/8zciypu0o0uWxbbant7//NS25bBYNyNNBbXATKOs2j7+4zdF/52MIjYihEhg
tLw0Tbpq+PNTUK90whoR1pPeIP3255P77m/4r7/pfxBvflOB7Or++I1T9mbb/VevCg/Dlk8K2Rqf
KpJ9XZS/fyeGa4RSsK6+SJAE9uu+fijupJe+sq3eMWe7dnXvM2CxA6klJ4llrV0FU0Bz/mgdl3ft
NH7u9/VNd1U+5HsyRD6nnyVX2+UPa+wZb9MTCMzmU+eRO7hfnMazdrKDBnynetZx3Y+f44loFBvh
2CF3m9vmoH+Kb9Qvya46ayf5kxW79OMlgnqe2of+1B0Ev/Osa7xCfunGDla8Jxkj8OSFt+keLvqd
7AAculm85rYFPTu45kPhJehrHcsvr6vb6XGaHT7T3a4nM5hPw1O/b+6Ea+WNEEUn9mkZn5gNX6Er
C0iB3mWeeDD82NG/pDfVgWd5pRyZNDwVdzhIrTfzi4DeyuSs6kD10G01t1kl5iyaDs0h5If2dntt
+dpOfIzma1rJ1s0rJ7ZDwbeNruKb5UDb7omX8MTv8EX2Sp9NhY0f3BE9UO/Xho3s08/vwwd5XwU8
QadzHgqHEAmvPokH5RS7uIX8+Mp8CA+ln3moHNzeJkL+HahzS5zQC8HTB8m3fMHrd8M5vG3TyhaO
4Udjh07vHvfUfBuT9KHZoZ8Q0ITY0kl0F9UJ/LchJinbjl6xbyLwmo7aHlqnw2XjyJ61nk8LYauO
+aG/X0pXAWys29oL25NdcovUM0Bxl+7h7rq6k/J79XbOy5Lu2ev5xQ4x3ZHV/0P3UbgqzuYNP+HZ
8qUQ+GiMJsc2edmzIAlIyLtTduQ/p5+h0gnP2XG8ngLzy3JuYYMSVwv941k59vfttanbUhys6A0Z
6PBENVvYiVeJL3miWweDI/nDJ/OwgAdzXEv3iqN0LdxzfKLNjctrJMCoD+3qzNe76FrsyNePMCNF
HwVNEmAN/9DZkt3cjjdJY8e9rVzxorHO0d15Fw82TjvpASMnsGOBQJPEqU+jPwGmtItXzZ3dJohd
rDbR+aZwbNWBEeWTQOMbu/yz3z9ESOCe5NKN0jM2QPPwsfK02DY94i+dziOACJc1z6L5WJwRb/g9
iU92VNgZ3+JzymFENON+RuYrXW/ghqw8ZbADWR34kv4yIHO0+i/C5qy3vuThER6KrrFFIjXz3Ns3
b52PmY6J9a5xWYgT9yE6yuN4u9xrj0VqowKoiyOPkcKMB49gkO4NZYw9P+aeKTm7Fq397DDvukRh
swV3y3Gw595mdN+N9oSticnvshPfZrVzEg5d0cNv0trLp+awPpcoXKwDeXQuyarpIXyrHoYb4E1x
6elkYpLCtC+9jHDBQ3KtPTRfElnfLcZ9eGVwWur95VCeABj6iviuPTb4+dzuerivses45CR01+OZ
4O7MXs/ak+pLTuLkrj5jvOYoRi9S4shPW5s9LlYxyM8ZqCtbiQm5diboitlZXx/U2nDHQHloD7yD
bf0RW540cNm/HUcXqIkNQdA07PRc3aAWkG2UKH7XOfIB91w871nd5p+SezJz2Dv7iFppi31B/eeI
jfdcVY6FAtXObrEeegUhGLYGP1L5xOsrvjAoltVnkt5Cp3iv22fBy1Q3owWX2ROIUjJsWJOcFbCf
r5NgJzrDSydPQrs9zrBuPszObGNsvQOS6UaSq7M8lHbW6omJzQHR8/KNLHafFzyWWfWRGYVUMnly
8/AtTHJf8ZV7jGJFfDND04TH4WVPOv/nA+MEgrIfm2JfPA/PyYruHa0Z6gQHDdUUiOfW1J2POICM
xO6etiw6/amniS8+d5GNM4KE9t4R4d2SOVO66wvR3RrUDN0BTm194rVe7uEZmLvpfro3mGo7TsnB
fdXfiSOiLlsgQ+FAwrt7b+wlBIH2WjqV6S/T59g8RdZtJLjTc/cs3oqazYQDF6vgp3YfDIKzUwa3
fBRuzLtu9xlrSGmTuIG+sz4L6ifjLAqDM7wAdEFF3WEpm85SdFf6Cm0KB3tY+dEYHodiguXAIFEn
52gUnPktdeiIIkOzjX3i5k7vJne4Lwm6WRzoEG7DgfzA93lBeHMbE8hLH5Y3h+QK8aHFPHmWoe69
Fjbf1sUhS+YSjnMf/QmLT/1Z2Ti7zBlGD79utdh5YpvnCcsspzccZwZe36ccHOUHi7CO3paLc/Ii
li/Sddt/JGnE6B2GZN0XpZ+R6L1p7aOFbeQ4HArrpIqBi8jN5k01uKjdH0fPm94K7LCpaPNOtBlG
qc/R+nk8M8JGOi27EedJrz4jkeLcjmfQng3OqxmfuB0YShC8MWYEjCfiDRcsuBxvnUl4SfmkJqqv
Z8WzgEX3XA5udh+SOlDD+PNoryNOPgz7yWVQ9mremVf4MRK3B9+N48+WX7npz/kB7eC15qDQep1s
bc+P4o9Kd9LLTyawjJYzfb3XubioH+P98Fo39nQcXpUbnDVHTbUJFZh1O7upTia99JdJu0Hv4Q4u
rXB0sQ4OQhSk3EEZiEAgI/+AA63yccpwrNaJk7ApmHaayUAqaNDwJYdwdTHJ9NrzxF7087APW3de
wa97Ja1P2c3ANhnBIT5wkHE0j2e1sEmVHHaJ+8nckQwhkWpA4IJ+CPsbsUJ56sy9+1lEf/WNM/z/
es3+/9FqHAHT/34x/t/z109l8j//x1/X4nzB16W4LP1OF5O9Hq0AUIKWyGe+rsQl63cZrqBsQbEW
WQT/ax2uyr9jKNLphOJkhdRssE39cx1u/c5D4K0UEHSaoWLs+L9Yh/8EhCYZkThS9gOiLBkE3/3Q
clpytNo6yl1HyeOjrCbvIilq+WKe16XYyZlxUpTiRhDJfeYCnrHRtIcseQ+b7jQm+muvdhaEmlOq
R7eqCB7NmgnEMir9ZCVPNEReyjznGq1ojdPP6y/SRCTG1d/tIQyaPmxJRPqHwOOIoVF4af+6m1+z
eWZsAN2njIsPaqScUMKRDtLbKk3wqVSQMUihO0WsDcqxiO02waQv5JErhO/CkmeHZgT2iuCPN5Jw
3QzRrVGmXilO72FtAd4ynDRbaxsWTuj0lcbpQ1clJ+uyJ7MJVXbuoa0ZnDbbnrOuaLplVT5aKZd+
ZIyGq4ziWyzoDSY1HBKLBHlP1M+qZb2qYIkcRc1Cu85UzhsjOW899O9YJ/RCsBhQtoKQ2Os9jFl7
ahTmkYLZO/jB7/S5qzwLy5Zdh2VQRZwZ8T7NePdvBhP2fBNDEOrS9HMjycCBJ0ALtQZQuTDJBQpT
ki+kap+KLOWWekpO9H4/itWpWNrYx1bDCcoQa54VaDR11K+WiNemySxY/Cmr1LWIvayOei80oAsL
rzL9ZWCIJcOxXIAOyq8Zj4MJCTy8V/PqKl/a+q4qqzP9lbt5UdxajFMbSCmhUUvqRnKGy6zm2pJC
ZXIWrcE/mbf3k5rEO0GDGktS7oGRVg72ASSZOEBqLUNsD9L/Yu+8diNX0mX9RBzQJc0tWd6q5KUb
Qmp1k0x6Jv3T76/WnoOzZoCN2ef+XCw0FtpIKpLJzPgjvlDs1bBYMiyUqmu4LqoI2oyNb7sv78VJ
vtP7gYQO4pgfdcT+URsleW6tqoJlZulmcyCWxw7qdLA0vEut2T1GzURmIGvL4P57tUmNDjun1uF1
MGjLLmsVoxnrHJX6b8zrN4k5mZtz1ymFzZc5ejbYW8VovktNTHSOhThSeq+63f90ajIDLBTIiga2
s74JZ1979iopg2F8i/LVkmp7M+IuqqLc2pl+EbH+m2zFmTIcmU2wdfouLVooCTNkBBSqLHQ8MJPY
+yeLw2gDdCVe5oNjcwAavzTd/TFaKxzT6FdpjV+p7z+OZENK138rzqK431ut9m3HpH6Ueov7+QXb
U5eNHsp8+jZbGTHr5JXhlIsBncCaRoNNZctDUyVBLiOw39VwclRd8Y4iu9vI4lhF2taLjauJbmnR
2c7FqWjfNR76SRyRDV/NmnP90lp9oC3zZeoG6MD1Z2SRU7Qc2jXm5pyapHjm1npOljfH73v2SURd
rMTNKUc5TlrxJcDtzqRUNOEcBwMbIC2T4ObHU+T4p8zIV/RMDir6k4wGf7lO6DXlnynb2+yOHA0F
QqP22fTjp1ZHnOUqXrwzI7g0xu2YOup18orjUMtbbVzKTnNDk7EGBN2WDuuHkeKMsWTBK8SpaKtf
WgyvZXYB6sKA8jI7tCb26YMz1uFEYQVsD97C1qjzYXH+qTPiaOVjFcVvecWAuSdMnZgDUn1eIgZ2
7xhu2PM47JCLiTOg4ZzQbiiR9+M8cCiL51bB5I9GqS3ji5dxHzg4hC1n/uMkKg16C0a/Z351bT3y
AHOHjPUrXuAt+UeKxHAmC4Y2s3EcG3XTR5NboCrXcQFhZSjPnkllzdKN5DZAlDc9d6aZoQbXoLFs
OilIRhyGGb0vVhZWfT+byWRdBzd60+bu2LvNNhdZjM6MkT/p7T+4ZcYqfpntqmR2I29JwZi+ZlXp
5vmh7VuqS4pvpbFxGZJnuiFFmEYtDzTlXy2dSqX5sWQW3x6HpCkDfC7dgtBNYh8K9Ox1MnrEQyL3
mDgE02ayIoMj4R8Yw1ttuc1+1vZq8QZEfLtZCzPZlq3z5WXxe2ZTEJYm5ktT+yUpB32VmFxYjfBt
75Skcj2XBMX8VVv6hRbdjcCshBE6oFYHGoH/i0+HO946toM5B42iKsSCyx4khoJUxDzX1POdPtnZ
UXMjtdYsq14PlvPjpfhvRYuDwZ/IX+TxfIAsvkAcy/a5aurHVHuUlqQk2upDU08xANzJsARwP7Vy
eB4KZa0nYQB/HIK5Kx87abCxo0A4cGCIBJV2mFr7V6c9RKJbp0VGm0gdZml+GOzqVi0TYn/E8W6O
+4CPusIPFVWhB4ggMKPFRlZmU2qCm3baP6XTfJHWGIKOqugV78hALvobadRnpgbtAbblmtToQo5q
/nFHsn5WhSGm1O2TJnNx4Ln8cqkdAjBIOUCpcKYmqYmFCrWqJGvHTSdJxtXGQowJZ8UlHdZcqh9r
ZDmR+kaL3BcymSg4UwdwbgLgYtJxQryNW4fwykrh22x72gUZ//EqacwnWwxPkgzY7CVVUHaRPHS0
ozlJgtpEMEfXtPUS+CNIibpiiuOUw2c8XKW9EcJsAxtWXkCDJgIjprSwJAunXI1GF9P79mOgO6Nk
JGril0oA0UiZf9gzT0DSmMhWWR3YS/kTNTUSRPM8RymjTQ7m9WDesjK9WrCLMF/vunn8rd1bmRqk
c3KjTF/0ZkTqdynY9LedE+8a60syBg0UfFkNGmTZ/0mmlMbjvvuoK/dXb44XoVefrop/ao+IhDL2
9iC/F8vGg9Ty5BKd+Ri5JcMRIbESB4ct/6DDQdHn8+i2l94aNmmVles2zjm/CzYvprvubBfN0uCg
EDsVvjDd+mNRSx5WNx+Q7mFc5FdCMJZKar5XYzLfbemlQTr1KUsBZfBRZWHFxg3Yt4JDcVUGWe6Q
Q2c6ei+qCxabfnZ04bVe2tCPRu/D6NoHGKK0llkwhOrFWHkuuKOC+R3oQ0gqjbWuOg1nW4MEJnxt
W2H/cj3ALJ4DNTrj3NVwuovNl8SonixrwtGDq2eIfPQjqW69BS9uYeZIuVsSZT+D1f6MTXyLUmjw
CcOW1kZKna331HZfjF6uym589Hvas6Se6gzv3wAh4oQvKBiq73+ewu1JRzuJexdojLkwFx5Golh9
Fw7Lgj4z9kBz0j+4MzdYVqzQ8ZcRGHT+3L67GbCLLqGBJBOItVIIVLchA5p3xwWqkCEiDp2qBlo0
4PgYRiuQTg1c6ou73AN4ob84mvGnKPMunOt2VQuNUU/nBGZf/RTkHpFR0z4UDWqj25ehqeafumku
rSF5389P1IzAn3GVx3s1WskiHYmStG5IAdsLhiEYPbRJ9lWu2AarOjRfXJVTcQnZPMi9EXMZklvV
frHBQQmCtK0n9RKS0wuUb9arCV5E6Ux/2l5pQenRixEvRlhqtNzbEA4CivbCSbYkvKYWH1qs4nCJ
gBPSebXtspQDalnnLBPmL98CIlL1c8Bnh+hAhCkzindgPlbYTnQ/2DIPMyFxqOneMTUo31xMDGuJ
hmDVNFaYCvvY+gQxMANoG9Gsk84SaypTIvIjPVqjz3Us/e6qY/nTUgut2fM2iatlO4X+1oCwBCmn
Ift04mm6YxtJ0Jyd7kPqyGP1kL2xCr9jknijihmvWlavveUuPUg4Qc4DnR4Ky860T/L3Qsk/qW39
ACcN4yoieLosGou0t8O9ixBzh3Nnvbi03nLJaGcPa4+1RFBjmfpnwhiJumMt/SerSj/lwLZXN7+Z
Teph7DU/thvroTFXHnFPfYdvxGQEx6eBKTGN0lUWjX+ier7SrPrc8kYOM70cqdrGbsu+c+1o8GLV
3c/m36uXgOjUMV9HuwNPQWh69y4B9lTsYlfmkjRISv7vzK6eWenWTcmhA4Bhgbogc/rLlM5HezQy
zjvS73QgRfVZoun2ifXmlIKRQE8TgU3IS3LcGIrmm2y2+u9TZHan37qnwnUmnOjpZzxOBgm+4S0W
cLxBKG8Lwt/rpMp/a2XzMAvtzzi5b5G6OtgVwrQwDrnf3Zd3CLB+7od9LZ5jCEWJ2RjAS91s1Yrl
yxxxy9ZG9jWh/tW+/W2b3d7OUj2cu8IIP+SbyKOMQW93EF3ZsQManszB+GVM/Zduj1ym7onjxAUj
8VNnl9QPzr+6zPkZanaVEynlNWm7B8fMoGV7TbcaAWhoCrUm6198IbeN1bKuslYqU0MF/7CzrqfE
3nyLRAslMdlMDW0OUdBB2ag7cSys3GBNcU6l8exFiDtD/5vEf4zSyj9iYGWMXfcHjwBs7qPVZuvs
L3ue/RZZVoe0531Lu7Z2KuvJGSbQPZ3PqnSncKkhzorSY2uX0MCcL09KlTsDRFeiXJsH0Gb98Yc8
FHA6q+LLN2GLNE3+riVY+GVKYGDcjCUeSb5+w1m2/BgJwpqj/UtayxyaQ3o1CiCPqTjqib0fynvh
BJc+4ya1ZSVRnA0MjnZ9Xprlxc6tC3Wf3/G8kPcA1sQ3k0/NG4PHS51lYTo964odamuV7yOpdoLr
FTsf7Y5Tb17KzGNz6xSYYXvxE0MNZagvA98yrp5sf6gRbkPq8V5THj1a0s995X6N9DFvugZUoMu4
eorLHeQT75BXf2iQhB6v8CP1lKo09qsNzo2Op5J8wvJuJNm6Lfg06eDZgHiAesqWNwfdOFWMu3Qd
buC95Ju+oyayAq9YeBG51lZX1ELjcTtOXf8zRKysEizMKmlI0ntLaORvUy1/TePgrLDkrwT3AdQH
EbGfwGmtcVMrgjAOhWx+LL763ntMDEsLtWjNSjNTLjkC/bWyPrCjmR9MsHd2m9fEoqa78FZQW/iE
eKmgKLKnaTDvW2ME4qz9HvhTAqC4NJ3HqaOGPtLER28sS9B5LaOiYuIGNaJkXVAJF6jeZCc3QLdP
5BWWsAwc+OZB3OgvWbrchI2+PtBlEZhLxNlgfpp7xiwqRua2BnacfkzVZVF8OBXvVS99SdPs09ee
GiWjtZnnT6LWa8jhUp3JJYhN18vpykB7gPZfRq+8IN5aTl/H1LkfJeshPU0Nhu2Yh8clCf+RRTJe
jcgnx1nyEqwc9sqL/PD87dzmT15Sv1d2czSV+moz70NLOem5g3cw9YJXUM5Ao4vTxzZ6bzrk7LTk
Zxkbxp0qPySzFSRxipLuVF/53YG/VKRXdP8UCx4TOXkLpAH52ymGG0fyh5i6wmbhwBgX8r1MmC7n
fHx1TtdVVLyIdjgixfRB4o992BnDHTSiPw156bBByi9Dh/irevQmrZSA0r0u8OHVJHr8hkeuZFNo
C4q8X2LfjwItrXhyibfzUFNpxlgkmsK00bnQYypgkerX2kpV0Ds1ftQ7EQHvd2uHKilv94a8ufZf
dRJrfSrOEi+eX7x5dU/zfHqkgOFEIdrPsuhxsOTTbwAi415q0JlG55PI86HXaHY3R19u5uSaVzaN
joa9Sz2C1elYpg8UJdvBRHB+Y5vjVpKsp3RSMVgYtYFYVkNQuioCqDc1qEnjs7PH1ySKfcKy5m+L
VRAlaJ+3LdMGt4kCv/1pszf+9Guaze/1MmFrXT5d1ni6CjLooDZWGbZAU63LMLXtfdsPu9xsSEgM
HGGqiBmKUeLp1icOWrFNDULnK2yYAC/moy36dl1WbJ1hF12MSPtNRHfZWnq7L0y+VSLyzKymnlmk
qHm1aop9oPbSCOpIlmLWA68Sb4bfEMXVFb1rxXviBKUs09WUFNArc2RAxvUds7/eSGNCe1TCezVV
CSJ+mjqTaIoJnkWKW9tTBScxcy+y0zgdAVuJoVq2mDd9g+EgRsB+7DgKC37YliZh2iTG/dyTR3BL
eJBV6oSazvEnXqQT0udV4y5r9e4ajeoq0uymhqgJWKQD4snfceRCGtfive7cDFpi2CNU6aqtKzuI
9OStu896Ru5TB7dXuHBaCRfXecxm9N3GzkIdXscRD1MU6hETlYQw7gzIuTfMigY6bV90JZMpMbwv
FdeJzUi7ivgRsADYTZquoFrcSie9KeTUhk/FHrDsZd2DzHszcDMWFLeAXr5M1msec7pvB7Y4MZ1z
Pfm4mAa7zBlfh0RtjMbaD7K7kl18V0sM+46lJPefHZcBmjkCIJhgZI67lK+4ygv5WzftTW2bL7io
jkSGf/uDVGEFVwZFkJ0i43BILNTYtcw3wYjDUJsUn2m6UA41dtepEo/0siF52W+9vM7KSIDu9CAd
dCMw9BGMXbf13fTmWyvdlKh/aFxrfzJPWE3TymZeqQryQmmLkmHAoHLoG/jra2vu1IZR0xZh7iK8
WAUv9sp40GpeM5oDRFj41hYYz0tmz5/9ApaIGVOvPyPFVkHjw6OP+/LilryTRLOqBwvPSEtpFU2z
FpNmnx+FfRiz0dJdnjKLQHo7P4tUv/j59GobsHqWunuW44fevoHtfMYe/NuXBin4qWIARx7Am9IT
dZgQxBgLwMLhNkbfyBy4qybCjGWmx9qYkOEZXdOUEszgZAJZmjwPwAzWGkS00WWSnLv9cWZyEE5p
3ABaqlqYuNN7nnVbZgsNMyw+K/FHloIQemOudV9D0NUeGg0IQtbqL+xR6PUuxD7Ri3Q1Dw5bgjxf
pTaPctK0OCay/leL2UYnqI8dQz6n5YQaEPH7so44taCwj879aZwEch4wpapvT1r/PXrOE6123KUU
cnCGbmVgZ1Y4g9hEw8H26Hexvor9CH5fg8CsxpxwMY9XBVkKLGGF4DK96Q7wxXFCagPVf8mbOj5B
Q8EVAxS4jLyHVnM8qiKcC6Bh3TzcHzNTfzUje69sitKKe7k5YglxDc5fWowVxv8LOYpp+Tz46mTm
07vnpNYpvqYcfZVzcySkm9gft8rrFcP7xNws8b6wpX7xEvulj5MRib76jSB+iHSu3l1xIV9szICa
u2tR9Q/MNASF2GGrrP19xdD9psbAoG2lhHbqJsOZunU2lKm8Fa3nMdfF65ovLoygSwQ1bOUxBNcQ
EXh+4yQcy+VR3SPmkraLBrcKnnoWs7JcFRb0A82YKK8jfSXZk2r591SWKElzx1SUpdiV9bH2h3OU
vww0EC1Oi/Y7q+uYLEFTeOe2T26MboK+ZXBBlTjgCh03J19OistSJjdnsSSly+xSTYur083XGnXU
1AZsJmJ6H/y0CioXun5ebQZzeJ9dJ4zG6tqhb1DPsiAb+80ms9g8e+kQLoXjYs1xyvR3b6tToqtN
z8afh6rLgfhxq0wAXxaemsqHuGHO720ZH9PaRUqKjzmmdpTcrQ8SDiNWvkuW5SOndn4New2NvxSf
ssSJrU59yq0XOHrPMH1CwqZvQruTY+WlzLDUxlOxiRPtWRrJrWzrjWGkx9EfX52ako9KH3ReMRzx
gB3XTowoLImIOeeaklYBBdLmC1LN8lRQnLvY3+M07qjSXcES5CYU35Euvo1c/xzSmmYaAC/ltRjl
uzt8OJp4mAa1w2X4yUwrDmvJq8q/S0COi7kgX7U21cAyC3zvXtgMNtV1+KL3OylmeRu7/HfUsoAT
kkAfKF97ngjeKSxIRnK/5Hm8jjN/M5rjO6Sn3zojb8WGn5bl5KaIcBhTfMu18dUyKRCcTApRiNiN
QRFpqIgay18kl08QD//87uZqryfJmlBZzGaMZJeaQ21mouUnxCkywmcCG5Tit7Qy/UBF/aM5ThXQ
NCECp/AI0ZPSTqVIAyiURuyQq5Nc57R0DhVdY3HJq1feV1JOmfQKGdYLZLcWtXyb1PqnM3LOn0Tx
a854WksuqMt2ZcoYl+Uv1DW3ZnObvfu7VrILcOac87sg2Sn1X5FPTFzyrxuxPAyy0nD4L+8Oab2x
t/KQcsmCRe7evkrVnsE8YkL89JPfhW97YSLMjeYMZMHuN+XgYkOZ5vjJMyGE+XdPSkZBldadKf+j
DGr+7UfLZ9Hz4Q2LjYRs4GdKLd5xfJ1GPOJKh6GNl8qGxBQMyW9AYFi6LAY51t6KmteO21GF0ZKB
/eFd6bSX+5UZRpd/vLmWcnrk9SisDzcd9s3SnowqORVVG2Yk6+qeZ0gbd8xkcZ4QesFCMpTzr2wG
k2Skv416efZL9Vp5Edly5zuKuNVi5Tx29G2tx9L5bjubfAHQEF08yTQ5q6i9astH11Vr07IfW9m9
OW0MNk6dNDHuAIgxW00niqHn19FIf3WDfRY9er7rxOfUsbK9JpE7OCg90AZ61KN+PJVZPPFklJue
+JNT86G6U85+h9drCDivIcUWZJb3nFv5STfun7k5tEFVliD4eQOakhpb5d0Sob4zZ8bgZyS/pTG9
trp4jO1uTTznlfjMOWMcrQ/jHpli2N8/GicG89xw4zTL8KpzjQK7phx4iB/zhNmSJapnyH2hoenP
ZUoVcT7rz27Vr/vS+HQo/xs0c9uT7KxmvqkJznRwX4Vkln6gwg8B3RKhkXgYfu6ZI8GDms7L82R4
Z44Ov9Pe2vuteGSYGCaFvDmslcy3+VZ9mDayfaFx6nFxDQYoeRV4+fjqM+WKOSIOsBBKXKl0kqH5
sQjMubn3xXMlBE4yB3nA3FPjM4cdjU8hCKKVV3TXthzf7wuFFGz6pDU/l05MgfrOUMmt4UVYdz3O
u3ijIkD6vbQf7z9ZvuifyyS+wR1vWzxeTqGu/CQcV3jmfDHgL2SFuv/zkPrYIcTLZwscahKM2IsF
imIpmo20goUo1AS7nMFBIr40ZH8xpTeh5I3D8LMrtMPsof/E4yti12puvlVH6rIa7EcrFt9dW1Qr
C0teotP6Ngyv5ox8nDbCX40YgO9b06bhpq27LfL7pzVNr/dPuFd8oowXeFGFGQfwbOKJZ7/NVD6J
j1FURavMC7OlqvYN/PchBqmuiwoMdir8tbRXKmXTORT+e0LE7JJPh7EDbFemXrzSJZWEM7lWxbw+
WJSjzobkrSFil81XqbQNO6qrW/5/e/7/yp5/Z6T/z46gTVrmX+XP3w1B97/w344gy/gHFnrYNb7r
YMPHE/R/HEGm/g9q5f/yBIFxEJbA8PJPa76r/wPYjekJQzh3F88/7UDC/4d7Z8ni4CFMYsHr/X+y
A/2Fff2/rnwXKZnspXA4UOiWxRe6k+D/lo9pktiMeW9oq65tjpZvn/Stc3Yi+9aX9pPyGQZMb7lh
Xes0yPdWjE2jLXYekFiEjR11jbhAOzZ6Tr5swBHbc/PY359Nx9yzeFwGmZ1TvbogqT+c51s7tTRS
vjmQs4cNOdlaXsa+uLLy07CsrzN6qnQju9ngkDBxYlLypvm5a/2XfP/eTe3Jvb7X3QToh4GXHm0W
glfmgQRpWN0P+W1/8HuekMw8FLl58Phvdt+LNt7okaLrrDjorr+3xoWIME3xgsys6nZ682fAwzjs
TcAFKcVS5KpYMWrMGEUC9EBQmS0GwvvgOWcsivsCyaE16QcZ2z2Q0323RHsvqw9FRTK5mQ+TO25z
9xAfnMl4gSv/stjmdcnPWZs9Z+fsbLfZWb8jCiv/qA0FJ9ON7Xm7eVEre3o3Oy6A429q9TA2cCKI
AdITlDxXLp3wuyCwS31TI/C08y6qGIVX/NE15uBawp0aL5jsA3tq13lmrOGHMhtWqxn22MG8cuh8
1Jr8mZbNlzgTr0wUc+vmBRxbnwCxHQozCO6jGkY4m1Tbcem2iW9RKt1tRgFegdkmpJH1aPsrBc1v
GVaxhs7krDoFeczo1jlzPLXa1p5+G3+xvOrPPX4jkGTCy3anyF1295cvI/O9I3G//CKQRTkdFwmh
pLjWZX8lIBrMMgFEOF7NTl29jPLRXL/EMK+8ZFx/DV8pU2I6Y9MahtB8gj1/bDz9wCBt1/v8OvzK
KRk46M9mTRCgJEFFA7osGZ4Ucg2aDvvGsmbMTgoUs0/POXpZmTtzB1lk480QN4x4a8z5VqNhOwXt
MUNvYI+6Lc8Z1c8qv8U9W40doIWj/yAM883SsvesTt6MxniJ6AKKLkbyy4INpFfTqdbKI6eykI3m
qg9+HHAMS96vR4fjvg27SfyHtJtp/mvIhoJuB9KZRxuGhZXQA7n2r48zlOdGzgs/Y2IUq9lDdOjs
FbOAdU6NSkm4YmFH2dlrg7yZTQkDtUDNLaeBaqYzgb3Ynln2aayMbTM42/bEAc4hbuPEkDt5rNyF
Q83+3BD6LC7Le2vaZ73JL/CEULWGB3wnt8LT93DAAF2WN+6yB1PVD7IdrzHzmFlHh1pVlcWLyjzZ
cjnmJthMq91LDjMVEmZekLlXzokxcdc/FB0Oa5tEh+n3RxKP+4T+GQBEHO1OchUZ7qGjxXbIxZsr
Eeam4U17TDZtrZ91QFH4AGEi4Xc8LdOJMf/Oz8ejtMxDXSWH/E1/SLf+euaQpH+kW9vW9oMTr+fu
o7LgNs1iOz0mjg/xcdzkQDcoEdli7/FHf491Gwzw6fSwDOyPXeMQmFflOZu0gPcRWOc2oqKDcy1P
oPljOzO6SA1WZt4kubdBUNsSWN9myUqh/M/vxkG27sVgI50DTuTwtuk8autX6hTV0VHfrM0mOpaM
inx9ODLcO1rh9LogNvoPg+oeOM1cS7rGZVBV+cl9bR/BvTJ3wfHTn7Ew3/EBXVgY1cHxykPdzIyd
HAZvbHczNP8WWcGOrm5uP+hHHc3au6ixvTrpcoWnje7fb7WH+iXi5k9GdQLA/BThUaIm6rvcWtNA
DQApLYufp6i3DSr2g81qp49kTlcjc3L7UjfZpfCilU5LSzvq28J44ccEP5/tjF7fyibeTjnVHy/q
wCcMRilwV8l28r2dUxUrF762Ljjb5lt/5/JA/af+XPJv/+opvT8ywsQWK0iI8uj8FdL+2xuwZOKl
LXS4rK3GOs63bpMr8mDTtc7VNou8raa3u9h1dpw79oWl7xs9Pni39KtT726O8cvA25ev+pb+CiAJ
yq3OVTCuLQfbNQpZUhBHaQRQZZJU83RQvIZij5sonfft87Ii3wTWRpXGpqIrQTNXrXuX2um9KiEV
iXJNdG9lc7r1NvlUb6fe3cbLLa2KtXJJwpnuHvDBYbjT8OUPj9g5yfpdOyd7j0UuiW6akR1KbzxE
HrxkvT2qdD7SFWWppzlbnnSMCVn06vU8BQP4Ji6imIrHCa53HTcPLJuMa2zgPRmjhyjiGMzcaWs+
uC3gCia7Cq0zZIgBAL48uo/2cHMeIH3wPVX7uLF2UX+7C3yRtfJLG1A82RDPIsaBkBtGvb1JzWwL
WyemLoq7fYvIFDS6uauWci90TqiLPJQug2PdOsz3mT94Vk4zxyXUF3m2u/7QamvhJ+c2cU+6b5wi
RTGg8EBcNMcIsQFwR11s3eGx68yDltr7lwSqWXGqgTEX7QXSopnClMSPaqAS6pvs3p3F22Lh8411
ogOYfnSO9ueDFQ0bgAyzwQirPnnybrwNTOpV1K3qlsdE659GUTynm1ilz65HvkhAUu4fZJ8h1D4a
Zv+UKPFol9EtdkAd8HYOIOSxJmDJacY1DlL3rmauqqNmm/uRjyodSsJxxV7bGQ8qLh688Gh3AzeI
tgKPK+aLf8KTOq+R59e0oKws3G1/28P+M8X5L6nNv7Z/f98e0tFNgNokBsxeE9f1v8Wnk0lQuI1I
v7at5cSwDOrX6q6eR+wvgL2uayffRJ9GS0AnoTRNy6ktYcl4ciAUtba7TRWlgpbcKbvcVUOzc/iv
GZsdtkt66L4SurLuFU2gR7dOTMfHFrpuf5XdfMkH4xwp/WS7A2t/c9DFLaIAbQGbQ7irmikRJLRl
JQeaVw/OUB1Nh9NmxOpcn1K1nNJDgweKRrDbrL8TXj/W+XyL126XvIl2eY26VWJrj6kbPUdUngWy
Y5iUXpeRUTuOh1lWQDCgLgtmAWW027rwL9LtL6h6LZcAnOe8SpE1isg/5qk6F424TAeZiIM/z0do
rrUUhziOz+LmBDPTD3h6D+Xr4nWPY2c/Tol8in412XBTEwdMv37MHoxkfGpRSQzrjq2quU20a+b2
l1pEp3asj2MXqnQ6tDhg291sRzvHnfe6xaJu2Gx0i2MfPSsAS36hHUmtGN2liZk2IVab1Dk3kX6p
0wUqfA0X1T9HsjsnL9W33Tob0Ldb+pm3ydaUiql0Fho4vfyTf6rt/DAV1f51BZ8dzaDeRVQEbfxd
10T/ae/i+f9e56Vbuo2B2jNd1/Rd4hD/dhgpUlxDvY3VxQNmi/pO9C5tqu0yyF3dip2RLfsER3tS
fliFfrSk+aQi7XlsMBM1l+qVNBRs86HVj1i8gUG99L52tykfY02D5h0dXZvW0+fyuWnFQYcCqqP5
G111EMrbEwmd/MvYReemwqeizGOBlWiaUdvwOUTzh84mfN51Uq5MaGl/JHZzLj5l3Wc3eZm1dzHW
QYzthnfd4lUHs5/3N/5y3u557QETjWhzrra5QclGCvorUjs6ajl1bSwGvpP3BxX9KBL2tIYWkp6y
58OM5+P1TsZRLIuyO3Vdc1YzzcHrMQnB4You5KEJR95V1vww2Sxz86Wn0FRdPLaXOSBAzVnLsCnY
A+UfE//fofDVCP8bVId53N6na8T2yg6DkLP3sZP5ere2DIzsbVDDVUswKB5ouyybPa7JLODXnKLH
nJpF435i8xGD25nMXOhxprOCaYgvTpRBMs+ujRHf/GZfgEqbxrcM3gN+zFCjopwu2bE5iefFFieb
wbV9nlzJnhQvJd4cEVr9cwy1vdLsYB4T9hefdhydYvhmcWlyMl1eFiVfxoApzJOFh2MujhYGIeWl
64jTZ6mNe74MuOO+sbc8vTUyjUbLvQiANrl0XznkhVUMSKY66rcy9i/vszM+YMyLlQ+ZPX2akJK1
81iNl/O0Sev+bco+MYs9TNJ7VyOOg22d6jsTSkfiKjQ3TJgVvaZFvcumlCi5uU7LbNu2n471XzSd
15Lb1tptnwhVyOGWRAYzu9lt36BktYWcM57+H/TZ52JvV1kW1SLBtb4w55jy9f6nJNcWHYpF0lYD
v05omfAMlcsM86CwkcpkCaXpQJjn0WD7Nh2iUifV1LTcgr1nAa0wSr4q/Ko8znywS2K6DZGSi628
FTIFAgfPNq3EyyhSaR+FzSF81slesjohs+zRwR7sjOQM2uv3/yuAk/vM170p1v20YjCWZqg+HlJ/
3Z9Euom/Mvo9C9eMsnvbPZfsAn++qXLEvi2gOsO8y/6c8ExyYX+TOeQ0FLsbH88sDS56JLfUVlvG
BdAMxLRIXo4pn5QGWHnw38YOu0oSNXt7qSK5Xg/HIaw6GQHJxMYPBX4Ccm4yCb/SvDvZqoIfO75Z
jOcYs14SiRKYVH+IckLNh+Sv3ModfTH8d/y0EhRfG7NMzq01uUz8M85wsDaql3Vk8FQ3LY4R6eMj
HEJmkB5/1f96MdEgH5TLFl2RvU1tKP5toshiKJuaCZ/v7gtyERTUI/tvpROuzN3kLQ6M7GciBGUd
ySZPUFSyhU+Y9EPI3zbjIejDo/Tuk9Xe0f/cauOUCUNkjupFvxSydRNI18pMLg7SWwsmtSKnr1Fb
p2irmNKL/z0OjZ45q0GtbIuXCeRqqSBIxiSj90GbNqE5E29sXtk0P42i/0RjE3BC2OUkfUHADC3T
I3WEMSGo1FUGRa8DU7Q8BauNOkIr4CBRYkjAqY8zkVzTdJAB+O9fyby9qr79HATl0uDC1YS7rKc3
dHewLlFGhzbr1GtVTdfFkK7IUJxCKG1N/92Db6XR8DTcPqURJNoWJtp3g+R98oWfJiG0FBF7tMmW
x+9k13jpsgWT+/Wd5jMKhykVTvkK8AEMWtG943TMaE9siE70PbDC+YZ+p+ADesjBkD2P1LhMPLR6
8MxewRyLQ5vhkN4rfK+s/8TEC6vQfTJCtKNacibF8CTHGLMIMNUkcv88u9axBkXYeooYCYju228Q
fBwQiB7Z8edEq6hduFvusifBzeEXA6tbPmomUgazpyWJHTL5vrKLNE8XNKWvbvznTDds4ZMfdvya
hwHAwZIy68ellPCtM119VVwaDndtZ9cU/Ql8T76lromxnhAzQefMnQPLKKKi60LpZzQXTl7DltkD
LgaESo7HdDYPwz+aaDylzXpgUkLqDXv8ltigopz4UvMrE38B+v30rZFQPZOAFrHlmbVhhYdkJgWi
yfJgCXudEOadcQiao1A5yJh/DawCvYs+7pJM2nXUurtayI+yyEIL62qTKx9N2n7iNvs0eQfK+zT2
9qgduWaIQkd+6xjoHeYmBcLROKtwVzged3DYXjZbR4gDRNT+jU0MyuRmp71hCyAmRY8f5VuTOJ+2
SLkKcGOp990mR8WUYezZBoTGbBskx2IElU8fNRQR4IwjAYSIqLICwzNDRR0l85oNt3E2r0ANYAAS
buHrBbiDzGnqne/YXeylgPo5p+bGUeXMf6UrfxgTta0tnPK9CPnrfQ82sCTRFLM6ASMeG++MsGtd
CHeLyaSckYhiS0rrWdrkWbnmTbLg7d9ncijwhu+XDZynq/xHpcuRHBveli7figp2qEdioT9V3kRz
LT67F1p2P4lnfy9A42OzAiauvLmmJiWeUfs6tXFNSLZ8HNs0ai7IoJLmYz/FoV7I1yQaWiyPdXYG
8hW5SLWgKlS2rk82Ah+M1MjPR+2ib8Rm+cnyRqzcsTkAtE2PTaQ7PFWEpBsfwjtkIFwaNYgE+K6S
p6eEuhbMR5p7gWwg2jxDD2zN5oHRuJ0wwMxmjldnvNvqBcPy27Dh2NZH6km3uK1DKZmCfm391p4Z
pCQA31IR0xCoBuEEsS7EuO7gZjqPOqnddQUT3SC0A3l6HpzJxa734B0NgpEGrykYYh7ONTOOZv6x
NAILIGSg+CIfOpbGcT2Vx62pT3nim3XpEkLkSLccc581x6F8IbyYjtWUr5u8UEvKh2X9J1YXp7WZ
g8D4ha8iAVslRVSsJb9lPlm8mlKLhgWzYhs25eFsXCN8dtZXjmeeDEiP2kvc38Ba+lXE5Gsf7Kbp
mHer/TiXwb6tZ7S5wQ7zXEkJJckvJq+PsF4eeUzAZFmtl09AXefMa4fcVtprraluRaY2HrB4uo24
IGR4UUJt3NOPUpBvmaoHCsAIvVJO+akTC7ejRFRB+zGiJoznKED8Ugr23fX3XNwWhmKZq/XSo121
R00YBYlabmYwtOniu2q2d+gCZ+aBunrGU4MqIEwUrmKUJ+Ui+Qxlf+3ot8FqrKblW63ql6Zdblgd
UDn2aGqyJvULjStlG7ytSLz+AP0EF1acYmUEsi8YnEQ7skbDFXvVVfTZMxKQ6E61AD8eDE8RWu7V
7mCqO0CPNKjiIUBpH/C3UQXVR+5K7y4G4qYGm1+fcQBcY0m/CrZGek8cC1grlzud6y1WKNM1KoOc
AVR3HPz4qOVTwIApmLhbmq+fCZm/1YmYRZhqs1vM/hkMbq4N9Q5DC7Zwrs6Eb2LCx9HjIWjpgu/e
3hTFM5oK2SX+e7vOKZGkOpj0NVCQIjWyFdSB3koeJZhwnW2ZvMwZb0RNeZZFf4MnbWCpMH8zW0LI
VxflqysFmo0W8mQe6QajBj5x7ducjZy2lq99ZCaYuh/bIsDTIgT+n4ZHFCgblxQwNWel1o5NizOs
5fnn560XEEUmrOhdbT1beGbxSiFQ3tDu3mRBvc2JcVt761JR7pcVhRP/5ZLf2o+yHz6aFairuASm
NATYP4PBT1bDX/fWb3rVg5WhEjOuO8oIvKCqgHDeW35SU7XO+my331EBOSIJ96rmvY+S9ndeL4GM
QZZz9FjUkJW04j5u9aPfzEfxKyOHB2KtTkyPy6K6K6GIMiMb3ila3Zm4Tl3wFNPwYkHxtlHyytt8
IhorkkriUlS2rm4+aJ4mrl6elZ4rvj03FskPo+DIzYqZDKHB9E/BKoPAwkJsbeRxS2jvXCuUlNhC
gEA1qRvz1pXUB+DW3vfvkRFXDTlehLKQXqrXt8jXfbT575Xqs+uKV3bZ3Ur4Qs3wLVM2fSej5M+z
dDCBdqsUEX9EMfdEEcJdH7Xx31BdivJfm2Msdifg12QK+tRs/vg9LhhZraP2hhSG0ELU7CkL8sdS
F69ia7+YqusFHw5F72LBvRU+p2a0Wy4APuzPupQ+2o/eEs5xsSOMnd0yN0i9GL42rsL4gCZenfCB
UoyvdSDmGiKh/cQSyu2VwaVjJiR9ugjBWmxutfxBe3yqP8vzomQE5xqn/N84HSFs5hGDjjAX+lAZ
Y4Li10MjDkHKBK83SS39gLaqK+4Ph/+0nEEMR5Zx7aq3pbB1UW25NSI95VqqepSK0qk+RRPjbu2q
XfcBqj9IL22M5MWMxKU6fX8PzRDJIW3NCQHfuVxSR2X03Ur5eZDNqPtF1AspDuPJzGDvXubqyPVH
B15eOrx+s1q62kzUB75co6B9WkO+tYctFt1lQ2dwHnALpzJ3rq7eNnT96O5C4blTv+hKG7IPCIVV
DEfms0mrMSQysahCTVKVECW7qR1bucDFww4R0mg7sBZY92CQoH4YPZ+sjiGLhZGg+yZ87amJlJHo
jw9Ny4l8mCHtmCAicx/prd8ZgpfmD3w3d5CTuWzPK0o0lPLa/IVm4nuL2CemIbiOOGUjA2ZU6xoS
zehJzZbVIFwQAgkLVHw6P82MmyIQ0opElvgOwAZRwWwlh7GfPYZ0J2I4wrmofALjghk/IYE7R62c
j73dYGHlgbLrcglQBna8GxaFoT6dDIv0h2AQRPDp2PhM+YxwQq0VN2KcN+EFPBICe9715Co3KSzo
S6MLkZis925tYab3GB/6R5XXbrX+TF9+PpeU8Rm7sxg0ZYGM0Tj4k18WTieP9jh3nkriSnOP/9FH
PGPh6C3ArjOQOiIcnLkeQplSvd4v+U6PZOVXpk+c+UY1fu3Nqa/Uu6TUL3Mls145aGRvKMiNdVM4
zKD0wdy6K37zCa9mZnH9ybJTWRSgzdvGkXuCP70rYDuDYqRD5+xalKisJIbE8LrGJqIyzFo10EfD
b6mJzbJ/u7ig1wj+0pn/r0jlNClK5p52ZE6oVvFiEAt9NJ4sMZ+pNH8iP7Yu4h3Decs7LxheDXlZ
7YVQNiUC+ThBy6iSSSK5k3epPVZXWvCRs0qIB0yAZqD8Hv5sRLq1J+l3nHLmQC/e/m5eb284Cnfz
uEykHr86pbYhW4ERP621dlpWMBigHxJZc6zfWz3eUvWoquUj/bFYwoLFZiQkOstcBZaqYb0Z/TSl
jy+B7hH6DB2DxvVVoWI30JfMElZ3+qMDBz7A1NL4TEvhbjxnt6fRqk+Qg3q/TR75CajSeB2U5t7b
ynWn8d/xT4nNq24yYEWDp12ZC7GpXwkptJLqNLWI4RiVl+3+rOv1OrenjVeCj6apV9i7sZRdBm55
uEQIHNWLku6XydeQd6E6f0lq+tzZKMVc3ozFD+qlb3tqWI2tJV702SDqGS0il+do/rukH7gHU92X
O5d21iMZz1eU38uchOOuh2OV28ZS00f1ECfsuQW/ofRgqMbb5LDWXNB5h3I23hJu0kUwb2tColOm
3TY9D1fhl1x+qVYbdmJ3dVOTMe5ZrvKIig1Lcuf3+urNrea/23Q4/B1Vr4yamy3SpOuMhrogk5hU
SFVYd1M4WAseXM7bw/SnRJQ6riGW3LCPrXBbhVD8k5JQL8XXuF3t/a+CxDsEUU6bi7by0xPkcOfe
YUj3oxARniarL4DCy5ib5cfW1pRbx1O6zKM9NAkiSbgC29lQHKVno0QZqbDoGyJQUKG2sHViUFe8
pEnzLSNIN/PKlyGIZ9Y8mjd26Bj4jCY3PjJw65/l0Y9BXwiD6HK66eRi6Hvlmc5PNk8u+z+XP3Qz
MlagBo6MPjJF5/3mDOvibWQu9LzoQl6D5chMfIyjLfjqWQBVQPQr584q0PMiYyDg8kKd4TVYd5iK
WZLgQ0z2W8GbGU6uNJkQpbs5dmFkHAiVdRLJeLd1bmaJbm8vIXL4MJ+Oy7tmUlCNbE6zd05L0bQd
I4Khb6o53Lk9GuuONeuhU8+Kz6mAsMbpXgECyJslqHaI1asSqtSHNAYwIJ+ZpvvZ5qx8N9aM8PSC
1pZRdEo6w/Dobb4S1V/VIarrjN+D/jFq8+YkN/GJsWbBujBeTm1OPbw7GjeC0F9XLXUkopuEciUI
A5Zg+jnAJ+BvcJjea3yFIk70SDWDhUBkgbU6EoXNzhrfyBtXymYX6SlCDY3oJPiAg29QxwlUFlVe
Ec9Re2oIJ/spHosLyh4/aZBay61TwQtGdTwTDV7suCtrzW1TuB51cRR+SADbMLMe1316lkPxKFSJ
B0q4mMBYWNsOlo2s0n/tP1igjBItj8AWo6DMNm94kc2zykL4++2vUhgPcHIsxzyuLmmBp9NciG0b
OAe/J/rS5AKi+a+0w7Ncot3POZbH9MA4mSqQnUNHkojlk1YunxIWj6353vshK2HaJk7eXlY+N56f
iWJgnm00Tm45UU2wnDvIVMgIpo9F97s+rd9CKbtlQi/0azv26JiI0TzEVnOZJOXSjcZlT9MrURpY
KaSUMejuk3YbqFzkuzMj/MZKgI7Bit7DmUq+tSv7BjUqyAagUhZSehByLfqFVTU3ocr8V+M2HFpU
MlXhDv8QH/XOKh/iQN3MD2udnnNmsiIQs8EVx9hZlhMRoXgYCqJKg97lfi0JNzkwM+Gf7xmHSptS
K5P3Fk9tm+CVqoMUh/SCLZqm6pRcbJpTsz3O5APqECFGWkqIzEy1MTcy08jFs/zQBDGq2q9u+c2+
h2mArCwup6ur7kxXgDaYyUGDkKcsyDhXLgKbhwwffwcGQnImBv72t9CT4yxaPnHFKis/3r5gTUp7
5hybtIFm+WmJ/1rldOm/9XMvE2ImJEx4srpjitdc1O3IbSg9B5abSxbkyQ8DsD2dAqtRfLVMfAN4
iBLX4d6hke6u8Wdv21UDPrN9zjNrwC1o2tif0WANrL0Md+bITXMTya8VJPVP33XnJXxldR7oi86U
MOhTDUh1w1HH+O2CcpJLpLypyXqb7eLXKCRXKz9Z1mEp1SOPbhqTuoNYhil2fbK4JSz0v434T10p
3jDz1ZPcdei8DhKoSUDPe3Omp9VFaTb2avVpkoExsMEyMyQgCjWCeJ/ewQQ8maCNPDFdPIFDQ/Wk
NvOmxd5qxv/d4KFt82b73O5M8Mh0ZTQ023XADDJIGzPgyAmAeQSY5wP9HfKgwD2ZyqOIQUNxdUEM
msaTyfooLtYBIFNoxk9jW92V+wAgk26eDA3HSWlEM+QaZQwEcQq1TQ5GGaO6PSiKM78nd/uzia1g
w2YQlzAgddYN6O8Z6IKwiVo5o8v4MKzUyVHOrwLfPfisK+f9LiB7V/5bZhdW5UCsthOYFzn9M0tj
nb1/w96/fteVOlAaNHtNZDxZTeB8dJmiHxjpVlkbfGcvDuBH8qtg+0aSafmuxiSfnQm6vfGQvbaR
WVAshUrRhIv4yEQpADtzFDW+VIv+oQ7zB2rCYK8ZKcvCw7/Xe3nlvoIZ9iwE6X4s1TXq6HTFKiAf
x1pYFejOANmJK8bQcjRiIDAPADCHAaRf46ciI+yQCAR9zsN8Vc+7EYiZFmrqGGlFHBUg1JLLaArn
XUD3VimkUdh5hwSS/4k6ltCeD7j/EH6jyB8+Jkl96qv8WGflXk3jbZQNe7ceSnpb2C2/O25laz0B
Rkgshr2kHyLBr5AZJSBdVCshLAAHifFW5clwPvaLMTakUlvXmIoF5xES8M4kleSves99RAu0QhzM
foFGXVFk//wt7jL1Da26lLwHP6EyIZODHYLF2NaJyMbn3Z+WTovGwc8qJjRt5s9vU9v8auEB67wQ
AzAfmYKPYcCvUT+yl+8+tGkJxD8knXDj1EPtgaik9a+2h4XjyaWpbwUoFdNFWc1zhcW8eTSJqymm
YwmjreFIueanKnkjbt6ya69SFk/NW4b6CXUFnA5hy4J1FYlTS/wNO6y2JseIwofh9RQ0qkUZS43E
uMpSNxwwlKkbSy7N+TXI3JROlRMt14g+rgO/UlYOZ7YfQu9mEphnxAyJVzolSDnSmM88LNtI8woV
9w1dbBek/U9JmE8ohR7V1DxXfXoKc/e0ArTbSAHvSbV/5orCblr3//wYhsDXBPwq+SC+fnnv+97T
STYazv9f7qgaONrhIjKTrLk+XlJg7vBNTu+p+Uz6liFynR+BF8na0ZaeyR8UWezZqAf268yvqX+/
hJ7wamZd5JmRG9kmmrccv025hbvZ0NjNhunU2WRb5vx4t8BFpnOIbW4/N1cIUea9Q7PUEX1RB/Hd
2hV7cVQtfrSK+TA68TEkmFAlnH/lF50ApYxyG1P1arbiZbe1ebka7vAQ8xmN6WHISXU6Jl0VDfLo
At6Mf+/c0DVZad/mUWGHIUmrbyWfLbEpGrj9ekfHpMx+ttiYMq8N9UBmijfjGusoJOSPGbF9UDNH
r6TMMzVWt8zTal+wykCTv2MTwuyeRHNqRqYKYNtqz/FunDOowOjpuP7zDjJtWRLxWEWC3aJizj/F
auaYZ0tS7mUQP6ybwZZxZ8s4WZI3EY1ONJ0nDaWXaKZroDTkQzvqF5aGXuc3DdeSrSrjncCdo8JQ
r04LV9QUp2cjseJmWfL9SEBpwh6iYQP7Texeq58lDYVd2t7A3ErLSrdnqbQp8h/4didFlcgQ0kh1
P5xRfpwayuJ0wbMsMe7BXENNXpij+50ztsKp7Or3NKCeRmxL6ilMWd40Ouc70uze2K8Wg/CCbdP8
y7SefQURS8lDXnqQ5U/Bmj+zB/lJrRZU3CPE7QYgEIK0csuUlmlfYSWITi927t/01Wi9DSKXNjNM
9ylcJzNoOrJtwIis4tdEwGVFzhs7hKFGiy26eVKjHEEvOvQ+UkTVYn2ZvOOY9ADL88i6Yi/Om+ms
hR4WKuPa1jqvdHz7+tOmv+bkDU5QQVFHGctrkQuht7Cvsid4Q2EbiLl5u75KsfkqKu1rixZ1+lyq
7nOTzY86AVxSDW5+nkjdNLycKLk768a8c4wbH/lCbjxkHwlweYNMiDqoGBCiHRN3IHZYZ44OCEmV
MfifkaHpqh/PC19Z41abxq2Tf/WNetOgbq+D5vp47pQulFMyQ+/VExI/8z/VI5nFk5EoFpqTXYtE
9sR3mlujeLKFdFRFMrdTFM6eFA9eA+eE/XQQx+uN9QxEu2jXUpzGxQV3dFLDus8wE34pcxZsWuZb
/kQpQZCQCe91bgEndzjw/lf05qfmDQQRBydhKtHUUQmaKebZWFj5j3QDO4m4nNco5UXyBLus8sSN
TFij5ZMavCQ7km1zmLadA2jwKH4cXWNT05WonpLQ6LVAmRHcaF2QD4JfGJvPPORg6OkJBEWEoo0L
cAkK/9omfaDpcbCKP6bC06TUJ+mAv1IKWqyp3Tk1xsvAnqPrC7cepOPgTY38kfbdp7xLn2ksh2v7
Ji7htEtOWs7bsu4MJfuo+BzLb4t2v0CHPi838t3n4daIDFCq7CmZ2Tnrfqnp+Kj+mRZw5KbkzAVG
TPYFtUenTWJji76QZD0KcZHdEVlErooAI5ZJNHkzN/y2gH2M/gn+AYIcovC83NOq+aIQP0u6Srwv
3pALLkKhXSZ5m+5X7O1JLe1ovcbyFvb2a8fpLrOVMlM9XHA5yyovTpZYIxGMNBbhvTUFVhIsJNnH
Ey0fEVR0MIl/Fl2ZZplpvAuN1JnocLVUtlUdideWR3XfRA3HV90d4AX2UmhRz5RFsPjlOc1bO37U
U3tFLXX5WaA43Yb0L0YnroqGc51KT4szr2cSV+DHNepfS7VzZmCiR3YCPCgBxX+MNAjBFSJEUtqc
loUoHBkWgJqBLxZFc+YOE/0pxsi2oLbGDAjjgxk50/cg6UGNxMWTgdUx1pClUAKpE4OoHAvzS2F6
kY1m2LP6tEZmerOb5qxprZLh2Hwrd/Waez+k1h1+0rMRgH3koiSA2hsHMjD5zseZq5Ifb4QLstEa
oU/mRJRRLYhp/z6gE0iRCkeawG99L7TXlNXBZr9LuPdCe+Y0pkGw8/+plHTjWIIMKWlYM9VEKcBU
jxZhy/FLYFZE/X3nOAV5GcZbFlUvvSpvBotHE6VVERf3tl39UkMN/ZCz2BleiwM74ZR3DdSe9GT0
cbTbqja+8nz5TPQkSN4pwV85cBfmhxZjDKuSHQM3xsYOInt9T/oUdH8YWOQy0hzuN6ijw05R1Tn1
aTvm1vzARf1cd/0pr0RccCJ2+hcSw5CYqGOMjIdB+JGQNNhXa2jMqMVQFauYW8x0CxTtD4O843TA
3HblmSadcWDxlfAZsxt/i7QKiidgRZRnTjP8eSkIqEYWdwxs7tNxlWeHzBoXsGfKxH2sHG1pcFIP
dyS8D9beA/SAqg+KhPTro0ofJq1A49nLsTgWGmo1hTu9o5TsCkdQZ4cpTP7e59P9DI5e/SsXWkQ8
1Ye2GNeWOL09+10uDrR6PJArdPXHKgynLwgK63qwfpWs2FReTexyh3PNoeHJJM4htKcV2tOFLcfy
LSSWx4iehG1CgClN10HyRcJ/VwgzmeQOjOj5rhkj2EIm0GSBaxt4BeRvyujp7GLLFm0LMmzl2NUk
y/vJsaxmpm4Di7e7voECQNNkSMwXElsiCRgP8YkXA4WRfIqgccwDVeu+nhdVPUs4LU2psUezOlaJ
ekiC+s+b9i7h7czF7oFk9W7+bHzbMFBy4gq2LEi2dRzxBRKdQBXGJ9NMHP+JXyq6f7tptRDevoQM
kixDRO2sP8X32OkIK7A90+VLPWOrtvL56rWjEOqHU9Hb4mC5+ZoEhYnjBm/2R4HkAxzlcBf1Ge8P
QUdJTf/Ukyd3ytTlC7fSV1/vX2P7bwJ7iQGntzqXRpwuck4gycq6TlFOujuLinucYDQgnyMWYBO/
lJh3XNcRmbRemWX+AmtGNzcGJxsWgy0h285UL3khXZVmuQHuuWPKOcX5Ne/U+1Lj8k0QE7jCrV8I
9eTELsk51eWKCv0Qj2koM4ZcExHYKTiYBxvemDzDjgwTpJVSq1COCSdLkt00EzwUe3jzi+jO+Pez
kEbY0NXR0ld/2EtfyRQvP77PuJT67X3AvcPiZvGlK9/qufGZGS89+Dr276LixZ9a0iBH5kmkjX3z
HIS1YF7smKgGk5exMh9hqIFyghBljsXlWPZjIIMdMCigshwFe/WZM7gXoeuSmuHtlXFPsu2hGclT
HE+KlfjCPD6Ll0ZhWBr/IB17Aex9Fel2RUiEzLjRyP1ObfNvu5kw+DP5KQEor1A2NBbT8/ub+Hai
C8nlT+poGYqVzmHJFBhLgwCpD5ZISvRgW1SkzRgXpgVAsHaYvmACGcBAGPeZd5F4tp/0X1Pew/JY
icpnMf3h4ItAS7fi8DDk/abZwJo8FvSuhuR5v/au0rJcx1q7FMcNBaomWNGQl+dZqC4zQpcHwIET
ePBnOxs2q2i0MKRqvPZvVcwike0fPiVAWWJkerGJer9KzvKRlkZd4C1cZuHXiFNibubbrBvXqshR
mZUXxczPYtIRotbYQL2bKYrzIrxeZxmN36emWZGyVmcF1mZcjZ5cStcBjZkS4ouJVoVAk0aPFpAn
e+J1ZXuiFeMECoSRncazX2o2g2lYkc7TjMaXtJsvM5h9DCNuZb2EFYGpuIeIcELPldvCN7msLMT4
2ti4WH+GvXXTRfMAwbQkzg692wwxNyn+GIQPOqxoS/3UY1btPXnurjDT6pWqyyICr0dsr13LHY20
8u1AmFlEHNNm9aYald68+ZKZBlEeZDt5BFR0jI1+LzWdEQEI5mLHKDmribE58EFKTddY0W2sxaUQ
2ouAEmb2dmw6U0P+NDYdbQEgdmyS4ikN+gfYM5TCictNOR+Uv5jn6uEei4d44K6aj2Wh88nVrpUk
SCZpHI/jvamLa2VbigpbBG0EuandoQzHpnefjEIJ05vENFTlLnx3Yh0F/0YpA/ayUee3noMb4iTc
MoHmK1ZuAlqtXVSvw5dgoMDe5qCOqUgtlErl7jMUbAryTJvB33FFvu+Wd5+1tpaN+gsSuR3rKGAO
Nr5P7JN/kSkNljg3dDeRcWSxDuGU5s/TL1T16AbftvkRTZ0OVsh4l3b4k6zjwOeFgYJd+DEjyILI
vBltu5yf9f/dYzNCgvc9Fr3y0yCo983an8kI1336Vc3jy61eWsVBar7TBeUwAcSK6R7Ww0c95R+j
Pj4xZ8vAtfr72UWP7Gvj6htQdcyW+EacpJ0r/tp5ZZbFrOMG5V0F7m/Mm1sSV5wXsiOJpbtbBMnY
3SreVQWLos5G96r5o1Ff47W4qQWkmWq6u7v/sc67hzsuQ2ZQEA240s/eiQPVvKygqVYvIrv2Mp7o
R3gkipmcZ7qh+lM0CKIqWFJ9WX/FtE29KJ9Kz2fC+Fo2aBZpd5tXZOvbg8sYkoU08pwlPHcLBhtM
qba9rI/9Nm8pa5r1v09J8HeldNleXlOSxvOT3iXkLmmd5SKxocFjdjHjOIYJNOu7DyrOzmZmCQiX
QYT5YjpSRiUHQUXS1jPOmBgA4lBUZT3YaW8XIAjtra77W9nXt9WUATfzuxfjgJoTTmLir3nUtOTs
9PWp+3p3h+0meoPPMQK1uZDQwt7KXPFGqiVUApqEwq4uwpcGGutv45QorYvsRa+wBHHsjazPe9tk
Asgmm/FlguAgGkmkim9Jnz5Abd7zxjzLehkZpteR8Lz3pIS11gUvU16fpaKG7ZWfU1F1lGoLJak8
DbSAw/52FW7OjE6VnzQUTsLJQEvXG8NbFLvEQAsVIdhBmmCCm+bfUg55NZvC9IRZSHXZTpd2Liga
kpoOafPUsz7bdTRidfOjdqhvgU8wD97NgNaAmOzJ6ajArGL9VUtAV5YcfOCq/BHXnkSWxXzs8EaV
tL6MW/GsVwUwE7rUThv0m0QWetccl5HwsjT9+133iz3yOrIDj+Z25GYpEd+Dm9rGhuyl9tewn6e1
CjVTfbX865TdK/m05FuxXphfuGUOMv27uYC/6A5i/tP2njDS+CCQ87ghJRX1rsAW4iNdIzjSx86C
Ijf8FvsfATgaaLy8+AA+aXDPV2hiCyGBMPZKcWU+5var7PwxeSzHLSy2awqIjMyVjfsKrhHhZXgp
xsROvw2wVJDXo54xRDuG02q3g9/p3H6pncX/R9SZ9jSudF30F1nyXPbXxJlnICTwxQIaPM8uT7/+
Xb56pFe6F7W6aTqJ7apT5+y99nUiEzh8oXZ1lSUeKEwx4H3tjrFj09TNIjirwYhwHhSk9mOOF3he
NAZHBlh2trQLE2cKvNbUZyoJNGZhyEK5FaI8Dl268gOoLkn9TwZVeDAnwOAavDKpvo9p+QvWcI26
dhtSu6RxlCEHHLXVrB5QUenwL4VuYbPbsO/obb2q8E3aPe+5iK9TD0Y6zgRLel8fdQQF6hQd3DH9
6fxp0xpy9DI8jPCCOS+G2UbLkoTXaKrLsOX6cP9gXuI+ofns+I/ODL4tHaVDRW1pCqTCLbhx18zf
EnXb1P3ZMEnUEPFvzOB7kUV2wHtXy+VoIADo761lnlK7w7SaF08tu6BPSZZ5pD3k0J0ADS6tDKac
YyHBAXH/FQDVq2caD5Bh9L4FKVoTKhdQ1+991Zxw4i/CyVwnQbMr41bOGHhYqci8TbocFfq86emw
KYaidra2BmAPBcJvZQAYUnB39Aofk9+Lc01UemmDn1PcN/zluY9JfFqjElB0Mm65ld13WKiufLTa
n6G9AknByEMrdBaXYIsdwhfAc0vltVAp9TShwBnSgedmKQ2sOtXfZeuDhfpqu/qcB+FFD37HaVw5
dpVu6yFW3wepf2VK45/N2rS8FtqKLTCNJT0qLdvibq7ApXNiVltmnJIZcexVMnaWDv6wAMv9pOYv
mZrphMF3sH9k+7Rp5lMsv7QGUEumOKn64gfj1UQCUxgWfQervhqs0h3GWiG5ZEIPTkHl64tuUD7q
ApFqna1i1mvKSRVsoBAHsAiJwxFslmr2rnAhf8LHRpKQUDaPfbAvxbQBaERvD2TgyIZsqrNfF0pp
qaI0mWyayO41q9tjCouyJdrbEfrdFEQnRfmf1h6MBlzkQCOJWDAjyT6waXR9/U50y6WqUGOkFt03
DeOZuOU6GSAy1y8lWWa64xzqCeKdLBdF4y5zw13bqvvjdkr+6ERactvYNvzJsDoIPpZlyaTSonRG
JUrOQW6tYO4fzSjdzv+PJCO1Vvu06v7CYEuRySHo9RLQtsaY1DpUXbvpooYkkXY4dT/DkN1Rn7VP
E5wlmpZhXNsmORkkcKVR+6eLiHzL8tZVOaGO0AmWkmnVorECahfg/Xba+8vKbitcdhiNG+M8QogS
WfzmI3e3ePQiY3wxch919z8ZTvigctCYfgORe5jEpU8TQi7so46hyi1ltDRUAqdSFX3qVK+r5qhK
eqIIqmMiVb6tybjQ17yKJj4peJW5z4AObh0DzGbYkWvYWtZqChpkS8zHtuEII43mWDeW4McnFzeH
qLpb4Q4vA2iuo4n0wxUMTNK1EwOAKn1MUnT06KW1BqScl6D+0eo3mKuxvwGALXi+QnSlrXF0i+CH
KgJP3dQ/ehUrXUKJiRLFSqdd4fYImYl+YyfFTQLHfPC5FgDsTZuke0aBVA0KMwpLRX49cAxH0mm2
U0tLtrxDoasXmU3coyx2Cj1WKNz/6oDGOCETNLPdmLXcRMvMLLxT3H3YRjT92ntAC6UyjPPA5KoN
UMo4PbqqUYtoOTD+coWy5dTxJIO5MlSo+R3jzaF9GkMerIBKLzrOtgXhXKHxTkoFii9l6eZ0hZpq
ndfxakAuGo6PzPyAp9kCmY+3fqiH99zO6qOMfYbtfikOKlixZTe3JFP0kOfO8XFMSHFlYH1rADt9
gOSk2zGiojXqEk1WLxDJtwWi3Fqp9hEyODJzuotZZjSeMKNShudeQ0wBLGBACKZ8UZgqVMUVt9FX
Rm5JXn44xoeKxt2eju1wpmvnObhVYP7Vzc5hv0+KAwo4BJMqaUpxcM+U8ZH+8PQe+8Am6hnFS0Ra
kS2B9bd8Krp0l0TzzeLZcugfqpWR/mCOa2YHLzaI4x1M659+BmeNYQThQJDn6Dcg4J76EK1MPzxb
Cnc/851p2SnBb9lRFvNKx4Bmbct3YAmYmrPmtrQKNGLh7H58c9XCc+qO5Tqgrsu8Vmy64TUbPwee
B2UxjiukwEa+DgCMY0K36Vx6GFzqfGl+d6jzqK6Q/ry0z+LF4Uh/CDB+76pf9ZeYiEQwvYaOT9By
eM1f44+Jj40XSN63+c/gxm02+vQGI4B8AlRCJLCkbx3J2TkU4ldNzTH9X+Mk9VLL5l9RMW16Dpl2
wSIYejTMXLt1OV4reazFVqG/bPyOrr2dMhY5ZVIZndLFpu8PBbZfueGxHrMvPmziYo41MQ6wrSKY
tjOlsq4hZrOmZZuJs4vJDymgxWkNQXglvZ0ATEsCRYYazLNIz1jZQbbR69y4R4qKA9EWhhcxcTZe
WtSC4zW3fizjOABRN0h2oXtPm8dq3H3BuIuJU0OqANtoE71G42eoS6BjpDCxpm0aeU99Kust6RmI
qHpGRSTQ6ceqgnStc+jZ6aZGgq1d1XtAfuTwGnur5fzzp9n3CcXxoP8qEcvzmCf5zQ3KrUL3/s4i
41ybtPUGEGSKSY4UIJClsHgnU4a+Hee4N8CNXnatjuyhC1W6k8ErcT33OCS2b+zZm8h7WJgQ7chd
4LFWBNrOgg8653jhac+07/HEIJfyC+LU5YhPM6Xd4uN4n8yaFPU8W2vMWCtayjgqvBwEdG/o6aq3
ol8XznWySY1FT2S37+UwcX2O7jdnn73UAZ8g5FBEAbwIrGsUnGwcuHntBNz+TkN3EC4HZ5NoGz/j
QI8d2Gt678lU9EDTqIPtCoIXs1Ls0RNAeBmbK4bgJVwPe6FqG1W7mfOJyTqgujEFLGXIrQyCPXy9
E65KzFUYUwXovA+FdEsYy3cgHg3ro7PkxD/45K6u6uGgjQzt9yN5vySN4jG21l24EkSnKIaJDq8Q
5DNQARqZD4sIl+MK0h+ifZUH3AIP7U7ueJ5GppWZ6W+ykicaiXJGeQaV+z5FNCpSTChCIzzGoV4r
G4niQ7YmbUMGzFM9ItLrScUgMCROw+wLsSOSWwURWtKVGrc5gTOjiVGpzRGEmStTK+J74AS3xPFH
tk5mZ6AtnUVXt/XV8WWG9BmJR3mO3WQnyCtR/2PTNDzk+D70Qz6byfRDb3lZ6qGEcawPMn6i6uiq
3xFhDwWzqApPDbI4Hu01Fnp/uHWI0SeGQdFCnTY9HlOxNxmSZo/Uv6vlP+05xjqs7ntvqoS4kHQR
INljxZNFp15alp2MP3cC4a+Zk3NGc3NCgxocL35GqAJDZBi6/TtYuUcAgJ104kCnrxyYFYAY5WK6
le61qVJ4ZapskeAzYozuaqAFp07G5zxWSSmBBipZZFKkUEkLR7XRkUiELR2dhFYwoAexymWFID53
bwjHiUZO6FWMMceTUNILMUblqukTU+8a/Tbl89Ow6BII7MymblAQWC3xvCDqvjiwqvegOGral9b9
JMoiJGKbaS0vxUJVYyBt5NebJPc636t04jyowjHnCeI1vmLfM78QWqOMzsxr4r/ESN8J1YxxG8wB
2gTFkeOFueENjarOs9SdSMgTLBlXxCw1HfD8aM3HPs/MOIMVZsNyNVnqhSrzq3KFWPTRUByrIqoe
QYVjxh3V18CMmhddKvtAdFst5cjjVwZcFEYGrlAx2mgxoF4bmJBZTSc1SQtPkTmO9iR6DP9gLfD+
DJ3qJeLaGrqSb52MsAeUzf5ikuVGD7PjRJzTqhUId6I0ONSlvh5GFmHhYnYD/DuVdrh1AYGqnEKK
ox+kS7tF3+cPnKrshliLUQOVpk7eKRFqdIwj/GlA5j+N0lL/Yoz5ci56yl+z6/QXuyLMW9Jx5Q80
wfqpHrTmw1cIK4U8u4ZnMXJ9nDesQQueNbydNEgu3XhN4r1IvwrOVkgnAfK+WO0JWvWiQ+1Sr33/
OnBcEtmlac4K0C+rOFV0EGJU0oZZbx3kpYE+eqhVIm5ok3wrhWFC77q70qoO6kBTB0RHWrMznUqU
ZSg9T2iZpsSEefLETDtqlMfbcXzT0BopXhGf9GjPHakaB4NshxFPnaSpaJ46/9D9d0cR7A4QkkOM
hoEvPysd9PWyZ1LCOJbIKA48hAVJsF2x1WtvKqEjpCWFT7cpaGfSLRXWhXw0L6xsJoaCvSkq/3pf
3TFMKwAqJCSHGUYOxzkeAf3a8TYjV3LJ5d4RnPiXm+mr4f+EFbt8H+XL1uz3LdmzjNrFLI76GMrG
C4gx84rOTR8U048UAslirKrxNehgCStT++MynadTEpCowCNhNoW9q6uyXZXhnAxbh5g0homWFHRt
BxViGlbfOo+V6vEmO4G43FmTP9j+I4JGKlcLBtWqFPWfVLbRnS0LhEmxJyP9vyRxjSymn/EpTiWC
ZaJuP7tn+rRvwbZ9SBAD4KDWFT7yu3HsXyCrIi4FG9wtfKKYneXwFskCjUqRnWCJWZu4sOx9hQTZ
J94D9mmI8HZu647ascgKyEfRP3+oi02GgRAzKiQXlphw16q1ziLX1y9hVN3LWGMxizKCOvqChkBU
ctKZYf1h9x1/KxHroy+yrWsT+JgMHswZr22XuK+DYVzF7mzxhXAlUdeJn6E9aNbesV6F2Lpxuurs
aCkYjseey0nP93/tGDGJtajheaVtv4wGzluNRdNTWbRA+v38K1GTFxAiJ/TI6SKVEuYgPbhFqmP2
H3gm90Lv90L9pzJKUpmaqLiXbZSn5K0oJdBgwyBOonkmfU0umV/uMJc16yEErutG0oGCMbNoaJMT
12hrswxAcj50UrmLEuQ7pr4qAn8dO7RGk/DPp3Gd7CUsoOSzsq86jbYZLP3lktbb2+rGil2vk9mw
S+hn+E7s1d3ZlSaxCbSWuMIqW3Ed7oHq9tEV8Qm8D3af8WgU+IdRIPB6GPcHJ466uF3bRd013BVk
+MhhhY5ra9Ht7dKLaM6puW3CbYt9QJ0pHLG2DPpbWoFSuUTRj4FlxjautX6R3W0xDsQXS5/i9mvU
X8vk2chLWz+05Jny96V8s50/oyXMESV32r1rxFXYYcumtqYtWvbnwV0bj6q4S/1h0jbNadUvU4Td
/b+sOzk5iciATZdZ4glwicZVz75C5SDIPzb4v5tFDZxQrchd2PmL2t1S8VZjEkiLae00I5vkW1Me
cYbYRLpgCYyhs207HK6+5HSJWL5Ykf7j4CNiGBBuq2LdoEZQ9HbR66cwpOeBfAe5OipDfq+d8rUg
KbAjtslIF1n5FVivNi9Tf82jtxIUY/gZqM/BvBTROTAfZA2RN3Tpktuk36f2zDBHlTsV0u10EuOq
1jcxjQRa4uSOFOeW8pmJs0QcvC1zcGI+2Z2/enwYHnr8Hk0bHDqdhKWFMNn9I081rGmKFl+58qFw
e/sN1vHmJRkJETQubbnllcQUbyaOAoVLUXIRAhS44Nqbpawo1oeFOuMuLz7mNot3ndyi9GqhTZ8r
rhhLYvYifXjFwIijwwBBBRl2fwoCg6PJz8RTpCX6FnjfVM92PM1e23nLv6da8jZG7jOjVWgnG62t
2BBjaNdwFAb2ufCBdEaj0lrp4VnR74SgcKLgQEL3EYTC6Ol9RzuQp9BPPyyWRt8dvgs/VDdTWYqV
PiRbg/IcsRgONOKnCvUvaHzkJ9idKcbYBFaNeLeZpY1Xjr67nlgN4NFLVgXsHPfCosL3Q2IUy6XP
WaGL6pU2fct5+m4poAeREEfdlnxIrwnFojH+QeSVRbWBZex0UIxBR6DA5QYWhBSq8qaOzxSihEUr
aPQKToBxQ5H35yBSDuW7mL5DFvz4rR6/O2tf6A85PqNxLzHLK4yj2N9VsS3UfmEwmu77TZ9MIA3Q
zXzk5mmwT8qSsbNRH1wbbeOyBFMRv4ZYbfCHSM+xn6HxqxOxPj2jOWRevtEybDJ4RDvyVhBSxCr5
d98BhoR2pZfrpAfYz6a91IBY45rz1IF4MYFKqSXSzbdD4YWqSC80vs5KljungsivXEsxrrvKgxy3
eZ+ff98NDRJ+NblD/Wye+ugQRGl3/u9LKbv//YpQgXrr+iQhNRM+vJjMkaBHwSjjdz9KMDyaZCvW
nSRobSKDd3S08By4GvW4mJ0coWEDhJU32xr7f1ph36a5U9XkyoERG8VmmpjUO02IudCCMdk6jhf3
XnWBcE6uYxkvtYO5gvNFLusLZSOyEVVZK+9Fs+i+qUUh19FDTNQlnJF7QzLwsOg/kL2up3KlRNuh
fEywvwlFAY4waFgc0NrvBudWp89EnrC8jGTJ+78OijMLBczCv/afDtus2a2LQvUardvUelZvW2nV
bKpmtMxT5TigG34Xkn02VvQctYT+aCOmfUbhx0fOquHFt/I7YDT1nlunoVu34gVMrFk3x1jpX1sm
906X7rpyH41vZYt2UL9oMeO/jxIdpaGtlMa+BCdRQk2cXnyyBH3/rx5hNrV/UpJJ2BxU6yHZCLWS
D3/8jhBWK4TSKtmzc94SkTKTugv5V+PbTItwZ2h3Q+C1b/9xpysUgi17jQSCukqzk25hxarmXsBf
FhWsPF9VQKeNIXkWoW7KXpjcFkxN6I+H1ktMb5CzP8ZGWDYdTYPk08l/25l79VEmNsJTeUevBa3k
bDQRExodA2DlZj9GEZMxavQZdDxD2ZLOXS+J4nR4sJk4jRPhg9OAJRtNeHn57wthDuWlNmz0kg2j
ptoNDvBZuwtDwnLpFn3jRWjnKxOThRHjcyjj/lTDCCiwmoVGHJ3/+5WfVBc7i4LVpOTtrcPaij5s
qr5Cn/FP6HLM1CP5UrpYYzTgT+I5mzILxAdMnVHe9K5mrCqFznBicUAdjUOspfZNM7OBAIFHpZnO
O+nnESdRmDmDJheI8VX6IXQ1J0tsWs2Sx4lQDkyTPriLMqZxMOjXjnHiwHCUdjX7hKJhELfpS3OC
w4EQskhl9OXoUUp/pYxkyBbIVZQuN3Ds2F9FQ85IYWrZiThil9KSciqk648W11Cx2O1M06dbZKrh
a6VIZYV2hVmC79q7jli7le079gET9E/vJIhw//9LAqYsOg2IC3s3o3gpJrZIZa7g8jHkKIzvKXux
zMG+BqELH1LDQJjXxtFAtwtlXztYgxipSpIIsgpeepazBvz5JfGlf1GQrvkFuAGsWNmxnb9kRkzM
jFyLVkC9NOtbSTuIQ2bBilba8pY7LAlGqj3wH0K8kiw+nFmN2KpfEkk8vNo3dDcmQosCOcz59tkq
KvT4SDf1R0sQOcexkBsrJ1W8TjXy2uoZn7TUOCZ7orDim6SI7vJ61iV7Lsaac67htYu/xqEoMQ1t
BkKNlqaMvzpU9H3DjSz0VysYDr4SoGXJxvTkpspFzbj1TLOBiNNhogk6TdkM+pxyro7ugkQnd+kT
ybRou/hgj+QYm1gNAgUKRlJXXBg+tCgGQuOje/ITVb2GLqHWjhpm/0jgdUe6uY2lV+dEUw1PI+Pi
nAZzi0IzwqNaCOqIWHvEKjKHAkarVSf7pKz917nMY+CCxlMlF7ByXfihrCLESsar0mHJKIWvMnHx
232XMp8PosBC8Y5byzA4uedYyd2+qyZk6voqVnWOfv4ol5kNm17YKkJngSwhBiCjVcPCJ5mvt2wE
twU6q2s+aOLWpHMgzjQQS8qhlQdtWZn5u4/m91InsVwHRBosbJVvKonFWpX0v43WjJ4Elb+Wmkzg
ZWeWl7i5x5r7KQS1LDy1YWGTw+m7dAyA8msHzFx8tpOfg0WhSNKKR7kjTYtMjLYu9m7OU9DDB5BT
tDTtFlEaD1rd0rPX+B5D62YKCxRTA1C42c8zIKwyonI5RRSs35WlkvSbO5dA+9Ay9dDUrnuQwDFA
nZEJNffs6ST874tQ8jlNflDg3SjltSjpPvvEOC9LcMrLiZIjqGdBojqSn91jj1QGkkHotQjTvgKY
X9n1d1+e9eaIta63nk793RBxUUBvi68VlDYTRT0kiEZbZEm3dh3KTf7cby1u6HNNQ9LK8RgQfTLe
HKIB/zOaS78DvYhN+OmMJKqLIf8cMt9Zz9NFuk07JJjEXqYdxKMtGcVjXdPS6FT7JNHrEvp2JH2B
GVuIpTe3fby8fG6ki4ATL5Vnr4L1lKP728b0BVJfRUP1YdQ9a5Fs9pFJtLgvCR3JFB0vs5a96fFc
hkfVS88OyxG7ObRFJ5H5hi+BjEaY1eb3OCTWGfVciC+zReFVxMojUa5h2MxiUx8DGLnyutGrJ8ju
S9QQLgfyId0bgqR41u1FobcPHAWJBxqenPS0VRh8BjRupyl6d4PkBZ0UV9ytViaJU3WHWrPKifRT
fSjbQ8rZ20e7lJKSI23G3G1n/IYRSWO8m06N6I+rRMpMy4TpVEssGAAX+qx615j0IQnVU1Y1ksw2
iN7tmRDdyHjbluWr1Qj7WAh6kXUU1+8prMveALNoA9FiiJ16SpX8S2rGcE43YKCkHtZlkqzTLAxp
7BNiavu9uc2q0T2bkLpYPra2rvh/YzyCxu8Y2CcM0gyo5cjn1igvi3Nc++amHjhy+DYLlK93yOpb
B1UIN/5K1SVkjXjMz1IEwb5h63QVDBl5SbqgQPlAqs65mHAuGcqkLf7bUbHTfsW1g/5JL9JlExKD
FOr09InmJF+I5oMu6ksVyKNajtN+tIkxz3F1OCX2AzHdbJIKsOIwzXFN0hL9WEEE7hqscPbZ1xvi
CK7SqkgTxnYVRvEzGD9wLOCTmZxFn4RnOZVLBkdegVSaDTy/WG6ooztPP6MiuImqfrNGhtlToXkd
yGxB6po0nJ+gnV77Sr2aWM4dod3zkoZ+mnLGR/bwwEqwp3ADvRvpoZeSUW+l/ms39yVazpqwZdHx
MUWCMU2znZqVmGvgQiWOi5ldAuoYB/aE4mzAJV8i9Fc6sm1CkAGm4vv7wvJURJ3SEdS9YbrLRHpU
SMIOeKI6agPRbM02h5yO+W2Rz+VCOmi/hpK+X3pjbJZ6aIFeidfI+Q5O6MIeQ6I7dxmP8YT+v8kL
rrx5Jdj5PLo8A6YbP2oTdnyfvxDeiT2ZsWHd0aKGeDyyRNcqC0dsMOGMymTXdOxFE9vuM3Vomvdz
RGZEj4emnp1tFkNu30g1xHlIlhZaXjh3WjsSIzzVJ2fYoKSSN5lJcoQ6ckrHCQ2LFdNi5gekIa6C
xBk8P2aDZ18vke8ihXK9Ksae7HdAaxyGszbXIUPczuFtODfWADN9ar4ROAe0mQZU1FHLmzet10J5
KezvEUyxRV8o3gUT2nJiVbHVcDbm4JswU2Lf68wL5+6eKQGj8oxY2YzDZOYV6WvW3YPyx63RjdAy
j6uerATaKfPN2xLpMjxMhEPEK2en2sGeydlZo0+h2afkl/zpEN4JOimxGLAg8LwNG2Si9A1IyKlJ
im0X4IR5GTmXK1wHCHB4Hv5yZdmim3mGYKQx/t8dvQJpVK55+tR/5IPrdGmGJRmLsdcOfcX2ib1m
rtSEiWVCTB4Wc7ScsqJ2kf1htDPrKKu7No3yjwrnfcCSqpaCq2BkoacN7keUZEitS3teRHqxjUn2
vbQNjRCmAXqHMVXLTfzaDT+WvxI+44i+a6W2X0HCOMyQ1Pg5nryVYWiwNcdYfSuRcbdcTVf/Krtm
V0BpUdxtz4hq7h3F9BKS9gd9IVxBcS9BXVAPEeWUYEeec8spOziGuoyqym1e7ukvWznRWfo5l87b
ACy0E9VmCCuqUwRysU7JwOvk4qEinZO0U5U+C+fjFapQhtqmNecf2WB6M/BvOdWbhup6HQX07Zx+
mbOeTFW3agzkbPWiarmfIh2UwNRc+zpRITNyNnEDSNMzFRtDfJjvpqS623WV7dWJDhK6919qRB9T
JLevBMcYxUV2b3mjOvd6WrjdRZTFq57O9omp3Y8IxWit2sGXyyBPxW0aKelv6XhW+MicLzv+lvWn
6H6EoCf5ZbovcykrbhS2oX4sktfJWjEhw7Ph2MfEgBB1Go3zpO1zdTP4XjZthHOz0qVGz292zW2s
6sMozH9kozaesCuIi13E50Rxqgcq9ycNflE9R+tqQzqHq6Z4JslK4kMOizAhTZeZC/dWzxS6PM9V
qxksNZJ2Y05arKlbaR8NrOt4cW1CiFBZ4FYqvBjkK5rYSXqU6t8Ghf2iJRZtxUEuIGExG7bYqJFf
aJ29lm1zdQQDgE4a08tAWjqpIW9Khih36pFiOdHZNps783e3YRpfuQlNxejPRX1dJS0hXumftPFo
1g13fclCuQy2YOZmFUviAyGPzE0nOjbhSFO9aFox4vwrpP9lW7N4C3KnazJD5sR1TBVEQ0XTMfKk
MS9VTHVD/x2pRByrs71omvLo03AiGN5hf+iGubXvJPUp91NWiDKhkaOmBaWi6PC7+h912zb3rNBW
EGnVGyeNd9WqXfiRJFUDfIQHazYkKDjufgz86m2abA2hnoZfELhnFxJ1rvTmBxt2tUj0m+NmGvIx
0DAmLQUjyr9CqWWfdGVQ0g0Ue6Zm7lybGVMVYd+inD4F7bcb4QUbJhqZmkDbQg6J+0+HQOIS6mCR
dJmHH/H4o2KkiDfkTBMPOKFnZlsP6cISbqoR9rjxc0jA1Hgk27wX7XcGnYdKEscDIGVT36fKPUEo
gEasnzYyg61E/phmL6PgLR6PHFwRMAfVT4dVqF9p4z8tvQfd94jzPKv/WLzhxZz6/M/cR8zM+uCp
sq3rDFIV9U/Rrmm00qxToAKQwL3IaN4JdlZ6c1te3G8+PHvnnLUXDdj3eK79T4dpXQMTGt+F3326
6ddB7X5mnIym/Kj5e4P/MDoK0FN0GWnREsaOuyHaWeHbQO4I+Z8DJ9J3oT/0/qdP/kITjRcVKRRy
pXraernUp1MBCtYG/7aNcqIMChwK6A60fRu+V+I1b0AOb7GeMUWP7e/eWdFwxCCAu91pfv3xu8fx
yqhcR80ZPmYzbN6dyvjgaEsssjoyYsmR7c81GNOVK4RLwAjntKHoAv7XHFbGj6HSMr0rZLFwmdBb
RzvsGwPu8hho8XaMQSt+pDMzAMvYIXfuIQfbMDlW8UMYDb23Zf3BLU0HHkQoNwIWtmOcbwdgH6dq
iejiJzlRHKTlSld2Ybhumj27mIHxFdUieuJiR/4mZs0K4laEjy6aaaCE3FhkaC5bnQHAUjVOdBHc
ALLCocxxPC6c5pJrTND2Q8eA+hC2KFeuYMtayJIGKJcPzbmDNDScEzzJyfg1i3+p+4IEwEzBfjEu
Lm74dgxzeUojT3XPNtRJuS/Ui6qsHG1NiQMLAOh/Pr0aYsvF0Ozv2DgGRJKOZAF53VwAXlCKYp5v
IZMgsid9hLlJ5//CQgn8Q68t3Q6N643vMPNNk0MO2hodMSzrXltZA23hfqHjSGzNK2hNEZ6Ffq4A
f9pbl9NuvA3pruO/UlDCngTl2jhcQhLboHCOuyq+hYyCAb1G70p+5BAF5wT1NfLbXRp/jsOKOaYG
RSikrDmgV4nigwWacYIDe6sbgj0IieKDW2ErZzRcGz/maZR3sD+ZtoHaoroHiK1+fuWeVqxj1kPq
IVVjV7pw729CD6G/rzgHBbjSm4+uOzDy7rO/sDy10bmVaHgwMWFOw3/1nft3wJapAijmRDNAJnuE
TKJ+ZY5vvsAkQpkCiD/gBoj3qU31dQgbNN0bgzAhWiMAPLUVvel+Og31M1NWKKFqw1NQuxdfrFz4
JWUJIROq6FmIXZWfGVONUC7AlRmgVF+ZqtTJKYP1ZkI4uavGC/+NlIFutRkpDaH0mSeHs3wRfU71
95ivNX9pxqt4RAnkkchgO8Oiy3iysdhUI7O4raoAyeADL3umIWgfyhU3dS1o8YGjXlirXvBRL/p+
q9WIme9w4EBaJ8OnyHe/Y8eUksqx3xLqbiOzRBGhrBlvoDirsUUCYIp3qb60YLeoG35oZh8ICGip
9+2CJjEb93DkBwlat+WZ4yGaNx6Hb2SJDIVXKo4cn1k3h8dbqb2zF6PZo07Q40c7w4jBugme7C0T
qbmhA79apZbBUgRPofohXIBB2vAc8y03ZKswY2SG40lnhbrPn8hi2/TlZo5EAtrHjvzX/7a4qfQt
3ZeSp8pfcJNYxhIUewT1MJrRXIPGKBa7xzalP5ItI/p6aImCleEivOZuxXHsAe/VEGZmw6lWz8DS
x/E2aXDSdt302xt7hw5DzJYeGBvL+Ifill2Bn9Ckv111yqs3e6nBYrVxKaDPI/fbQxnVly9DvkUw
jdhTIYK5eOAStaxlAwRE7PrxZDdnHPiA8HIsIW+DueLy5h0vCJ/oCQtijJg9u2gdYsTn7EsqX3Xz
EJFkDqlOm0EeC3QP3XC2hler2NJhr6atLg6OTpsn/rTbo+vsyuZRzqyYb7gJ0/jo+7sNsmY8gKab
rGZhGUeYYDMmp5FLo+H8Fr4Y6Wds/WMFTsxPB2oeSIRkp+f/YFg400mnxzMMSO6YTehQhA0s+4k+
7GqOmOpJur2n2v6yTo/mTXK3dLSTEgd8OafILNPZc5uFWhN32Z2s9pbnp3kcmfRvPi2XgE9Qwi63
nZKMdebLZeDEm8xhRIoUM4boqFyki3DKlLBsIwXvd0A68Sc6cJN2iO9wP3cVdvi2z95dWE74avxN
qLXyjYJGshwBWUK+BoOoeQ+c8pEPFMc1upn1/5F0XjuSYlkU/SIkvHmNgPDepXlBaSrx7uL5+ln0
SDOl7pmqrDDAPWbvtYnbg9+Zmrj2bTlZ6l1/6nVC33wEI1sMubob/qpp4/C14Bqqc/lr0JD++2Hy
b+rrrwLV4KQ3m2buvOWgwUdcQ52HOnIgfrzaIHJ+F05Z3vIk4V1Wku7m7R9ibKiu0OFdmwHJXoNT
kiUiuqEfYCyAFGNDibeHVz6BBJ3CWy5hZR5sApMVVq9TVIS3TmgWesABN2y+81Vzuv73ixkR/t4m
0ZJxhTnn+XUnnfZC7enoQFCQ/tAmx4r504LRZ/zQ8NWZglStLA1tfhQrihQ2xWVgFclKGTuBWUXa
JskZ0RrtBbsL5AV8HsRXGIAKgEmhuXK8LtOtPSFQT6RC+ssozNGLMDUfxiCQFoVIyJptaADrxOru
YQndoekelZVav3Figv+iCx7tpICbri8MUZnH3GQ8GaRB6CWOXq4CGV1abfTnsrOb7YSHTi3EkYWH
M4+HOAhzKMmDrmLG75JiWmi1z5jLbEjeEz2b96mgRAjMo2zBpmbQNrtLpke0lnONcOvYBBg3AgqB
73XIJBn1MDubVGnon3VNP9bcHR7akRy8Wfbr2wYL0wqQq18znpkK02tm9ramNVeQcjfF4Rmq9vm/
cVj3WNNU7YI3D81ikWqo2IGwjmoOmEhCC6aoNbJXHz+1RbIhm/DJdv/7K/v5751SdhgNjQBjUZqn
EbqoqEnhUNo4JY+lx9adaS6NH7td81Iq+WcoynLTENCO16m+ILQLuNgcOF2RMR2kvl9Kdcym1ZLH
j7qy8NkP4LTkgW8enYn0aCfCKUz/mTahebV0pV9nXfTts9hZShrufXpdwPzCZt9yRKTGw4DoegEP
S04e2Ugz26+wK/+NcrdGdfQ2Qj6pRnstmCYmgbwwdVtjF2z8BOJppuqHyZx60dpEQeuBWq8QGVFt
Obhua8GWszLRKjPwJWDWU6kDR5ASDbAQF3Rl4k3kPvbZv9EYcw9zh6UZ5oovsnDbbPrO2UKpDeaS
trSSHSomLxI2a6pMCVxhYHAChXsclXVHhmSVQ/FK/LJYopA/OGnZ8/lAnwPZdukbsn5xidEAtvkx
NKkpMnowL5kfCv55zBxzyWwO0V3xE0jJ3yRYgQFp3fHqGgHyVNQg1xuZJq6TUxd6+aHJqCFzBTtX
1aaXRlJOQ8lKLMnkL9DtcBSYujiteu+pgaeKB61c0dFbhBLqdA3pIPxzPshPBXzyFCjJJob6sB41
jpkq+45HQsjjlAW9jozVkQhhziO030mrfUVVBMZDYuqbwf4xkdoyJvQXXV/Fi4o8iQj2EDFJYSX/
JtDnG7WBmbCDc8jXnoVotKRmKxyY1Xq+En56KQIQ5OwwMQx3r5T4Afr/DPHb+FPaTYPSF/k68w8N
bf7WTsNixcs6B/afRVK8K9lltlAHUe40tCV9MzZraSygK7JxzfvJAjP520mUSRQ6z6kvWU+OrZvk
Ek4bwgyX+ExElgzLfLoJedEpkFd6u94mYAVVCwtSYVCXJElE+nXVEwGdJ1+2keWbqERuVWXroQKO
H8j1TkIzZYcJL6ab0LILegO1HI8ZtZkQAtcGOddosWzPkkAgNAitFgHpZezWkKbBAxVYMa/wLuJd
H7dvBpjcDtuJw08tR+0TrfAm8S1g0J9tx8RtMEGZq8J3FQsdfxFMMw08eAxW+l33kuHVjTrxZUD1
1UeokSXulnGWOgq2ZZx+46bwzSfB2zXzZjrV6aaHk4MdRgMg7x8mreTKtkuGwJD+6+ETwy4tEmv6
NaNqslIcgobAbTRlteKVCjGAOrZHiKIhEZ826GhYvxbTfhL18I/QZsaGdCMKUjDUcuxlY8ZQ7oPJ
95z+V1dBBfgUA+gXDukgl/fGMsaVJtKJbZt8SlWdaBtFrKtUWsaM7TayRtFEZizDxBSZRjjb7ytB
QIgdVGcDTqFdC22tkFzvBlmsbTluCYpy/J5ScLwKqRSPJETs29eMjXg4L6V09iMqCfA2OeVLNm2w
RDYuxPm3MmDAO1FJn33FgjqNB37XOPtVmNgwr9uOIujvdtRZdw0IWYhs6z91t8HRf1IdEMNlQKS9
Bv+6s+3PSbXTbVQyY1KCXl7kwfwAiLp5MetnX5aNQANRoGW0rzxRi/cuGinP88/eD5Vv7FW3ApQG
XJ8iCmKkV9x6yEjDodQPWYdbXYKXJToeDpWDDWiYxW9EGLR+znCO3zyAl1FQmwxGl50y/zUbgoq8
VT2Zbck+a2lbLaRNWp6eizRaToXVn6IJEz2jQQ5KBvZJXD87YwQN1fT1seqy+lhK4cTFx/i3H0dx
7CWNBY5IwoUW5yzi/YqmhV/gRBXEWn5pDRlGE3PeWDWYEQXNDrnDFgaMwSnML0Zh3Tq8C3AuGHXi
/4LyyPmW+z1cRCUigsEOMfkq5Yj0RSpXWRNNx7iUJm48jtJi/tepzB50Q2UxRRs7TarB7fvyHfBA
vglSp8GohHk+aHVkPl26rWsNM1gHgBVKX0/uGZYm5PfFbsyLL8qDZNFgrV0VmdndIy3A0degMoFS
ttOn0V/ovWYsTJPEYGglvaKcnFAop8kcrlYYkMvOTqPiAXuqbfb1KMIQ0qfjgGax6fDhZDDxCXdz
FiqnybZLyuCRRRGfm5WcpSp/bydLuqRydMzssQexwSrCV0R5UiLzF93svy4T1a7ARD0Nza5RcEMY
BZVcCVYJm50fksDZLCYKuEMnsi/F0cnsq9nLN6B5KBcCjrxmWEYCgUsJpQjrbx76WLcQC04fKbCj
SoF0MXstJ6QiA2LhUWy04zR1x65h7a000V6uucv5UzDGK4jPpsoOsU7yvW73Xxp2LUYhnL1io/j2
VYHRpZFu0ygl1nIorWgQ9GKPGmqdwBmRQ/uYJwiT8EjHQB4bX9uohcpMNz+puLxysiD0DHVIh/Yi
wF3OrX3qoAIjRCCtFLW1Gv2oiF0K1fTaGl4+YsqUCKasfFjZv25oF51VXB06Q2IUThV2urGSwGh0
e8puSlFGXWXxTvm2sTtrr0jTWwZWvddOTaOvdYfMSQxUFrgfghlXLKxdCSK12m1NM9wrYbKVlK+h
L49ayVU89ndIVTettpj+ovaueBCmefBXzVFOyj9D1CchdSfVZkMk48b2OYEsWoUmNW8+Uy5Wf8dk
Co6Svo/N4ZWo6r+uN/7VmnQs6KP1diFr5sWEOoJo4hQq6nFU1YtOA5Zn/xxuEI3liBQAoq4QzI9k
CDTOd5s5T1T9K1th1aLhXEgfjup8o1xzGw0ekDmuewWB6NzROgFLgYDxS7YfS8IncuB7HJjZwGyV
nUwLL89CS6O9kgB8q2JiDsLuCK+jIAwhVqRHIPRz3h/8oXblpN92Y3Ozma2HJAoH8nhvSlBwKMsz
xG6B2BVWsFcUkyjYnJnp5GYEEMk+UuU0lthYMxyTwz/br8kIpCHUaeZiYcwUAOVzku17V7PqIBLD
aFtOL7Fl+T4XMzGeyMJ59iWSpWKEqlnG0j8ZH34WBz8Tl2Fa6b9mFh8rkFCDBcqWvHFSyDuf7NGi
PgQlSSQSyqMgcaerwKRUTPF73zkEAfkTNGt7U8xnTjNrHnRpHfM0GQX1J0M/C9SOgzs/csZbmx7L
8Be7/IK4lSW6GZIBBH49poORdu9TQgeRd6JO5ZGMQ6RbxVG4SGZvhc1Oh7lc23M2GYw7q8BeyGZ2
GkefMDihfGfWTFQGt8TM1fVHUHZdks67r+am6z9sde++Mzf52rYvGMD7DIZpijIfLQGYzDqQn6Lm
CkfgmtU5xgHGH+lHphvAUCd8V1VdI05UVbg13NnQjowhWYkgvWhGCnjSWheO/xYoOYlYISCH9Eeq
uYWznAqhpNQrmSUpSIVKk5pG8how/trABEj8xLbNSLY+9szNTbBiAqWqFP3WbXXEWLYfIfHkH8ps
P8q4HEqkqYJARili04gFHZTWIqr1hWCQk/ou9SWOO3OjWzl79WZRGhDdaLysk2wZzzQ3l5M0Iu82
sZQT3UzOhBJjp4F+NLkdVS0PU7+AqG8PbzH2NXh6C220Nj0OMRFYbJcpyRr1EBELKae5m4TmayQu
AZ4q23aDmUe4tTV6LnWrtxucfEvdqlYmJTuHib0z2vKB3tdqXgVEUBXXH9uyRQ4pQq1JZCAdr1kN
RFBIOD+rFqIS0Qnpn69nXwURFrrUcb9P5mVuDSDX4CV0rIK/T1xMHlNp3O+JD3jLEHPRVVxRBjHE
gOwxCIx1LC67adrPvZThfzumuVNoBIAE4AeL62NUEuDEDd0f/e5AcenW5b9M3wGoC4dfAyxHxYco
0saTiPW0w71RQFqOOQ18AIyDgXkfPbS0N2P9rw1rmZjOGRCpv7pSO5mSdE0zQPAlFdsqGU2vJ7ek
bfAxOUPy1lNQFjpEvgJvlmOj0o6xOkmglOws2/hwLLVZNojaZyDVRcicy2nzjBiR0QroDKjlaXhD
FHXtmNcKroLpO8POmtfBxkGUKRlHeod/kRWGi4nKfmyx8XUrY/Q3Y5e6Pe9LUiM20SSsMhVQG2PD
kIG4ZW7DhEkzHCLW75vKd0AKYcXBiJY5CmEr+IpjqgyGo4oFHZ7jLYTPhgxcsYttLcX7rKiOkaJe
cofFDA2EOTHVpx0EVT27MeNBWsvYmV3LuSQsmrFMGp8G4ZFkA3+UbE1NkP5qiH0nY0suUVYOybXJ
9pETPhWl+1MyaSfk6VTWqD3kWxWECRMoGY3THwfzriA2wPdR0Y8FKeyEMjLoCntgOjFsyXjW8/fM
OBGzzadvy5J44t1HVPaG+mjdTDe5zf585nk+r7XIh30i+QtR/Smp5qXs8MNKd0uMKMn8nCVWyWdO
26GidJI3JIQfvunssMBgMtcDsGyYpoDCsaeVYNAraw07c4+3jUTwhVoAdwGrLDesc4aPSqVKooCS
Yn/RSBGLGBI1cjRCOjKIboGmweHGQN08qZ9MEJkNY+dC76NJwGK3uTF807ighT6pfNf+uiywqZFt
0xgYCLhkBVgUI77JxuTS5nLv9WtF7e41nYPF+MA/q+NbWf9Y4DS7hkwBnFIq6hwWTzqBrSNOvLCx
0Aflm9IhECOXvSxbqeinHSVeSwYTHJxDjdYdG/ZYwfwENb91It2yEaqn+T7wchDQUyaivIYA1HxX
dINKMPBwfwBwW/Rgx2usaI0AUIzUQENpXwHVFALp3dg9CVYeWCOEXB810hg0vzwkFlYZA3+0gdur
bFQniocJFLINg6Je+a3mzv9V4mwbRfZWqZun3eaeqjSeqTABB8hnaNAsdChJlXUG0s+hW3qECLpl
8SPSvwFHQwo4L6Lz6zIPz8GT/hVONnl2ZD3jePJGRphRBUuNvJJWP9IkHYjK3rDwZx3A3iwL16n4
TeDP6hkA6ua3lj5MvjVHSpZ+peMcIC8vV93e3pUl+NFoBPGK9iyBRhFixmdoHnE+xNxhai9dUJ56
cAixb4gFpDlYAFgYbQyq1PqmknsaqVQaHxbW+54n54RHzzd+wBG6Y/WGh2s5d4oFr1lCNxFX8ruj
Vp/dFB7h8PAB0+JQhwc9vnGhbKDEE56ulb9jZC9S8uwsyRv6TaMrSFX4R/sV9wDHWVDy9iLrD3Xk
UiImY5qnBkHnsFjlmBmCqyjHxxSS96Ql6yLtVuzKPa3HasEt1KeQWjTDU5ODiSnInLT9ZCI1oiXW
Kv9AOp6AhZUzB1pF4XjS2hIgoBhWgyy7LeZTC2KJkqc3ZMbHKCvOs8ulMxmjxIgDZMZpyrJQJVhq
fznUi8E2NyI0FxEfQShrWDWaZTTW7hiKHRfvIujfGhEhEEOP1doucKQVBS3GjXwdEcIagneOFFbv
dOcSNIweLgeZzmkVkA+iAivIkWxoN5UTMWGo6XS/Da0Wqyen4aO1QMWVzE3AmP9XfTBtooTloUy4
A9kIUcoPwNHSQ1jmvmi6m9N/WSCQk+gppJ4YWf/NqlFMatFVtlHfo0cFss+9MPzTdHnbGjSAFRh3
LTn0ZIKIPMB68ht2Gr1HxnMQir9+Y7CIHBU1UG5cArgEqSnj0KNaCwgnqQqftPZdr/20SC2icjiS
koLOHCuhiC+23qChcWVzEtx46CuZmZTIcwqb4BeTIMxw8EIaxmIw2UGTFIAsLYzRzkgD9qGaHci0
Lsp73QPqNEO+GtSqekq3xGiGebNLBzGbh/G71N8IbD96MTMfCUJvEQ37oTsCxbXAk0pXuXkUwaHX
ngUOoUHEXznum0EMyxodTEc05exanlDYWVB5pYeQoQsxpBs74o4GJlqxvwwtHFMdkBPZi8Zf5BqA
bFgAW5KrRJUnFP0cjsNjVKFHTrtYO1YCf/krsBhEGvmWvXw07VRHJjm0XRo8/mZdWVeKpZ/aG0ft
sPCw6iofEexHAB8L24FqQ2wi+OM9awhWhRIPdvoHQaJOi6SvPbMJtqSbE+8ZLiDRf0oKSM0R34hE
nWv8qEQv9fKJoRZvYxWAytPsw6Dbi7bt30KgvKlPb+lsZKY5Nh8TwIYzWGjUaUAxmeWOZ3kuoR2T
LPGsdnsL3TXmKCeGc64S2CIn66S/m9FnadVX3AqMna2vKBu/WvgAUZGtzE5xU8iEQSkOQ+/zfGV+
oqvA6S8ZA+qQ0wzYuIT7pH7V0aruVplEYdqnh7Dso2XicwhLEY+6IMNR7dhfTe94iZR4RFxH2iu1
7lILnQ+ENLiWpB+Y77shN4JfHtNGARIhu9YAHLKurYXaQl6w1QUytEXfoEbh8Km47JQh3SamxcOW
qnHAWHQGPeghFjil07nJa7hi/con3rXUK+S++DHx7AC9QRGMX6FvV6lZYRArQEibG8kK3Qx/ZUCw
ERPTBpYIAmeevQA3pJcj81BNy2WSnHmCgAmIlwXID4cSI3xpAbGrVcTKJHVDyL4xmto+ZJkD46is
M2hNNXgh7cqCYBXhAmic08RDkAnoIurZ3MZQOAtXxTNitqGHBnNphjOahjC/lgWNTkgJUTQxBwUE
OqGxO3Rqjsk7wPxuwBSyVAwe0tN7CA2tNvi8MDFazqGhkG6zT629mc5T1qOFiYZHo5IzGMjOHIIx
Ji0uIIe7UD1ehUuRw3c2s/m4zqSzauFo7n1s1resOUm0apI1ePmEwayoVm1KBCrxo6rFYSS9x8sB
ZNbIFH2UAUC8cNL1Mt+J9EdG3liCOge7buYl2z51FVtwSBi0AGJTdOB9lE/SSueeqwkeC1ABjYsw
v2kZLl+I2PA9s+pOE6iY25BOuNffB35Q6YrhP8U1jGQcBaSutLK9Gik1me1iQjnhZG76q3BeGTAC
3pqGXanSFc+esFnUCNlKHgb9Ru7Y25dfkQahQ0Ex+lbY1xptdnjhpHRY2o6k4B2M5hmj5Y5bxqj5
pZMOvY/x6qfOyQ6emOGcyvAIkWmBgCkkLoqVsla8autfgQR00oZljwhZtTdR7apcY9aP0kcrNkjz
ex8InQpKBKIc+036F0U3E/Sy+pAVt50uJv+PzUnRzZJ8+VPoOwy8CeCC4VBAYMjoJCT1B80+jqEs
PnO8hCQtOqxpqGdZ+ROWl98j8SimN/7yPOPpS+XDPIqJzpLte8C50Z3bkJnoZqp+Mnww7FniHHxm
ZLM1I5VoTsMrzTmmeAnZZxMrBU0qwxByJdEBcbCaKZ8COPQS8znjxrmohWKEnV4HqhEvBXJO1msk
4NVeG3zPkKxwq3Mv6pAOhy18lwWwmC4Fi+PFFNd2ywLbZMdHSkgx77Ern6qhPMxrFeDNS/D4gC7M
xZh1RKvezIG+Mw68mDzcjlG5qSCaAXuHn9+5h7SdVrTNE2DbqxHiExo/l1mFVw7fJXvNSn0V5q8a
rttxXzc7p+Se4RsCLV1Z37n6SGLj0BXM2tOMJFjKWjVfiuyum39VFt6j0Bu0Bz3KuqPLipNT2l9t
/bMw1aUqPyXA5iqcrE66dcZJSy9d9B6Z/DsiKxGwpLo2o4NMgekpuU30P/Z4KYtf2/8aubnbW4Aq
mKHLtkUR2DEByFWIyTyy9PTdl7C9kzp17hmwmM5HwaxlaD4d/yWFm4gYFe0gJXeLu2ue+w2Ap2TW
IVb2p6afbXNNrGOHqtMpn3LImpv9TsJWsg85mQC4tVxVKBwQpZfJn9bivmSjB3qTQjCnZG84Uu1F
sR3JRKdrKPubnHJ+duhejnryQHNJfd+w9t0a0zriScbgFGHsrqOsyrjo3ZjFsn6+VuZnI5818l+x
dyOBtpt59MA9Ym0Cmyf83NrVrZsCtBPxOyWeG6E4YVS+iDS+YJnV1kdrPzPtNTG3VY6+fLLTs9D3
mfHK8YEQPQvAZERdgrZlbFcS563EHBp1OcJn4iwESs11orrzjB93R5CsGMH23Sr/J8sIdjzCqBPI
RVBVnG+dZzW8r2RTzmbG6pWnDGdXtlYtc8gMzPSBU15M4EdABRPsVZ4W/krZAMQhdCe72GUKmwJ9
gZNkJZoCcSIQ1HWgeVqxDqvfhNqsnZchdAAjAhFVoVj8DWEIcXkZ5b7vLgorFB63Tv0cqoNB7dSw
fOVKV7ptzQCgljRcrXQu7EsQg5GBwIKVOEZuEcwii7J8GXXkNgbTLB5RWhW5HReHyE9B+NPKnAfT
05CvAtGlqF56u2vVZ93/lvnNd660+rBEPhWQpZXi1Qp7qm2Pd0GWo3f0/Az24MpKzXXCaarL32Sn
p/o+TD0ufRtUOgk5X07+NWoIwufr0QtYNtYy27lkGcUfko840PhUcN+qe0ajDTGJ4T+WG5eqA7Ju
RajeBkJ3PYuZWHqX7W/NvkwBeV4dDczbFHJPfZbMuSRGdySJQ19iGqmiVYoflfqEG7r8z/knMGOI
zE0qL7F2g/nmTDs/p/aBtW+9CZkueF+kn5TsND5+dxGEP84Ad8Y8onuE0Q/bWM5IALjcvMOcV217
VH1Rv5pFzjnVKAMoOT0SSVg4K/4jO9ek3Qh5K5K3yXrXS5jE3EaG4EIHhw+ndyVo/HDNcfBpf+a7
cw3omWUGEXpJikyOfvwjd051HXtm8egZ+Y13GmQsJXdcLjG64IVU7qdy4iL5KMjf4VVxkphoQOuF
AiIMQcAySz+14h/bdUOTIUcj70FxlNJI6/pvlt7k6MvW/43KxcAfXrtt+N3ijeuUYx+ccLV2WNBI
WkfCA0KLn74NiTOAZAaGvN+YhApIPrgp+KEsVWwFHctL7NDP1tkj+IjVYx2c7OnHwOzOTQTKwpqO
uXrNy1NL5AxfMz0w5rdAOhtogFvrZwS830VXtbnLSI0JWKzZlJJhQHLgx5B4eeqaOif9l7APJp9W
/k4ytJoeRs0z7MMU7AjaoJofd+r4Q+VtSssEgo6yIx3jaSukHuPTj/0LYznA0IyvIuU77GGFJQTQ
JhZbfegKrhCYUSkgAudR+4/xW1RPm5zEEpRVJu0TtmBsFJdaf/UtBheZE14zjCdD+QxWLWPZHNVi
3F+Dhjh6z0Foj1PBrs6ZvRngfUE67u9yf0/m6Sll3KtPSRBb18Yua/+F6r5V2fLclPhtMN6lz4Jj
XzLetfJSshYRzzR9NRVqHaAs2qpmp0C9nIQ6vSaaMe1Xmdi7nAzQSjB95f7dTM5pwPLAUZeSsmcp
6ak2Mv0BJug42zCgaShVs2rlZiHzgA+kQ+kcS+WviN/NGOQTkeCTNEPIdKZmp1ZZxBpqpVvd7GsO
jWSKUPehxDfOOGNoKYf4JTMxDKoN326OZbzfZuJNDNcye5X6dbL2xnSW42dUnsObk9/z6i8GLuUH
XwiW+qLYFWN11FVlGYV7fk8N267mAlAzbOf1DZuK5h+SkNs8fneCc1i8Qr3b2Fjo5Pyjb6xzz3qx
D6A6c3GT+eYj2O7qA9BNPtyfStqnpMLS3/H09pkFo5awq98JteY0fHbszGlNSfpmnq4RIyk5nsKS
dCAUllYoucnZp82QMM//soA7bm++syrMwWpb+ugGFsSZDgZeSgpS9SMBoQz1R1PcBv+vM98CK2Ts
BQuE6GJjUxhbajWLARfB6rcy2zWUmDVg2s52h3AnxSe7+9Pg0nOFGF7Oz9JYPXbQLpP42WW7hH2C
Hn9ZbCera5nQB76lHD5l8S8XPw7rELNQOfevqBqU8lQUR2NatsW5ny79iJkc1Z9xkAA+mfVOkT/r
YK8qF3nYS9WvoV+qmQzOWPE2Js+8IcvI6TalLe1DhgtZahxyZy7KBnWhypaNuGUuMWGLVNofoxIJ
Gh01qoFbjZ5dgm0QYrJlpk7XWHIEdXQ909kIlKWBndH8F9e/Bhv7DtSnKT0N0EcOokQVQH93y/Nv
LdjFLJrBPxE1xLhZ6lBvPq1CLHvnK5tOHW5si+GYrjDvge/EPKRVoIJl0YLQvJzLgTzvqzwDUBE/
myVBbXDxEg1sKfHYHRdJzTShPKCEI6bnV/0u6BVRchFb2tww93G+ApCWiKz40RiLRMyO658401aC
9xqIHje9sxn0YQs3Fnp15AmHUGHxU9Fux7TZJYVn+2ORC6Z2jJnU/4bb1vSha15dSG6Vtby5txiV
sszIiOueFlJfR9BHLNJBaYbwq5gnK3xM7b+6gH2HZMvk5uc5jFXejRoXT5zbMi6Ec0yCNSNFhqiy
GaJuj885T77xQ8cHXTv8Zo3X5Dz85qOILK8wxUJVMG7PHS809A4xR0MJkYbQpgzGZE67CBk5R8Cv
4HTVrb+j4PtWssmN0m/SAYRpeuH0r4pwiPI/AhHxBiROWYk8y1qZveRZiXnTKWiLKttYVeT15PLo
hb0UCRuwUN0K+LoGF1PLOViVlJ4Sgcl94KlYWVg7rBzfhniPo4T2yGyQe7+P8kswSpKJpLAJ0WE/
bBQXL9U/tBk6KL+ivGH3S0VT3bXqLqJzrJ11VnB+re3C2nYzppqm40D0BGD4CgKdofhbbR1xvuFA
YDRj4XVnOkGXzNC783Dmm9aKTWmDRdDN/D1zWszmNfR9jBUhI9eB+1LFX102pdtysqSzdTglZ5rr
xiA8tcgDxuU6XYoGfvUnVj6M/LflSG+fDpny2l4tj/NFUjXkfXmhtR+sdwk2UOZpaJYgJqTMhTxp
9kWTccOgwejFiuTYpcyfw4LCuDyKD7xFgpgyNtzIvfVbgPVBu0BPMhjNEU6A4NOeZ1ME6DCyXzK/
wgq/bYqXPl7aETPvNkd1lTHlhtnyifKnLahC0DvgCfk2RIT3MVjGAIwY5/CoacZzm59Hsvc4clPS
aFehf3FiBhWbvF4FLQaXXS6xBCdD4wi9mjxKfidwwFJet9LKr7ZNfSh5/IjvuTEzUmwe3DV8clb6
R7APlxqFMCsFxQVVJGgpsUZBBOz2IylU43s3un33lozwjGbHjf2lRgeVvMysYwmPUVJh2tuiF9DS
P1JKFpb4zlr2z0RwMbBLwS9JNzbHoPEgsFXNCRQlHsyiRpe+8p2j2u+d8mdqvkz77FQ/FmMdhspm
+hWX97TAot1i+iAulpc7P2Y05k5ar7oJzsHSeO+TgyjpC+5V8BWmd8fYq86Rb7PM9019C8A3Jpta
/ScLoOjhooL5O84+1h5yF99KKL5VaaUhvs/2rD1655jXB2vcpBTdDGABAWOlZ3xM+44F7uwDE8Pv
F+/0+yyogWaiXBvlQS49LfDTSXYN+owrKhwScdmzWNNWBo0WbwbuT+FBWCOrqIKkor0xQQqb1YQU
V10HqjevgaT5NXf2He6m6rPJPzoy9Bu4uoQcuKlGDCu+JpdKmRksPwS2N7RYDSQ0azi0JrAKWEAc
FZzS5LDxmaHlR4qDqTY+8ErpbVDyxmLZMo2XSQ5YatFy+OQz4UwJ8W5xQdB5qXgIvCLlUeCV9aEK
bmFCYbEbpg2q7vHBwMz/piZGRdb1LsN2BBakTJJNmHALek7232uxlxKcExR2qLRRjWO7mpbZuAqV
Y9wcavs5xXduHS5ROm8WlLxhRJVcYTFHRGA/Y9oxvJl5QSS5x6qPjAQj3ug2feySEcv4YKiTYdG6
Jj8scqevgfklqynjpja7ydxjruavKVWaqUM0rpCfM62ztlxsTEBtf8fxXXOHW24ZbyneKs46hnE/
yNE6Vg36PH7ny2Yx1GKJJOux22cVsXsuHmKysUaF4eQqqb2Zd6TdrOHcOJfUv7ApbQR4Ia4E3l34
LIFHhTQGYm4OtiH0WKP5UlL2xPp7o1x5mxnpsMwdy5Pp71pxZIy4/C8VdRMS6ovLAqPcnO9KgM6a
DQUnFOKzerrYwU2pD5LFdN2lp0zZkLjaZ0+AaecRRZcWO9F8QdtcBOQSYcRJVm155PN9c/SVYgEm
c3lOQNGj9p+FuYRwMLFBb09bk639wFXnbEO3l1a89xpMGRWHxoMIoSObnaX+Q69KeDmfJn+O75Ua
SvrzUWctx3oHYqID6siqYgQUymTKVRuv5vlkoWPEKk5N5I6P4oOJjt8undHD9Bk4W23yfJuE6oUO
Vxf3+yLbTuvgWYNlzDBbbCYL9zWRjBxcyJvc5LcAW0o5r75ybv15krFBetM8+QrZoerCZfgtQzKS
PA6FGkn7orlhUVLhbgK+xRIDrIem5ielaUAi0XGR7TVpTdytghn61WoeMy08CA0uNn/dOEtSEPjz
Ek9Weo92Edz1NzTi/SEbEUWR3nDyeyhtHjNaK9zU5XaGmUVrnnMWdkUApf3TphRgr0XQ7wdZdNyI
EznTYNGWckYB5SYkrL238YHosFFgg19BzpnToI35lfiIpeDk2gtbJ2Zh2SVbkZLIvazsNebxOTwN
aCcQbHhXGz08Vzqa4FuBR9hfByH30CaNdhSbJPpSW0TNZuhcODGgbypo7eAU/q9lCm7MIUWyhUPL
TZJQueZnyniJpGSd4NKlQhMP5iKbXVywEbmBc8mL/IXyRQfMbd58hQNIc04br0fL/T+Szmu3cWyJ
ol9EgDm8iqRylq3gF8KROWd+/Sz2ADPG3O5rW6JOqNq1gwnLY1GQBlwhDWNQYQuoeZnxZggA1wDa
NE/12duBTu/44PNzy4C5dMNwqalw9fF3XjG1ELFdW3Y+okLbTui6nhHif060Yt3ORPNjr7mmwFyX
2fO1k1bBH6N7RvWlvpKRRRP6nicHLTzLxpvUviTtzM9Bn21CwW73WEj1uNKfdZjTpksWfMxY6xOr
OPBaDZUtpegvrO6ETxzwG4m37JYiDHFay001nqQY38rVpNFkrCqdLNZNNbxX3hGsTQjtetxzUA+Z
a5W28j6shg/qCLvH6wAY7QUzyG3fQDFVb6FLNucM0qOQAdayfHEl4A1kmcyUN8wceA5Bceaq0PJr
qx/6+kZQXERQmI65Oyf6dsTlPVqZXxxjvGSDIT/zfSCOpZbuEbGF8aGtdikU5R8ib37QoknfgNMm
VEMTC1r6lrU3XUNvfgYF4YX1Rva2hCcRR97W8wbI8hVtXZdF4E5gIcan12DEiMhV/Z7az8R4Qmio
km01udAVcP4Sm61avHS6EHp5WicXkW9frr1qa5a47+2oVtimjGTBOwu4Xuqx35FtPBDYMblts0IJ
AT+lETcR+FuN2cs2wYzJOgGvB0ic77fyVj+MHnXUEloxUxi46iCYJizfds8Ym5umZqRFasmKUBZC
4+BWgy5zdA0fsQzuxs3w1IiI6aWr779H40FLtmHrpsm+a/f+T/qW4XymL+kgvBE1jv2SkexbpPn+
yfCP9iTuGO1VFJBY7TgclDvaI9YrbmDgifW6i9eyvOdu5DjIaiD6ZSOv+Jg5NSK0vcBk3JPNjMWy
zuXJEcgZkcFhbevPLT67VeGvg2jXYaxKWY++F/SgWGkbhHhrVmK16m8jQPTSDb+pjEUGSXgZAkoj
hOVsoOO9FEdX+9B/gj9mIZTVlHv8MSmWlKN85ffyMPJX/VOf61P/Rl8+3qiWZZGUwgW8NhI68i/0
QLDbABW+2ZX5Tfzyv8c9kmvYggw4l8k2WyEDZZJX7opfCB9QoOf6QqTi3vZfjLn40V8pdIz4MGGG
/ioO8g7dq9Pm8+sJzxT0+/CFiYCvuyi3TDuql6h9Tzd+/y9sHlNc8JoYEHW/AZLSK8c9Px7tGTsR
02YNOS8XseeAOdVfVfCjMs9mFaSulbjSSr0JGHY9uUaqz+gSlhySC/HhiY+q5o60xzd8Mcmf8258
bPDFNGmdidvAX0ZY5bYODTB5aGq6MbAA9eEXOnxQLRBcjA2DM4+aCE3zFnQgkG5S+jWk9YOdfnOu
CKlTjw+diwfjaIBKrLWo0ubKx0NsifDpCd9R487heRsLVH7G8K/2K1cwYnw8txrEwJyHuJ7SF2wG
wrK5J2EdMwykKCOSkqwGxWHcg+S2p/5catwBIEjz2ShbS74WvyEzScouTHj4hbipQLBcaB94pu3M
zGFaFG01bTE61YIbW759q475Nh21A4z0aC1/U/Ral3Hnf0nGythTlD0BafBrAbGOPoeVcOb/kEMO
LRKn9h2r+4CBCC3HsOxSs3tIX/Pscls3jjqnn/Inds4lHr7F5AKA8/vkzYH5ODpH7TyWXzNSqBm0
474CDEYsjn+IOFpn3sNBrp4QIJgFt5xp6HmVK24P9Oc4uEQ8PQRT/Srb4RxoeXtMnTVkDMlNZ0bG
Kv2pqSV2wx/jeaLl+Z3Ql4orIwQsMUlQl3fmenyU2AmC4FE4gOPnC7p84c6znWgrPhVYjX/pm/Gp
7qqtd+KYb1xSN9xsJfyMxgJI/6+sXfMW8ny3eKnb1pv0Q0lAZYqumpkM74sUHBqdloQ0nMcXSG+M
NTDslJH4aHd/2E8zruI/QcLJZ2mO6pPql4ovZhe177xFi5uqWOgEImNfjGPIbLCPoAnVIzrFiM8E
SXhOheSYJ36GfoL2VWytiLmyM0XgggucJRbSO3ECrCsIRM0xNYntWgx3eW9cGBfFbyUIs76gH8LH
BsaMnC7aubCZIaRDhcfson7M5Zw9YCyTuPjDeRibkeWOqOhd3rMKA9mdD+zP8Y2FIQ0u3XNy533A
OY5/qd8EdTsRd8X+9Bf5L8krSomr66Z+saZACn0OpZ/Ymp85FYTxMa00F/I7oNaSjLtVZ1OO8NS9
Y7023cRagCXaf5OLA4nDBOwP5PybBp1L+qs/d7ayqu4RGc7lFx/lOv5rbZNRa7SAWIXxGijUvvzm
uWoHpH+raPEH73zTvbDIQck0I0srfSk+cRgHvXaba/PJwQn5eyaVk5cCsGDjK7IQfgE8Rz6AbGFC
Y9xIACP4pSPTs+toRQcdPAqD/s/O5LWKWS+RYU/xlDyEyNbShXgertS0fK7GLjymbsqcuLBRjit8
qr/Tl8EGRbMDueKcA28eYFA9/QWSlJ1x8Jmv2OrGfGG2/sCGdIzYuywSddOsoQXuAREH2zRcHIGP
5gZTDTvbG7fqW1jGX9o5WOVutDGemQPmvCICN1y9nfQLUvOFcaQ7qYZrpK5qArTxZlUPaJ6gwK59
90T0CDOupVY44Yf6Yo83D0SSzK6C5mgcoV6L8DRXuqNced9Vv9cYGXWQrckWcHWOrVP3wYEEyjRd
pWvdL9pnfG7PHAWU9CJ+NQjcDWzFoYotJtGFL8gMqbizPmImoJ7NrMbAb81mZ8LQsJDkL0AagmN1
TI7BnUOOo2Vg1+ET8huCzWysA/seo+3AVm/1j27RgS1wI+bIqf5Kosnw6Pl3gE6jrT6ad+YyLF06
jOHfkVm+sUM4Tnj6uEXhOZudcUVh/JPCmDiEx3wrXOVXj0BTWOBNxavBI5oPlmE4pmcz65I8G/Ch
2eqK/ry4NKygLywPeYporvGCzB1oYA7z9Pwb1wM2dpFtukeKTzcLinJrUf7p225HlS3/0KzRvzHh
En7bJ3trPPE2onsRUEBROjj8yPQpozgBRrwnd+2SPsm6vIFlkL/LNb2QVvptHGaAg0cdJGSZwHuw
mR5lyUL95gfDdi+AJSoX6KYFn1xANu+ZzW39s3aPPtoNOo7vfhN8wO9rvxx8o/YYvxnUPPzjTm5y
NN7LJ9ZDaJMxBf42b4krO5BOIDUesgeMWBQNd/9sbYy9+a6/e9dgzSFiwgjYalsYlu334I476pLw
ZKyUD2WVOtGxsa199Q3+O72i32KFpcS2JzSamehF+ugextE8Ia3Zm9d8Y1HZCm8Uvckm2muO4kqv
5JCHzMXYQxpmTN/R0XrDMU1/j/kR4VcMhYIOc2dAMIMjv7Sc6aZ+iB94ddqYCB1h+j477AbGlXr9
Q6FnM440r+2m2HJP4KSPhslRcBlZHAc7f3LkVH/UQ+1Dek0vbTOumQM5/sawWeqQDqbLGWSGkfeh
ctnoR1h3NsD8guk2Ph+u+G1d+qV8Em/KUVUc+YdlNVzRz+zxdnCChXrtd5JtXMSlcpF4DzfxHNuB
Qz6Sje3c9o0cLNtwO/uorYK7AUl6i13dMnpcOVO/xS2wqmPZwr2zh63YLoZtuPHfasflon77ZHzA
S51fTLyhY2F8c/dX2YPwkOWwq9YcEvgE8TfZjsPPHkj5tFm4wl2FhHCz9p/++d07QrN0cqAxp36l
K5oWR75Y8zKnNVyJm2bhBtujesLvhtXAM9Ov0HAc+XChgoLTt0334Bhf0wWJmk3HuFAvjbNJ7d/k
kX8TF2YrNgHLNsXo+hoQyxqvVvN3gMWcfuuXeladyo2O51WwBFd7mifmq8c/Jh2XfANP5WRcsx2C
0xTJxiLfc8cHd/rd0E528FddqOo2yrsl2RYLb2E5vbOGvHoud+tisZ86p381u9gtzmDhTrtkSYEY
LzgVuVUozrf4DrkQTV4I3NzHJz3thftQXTBIc+KNCZ7Lq2K06WLDs2r/3gyXOxF6jLDnMkKbt5B+
MOF/tvYPi8TtTFv567koOFmAcsrIkc+a6+2rXUtdhZP00d8Pl8xzh4vq/E4MKK+nYZltzG22HDY5
56K554l9gFGZdIGcDAfzlv/EG/3lLcM9WAQFxNrCz2b++4JIJy4B6Tinq+uLY/BbfLyUlbXCKi1Z
kL2zVI6W6ykLRFSrGPY2xciBgacNCwd9+hXmv3nGdFJflQdynp7x4vIn74g79lxuLpvtDRbI1td/
OHc2uhPcTpDMneFk7Uu3XFwnzFqAia8UBeBvd0Tt6bF9Vw6UEv7Z+DDf0oO/FlzpqH0Q1otrMKjv
h3UQn9pHsxaOyJHek414jO/lZ/9nPOtjf2iIhFI3MPGMo7ecsCxb0OmcxFdH9DWmkCEU76OJQylm
rgvpi7hRrGgOMEsAdp2JJR3yCNNVR6KQTZdtJxvcy6/z7nqYC21VuN6SF9t8SVfIcEs6q4N0C5AJ
/DyNBXmQDg9GOjYJmw0T5/Ww+IJsYqIPYR8oMI+P4FXO+EPlIJ7n8uFEewZJ5qTfZpf0A1Ne2ztS
iJ2i+7D11qpTO2C7MwZB8JGjkm7DGsGUYKG+MWN362/iazbwHxY3y7GjY+lMRxQAxqLBwWTRut3T
XJnnL2pxl1B2l3QzR7HH5WM6ppEDs0v+gYi5F08ai7TaYaZo6ydyri3K44VEjvfinH0Jd14HzUC7
ZMEMFScLFA1iPrC3rR2wwvOrffp7ccN1sZCvmNqvxeW8RCpUhb/hu/+BRu+S34Ea4NKx9uRN+S0y
uaWCYb7IISBe+8VRu9DmPtR143Ivh/b4+v5O7g8TJg8/Kv/GxlLijAjt8P2KhmqNVZ/AHlP+5uPT
+gQ8DBxMuQ4U3nyO7XI66g6aAfK35vrs6ymsew4U2m1OjpwdTwGBU7268X4YUwxfDVMd17y0K89B
GSq/vE1IITNd8AlCcy6tHv4ZyGNRrrnsqGSO6YL50lo/wuFk47BwLhle8Y56RosvXY0jl9g6XVHI
5I2jb4QrFpJAgHbxFxB5v7gZmxtlAMMvR/9Jn9PV3CPyBEXs/kAhwQdswMlNs0eXt2fI6sCSdjla
p4RyyLU2FPYbIB2Hwp6CZC5pqbO52zUuB8GJvwh8WNywdnvyzuy19WNtGL396Ht1I27IN1ts4TzM
39rZ7Uu7toBzNs4crkxtndgAJ+z6M4qNYkdszT5y57/z/7TNkfmKO6anuN6GOKBS77CvN8zPxgX7
RzkWKaocxsF8IMqxo5p5+Fv2CAV5jzaSgMwTCTg1be0bpOVrhXfuhin/USKXex+qjr9S4aMC4E6F
XdCNbcq3aDsPq7Olcp5H+FzZ6LBP8HnjxzjTfxfjGnjq953cCbgjNi2ie9YVh+EtNxkTc5rHfpE7
6A9s9byhYLfFH+Pd3HNRgoyxfFnfWzR5q+yeLqNr4ULwJTDYDpf6KXKbVxctfHu60FlcqhXZ5d5V
mKlyMj5v39O1c4V3n83F1T6e5TNe4Pf5ptYuCEzzRf+t3tjKa8ju1AqUVivlZ7oJe3YfIocLdWpE
LfOQi7lRrl/6W/Slv4LTPHb0uTCN6+CoG+maU8Q3zgjYcdb3xWM8W5/iiSECrxJniaWwarbijQcv
nhgssZ75PdKFii7c19/ZWl9sgwPv4v2BS+hOdZrtsG0WZwiAy19i2B31xHHSud0hdwwi6EgpXXy2
S1ayfBM22Hkds8P8W8ynwUOIvpSD6DCCUL9rLsJ1tAYH+AcecHadKje7iyeGYl/yW2qzQx310rqY
1UjHdml9CPSeW6acu/4pL2NeyDQPEoCJ2r11oNo7UFEJB22LRu17fvzGhwxahO76xPig3qsn7TAR
u2nDOdwYK3gA3H/XEXgJG9443I0/rMxFv+6XPGybGmfRrq4N935SLefWC0bCMbpAJl+cgy9a5XTT
njF1P+Py3K+PjWu8UyhErvCrrIjOseE8r01G1bQd1B0qe9Vh2MOpil2juVfP/gbP9qO3Fu4U4ckK
+O2Z7GartHkOB0vQoex+pzKwVjqfQ9jvwn2+p8TOn8kX3exWsqUttJW9NXdCR/HGZEVzoSMxe1uO
P6Fd5KA/rT5E+z6yrqXuKjEbIBVKbPbWMVZ/4NUMQFQf4lVQpAZDzHBA7AGfuRsAfE2VJOgofI0j
1lxVFTWO1BubxsQXItQbMqL0ekPyIvM+3IFMY8bOsR8cp7A9GNoAOUfEhT31xFOALtnPRcrpahJP
8O2nctibEdhDK8YfhWJNp/+/tL9yFki7KegjVAvjCXXPb2ClmH6ZfLGKWnJIMaPT0Tj30gAr3q40
0JfQRzt6WOV705uJNlG0S/B+tdO+Y/6jFPdEzLuVGsXlnjjEfIOeAKufUNuhfR4mIkyFunMGXVN3
ikqvEpZQFgLZ8HGvh5IutbqIABFaiNSY4yoxMQQbUoJYK4C5BNIFvvvotD2LT8KSvaVWo3MLDLFD
YI0+9d9/VUr3ZxhJv1NLyduH1YenZr9dEAeYCFKOt6W2yRWZg9ZQwmU5gn3VVqbvTOXc1qO/a2uc
hxYGgWOOCTvdNnUP2Vc9VNe8MmJMkSdtP0gHJUFc0Vv6o5tMAwkS8xnDqjH1ZcpU8FrO6KkJlb6H
0lD9eEX1bqh9dU8zxkN5bHyVkyoDzAlA293QcwhUU+9IcVLs6g54UjSYK01px3hF3AVVvhqx2Ldn
Bz6mN0FJD8lk0680cTsUCoTG2V6hy4SN3ifc43LDrSLxA/NgLB3BF/rV0BDaq0cj5ESUK6avWbx1
neiEeNEb77G37QpoOtUXu0MSVe0YeWUMz5jolCoHrjIM4+XVjU8RqdjoSa7oNAEjG5IaNBFRfdOi
1coFU71ISo99na4tdTUbXSLEprUhst59nEz1Fo6iMZr3IRox55PKveoLROdM56zycEkqoDMofnAd
Z8//f1/K2HvVGdRzFcIDKiMCAQojqTY62bR+Xm1RP+GzMf+dhCGQX8XlKjCDhHm0SCvUMU/FkGWP
uzUt+oR4x4oZkEWwOq0ZuEwqql4qdhxQ3KwMvE3hp0ezhGHGIa9Kwc6cv9EXxVMRkhMiQBioJXi/
887696Uo2I3YjsBPUroYpj+jZU3tJbC1gvyejsDc+XLVG+mAHIpOSPLGZdJaNVhNjCuoJwFv+YzY
mvzZ1Gp7DjFdXKoKiEpYZcTZxfJvzapDYSYz5ZUC6lQL2ILwZeOkGHOsAAZxVf3uw89IhyLc4Uei
Qy+/s4YZ8lohri6xLzyHyFgNQi69idGRJDhG/xRpIsyuIyTuoJDXJl7XkH1QCxEyP6P0jbeac1GK
ppee9dgFG9KrIrcTzXIb6ADrZoE8BLmfeVR1XJuE+RuqoNmpSk/Vp1QRhmBx4paDsUX/XiBINwgJ
LvOUucHwqEUoGIPXtrvJI9EkSlKcCXpkRqQBmgfdJAI4liPhkBThWc/y+lxWmrbX64AZMhKbUGpg
zupMVxQ8ONAlRX+pLPS2WDfRTo3R5A9TYkIW4bRVY8LTCiWCk0M4kFRo4k4JrXQ/VvmnoJTXtALj
rVLC8mR/OAVk10L9SU5dx2zbUHSgimj2llTCvSLIVy9nxOHJsEQqWJY7csQMEKOcdIX9ZO0gK0+Z
leB8GIf7dP5DReGGbDId1iVHphiSaDlk4TPzYHDnUo9n7/xHFexi2FBtpDr6EBC4GFTv6WB2WzyL
PlqRjR0owrStwvZNCOrg3PVw14I6ucaBEpwrPwzP2TBa+1aEV6TFKBbwNg0qpblhsD2syX+9DLJ8
xyIANbTvXwzJQuU5bpIWNJjbiKY1hl0lOK3Bh1P20wsn+0foicEllpC1FB7ELMkkp0yds8U6Q8V6
Mgnu3HfCBnf88YIKq10PPZYj0Dd5tNsxNSpEj8y+w0Ij13ecBzh5Ay+0DVeyyodYoDGEynP692Ui
f2TTeeM76U3pyZTw3cJGcVeVGid1PMKkVbuGGqFDjJPWwzda5GgztQTy9kn85gXciOSNtt9j0lGG
yxISfblyWRuhFm5Nf4KIcW+0pDohjCFAWgDQGbCKxMqRwVkYXBNYiXIh5ChZ0OBq0hu3EbY0ER4h
MSMgfL6WpZSS5BRqKzNvjW2vjn8SZ+M1Mid/3YwbUlaWXYEXN9JW6Adhe0/MO1rXwXQxXwKXC+wy
fRbZZzHHDeNdLkbbsMICAkT5oGLcmb/H2UYJQThkfNrC+tk04gzWxc0Z39IODSO24xXO8NwvOKJf
JdIjgmU0x77eMO2MkVwCoDPSi+MDoROFzHW4VtK95W1w9OqUc6TZMjfHAN1akJYExQUgR1+9wvb7
auEkQCxn0LMwfloDV/kV20JVVgNjdJPRnd7cMQXnI7jBxIMhJzH1YewCdRGb1FMJgQ3EPR2/YDMG
K0X4Jr0ahL4fr1m3Th+GzxxlJxFnI0aV60XtC4s3R6KHk6DQ59W46eu/QDcc2ePK1vCvnBJ7CHxn
sOoTwdbIEaDQMIRm58G60JemGZ+VxFtpSbOUGnEl/cQJxsh5tW/k9GBpqH/F8jng3UDaA6nueLuK
9cYo1AYytHKrGhGyKotRa86Fx2wJV6GfsrFmRFpDpEBWED5oC6EPN6bpMfgi5jOUbnKVbWtCGHqN
CbFsodmKouMg4tc8GtvZb0DUShCanv6qbQug3U79FbpNkzWnJC1xhXqvx6vYee4sk9CmJ4D6CK42
fnXtq1EeWYL4BbFEHb5VjEmtX904NrQ/ATPzFZpLNVvHAs9ACi4jZV5TlDdMhSUIbgIGNQ3179gy
h8dzjZQNVJmXOgDGL+CsFe9i376XGeP6ulkaQkrcEEesleVOAiFIiwga7w913q6yHiZYTnxapdsR
k+VMlfFfayH7BK6YVj9RT7QNJbxoeo/OuiWc2SlHrRljyMq00oIMJ1G+wXUKKKcFQXl5soT3fq5h
fNstC13b5e3Fh6fA7N2U9yp8Jj9YZZKIQdstI21DoZ2a1Y9RinBlQ0HCsDPsC2T9FSlT+A/Xn1VN
jfAeTW6IZqo5596OZOguOOj+C0qyPC5rnRWEGnYF9z8mWzk4Zh9JfI6Gi4a1pN4Ozh9JaYh+oDpi
WoO01njJ8ifGHFtF83dm2UERhlRnmeu+FZ5piF0UJDAWt2gADOAWa6BBDnHRsZqPyhztEAaIxpPR
pS/cH51Y/FLZ9Kr0bkKQwUwJFmANIiUh+bUbVL3Kp08k76TJS5NQcBx6yQYoTf+udd2qD9CXiU6F
qQ9WBygYGacjVGa2WC+xMqFclnmnMoqMS0fQASw+LQEsxuMcAHIWAfaMRjWZFbUlRFVkuq5DBfVo
avA8eguwK0SXtUnb8tOSyougE80DCb61elfxuyVVJ/gLOqHiXBnvOQJLQ/zVlfpMWvxKt9SLRSXZ
+N+eT6cOFTsbRWhMiEc9okSyZZ3zuDNlmWbKHm9aVIagJN0Pi9HUkEF+mDMkGcBeJi3P/MuDE191
l2vZnuhRCf9rZVyzoo+++mrxBMhS2P3pWY0ucpyeY3Bk5OPSsPR4XSG2Qh6w3RTbxBHYE764CqeY
xajRuEkyaGopbaKqd4lkdHDN+YjLWwhbIRtxNxq+vaxxw0G1UwU/A07nDKGERC6u/NnG0JKZxVPe
w9I7GuEdT/WieVHUJN6vAiQZEXYOWc37HNhuKIemjRqSeomlt4dp29XPjhhC8TixMbcVHBYac/Y/
mUmlEPQQjoywFXXyFZQIx3FRQYO1nIanJD8Un7t4+ppISgKrQ47e+nudtc+OG9qXYP168lrg4sWs
X6ygcsoAJf23RtSzeR/ROBZuphJIDcGherTKBho3OuHcnTh/O0QOHqblu4itn0BpyAckukzQ/S28
GAmCu7FJmn11zy4tEenGthu7RQGEHQDJEmCg/EHiNQk/7YnV4lHGenSjgd1SFBU3bmFkElvysWZj
7fiAy03Q0fMehhE4tF133U0PS8qMpyEg0mOAjC8vI+vM/OylVVEc0uKRt78+Tz7XtrXhwyLqljQu
IzRyOuICji3bK2RaF8RfkfIQMVnT5vtDfuTjdWghd0sLH9jFj2AXYOI3pUtJonu5Wu0ry1F6zw+F
vMUUzoR11wN0kOgH4aptR3QKENAwLslQnM3qS44Bz7iExbZj9Sr0uUVVUoBE0EBfcfkoyo8Shq5P
7sDIK/WEp0h6KjP4QcA9pfc4LH8bjo+JXBKczPn9UKaN7N0criL6SvKMBjR3ikIOC2Z8lnQT40Os
rdBX9haTSf5HcePMNBH8VydR32adkze7irE4rn0EyuCADCISl45EpTvWpMIdMstnmPmT9r9599NZ
P61+EfW3huF9NKsmRDsESmMkFZ60eUNO11J6F5MEf2SOw2xjEQY4vKXRmyoSz8Q1jZfv5GGajFyF
7UHNvVH1NxV8Pv+2mrchQ1WBlK2z/iR4R6k3M5SUeMv4dSycnyA6RuKuaQ8117HEIjuk6kquoWLL
D7X7DrufLPuslKPJB6ceDVg1ARO/DJEpjLaMFCL/haUFRlfsLLLgMK43LjlaDKRS8Hk0aSerK7hJ
PcFbRbcWuUINESe51ml0CN87o9S2UryTx86J0nhZf8UMpGXlM5ppityGtacsc/WU5FexWg3ZyhrX
soKkbqn2Oy6lFJmmhcyUVn0hA3iD7xohPnAmnEPoDkb/ksE7ZmX8iEmSws6Ce4pm1cXfzAkCzdVw
6tY1MuDYYwjmDQ0ePVpm0iqEBliU+Rq+4yW6Squ/xNqpGw55TzkQwnutbxMD912KNQSGyeADGIe1
Gwl3e+wZ1eCtssDz8YXuBLQgI+GXKdT6FM86nDXFbQJffUBdi29TiAgj62+qMfuzofjjeEMbP8IV
IJ1AEPdBcCd6obGufvJbsf5VuF0WCp6hPKTZbyu+TL8+VNKfiH+GFO4raNrFdzeeRYAcbHukAinh
j1z/4s6NfuRZiH/qgKk4CiphZaGA66nh8uZXSTBS8B3qqVF44pOGCWiyhhrXASCaqEMquuMIEwZu
JPNNUW9jurTwKR1PXfsJNDJ9QghCFCgyT/d2JXhcJ5DG12HlMO89qu6I1Tx1lzS+CH7IRwau2t8L
Wh5IMU3B2QKbE4kQ50Ja3VroZA2rzpEL3o4fsf8ZkLhlvK+Zi+mkFxSQ8ijt+tnB3b/k5o+KKi+j
3MxPbfo+RlfcOyrMPgMMPtZD/lnTxwRJ7Y7yp1TER5WZV3ew+jVB5p2yi72Nle8KfyBiuoSe/Tkl
W8TLQn4V2Fg4k5vhqVE5VKP2rICnB6oCJ6zY6DJS5eBXQ+APtaLdB/Il9LYCWr56W2IdFHr+OkLe
pk3ZAu9C0MZ+4EZlRU4RYd0MTFCns5knYgSH8K4Jv15yKSFqjQhKJF6AuBb4Vo8fVcLembwaOd0V
zupk7lPrjQB6N/P+AtkElPswoFi25Q2uo8QAyRN2dfQ2WL9WRVXCoWNNxdpIIEqpTKw40HN8iKpw
HxOI3TiT9ytrH1YHF9J46e1dIOwkCrkVxU8BSjFKztx6aRTKvviF8/y6x1mv7f4sDoXw2yQYOTjz
gnE4M2b9PxnIePUuJOmWwAmpQeG14WlO71H2PsLMyEkVJInTDUzqYe5amfxNHfNOYjI8AT0mzjVq
N7OCfob0OovKfV6jsCmpyESpdSfwP4M8Id/u66MFLK7PKbUnvG1hOFnOKGDiB4nWD04KE/GYUV5/
MMqPPj7MjvcWRuKK57lStxu87ww5tSJctPQkRDiThXsfA3nBy5ZytsWfD2t+qN5m864hg0nkH108
jOPJx6/Zh2yAVKndEKBSPiD6aoNDITKyk1DOUucGnLwNT9Cj4guiL4n73VMYD1OTGPrZAGqEbfGo
cv+ajONvhVkQoNl3F2pXQR3ns+OvyN5lvllWxUtgXcUBtWFpCGSM4y1SPEqq1pES1xRJAFgm/Da8
Seg7ch6IcvGp6uXtJG1kocXuBIesgeE1zv4qFKhS+ozyNwMn+PQEqIEiBS9LTsiGsV9Aq1kQhDBq
lUNEGlEeULddzqFaC94sHdZ3vyfbWelfVuTKIVYwFE8HJb1hXxEF61b7SLk+At9aGzW/0SebkZH9
8FJMV5lWJe+s6dYeJzXSEii4LQ0UoE/iX2UiOWaHHVFkS0kK7RXpIdXgyDgWArL3vP2epgEP4HRA
yJA/uu7RyUeWQKMcxfAUwMyf0Jpp9OI5pMPIH9ccwk4AdV3rLsTStAL2tKe+oz1dR5YrMuLroGvo
I6Qi7MT7VUTDQECCvheVw5z6g2IZWdwZjSYW+bSLsfw5fiHIIobQira5hxlLua68fjF7eAhQmesK
zhMyZ5HVkpKv4R8tsMEmXUOdlsO9ELyJCp4DeFGgdVqZ6sEQvkfz5cWXHggme4oguZZbpdtgcgdm
JMWyIc+6ORUARto6hZxT0sosA/ZTgPkH9xqUNgJdze4ZK+5AzEEZnUw61pF6GCzfVYcvidfufbbi
e4yaMWeJErVUJ4dAegYdFTAh63ZZEJO8ibA/jsJ7YBBU812FHzoiOyE4igg3JPNA7aOitUQlOezl
9u4357k6NuCJpPuJPsOcFJY7Mi7+bSEcm6wrKggTcoV1lfu9jCyl5xV1GTOdAG9u6rCU81ptGQRh
eYKDjj1IN3+8NpgSmJ3P1MJH2hM5M6oaWIvJRM7BHhXD0gY02xIbkXhbH02YNp4Jpg3at2C+4U3E
FFx1hfSrC8DzBcIOouOlNwlSRt995txTCcN5zK8XIKYORu2chhoREPWqQ0Jp1p+BTzwgtKCZRk7N
2vxV4t3CrzkGgrLwkDQg2lUi7llBSt42U3TkGXV2lw+y9wR5nMvecXaHgK4YoELtNZjnlHYJJASP
F18xdTFxJOhhJ0vnnngAcuFi4skcrf7C3G80oSEkW8IVsvgohByjkSOVH4Fy1IKPOvnL54sec6CO
hyFEGVZXH2Ndc9yBd2fvkfzQ/DthUpLc47p61EJnqk7mzE5vf9BbOmUXHru6d8fqptc7frDFES2z
ZhRj32kWZyP0Z3yGUIXGcDixa68v0+BM4KjJfxydx3LjSBZFvwgRCZNAYit6UjQypChtEJQpeO/x
9X3Qm5manq4qigQzn7n33Fs5/KbQtru1XvcUuEiGofpWdFq8VzHZ650hVp3jHyWNm+0QAUYRERIY
n7NrmSA/8dfEjF7NCIf6XJrF6FYga9ViWo1I8SB7kyRAMhxrd4bYS69Qq5qfy6eyDb2FpCfrOQGr
9LU8lHHGzC3fzY91SQnmcE+MfbYmDTKDcuDxxzfj3i7J0UFSUv1gfRDOPhx+BbslNfwEo/FsAOtN
CrQZcj+ylcyOjXEY3QwU+N+Y3ROJGZPtsKNvfLi8EuPNwJKgAyHs/ivCTZWeSZp/1Nw3Znn30LU4
WzjDXQY5pSVDg/M61dYOMYrkWg4lGoX8WeJIGGlzIxLBFvoIUoShDVb7FBhAPuXLbkgp4a7V4MFY
86me6DcrPF4M5Q/j8JvVXzCsFtLV9k7sEF7EECZPV54rsYYwpTG3hluBfcNNwwVaoNYOopsPfr05
h/NOrv9sa5R/2qsPIqopv2JcAz25hah++Qo7L3Z4HvLnCd8G+Xojx5QKWf+HPxUe7e7Xcz6D/Llw
oFFg4Xpxo58eFXNKmWPDZjkm6SNiWM7h0uNxdF3sDX+Oc+6CmtL3yxBMYoE1iOqFmjKqGfscTcdC
9t59ekmxTnAXT0RC1TgqQvwITfRlld9l/pG5f0mFzMtjmjAHNTksxoOCPTol16T+BnFL6fdai/mg
+9q4dKYvcA5DeS3lGdALo7ywOuj5i4IsLm1mcS+hXq9S981AQRNvR/VmdQZh9woQwcyw2WvmZeSC
kjT4tLVGDvPQ/evt6SmKyRDbdeAeuq+qO4fOF/uop1K8ugAia33hi+emWCPUAS3lvZrpa9rd0vge
9z91+zuw57Lwx5syWDYMUHq+kmxsudOpAJO/IXn4zmdXn53om2hmmDZfjXFKiqOg3g9ijCOTttF8
Vv2MjNroI1Ebu2MuzRCpyo3VgGOxeS0lFR3jUr4m/DjT7CXEpuPJA7HScn7bIv6cdHyaSyST9ztE
M+RyM0YYr72Oqhb59Y2TPuX4MnkRSYL/CxiWB44gHs62CUHjwCZRuJ8Tkm6zx9XXwUCAJaDMdeEx
QmYkRV2NLotc0UVgnTwsyYn/25fwGdGzBR86mncr3nijt2bZvDeakGDqdktUnY4Hok5WtpbvqoAJ
LcnMDmehQA2T8cn4NEohc7OEN8/CcFvx5Xe4po0RCOM8HTa6F8tzTj5UL1N+9wwo4wqlcCSupTKO
ZoB/jaFkwTi7I/KxYljQJPHRLYcGwan7lVlyB+WN8KWl1otVmaMVCZ0TMPI9gPRdSqx1FW4aCuOE
Uz1HFKNo1JwkXtLuzlwPYpknf2cNwNciMi0elvNtAsd1obE71BmmzdLFhd4r+cA5BEeSM/G6JIQV
Je1X719ClS6TKN2wlGwC+H0lweUuOAoFwGpE1cyspGQVA9dWlS9GwL2NpaCCC9hs7X5N+ApGUX/R
2ajgqPADvMQJTlLqWWPwgRnGGFhxxyW9seFlQFOtom8/RhWYJ8XfxAJ2XuqOkoS9otkNXvY8ZnCU
oKwxyM2/MPiwH/CNa+9+1sk9sk6wc3NOBydbd3QIGjHCDZYMYxTLiBlwBr5z4NGpPWw4QITjReHz
c/S3yAaQs9NYyuvmuilede+WRai30nZHTRT49vNkj39TK8DSMyf0RL9X9vTuwydKDroHuJ++PNUf
7B34LLlDMIFMDSLcvMI5if9xFyDFx/9mKWsf895EXQit2WLlZuw14xTIkdRvA+WIgcbdlFefSksf
GXS2tnfMSQMgFgPyKAsp7vWAvcQcVDc11rUo2NNz/SSB89TxTmcd4VuBIE+kvosMUYp1qtjPJPfS
JuChXtjE4dgtzB4BrkKrQQqTxFFvOPypCchte/bEe4KhO44cIF/uvmZsywzjTNgWA/92KQYO7p64
WceDS/vDA4mncp2Lfsm0tA+OHhP9wflu6fI7lv0ZSLNQmJuI+IbAQxpnoehncJQyUhazgg/uTyfu
YYejVwGMA7xUVJf2N0JVpX2C9seLlkOGQZ08UzXKbtUEoKXZDo1DtRnZgA5hBcWUs7Jg/hjlhyz4
8ag89Mo8N1SZdracmDG1kftU+8bWbLxrr9t3rS0WpfcuoeHqWx2hLzTaDoBtwut2s38w/cJ1Jz/y
4DOm9DcoSkQ7vct3I58OzgjEqnRfoYbg/3IOETuoHu0VHaVZp5w4chflMBjTlEmQTjydBDbRtktD
wm20P/NcfmdRz7AtPGdeS47cMixgtdVy64bJvgeILATaVzL9JBmbhJLGbn4x4uh7JMsi6QuMvtiD
Leep9vgsjUdtXEk5WkZ8uv080K8TQPQ8OmXfv+Xi2lv6RgzdbgiZm4bJhJ0U3Bx3hEH6CWdCyy3v
Fe85WiEnJB/Q5bqdcFDy/Ixvo4UrrCcbU5IByETLYmeR9B6thj6nbGyD2iQ8sEWF0tGk61uHJ9ra
pgO2I7ZRk84wbJY8ELlpaPqWheubs/PSYOegmQAyxrVUIb3jXwWugXU7wASZMo6o33wbC08A54Vy
IY+KVaGVS3t2MwXk7eGsU8zShM+aJ/l2tHLNjFj1zyzNbtPY31qaa0LJzrEBKNN8NuLiJ8g4UWvT
Pdq6dhohaaZYb13mYVr5VdE3T+lsO311ktMYMhGrLmFJ5/fS8NcX5J7p7AG2JQmaMvjNootezgj8
OcPReetbvnaRV39I9BOJ/Sjrch9SyajKKNgsANUg9K0V1T+PKYPSORBHeW2SgbjT25SWKDOzpW7i
yKZ2tB3ittnhdgwzPQvpF9yzlNJQw5BbcI1V9ZcJxEd7M8erFqLE9PlnrEn04Roh7DAlwatqp3xG
IvW7Jr4aHOWV26BqiTaRcY8b6iysAhUzE8aYq4ongeljy7M0U9+i0IOlUtKE/hn2RhirrDtXLWrt
2VdddavR5HRCtHPTgJyYTr1JfSAWCsmfHu5Mv1qXrgMkkcNorPFTKnRfwTKiKJftuLq1Q3TW/QaM
b+ysApJwSwUuVi7J9CzpAhjGmwzyxuKjoOyDbqsKDOQfkeTxiaxHmdl7LQNM4vXrgUTPsX7zFM4U
oEI2bkZipCMGMk3ULzI9XzWtPWJvQ/eXAUYyj5aGSxZlSNoyNfWWjcFePhfkglH2Uyp63bDCwBUX
myZrVxLemRqjc8kb72H4oOYX9cyZ+PbZD/GRg/4y5r0IaHnvM6D6i132bBEZrazMu7Emv6rYRXwk
MUst3LJV/JcbvB6fy3tGgHCNQLt/qpxsqVy4zoSIR2COx8F5kTrwlq3dAqcmcx57HhREMRd0EWyc
UQtXsf01junBYw/OZT8Q9htX1iZy23U12Hygw4YUJRSJM24X8D0V2GzxJXFnXncLYT8z41o6lf1W
tc6yqxEss559cRpr1Rrdtg5KRrxc6RV7uMipz6WqtxFXDREE7ERIKR3yeyFxo9n/8vyb8Ac7Gp5s
LDi+fffKWQjyLxgvU85kkXajYaFEvLAWPIdBfXSZxGkjt2HyyJxgVVkaT15x8Af4m8beyoqNos0h
lYWpj9392Jm6qZxAXsW8i1tLWF8E0qc2pnhOiTvUJ+CN165/J6DoKahxN0RUPsPGpdx35qo5S7+F
Kg6KS0S2OFCyrxy4lTtSXBgNyNp+YxFHWrfTJuqcVZi0S92mlCVHLxxOHnugALi2jC4MfPj5vb3X
h6/h8NdIDceuu24dFvEdO9UgZJeA29W3D4YtnoXeH1O0QqrpcYe5xznAPqrblUtf0s5yDntaOWbL
ZJHvdIBZJEeJoTH0IJEbWn2DT7WIB5Lk1CJvp6Ub4o3tBEA5wiXmNrhdS0QVJqUNf8IyZEEcq5cA
zd0A5gCatw3x0fvxe+be27ZkA0TQE0SwvUVQvS+gwisf5xseOVlZs732pTDpF9EAkchFx8n+tbA2
PXOONuB+wuBdx5+Da3y3Np+OomGz648Q7ZDGTg+3/TlB4KlPPXi/rU7emz2ASWA3KliWtU73MGgi
RKhOBVllOnpnQl9lA6ILfIWZOh8k9xx0lM5t/ppWHus5dkXTTI3IkVLjknUZx3rAGrCU1+SPBdUM
5ELsNDAJxHSFIj0SiDtTC8RsA/Cn23tTeBIGgSMRSREGwkpk8bymNp+WNfs/rUU7OiVn0yzuBrwy
mJ0sMdujD1wimqBosKsmMxRdm0Na1E9y53RcWG38navZGJjIV5MuOxJy0c4aBGEQMDzs5yY/YyZi
JqgDdYTIJrcHi4oJE42PAx8D1+QPxMjoK98iQ0FL9q7k7e/q8Blk+LbuWaMbFxscZX8fo6+mwToz
jaQhmUSJ1BvQ19xKufkp7BQXOFkmiGpSnIe56Agx+Sz1ZFXZKA81yGGEZpDBVNrtxiXopmUyMoL/
dym6o9hdxLjTYodlpEIyKu8lrVv/E9bgHKf4xefcbGjuyGvcl16ALwUDVSbJWgrqJ0c3SYLb9P8n
wTjTpqqK2RWQ8OX0uSN7Gz1R5oCyIkqLar+W7Zeg5rPEH19W0Kv2Asx5WBvrRperKWCK0/cfduno
vNfk9FlxdEEvtquEPFuJeCoCVPTAWtwRK4FloZ2Y9wW81acceljQVgynxT01+UIHeEytQtsmCblZ
HMBaRo+KBF5DP+bSUhkMollRFyxWGuM90mhraDjxNYZlANZHm7cD8FWYpkYPTT8P2s0M0O1Y7C9t
2HMqJxSH3kAkm3bAXKr2ZkjACIooq6n2fME2eeuu/dxYW4TfpJP+FOf3LIOd3PnbIswXdQf2DzlZ
YDB20HkTYncZZcmhG/fzXWz11ikqKgKU1MkGL2tzZGnjZ+L6Oz8VC2TFIY0SatZFJ3l1BAtWVrpX
2mPMv/QUUJI1r7II3OmPY0iMQhjj4EKKJbYmO9WUW4sCewY2+7mchcuIFnCJ47Cx/X41BB2s+xsi
p51koyQDsNXwEOZoksrAs1W/DPrZNQ8WfvxyJKYKk1P2/821VpLHmWVRW2RQepAcJ6B1L2jwVnqu
GINSY3NXlAYK4K55shX3RvyXpme/RbFfMk6rx2VcaQsrAP7slwd9hDlB6Hoy/a8QBallPOXBt5n8
VCVJ6Mzfme9rlFM+i2+23tF416kZAh9SNWrwGWYagURo+O1zPIESz2F/GTxj5QQVMy/3qHvhXrAH
bsqHknx56H48+FK9dg0s2LQClgRblklupylcR5IJGeLqWiaLjAO8663DWLufVUolNsL45MMgfq6D
7FVt/0m0QopvtNP0gLo4MtgnUcCuQrqADmBtEhswvVHNNeli5POOteESQCAyWopsphf81po97rgd
PTAkl1RiUUXXzohnYeA/LxribGvjyWbA7c5KPRzIEyPjykAcaGu4gWDNbRTj24l5gY3h0DCvQbi3
7nW9nXMvNJHuOXMFiucYxm3g8rhZw9GPr5ODiQUAxVCxndXLRZP8suVfmLW9NWqgZlGzGejv8qIH
PfDsc/HkqMI/rBTrCoI4AiDa7As1+c6KfcS3OHkEKgW+VE6Ohl0HsAV6sMYlPsMBmjtZEuwtOMan
aK1aa1UT4dBXzb/aIhG+IJUvnFZ+PbJ5PUVMxwaWa6XDEIg5K0tIDiSM0TQJOpdCz6yHYxsdFPFm
DCX0j9YiLn2yLiFz6NqL97bdH/LJ2YzpJzmyiF7kKc66+XxEOvsY069RvSqF5JD1fFXmF/79o8xI
QvhsWfNHKkbYz31MZEUC7aOIoBDUatVHKL4RCvX+l8LrXURMTGr8X03ApJglUySec85pUYENY9BY
9DYI0nU0pPuWYJHatg+2T9aKRNs4rhuUU7n0z0A++jB/toLh4Ch+E6jeqv3JqW6DmrUBrX9A+zHQ
P3OAe3yvXLfmuTRXWEOe86I9JdHHRGrLNKE2SEyWhuo4ZP269L+NQ29d9ShceRyhFmpYMWXvYdPD
NeVuMMFYjMx+LOfckgiaK3Eq63gv0CDUACWCca/jE0qH9CSkfEsTqGy69mkhTq3ZlVR8LnoKAnzk
fJATFn/0hTn2ds+J2ZHxgOjY8AzOy3Eg1qkUaCerkMl9DXdvaLFyUVakEvN9DZc0jb1z5KI+cRZ5
J89dDyI/o74zpvoUGcTYugrCnl2+9GTLlVzVgRM+GlfgIhcMboaBUoAuLaww12TPBT3YU6RaUhFa
q1+HafFjsriRJLIXU+8uUAw/x465tlLxW2rpV2O3SD1yBslCPcpS8XK7AhCqt7Lcix8TzhfIl1pV
O43krpQwxbLNj9x0pqDcEz4SKsmhZmsYblR2KjkbFhJZOuOg1xpHSUajmgfY2Urh7TJ+xLL2sRCG
18b4NPc6IQaSvfFaOgcbq32zs0zoUA6p7/Ilcvkb5tXNJT2n87OQrXWK746RJWI2SOrEfQ6EYDSW
xGjDxhtUpttjhPIfWmtvxkjeoDYuzKxh3Y7Qqn6OPH0/te1Dy056w9Brjj5/kfK9t55TDmwp1zMl
G0UFSjXlY2b61enUnE5s7IlRvocXhLl7jZBJeRjNpnsTExO3rDCTCzQXhsmov6HlrroLw5JFqX37
LXfIRsOJLtL3sHCpGslsCP4ClAcV052EzCa/mJaqhWsCdx1EVBtf9RYkDmKBMX2aWLBEn6hVgHBQ
csQ6lRD+VwSsNhggol9W2oDI+Qrg9lyL98yG+N6tak5qEm0XbykSSotljw6bsOfBwG/ApPJehb/J
DKyL86VgbVMh7Midl46rN/hOWs63YFlb/wJUqYb1V5rQq7zurDEp7kLnqif1wWWAK9O/TBxZyhCx
UoR73zlWhCyFnyGNoL1McJbiHzeWPtQ9hseQ3vBTQhAVe5svnXkxdhjVITFYnOrCmQOxcgMeBESJ
hRvMgJt3cLcjceXpngVD/8vGBto7O6Tp4ThLW1z4iuDoYm7vsyiHtRe+AhNT7OLYxaBQ1eQJgFxT
r3t3WA44a2EZJBSr7PAAdDtLz1+lzSpI0cT9hPolEwhEXiyY9jASymfkD2az7oktoyLTGucpB2/s
EoG26XIY4S1/h/neUCu4eXt2DGJlXn3tEYuS0QkBFsWRywHR7zHlYZSHcEIkyvj0rOt3W+06Z5mM
ZyH+OiLqyEZ8ItYBuuw4q33yq6d/1KS3uqipK+A/OTU6wjGLLESDQRjfV9pXa8mTSoE2IC8c0Mkw
sGCdkIS7xORC91EPm9PWH0kmjI1XnQl8QeaZz1B/CAnsopfyRLwTSCxDY1jqBKWEvXmWEuGnyz5D
g3N4LtvgmXy09xjPCHkzCBO44ezmqLzp2s2kolfLRbu/LVAGjUxiowrVPIY9VZ1j4Hk5IvKQDjoG
iauHPRmoS5inRfprc6d67JtMZCKK0jstRzI7UH5r6MAmzNJyxkZlvzMYNUlInAMpr8irKsm4TWAR
5/2u4L+p3gkRPOLkacqriF/aeV1oY8uHfUH8/NrnGO/8N5pOUghU/JXj5LALk1L0M4jZWCOJMNZh
k16rENsGdHv1VquNQ8kJMwtCKTC9rN3E8Ts7/zd3IOcYQaK/F4U6Ef7sDi1QwX9jcpwliPbG93Z6
gfAqOPboaksbxRryAydg195HK53nZzKyLQrokwSY1SUWGlRclRQI1P/9LzkmS5d5WMT7ooFP07Yi
+IhYjGQK4W6ZvrYpaEqnXBL7YdRwalS/1iz/lHQsy7pPGstd0e8meACJ9ttQbXWyv7HkfTS+tUyQ
yU3DezbsZjEI2Qoed0nQeg+VqZ3hXscG+wcNGHDbXD8AgTdvrfPbt/vMexs5WcgTLIipK0g7NUg2
jUMiCiZ8BjODIP4wWlwshMWWpLSwcM45OmPibgdCW51kb2GCxQ09xvlaJ0eOrJhaItDisgKBAHCj
dQ9csq++xW5FjfrfODas2scNhRIGg9sUgElGhZSSRlPG8c6dK8Kge63q+KL7dKrMqiaci1Ti5fxV
gOrZtf1SC5IDZqs3OSBuYK/2YlMYaq4FAkOEu4ABNQeT+8FaPeuqA69okwjqW2lQbGY2vDCz34YN
gvgBRXM9LwbqbZGAya3TN41N39MQs3Vt1fc4jjvJrCyVzDKMwWNgwxfcMA4akje7lAjZa65kzbv1
FBsN2FM52O/CYxLXnY24+06D7oy/8i1OiFDnZ85tgK+lOrUjWxW3GY9NBwfBY16naT39O0dl2R8G
O9gWAU1d7H3Zdvva+hwETW1jd4Zya5juG3pbtzS3rV0gPMAUFdvPMUshWdC8uPj2Pe2UjO3BG923
mPbVIrCoDdARydlFe0z8aump9glHykoG9aUV3Y5h/LrSgV4E/Up0A2K/dFUTdTpp9Vmx1Zmy4cdJ
o3+F6tkSsCKNmY2Gw/pt6AhDqhUZWuidawYSuTj6azMoAGopJrQ9r6ghDiA51622qoV3FsPwz9eK
a6Gci5a1uwEVoiGS7W8ivZs3/KSATJtpmHiyAYqxzD6bTfSICIInicp81VOOyEBf62PHWx8iEY33
Ls8UEv19pNBvGhas94LEFmBo7UFrEGvq1SHM7s5QblgF/1BFZ0CuCvXEFbgl6Pk7rd8smhoL+pIw
AkS0uvtaO/wiqNKKmiR8tbLd/A66EQbw7h7pjP4+BnpvyUBUAoANzHRfwHYrmh93+MxNQCb1LTIJ
/sz8Z8uDKaDgzvMEWHziQ4irOjsmpCxoZfFPGxBKliaunzk8o7oQ+fzqdNqT8OyXvG2/jKn4Sh12
vSPrjiGKf6TLaWgXPP2x1X6Nn/QZ3Jvm8JmWYm8m6U7nUCUhmeGcTwBmBC/V23oSJ0xXXqd6uHof
pj3As8aM7nZ8ZNGRSQsR1yTrJQoYaLitNWujcb1PvYNZxqMcsfeKUawKn2cGu422SySw0HTB9hf9
hJsuU3LTeopj1Xpbp8NnwH65+tKCca3q9JJSHakMDqwJ4r9xVlPr3pnNvkThgBbiIaRGnQom272k
ONQDfJfFDPV3MRVQFKnp1FfUOKF/4vNdBwOcCQ5kM+bT0V81yqyWEWvAMZjsJiPd29afNR1KZBH6
HMLtnU3rUwWPcrokObeffirwbtk6yXHgOa0cyoKCVYXT+Za21BsKFKFuHYNZEIcmVLoK1kEuXxrQ
dxkk1LFdzKHwbmeufG1aGrm2i6PstS3DF3LEnnPKEo0+C6ms63vbXBnbdCIhs69XpVW/6SEzvsSf
/pJ+C05+o5LyNh7MyJxfqFVHIViv7qUoLPb4jB9sH4faPbf1dWVFP2HIxYhapWEyYdYxaGNS+FK5
MywUdBApDYwBsfCYtATHsrsbnX4MR4gKk0LkO+1sVrhp1hNTmHxrFnlf8gDnPBt6kixDZnBoZDDA
L6xZI9O85gS+xWy/vQDvaFvuWnSfAjc2ZxtaJrpF92HInxaSdT2WCySFyD5Lmvh0ociFlK2/k7Xz
xPmBmpJrD02YTP+ZfA364DplN0k+Tes8BHqwmva4ygGdeSdNIHdkDcj9cR6CbUAIi3eAQVwQ/jcg
ORrbiyUaFvqryOXqPxewEGOit37wGOkA7Cy6EdQQhXtjtFKxxXbiS2lmi8FC6QjXgflRBbZ/+EgV
gRL6nopn4Yi9L7yPqjN3Ss75lGgvYtBnEZ3KvTd/vQHVFG9ElP3BabZC9vRiPw3E7VINjheg5K6+
rziVkCmy+QBxSGnjYhtkpM4Vzv+WvAWPqr1mGJgc9dHlPz5vqgYGbyBZTLxMERamH909qOg7nu6D
PEb6t4m42OR5dL5o2qboXWSPNLzF7t+gPkgXy/4VzasT72NyANnXBDmCbRodN/0wEc/EO8vfyGiH
oD+e1rOzA89ydyZbxfaf6SeCcg0nFCH3kLw5hti5VgxhWO56+ny3A+ZmoOTz1pkScKA9Jgb5pkyy
nRxb2O/wrie2oZPYjZHgA8KxQ8OiBAsQBSB4UiB47asomOnSCnIe7iYnPw5Q9PkrNlXMm2wbECjw
CjNDUYF7KgagMQwOJp88o+6al++yuEwIXrU53kuz1jauyvLFc892s0+SD13Q9205Nju0jwnxi4Cv
AxAnax+aSWzCwPlqAcJa2tIQz2nMeULqc9JXCFkO+Uhdgu7up8ExVb5nxcUtb6V+mawXEkUXefM+
ulvpKaT2z459KrP31LwUDMjFHPHxjxveKD90LEns3JOG01szkR7AiUK7UUMKzMEO6nm3nZ0OssTR
gn0+hb6iERfmkFg/xABF0ai4/P9YClskqc1B4x9KrlVBLVHZI8P4lAGpYq6FiYARg5VMm8n4cGvF
VO4ompM0EU1AJO0/MlE8eXijdEkhn5F63/7Y7Hzd4p8n/4LqN2Nv6PuXdPpon4XN9Fif94fMDE9K
ITudxq2LvqZl6sv45JJMaIxlcOoZaRExcgx6EMc81zEPxgROXNoQbem4xNGG2cBG5MbuYBXj6MsZ
X+k0Z6rGEIVozvVBKJys6V/LmrWrMabrv+AHCJ9KeKVd8eD9nHTxtK90Y1HVrLD6gd0i9NaRkggW
C4dsDvo2Jyo4IcNv+O4sdrGOJCPn35jXi0Gkq6H9zlu1lb6ztfpgWU6MFvtHTqtfMPLUu34tBDOR
4yBPPdCAEJvhQHUTgJfv+PwykFwWyW4JXanuM66UCAtckBiJveqwRLr+mxbfesNatGw0LDABHV8i
fjnYs+yHsolduzX7C9xw6Qb7kg3bsGzM7Glini8CSNwXW5xER597T0pKherPaPfzl7WD4BVl//zx
DQo6D+8cm0PlG11wQlTRQRMHElPRJOL+XLXYffpfE2zdrOwkvUSGP0H3KbrfUE8AWALjQvuFGXPZ
M6lS3IYu6yZ8PrO0sGfvK2cjNZ1d4aIYyp9NeSlB8BfwtKeh28Ch0Giu5/mG3dyVXT/hlQDg6+6w
+QD9dZ9sxnbCghIMWrB5y7noDb5lSYeFpCBlB5RcyU1oOwwh5kw8PAb88Ta5c+RJ4NY6+YpwIgGr
D8Y86nzcjQwsNQYIg7M1EJNaH+iWsZBNi4m+eBSE0H7pgj5snGPJIYui/yCkdtB39nRa1S1JSOS1
VrpYBkwNE164OZ1JznOgDjXbBsDrhASZj2r6cambohwqtk6mwyOZ8f8q3JYoDmPn3YJWP9rvrmTr
NNTLwrkJFa7FbKs2vzzfxJqCdltxBjss9FO8g6bSPvBiWDVYxanahI1ONKRc9/za7n4dbHWmusWm
f8O21eEKMSnV/b7fxwhXe1RQsf85jfdZJ0QIVwYRo/tXEQVmnu34mOPix+c8a/08DIBY+BKI79G9
HF5rhOKjapd2hD8XVElzN6C6Ij+BmhxlaMmyazlx7xkfQbOsXYY4MEBw9Swd+1pGxH0Ssr7wwp0R
7nJrTSLw0G5DnVt37aImItsFGFhHA7cpzQdE6mrYD0iDs63/RkGuWcx7FhYQdbI4OHKQXhHAyMOo
sYFb8p/UhzpxxMzch41FVHp7i0Mg8icPGrXayPzoR1t0iGN07zqeuFMXAn/YKXdl2miSMdDse9AF
JKW6l1p/L/xXLYwWNqrxhlgcgC0YGX6cgSi4z078Vd7WzdZx9yvbY4GbYpBwDD18BKwftR/WhE8a
fBxJa6kZH2H/k0b7cTMkrwnPnGSSy8IV/QFPhRUwxgn+h4HznDADHXDeeGeN4htVbpA/EoZmYklv
a6tNIpnz/otJlrQWQXohjjOszlr9owQAvt+RWmkiFpnpxEoiYTdnySg06YT3p3DBbT9CeJHERY3X
iiH+rQu3rnp2dJIMiMooEsrvRyUyXGjE+iXk45psB0qEmDUNo+ByyWsAV/bXJE+yvPgEQFuCGg1R
JUNR0LRgPZaumreD+DFWeXeqo3NKqcRJMCGktMP3ltNAEoiRUERJ/88c3sPpVsZoTwduHjz/jTjW
yj97pMByqNajzn4U33N6DblMSLMQ3rD0OY7tiFdVcMUWdyb+C/pAmN0Fa0rWD+9J+WhLOCSIDRWW
PoncyLKsrUfiSoaPUnf/lfAnA8Il8IYmaPsMzF1tiKp6/vrXoIUEtjavVGQ1Wn/o1yy1aF0G1c2w
LIk7aqL85LH19sjbRslDzxjs9YpJXfKTcnh0iMBj2p0aAgNyfAw5KSd0AOjtX9MlmxFLeWdmt9gr
H7zTs2rraDJTCPSWx4e3gHYlzPjsGxvRumdzb1lFsAv8f1ZuU92yFeT4zVqSEUeeknSivC/ZKFXA
HYR3yizzB6Nv0e+R8qge3p1rrDP0fqmAxY7otebo/vT819DFd+qv44xZlDa9RmgMiXwhLY9jSg+2
qaAIRa3vVl9FvvKh3KrpDdJML88ikuTdYQJhdtKUb2PTrfrAXHTY7imQRdMQqXFyxrvvf+rm+LbN
EM5U0cXh6M/ZupEvK0oiwyiSg3MMjL0cv0t0fhw1S4vS2fT+aR1Z2Il/Lj2Mv47/nIefjvVhZUjU
BFpsZGpNYC21lFyWZl9nMerocGUE76ULeeVVI1MKxlHOyN5/1AVCfGbK6lwOZ/ThOWoNSScbMMuS
/XuHmShhWxxgDJ2NjB3UnqafXUNKrhyebZeVkdLdpT49pvKfDgR4vA40NkBzmAun7Hoqmu/JngH1
ioFGBYAdL1O+tdJjE2JWH58JOl+EbHMr+VYlt0gBJxTrAt+9ffOrlT3+igrIg36v0xc7fu+1Q+sx
Ac7D56SFzsfd2jSo4hmy9fOBjRRMctjo4a+d8T4MR5XfVU6zND92kGIxFy+MlmEVcCb7I60/DM/E
QPrklNfII/0yDq5OdCLjfT9++GQx5XjG+JOQ1ZYL0hxTabw4ysefeekRTXe+f0iYDjsdI3aP2rk8
RsaRCmeldMhd3H1sZ/CXstla1fGzJS7OAKQ7u+KF4kCGWiGafBuZJs0X2YmqZrM7q4pYe5JyhmyO
zRrwSp0mqYY6Fq+Sr6h8kJLMZIP0MSgKyEP8lyjz1v9xdF7LbSNbFP2irkIOrySRCDBKsiS/oJwG
OWd8/V28D56p8bjKEgV0n7D32tq6extaH+T0xu9khJTfC16bGjdTiUSN/FlbbpmnsS09Dlhv54qp
qLrIPmc45QgpRMnwOy8wxC42Zox+opU2VKXA8S/hgnlNcqgw0A1vLYD65jvpTEw7qt+1tYpN0ate
QecImuenWX3mXenP5qbjVGbYXawKzl2lA7+cC+EtE8pNpdQar9b5va4xqZWQx9UknDsWKwkFWAEC
SutomxOV1/rDzvarthHMl/8wmTjT9r/vtokTnlFooj2s44bsfsb4Ilzg+4i1rMZwU8LidmLqftDJ
ONu2eBU0oMK+xxn0h8YpmP1PvOEpWpXlGJbCRAP7nS+5W2OE1ZYlGk9qSp57Lj1TCioLR8oKlZWl
L0T+/adVtkG/NTdr7m66Wdxkt1WlH3uhfxST+r5ILMK095kJZgx6Gj6ZhofMkDs/S95N0j8qTH/G
sEMo/Kpmm7VCekZk38LbMCB7J8QMKV13s1fzFpftPcZNPvsdessmH7BahiRSIsV1WwLt1m8EXlQ9
qcFrKMjFmEFnqC7a9OOQFIh6jxqStgR7RdL8mVf06sQ8lB4DQ+/lTUA3u+urL+jk925GzghUBxgz
lJo5z09jd6pYqQ97gRlqc5c1dte14e++Y+uCPy+8HTji3ruXr82YnGRrnNZI3prDF96V+yS0u/rV
qtUPtcx+XFZifiyEEpyyTmUJr6L8afL8tlhsWofpAhArkuspVJzpusrs3KfxVFQVCSbNaVKWU93q
5ELhnevgS3xOdKnfBeDf2DOgdeWdS5SwLzjsN4l5cc2KVAvWjc+VVbICK3h26iq+6usZBfU5qaqr
iOXLQD7CgY/uSQbJMkifygjG3uTkUPPPDq+0LpcROk23VZRrsWZXLfnWESHXIvaWGsyEXns9UtOZ
Co1xn7KhHj+i1V6ZP//GEjrIYbfHQUy2uZijJZUj6ROyVLhqEwKbMdQZgC/+f8qyRlqunuLntO4h
nLcj0FVdvxCsS9gap0cV5sYUcrmN1pUh13Ws46tCYKsmYqa51cYXJi2XebCj+JgxXInRKJinvypF
16s9LRNwCqA1c3FBZZpjN9NScQGvjI+7bIu7ZW03kcVX5pZXC/TQSo1ssK+MbRJ16p6DiYLkJSeQ
nHRhZzgSnHCBjNmbCHh+dOl6hUOf3ayjiJbd9mihiePlteYUahzf5qncqUsZ71wxLVPDjWgfUA3e
Si4eixBosVk3jtZb6aHHm6vZF2wWpv05SchHLF4li+0SXQPJ7bjXmEPCD6aa74fEU/LdVa7hVJeu
jMp34Ku2zR8K8CGRAWNKD4R2WFeLHSV2fDS35Fj2VKGUznWsBaZ4yG8r+IGxTt2O7EUFqqAC3of2
z1Mq2RtS2+tpgCQ7iDfgGSJM7BZet+0u7d8YQ6esknA3j+d+6a8SlXf6UyVqbUWak4K6KxDfnmCm
WZZrkri4Jl6npV6fxW4pmbAsbtKkv6md/rSIPdIDkJK3ZI0k9LXLUnnJJLtxXroJlbptBqYkIMRk
x+XMnfECpxBstQoEjCwTZ8H6L9VJ0tpCST4v8NLWFYFdwnigtS4TnsLmIZXyo27UR7MwJCgoInRX
SM0tKTR/PsWKwOOY+X0kY7Hv1A20hB6SrWDB6q50rzC/kCdOXeGskBMZPI0j2KxDP1u3TMlvwLea
tLqsVhOZ7U9dabEVFBTq662Llro8d21zjvnFunWXk6DqynP+LMcqSAY9SEG7gSXPlFt1HwwCOZcm
muYvWgGkBUBZlT1QNdkflJ3HQQ64bcjHA/G0/5AM8H5lFi69ERaiA6ZlR23eXPKqZCbppE77QXxK
4UyiDVjLhzxN4VzL4bbtoUpvLRL+HL5HfwhRBnkbRWW3IsLY4curqFGYzA2Yf0Zs+qJZnOLww4Ab
YDidD2KOLPjAbs1zGNY7OWv8iKaRx8wBtkD+AVhlY8hCG6oRsB6WFZhEw3Xg93s1WgWrXCm9Ds1y
FQu7cm/olmvyRNjzkPKRH9V6b4Oi0O/tVN/ZMtz6XLn2TIt1N2G+ElerI1lhtyKOVeLThCO5SZjP
dPSBFTONeXAYymNpBMgNgXNYg1QD1c+Qei11QnXUE/LDDUIDyAR/55UsTOvU+ScsQe6LirTe2cpe
yCp3Xue/5G3gM9So/zqlvT/Iuisn2XkXLsr2aQNBhbi0RujGJGORA22WWTe1gX7/TwCdYs/1fJFp
OlRVUB07i5iIEqqlk5ysDDByE1VivAuLBduduIzvnKUWo8+xReTzTEvTmYbVybjhFB2lcKycFqk/
JSzL81zcINy1a++goijjmdJsvjcw85Bm+N1M5Ir5TWKD1rhNIi59GV/9olyvrZpc+66/yAB7wg79
tGnHoWbqRNKb9BUkYIoF6U9yaUnhbvPBm8rMX9FJrF2g4Ha1FeNebS2DB+XNks8qqtdhBVLxPUGu
Snn7izk9T7i7VHw5FTvKYflb2vG7tlTvjXF+6aezfQ5o7Bc6vin+ttPqrK31mbHXeZqLM1ajufyR
SNPH0s7vY4xprDT8JH+faSyWvj43gxyQCgGHrQMXUFPpEzjD1b0tQzCz7GefACrlr52GxiS8QnOZ
aY85VfXuIi0e0CrI3Fj6WgcbXTDO2Qzch8XGf5t+pf3JSNt7ZRaPsSa5xxqfa8MQnN2j/BiRE9Qk
fErHHabDijeyWdBs2JpXlbKfbQdetTQfHmY6PIRqviUzRBE5rFIiJRGslxieN7aZ/dAEukDQRDCt
1ILQoZQnat2Z2J/GqYsfKZ1mr+lApEtDkEK24DFAZUXpzkouUMfhhxEf5YUAATIpUcPzmd7L5bvS
bzr0w7Qa7k1b3Vv074rC925rt67v7nuu3eWU72sAzjT83ggmlmKcM6unb7c2BaaOnCCxJi/Hqyha
ovak3FPPnaR4I4B2G4QNOQcm07VS8hsyJuvdfrB3uudE9OlKeR07MyIZb0ko8llugsMw/81kPkhE
RsxYwg3Gmjjh2tXBc5OHK0AtC32snYtzObGRnRl8/Y073P2wFaC+ZL9awn8mLObjfZ9/tcZwTkT1
YCR32hG/wOB81BnUvNy8Z31/RxanGc9tVh8qFsCFxYLRp7cYLs1AObVe10J2l812GSr9QoOtn9X/
TH1DUrN4u0r81mQdV5aPWLYiyS7dTuporGe2tUNQKF0gwV2amBptp5LqbRIbnATlppgIRczNlXYS
a4QVqRK3xgykKqcefEEu4RmQzMky0ipKVq1kDDBelQs5yAbJlzUCc/tzmrXu7JkrEfYxeVG2fsks
7boSK9ppPwq+6L9bX11ar7/YG5HErDqKVwrd9rezFk8tNq/llzUgEEcvuYQKU8gNVfM4NgEGlyyo
dhOlNtha+uIYbEsCzicARgHndd6Ek4KdQ2q2AalK2ibCk87qyx+L0icRcIn/GGXqsqEFACRXYVFl
+DPBTbZUnnLvZ7Pur30On24MkvdIryyXKXb8C29uhh02brOPmrTh9DSZ0OB+CyXh2NQczwj2OT7o
2bvBPEiiiJRZQy5IhaCk6ewobPWEkeSEgQkiAsf6Y5fWINOcrqZ5zIg/ZE8n2EDx8dP7MtIj4031
hk0NsyWN2maMEl2OsndyyHZSHAhSMO0KTfLi6qj+Gpz789J4FqdX38isjnRvdtIr8OxLfPumsylR
dems/AwoLvWvfflwZkcTRohOKqw0NaytLZSxXybDM+72B3xhyh2Aid12I2BLKi/JHocA3xE9m5M/
SrQ0yBAJRqXGkzAwlO0WarUcNZt0gZ12pXu9tswvJ6cmor7jQ5kXUk6p5Gqwtel4+IfFrdP2u1Ya
VyRp2HbuQGz+sbvJtZ9/bGes4pvyV7rDGgtQvaS/a/OboBIOqQ7LqiwbvvSmO2nzJzuaH4KNHVDk
D2wEpMXAR2R77pY9gQV7ZVwQmBONUt3i9Ce+DIKP5Gmj1Rn8LELM46AlItpBRXF3xCeDUdUZ3OYV
ahaKX96gEsyjWz7QjUMb2vDJlu8n2pZIGafwDlAeJf2BgQiFGwo4bCQSzYr+7FX5Pk48ptvv/DNW
TyMG7LUG84JRu9dKQrnyhei/8niYALWxGRzP1deA6AKrFiltmpaSI/6vkP5rhtpZ481BBdpcCq5Z
p6epSdUkYkmFdM2Kzbsm9jve0wLLUqzfE0B1O6X2P9Rp5mI+7StuqQcr5nR2pdVDdqLTgaVEnQyG
uw0STMPBbVeqhAlsHDYzE2pxNTm4VXqymVT8/6T3fEi8aVmuesodEVal6AgxOV49zPcZ4RoJFAPs
6nz8/GiHFNblZw0HyAySJQsORlDAzclRtBuTdvun3IeYBJqqdKf8/8YpZ+P7hRrkKMaHzopO6QlZ
/sh7IHVyiBApIh8Km4jhozgkaytDGqFbhU+cnIaASrFSxHJkOSgZuafKcOY/kHXF6bmVyjAhX5cA
khHVxXaAq1o7i33Y/qIWRDehBqgF4yX3IYX65sU8okA5WdK/ggFC2pOdxoIFJ1nmNLQX87H8pLP2
mFu7sOLxchuWT95ab+YBDxh5y2RSsBxd8/PMPGc+2h814Xck1JOoWjNhpWORAZPZx+mbSBcYFbJB
y2tAPtr2U9rGp5gwxymVHJtJ/T1a+SexNlW7enunEj4MQCTvgYk4QOOTpvSA3qP9+ewIBANjTe0l
UFqL45Pav/w0VlJwGHEqVs2f54pBYj2/Sax2e10+o4eLulR/11TBzx0WOBpEw2ul+v8JWwk31/Qw
Dp/D61LNf2J5Z1GRyXD+mqsqqdeFUUmPqO0gD8/5PL1+HjXKNm32ZYSvw4mwtK6cSMAklZxNc6WS
FZTpkdSlOG1/MV9Ll9PGeJ65rpHclE7cZFO7lylHze5zJLnDIB6m1j6HbHlmcf+U1ChdocscojpZ
zi0wJuzrjwK5CH8VWzeygOzLSh8zKWNYam2kPgpokHvP7ESK3UUvvHF8Tk1+MrrBQ1ARF0yKptVD
4EZ5MGuUCPyaFl4QZfSkafCGqfaoRLzJ+FvAsTd5HKV9CUp01lUj+dUrhqSRvELOPIOcACJ3YDjU
VTjY44le75RXIDiZJw87Oa0QYXVLUPTWrniNE140NJtTlkus4sszU1BbqE/SxssgPdc3/Fo3zchv
NRG4cv+T18pp6PltxGurmX+K01szYm52Whujq44SgqHhgg+BNwCoa7qjEGZfn50EE3G9+1iZUqQ6
U4oBO4NNmldSODPTChVxX0pqL4Q7ZpQj8cQFysAEds2BjyKCNFLZ05M5vFX0Tl+SH9LqT9mcH/b7
f3FlhBKQ7NQwwwztIat/HUskQk94PDixO5lMcOLCqO0QCVuIczMRSoRoqdiBVWkKuzoJN0Lh2Wyx
eMO9e6iZaHfI50YUoWra3HWBUmE5kt0yJ3/pSdV7hmjbuDacMVkRYF7w937wFZzPL/qWeZIJyYNm
EwOQ6cDty4+YWwQzJxa7LxPbn46BczQSBKgQ8lbjjCYc9oZwmSxgu3QbP9WLkBXAb6VbHZPKbx8v
MYmS2v7dCMM9qF5qb2hDPuPRi996KTnLanuOx5XfU87fbGsKuuM4+8jE7qWz4c05EweyJzhiZTKS
64looyL1sdmZlU9wgKO8L1jccmAtcfyTIBUuoVj7XSHSYRll602I66gW2mOob3/iOWRnwp8puMKk
b8AzjcEeVQubAXYHT63piV458hc5C8JtSY7q/dKdmJnHWqTWd2riRdhh3vNOkPyt8dztHsIiNEkW
/N+ccEhoC2hoYizECcvZ+MiAPUv6u3HbeY0Z2Goup1udLigeuaoq35AUv2nf9ZHgTZJuYqCgxdtm
X3j++bszzu1Me+ITOr0oyvtdhdGyKX9f/wLPEo4Mv5FmziRynDBs5L8lXqGej37owMGv8yVWkxv2
Y9yHUiwifYiU3CLyPUjxIGiVfe3a4VbE+83Q1Rtq4645Gy1C2VzyOSJWww62mZOBUIqXhiaX8qAH
12Bq70NgknGtrkMI3a2VbkmcXxHP5MSJLKYdDooE96q+DZ1yV5HRG01LoXZIWyNShvEyMswTvFGg
zEj2ngY2m1zb2vaXcpeiFAQ5o3zCUTfkMnniM2NGdTFX16wLitUIEbkeJ1faZAjF/23ZT25J3kNw
X8tDh2pe0ARB8mMZu2fwy5oH3KTnympnNmFx7lnY6qygf6EQQ7jy1bOf3giTrhCKTeyEsx2uNAVw
Q04VDNii+jW91rBcMjZU6dbEamFr53wwjyVwu5gseZjs9j44M9NgM+48m1FwlR0g8qpXU2bkOy9R
ln2kffmeGespLdAQwQQqsuRird0FAUHMziInqs4QjO47hCxOmdn3DYMEUcafRVR3HMIpaiHKWoOy
NlsVT+WOmjq2o3gQbLX2uyiaZDVkeBbO2MjaAZ0/64o6AYkzDqGBOQSjDSFA1pCd48OvLOm8LE+4
scgNQSaKb1eVf+J/ZLKoOQpyNYOtOrqYr7J+KxP2Q8DguoLoNwIJOj1SFZZoeDZ+aba/FR/Dy8iH
xOFCzz+MxAegsdU47NuXqUZcx/mXxbUx0UySoXAcxWfKZbHyK7N8W2qc172R03ixJmIkPhbBZDwX
afJLq/aZ2JBBAg+Bpcx2UiX2XWp3K6z8qmx6tLWcygSIbEQeqQRZZ/kFcWdTo8h7k5TT/JqlzVWg
lqZPbe7DhuEYrH80LxrYOPgFLABVFk8yyvLZn/fSby3A+DD20ZSyl96Q5kMLo4IxJUddon93ioV6
4up7L5ljwXHOafkTOTIUTM/ypfqK9xByGZPK2hvgw21EtKRt52s3+WHvEupsXMhYL5d7hx2/z4IR
KbckcK5Xl230cDLaPD0NDSnMA9emN0mz1JPpTXr+dy/1Ls2waare5k76n1oRHwqPAV0Yb279uWXD
J1/OS3a3Sh9Q5iNDZzlmGW/luD2rNn+YA3TW2LiUJj2c2IJGJrSFKb1NOVj2ZzB25/UoxEBKrEMI
lJY8rGaLYu056cmbPGpvVZ+/d+XwXhj1u7HSPuM3qUl0MszqAZuoeyAPzJY64NY4G7txnpnB4nCx
0lCm05fhRiK+PqQAEmHBufkGFXROURQ3sDr7ewfFyATUp33Z0nuGmCInYEGQ5JzBs7IMywG+5sZj
5+6Q4m1QzYCWm149Y4gQYr6u9VWjJJpP26DjraHuhDo0JqymFx3iyDF51WNpe8xtNEGDO02ra8LX
LQm8MeXYHWyGeAM8JyYdROqlkjcz6ZCPtgdwoxuC8kr+EuaXW9/+ywfLrbrGTSU8HuEGHKpQLQdH
US1Tz28U8R8Cgpmy3fNJv4GCGWopnGMSRhPpTZmW906vPtJi+yg3MLYxA3u6jQ+02pSYRwyTbv1D
40XnLPKHDUOsbvv7Uea6RYTZyCQYFsTM4hIzRtvN+szbNreiDJG3xiNSxhM5GwF59DD0ztJHDmXJ
Xj5Fpv5oJP4Tl9H2OTTfrBrC/fidDDjcZxpm3siKV5EuWEWkYVPJNXHrxTGZGsmXRlZboxMT90IR
Y+Ak25vGUuz0NM3FzBA2DsNVGcybomWPdi6fPRfmWADE3Iw36Nzo/Sd6B2iIF2nFG/MRvxklvPK9
/exl61ODcji1b8StatZnIt8lgBBWt/r5WKAY0o5SRVzLCjaTcUufvtRM1PXsTRGetAhviWyP49/o
py0gDezKllQBD6iRQA76gWJRPdX9fLJIFuuRJaXMPl7e834RePluhr06yo6EDvAYtGGXu4rnyyoV
JgSW21gQ+za4N4EuISNl8eGvlNrbmkabK/LtY+5+6D/L/WXTLh6rNj4Nc31jgvDfpM0fttjYQIDL
VUgJKvsve0u/0m363I3xh6blV2n/vKood9NnR+zCTNfNXd/Qk5XIXJGywbsIy31hih5HK9Ik40/J
rENpHxT/WNX6gCQ3+0K+MB57RblT2Nf2iaT2irVVnBn+bmZAURbIhIY7dKcMKGwwLn9sZBQJqqu6
l+FEWH5vZP4OuAkzzsFeGZuKx0IkhaQRnBoPvp6fhz/rUN0QwC7mB15T49UBTSedHKi03T3BMBLB
nKamb3SyD2b9vE3BrmKtXvBabBdTgiWJI+A4W+MdtO91nZZLMZlh7WPrcYXx/xDL1uYTlT3zgt4b
hkpJZt6b2oA3VqV3tkA/puHLaPL7dNL0/jmM2nPX4ydv3vPFfU6l224jsO4pXDcyHJGRay6udX3z
s73yy46E5ppGX/qM2bMTq17jbsF5iYfYZKE7DwVkER4bongXUwlSEBrb9wYpRn3NKBAXlfMV+OKF
lfABtf+EbmYJdEI79Pyi9RCujI9284md3FkVJNQ2G4s02xhdDiU6i40DdjPQPxQsCIB21HpoMZzK
9j6Shi3iVa22a51JJABAhY8ZIZQodgv1Ykg1m0vgWGoErZNIQ+BqAQPEYAkICjmmXEiKzbJ1z0Fh
a2cpmc7FYoSm/rLo68eitLFN7EQsTlL8qMWPdNwjbZDf2q14fxOnAUlHrYQ5U8MYd7E8aWdfJ/Rk
S5LbC1OUxzVgUdBNT51dhM4D9F2o+cWsWW7W64H9n9dNPsW3aVqeou8+uYFTm1/bZLqBHZQ3OyB+
dMf+/iI7gu9BS46uPvAOil5dQC5BCr2IyryWK+SJXPhbS+WF7bNr34Y4fqPanWb81f1yzert6syI
m1QEVTfiBvAIm7JTJUgdGuvBZGYZb5SlmZgfvSnfF3gUT3GsLVIJjBL1/BIIxkpt6spPKfa9nblS
XeyndbhvVAEfLRLZQ7B2oFriAf1V7ZET40D3IWZPoZ7siMv4NzN84/FAMzGO5OrJCctSHJosRpUr
qZCk3R8P/DgIEMZECXOlYgPckbTEGcRAJF1e5/jLNxlCTJHtJmiS8lyyWy7T+6b92Skgdc21UEMi
0Iv1yWvRo+SkOr8M+kruS0PlY0PCUNX7MaM6vbgRBHfbem7O/NwX0hV0wWZeMYxWphpyFl3myoyG
lfW3yYgjTalf70L5zgtc4BhUSM+6Lu12xcRKKheEHuZgUkBKV9Cj2pArZ9J0f1MRYPJdpQjTzXgj
1RglwLGxNTfuv7ed/kdCBZ5RPM08B3NYGBpt+/cmf3bqfRTUKOjXo9Z8i5ciQFheg26eGQkQK2Kc
EmWhmXG1NuhWaAQS7lKXTRvUwm6LvX2SPTJ4J5JseYuLkayFffD6OHalkZQJKyxVBNlUFyU9yCQu
Rt+cZSM5F3fya3LVF0V2r8qaWDTqbxKKNp4ulvGlNrrrg/HnUIX706BeoGcl4Fom0LfOhTumN8TJ
UiKfPdZETep0J/TGdFZd213qCcC0bbhrWx4/tz+qmIn3nEolkPLsnJsvDI5KCF4a2mZJx/LN5cN9
+sInKA4hrKhmLu1nBda2/l3MSkSEMHUMWmO/uVSLnzgTa1m2bKHNYPRUKMgdpCqs+sIXtV/vy1n7
BqpqpDdTbQl0PQDdYNbowzmIV5anpbemrmq8yFidazrYrX4mcXPa7urEAvnFaGAUpNYEe5aIVnzL
YqO9WB5VsjeYulev+KmuC9Q/Jd0Iaeu953qQtFNQXIx2vhoLZsWUZrn4sthw69fnTiEc9P7MIGFU
bxvTz8oqHckwT3e8sCRZS9YWTcQ7WUbCZtotFpV6eBl7plJLVNERxReBbSqCf5dsH9hm3CEHn7E+
FLv81r7Us42xVarRUK2Gt8iKN+QSxTLt4q9p5lmoKw+PuWfx4vQLN/fQuEYvWNcCUkluS8zI3/hR
jYiCDLRP/9Dt63wQ2XCWBFt4SwRWQJvc+myhMXeqXp3beD7ZuFwO/ZpdrFP9CULQ/WeDFzZcyIMu
OSQcJCO35lR1nk4y1uCpq5PUzc2QsweZymXJwZCzbmWQxpPhpr8a8/fCi6xPc1hJ6KpqUhHsIuIs
jCrdaXolEEKER/pl3ZOF6sXIkzNm8HiMVr5DDGVeZjBC4DtkctdaoaZNPob5EPNhIPBZqbr4Evn6
1er25z/LrGmIo8Kz+IbsYkLOVHg2X/6dTX9qOBpblgIOoP6aqXJcgRHqIFW/BELvI1BaXFeuTBaQ
sFgyDU95zkKgZ0dZNPcp++hLPST6dVs6LnmJWRLpAjqtV1WeR/TNpWC8TB+HFXHAGC/a2VHnv0yy
a3qsLXvNwTeeTfv4ekDIefdqTmJNclP+xCnDkwEp7bMsCvI1qntcFg9RyQyb0qCoKaFt8eyQyuqJ
fWo8nBv9EnI78K61ocx7MoKemhMYISyXxVCfmSyTfNz+1l/bVbZdZT55mW27z+27giLc9CXFYfhP
virym+kQImMyEFBq3gdnkQ8H/kI0chLUz/8nHY80B0xsM1T7S3uZGdoWEWUhzMjF5YPm3xreCHnb
/BUtSb9Akpp+UCl3ReU3IKbximwss7D0pg2Qh9WNAAxTwYn4WvUC25DiKEl5YtE5ZKdpWAK7n3j6
ZL+ZHzBleTaXUB+XsxXJ150za1PvPUDVwwESvzezndd63V/qJTiQuzGTYAKEXlVMJycKsGSkUOEB
E6X96KWYPYv15uBZpW7NZ0y0mBRW5OLl3TDjuwEboJcJPqv1xzKJhzKLx9hNtxGAVjk+sKybxps+
64/q3q/6Q5sZdLlLoKoGr2dHC2LwojcANvlWD7lOOIht4usevRryRQ1OlYeX7cf+AARw0/s769Cg
Iipib4k7Sm+vybutG6dM/bPBS2LZo6Jl54s6IxVLkJgW4SghTWXQQyrgqHB5DDcFdlnPaInbGEiQ
GBGpHo214TBPXDGxmC0zT78Mbopso7EPaY2QZoN5xWlEUdA7VCnM02h9s8K+ZjI2h6y/k+rLaG5g
Jcinxibc5JeBCki1Va94txl/J2deuSABwpMq9ctcDRRiDCDGBH0baitz+YcBjrVSjIOM6VAbJv+4
/JEyEXySaAXcOE44gwDDaJN3KKIqj0OV/AEDo+EkKlhq9IVf3DWX3ZwvyEQIXZ+Z9SxtHF6HqFnE
acsYBE6fIiYzgomPvhU/rDx+Zy4jXSdmlWvvsoaQMpZYfezJCZrUsfOLZmVUKfmr+FSx4UJ88zHC
/mi7IVTiMXSGFx3t2RIEw/ECJoxNVFk/6p4Kvt1uHD/XXh4uueTs9XJkg3q0kvvYxQ5jb34ifXD+
yP6cJdi05iM5svE6fYizIq+eMvqrHJ+aQnJLwgvMX6VvwEesPkqDsy6VHUnC6IIAtCXlVZP/yPj6
KCl9g5zKCttHMHSmF6ddWN3eJsNEeFsEfOrBMIYGhL4SwECLsA+5LoCGNdjJelkghrFzAb0XTjgM
MBJgri3ba6n0bmKh/FWPlipe2Lpr+mutlitBqIp6SwWLJ7egDF1tKK0DH1sk8JV1ajTnXFfdGJn9
GDEKOZgbD6tCQf9XhhC3kh8GTs1ZJpsYwOEqjciVFI+l3JHbbhr1q51Pt6XN79aUOoosI1JHXk/q
AUj4TEoJgy/n0ldJVIzxRaO+a4GsIriZT4cdf8jpU0hn0n3PTKCV+mkF66dGvo2t0WaFMeNQ6Wp9
p/MaZR/FB810kLD6R+t9NxZMlwfxRLGO+OBNKuQniPZHL9q7dteCmPTOQ4ACFaz0CLtW74//+n7x
LRTMVVaz6orfM3psiwWZzoLMtBtnAQhCslgDHQH9kU3pNjM+H9ERsY5qL93YXcoatCtTgxU1L5fR
LZdxByD1rw/LyVZsLhE7aIIuS7+lefsSY8lAkfWOrrwPw3SenYZHk+rUp/ImgkjyO6YxaZ3CQE2Y
taIoXFV3Y95XnWTrumnG3RrEqV4bzrMYmHt3qRTtAgDjqkvD1WRvpYvikT4b0hrAt1vQZ20p2DEP
DsxNzfM1V40njBDyhlY2g71HwrC3cflSsLhLUTGWsxyJOamlEZM7InPXEaHDfoPIokmzUwzNiYeG
3T4RjQ75lMHctAS0VUHXCYS5MC289Dlr9amezcNrlMtXpLXYrg7zTkVLUk/My23KVjgWSmg0K0ui
IrT/U1CaOOaeBxJFeT6MPqGg6LH+g99r0WAY1j9hfHfUYcZ7OtVno5bPxn3EUkfbYsB7ITaIiCsm
ZCSIrsJyMXy2EyWgjvwk1nz2n1PSeFUHD4dQW1NZzhJlUoxwux3TM5h6tmob4rFh/2rZkuuUMBbD
x+6nkUFkSxV/XBbIHo1f9ZZnnYiMeexDdoWZpMc8AfkQlflXpeJ42LKbQpf4ojgTrcbGseIELpjt
qa+LlEFkO87hbIiwqojdFYuTvXcQH5Naj1paCUuxItvT5gVF2RLIR3YGxmg+aLIfeiXf82I91LLh
9aNggW9chIHOEJ7X3LhgsIRqwdsmYeygMS0x+tZhBNYKTPtG7PyPpfPakRvLlugXEaA3r5n0ZNpy
kl4ItUqi955ff1cOLqYTmAGmu0uV5DnbRKxgjIQpWshrD7ShEm5Tbv8EtbRMgWVsQVwH5UCgGp+1
p2LTo2rkkbCRSfnE+fwRaMKQfYdo55C8kBlvv7bPMEG8Xqa87hHc/PjKOefLXPMgV3M2F4x4tbSm
Sv4gx/pcyUBHdtnLhj8DdBbwZdw8q62UyaUezUt6F4lR6cvoUPNIOIRw1pRQgWCSC5tdWXU4qD9n
YwBeQAN3EpFCXofrAcE5u6YYAqrbkJGRmgEhPKs/RbF9rzPpuUnWvS9Q0An++lPVGW1gRAKzP8TW
lF2tXaKIRnjI9PprCxk33ORZ9tRXktVnIXCIMyare1LnGPlhWT/OTV3ElZTaBVFEP78OLGa9IsBj
JblyoESQ9EAKyyARQFEjtToLueUp6G0XRyPRygKOcdWz8Wvi3bCELkYnK1v9tRn/TGvuC9x/apr5
WB39URt8zWR07/R0NKH6pzO3IOnkAPKyEg4UE8jkzguxwkf/uWwI8oC7IAOorts/4QEU8MR8AlbO
eYy/RDYoVsd8C4VGj66HnWQEdYpJ5+z9nOOUWUPxe8ARaFp6BMDd07e39siI6GV+36MLmrQoUV6N
tocJc0bV0iWXIl8vXWXEvY7W9V2e8R3jAmFeLSOQWZnH9cYN6AczYlGtHzHEsgtYAz1NItIEY36a
I0G8osN/Y0mrljEBqbcdTYYOq46Wrc/e9oYLjPnBwu93fFlKdSaXRNTR2DX64I1/4fxV633Ab5YJ
q1ul+l1t40X+O2qA4VnG76DnijNBfL5u6b4EUybFYA2pLRCwwu/AlOumC1Q+61jjHs0D4pP9jfmM
6hcyF7JlnuQagTyv2xRomuZXQ+e3KtwzLNU1opDM1/8xqVh7v2KKq1YVqNryLGEwa9nslObuWevo
GRu1mbuIxkOXqvu0AuLLvL7c4q3syV6CvNab961bniXJn5eVxWJa7r6Qav5AY5CfAvkoPpbh+FgM
5YPR50fm6oUHAtvNUxQmLOhV2kSSsep3XTbesAhmSpBSHtC8KvSDGYedsRJGPwFpWRPAees5zbcA
lSQBPBkbZvSWZxGQbhMgNkmGsEOUSby7v/bkxZTQGWwSBwNZMC8V8ZxmbAbMlxt8PYmpfYhH+46C
8xnodgd5W6VNUGgcAcCoBV+0HPLryVC0C/V9goLVAopeGQBlJy+XstO98ZksuykFvWT+RE8YCFS9
CJo97clPZaGcCxAts85Pk4RsCXZLmFHaD1z+MIlLpzU0O3G9pFH8tja9rtE9dkG+/pJ1nRoh7m2x
biIrm+KaRkoWIkvV49MWKlkHBFUOesN/mUa7WQgVs3z0xgcH91yLUdrsccUGYG7gHQKiJ2aW/9+o
/C2S9lMz5U/tMD5nSUSdXn822vQxaYDHARdml/yePWXrcImTOq2ddOExssCMq8RkE+ZqtlE7ZTEr
nnghI7Nb9Msy54BnaU1dfRM/lSnuK1QsvfapTxStp5/jbF7GUjwviPklayTiyW6q+YYLeJs+4BB6
0kIoV8v8utfI0/pV6V1o8AF0tDWRbOHz7DAfmsj1xdDac+fF35BMK7DynRclDyjh9zJqih6D0hTI
CaCH0V7K3l80gkeG43Rn+tuBzOQpdvYeE1aLheLGdwaAs+AdlTX39U7P9Q0Gy31kaWb2AouzNjZR
QcibGOI2T3dAftN/pg7G5lTV+8dUdx9jKb3vNFyJpD63iuhui6GPmt3LDZSl083iVa76y8DPseq/
JeD07UsUaATj8CNvMe1OdFv8mysIM0StwGv1egMv4edWTv7CCWqJO/g52iElhii9ZRVjoQ/KkUNa
Y2VVYkNVTzAXnWlXYqsS41kZ4oRqlyD26CXQ2J9LCsUGJkZVxgILAqPRHaruGDvbWZD/M/7br0ZC
hHJLXG2WeFvBQPHkGulGZS94ytH6Oa/zRjVvGnnQpX3QmOzcshOhJSoy6eNP9j0CcW7HIh52MTLb
Lkp6maFuEe7NEtAbgj7DgMcYK8Q0hvV+Z28NPaoKkiYNx19ZSWOcvQ0yi0hZfU1MQnncsUzoIbNz
3mAqWf0LDnIoLHexhBpoEUGkh+WjUdWrgsu0QVvE5PPGIXnbZ/1akEhpoNs35n/woggGFQt0erkz
o6bPCaMQEW7Wh+jkbJFldKyD7Js9GGHxtTpmFnRq/GBi6RWI97+vlEsWDGAl2ZZ+IjQhrtkhmU9m
WlLh46sgZa5oN1+LkncmmEyB2dNssP6MS14JN+FD+8UG58ojEicD3I2X1pPQboxy6N4L4+dEgrED
g/ksfhuEW+7fTb1EnCv7N+Or4YYcfd6nKPsXIPOaSG8tz223XwBnkwow+rWoeQauQfJp3Dt5iPnh
JxS9PfjH/VtQWl4fNc7juwCcacxkcMwn/uJwwQsjWWHnsHjWEix2kEhM3FU9bkqhi5ZpjRQRn9cp
JSVMpt/ebsMw3GhRdpC9Uiudy0v5saZg1HIr5BfOrY6J7N0MhGa4DbDiFStHKUAS5RazNGl69SoQ
MYcLNBD71FuYJVsD4CuyBnknrbDSsPOFuq2nozNZO5iep4FWpsAHwOYJIjiaMk9FmKMBp7IuAEBw
irrKpUGUyIrJERZbsiqmn5KXMewxYHqP0HaYhGsVMGAXiwHrMOSxu+5r4+xJURkqR/bVGvJXYQsT
yqZUZr4kepmAVuSjwA/VU2t3GmQ+5F/6hDbjrwERBZ32Koo0f+iqGUwqhAwU4mWemcK+TvGnrg/h
gcsBtpxvzk1wF5BI9gx6a7aa8K2I1WuQZclsiwl6WEgi12HENPLI3Ze87j7aY1KAahztI6W9cNXx
aLiJTQuJZxnGqBzX3iwO101RLhhM4sIsGPf+7bl9AvLPQGau9jjUTCdNp0CfDAIbeLXt/YV8F2IY
7LsaNiD5VuwNGHopvXsa0Whynzj3LwvRVnXi/BqQfEICXCJrrJ0JaVVXSUSYWsidHYVcZ3I23Yl9
bFvL7tw/Rv5pI8pI67Iqr4NsQmghA21YGRacygD/lZ9SFWYVrFXONMo7xOGxddRYa8q4S9O415Ro
Ieuz6DJPUh4vZFhSJWcwZGJxHxTjKsa/Jz1xJYH9eiq6mj64mUAW8WgPBQfQJKJG5IUmjiG5bGkT
L2Z56XXVWxbEy9N6n/X8KShA/4ztvfNQAz8qi7C48RchBGf4Ns8qGZ9QLNRZsbuem/iCRV49awqS
9frFgF0+Mzjgs10GWlMHRzoy8DhYILpDtXqGJysDpicQy7SINZXnmBnRvIqMBZnbtFmUqmJ4dXCw
onzoVyYHuJoNBkSz6SKWd5cOtTL9a16vjqUw9m1ZEI7kWoOtYShJejrafHFCaqJgHyk8TQR652/d
cdXM6rbKq7/yeJpjjbp8ptNa7wKg7/6YQs36RL1YSW/VAZATMEanKffeN2xkUWEBgY3hB3p2YXZ4
6ik+SpK6iyC3Fg8UzHnCw5fkKRPDwS3Wr61CMjzibPrFxaqMn7kpe3pZ8eMw4ecmWdTeg/ykmF5u
ACdLY3RjrqrvTDog22hTuB0qGpQiym2542vQBk/JJm/C9J2Vf97yNzXpgm4c8HRwgYEtfdGQ/Xrr
w4l2N7PMYEhkjFta1d7/WbZAn7sS9NOBFunqq5aGKfC3F+TGMmVnTPimSzCDL1xbfqu4wYUs8gGp
adZzNYTnP8FeIwyyBd006x+FGRScJ6tFymY0cULqNlYmd1SBam1CPCjDRfaXOcEFMJasrJOA4IhY
qLt4FZnp3Ig0byrujYPYp01lU0dVHqW2EIhkJ4I7GZr23i4JEah/CowfXZFcC88fF979y2PXssc2
wg0b1asMXvZl+SCtutugcOvIKrIDl64aarIe4c8DKvEmGy76Jm9wDbtklVAY1J2440TccfjLpvWS
Jfz4Fe8GrglaGgXHQAouyklhoE4Cu5F+h8qFqM8ULtkVtA1MZypT5Cq70XlNSZa3s47yGx4TQchv
e5a9dXr1bObu3r8rS3eXaq5dU79MBDtZ1FZo+tWc+7HlEafQRWLEUzsIi1sx6t/hZapuQ19t0VcT
r4TF7bSxN8vWb5UQ2T2BLgcAkfNskrpo1pBfYi3lwmXNPzdMhYrt3BBXekhMwBYCsNk+GBYDL8Sf
uGIrXLEoix/a0YW96S1JSbQtW50li/HWIRrnBuBuIIDJN3TQWo+DXkF9YxECUpm2f+je+tWwM3nH
YCu8GU32LuyIq/buLedaPs5IQbZzy7lmScL/prWmOqBNW/yCvpMjLWUU1rATgMVfdf7O58Q2noQ4
YXy12gMVGE0FpdlBlXQk2hnx1xl/bLjlUsDetqIm0mdfqFXydxF3J+SPdT9WkVrrGIJcoa+xtZml
Qckrlfcu/2oXYqZrLfyq2ifeJlccBahHSGHyU0MikFFyh3Tc2mR5XJKdNk+Ah5+Hg1kEC6EF9Y+y
ZFO3Ea3F0L0aTbvbfvUF7Kp6CNed3r0uozpIXny+U060hYzLXWxZDjels88jkkxsPm5dmfZAuEKq
G2ECKpNUksjYiDPaIGRy6aFeiDXDiFsv6FQWu9Hc7WHa00t0bTQdHLc4ouAYNW0ajeAtpaSz6/P0
NevFA5LNffIRNRiX8jz46r04jnMg/xyO2tMwwA4YYKkwzEJkzosXwDOcZ9aGTEg7JbnoCjmYjsGo
J3kZZioOtcR/eQt9+W3fGVMsVrDgStbfrNoMDel9OvbzoliuVVO5oiQmw77WKO4YpitRC1/JzMbr
io9wNkQPibetiVZU2e9T3eAA3oO81INB2QPCyQuoVmIf9nwHCec1FNkMEGnq15eWixvX2Jw+VeFz
VvZLOiqeOg5uw79ERLtT94E6ttdlXm6d7s11dtlqLllPLNtHdVO+QL+D0aJzmDIqLtBfK4oFPuLS
BgLBoUpUj9NX7wVVntwn5koSFU7S1qe83lhHC/f6Yy23oFLHYPpvO/WZ5SNptIVSdd75Ypf6DQz2
AO3OJqQXxLqISGIJDh0Dos6TD1AQc1uzYwTNazbqXdi8zKErn2ggA9Cq8veneW9LKSpWBlPzz0WV
w7kkN0U54epaugsTuVjGmQzJPuCs+yKcIdOkcJLa65wX96R/ZYcgUMhPyiPJhEBuGlz7UfUJrmQi
fo9J10bS64yBe7wD2CT0cPqYm+GT/zYrnBreyxxYFRRifFKMgaMhnOGCnIStCKaCpJ2zxUhSsLQb
2Z6Iks0II6BjJNfrXJSulJ5qw7LZ1fM3FfFhmBgglUC5KOoRjy6mpk6wTXRKRC/MCr9x5okcPh7/
EzJ/IQfyS3peaKG492B0lch8uZXA0S56BN7ZZ64Ro1oj+T2ZinfmWeafft7jaZww15PsmqUxJkiR
iEsivEp9fSfzCOFF7uXj8KjE+bbppD5t/2UT6rOmvKl+p832cJ7YFKaO9PJosPnW1Y9BsOgWRvwq
JcKOxrWwavS4KzQG+aBv/ufTUPBp5Brv09p7rOc9mdypxhOMuBzMqwAjSBC+5XaNCCB6JGdbKxe/
6TldoVcM10WbL3kPHmKNx0T3NBseWa/jQUZ5e2ikv3A23lgzOaIK6lUK5TJlWd+6lBifJRNlQZ2i
HxojZOuB0gmeLIumBt3CPjJG2v3mLJEFZAibb70ud/GKKSJlWlj/V2p/5XVGPy0ThDNSEs7C6KZF
7bIQ8EGHuskmO1d8Z7Ekd3Boq1PIsk+zN36TRZa/Bq+YT4d2veSjEU01U/3cJ5wnNLr8dozrXd/0
B2nieGzhcIGqdco1hTxG+2+M9t7q0YttNOh4UXWA8BCDV2xsqStq/RfwC7Y8k+CjUQnOxn2bYW5P
FTjjaC0Hf4C9VH0kV6VOf5hd9sUq1V/ZDKT2mHfOIUCj1IQ7NpJd4oIV06tdf6HO8ck6BAioP+Sn
SCA48eoisYe0XMA3hrBXalRSspciXwYvEdCCV3LpyV6JWF19DD9WnUn959bkXkqBnjNpzPvcl/7I
vcRanCEzDKmynnA59AEZ8ouFFjb/7NleZoIQp50ZzkBJs0X8/JFel8oV2AF0mb2S/qaUJFCmMqMa
xVty8qTna+NllHGt1QViysQSDw4NJt606b1pG+LaR88qpOeRHI/PB4iTyLhPef2GsvSpPpNz0/xm
v3suAWlY08+yls7f0k+4B3L5w+8jc1rsb9PpUqx0iIiWHhgRpkZN0NBDLV7+Lzexi0u7rbd/Kl5G
u8Y5gWhyh2K3Mp5EyUmeqj7TcGr1+WK95avxTpvXZe/Tec740ScG2uF0rpyjXuOk6a+1e3xkWvpE
FpbMALqEaPo4a8Pi79bAwfnnLBJRd+CCUXlYkcuNWTBp8PZxN83wifQ+CyxT8F9F/bli+9b8wBtV
T7eMctZKnq3JImE6ohyX0sm2tCos/xPZ9OVwzoRGJIDnxWRkd2UMdofefjKq962bn8l03JlD4JnC
9ltclrK+ta42yZejBXfy3+QZxNZYRMMa0xzQFNYM1xYpNIwkfBEoAEeXhL0Z6hwVfI5pcpX2t4bB
Q6n8Rvk1rMslEwDtYcz0MYKiPt3hhMvg+8o+i6WiYr6oEVs7aQtLGQH9Dqv2BAT4oUQH+waoyPGS
kPvAokt+uYJ9pUicQwRsQgkWQjFvUTKj2/em363CfkW45gs1x52o+aVBL60SuyladLMSqtFm/z3B
Tj0awy+y1ldeN3STgsJGlq9iHqwFeIOYDXjPM1erFSdD4aDARV487S9NHYNzJST6EbI+hcBXofRe
qEIC3JH9zTGvOjUMokyt4+UnMXtHgV1xfR0crgRe+AOGQzk/bkhXEUCiR3gjCEx3Cil16p/9tzTy
pyB8BK4YedUyiUTjyEOspIj6dT+19mBgBJiY6mVU+wvobGK/jH6yBdE3JXQ3HFmyQqUBOWPVGuaS
ib08NbiEVAMVo4vuh/gqqTUDrZ7Wg5nbBFeREHVMioddIOwyM9LNJTDSgDZLPq/FHHWHSTpYG/Z3
Mu+n7l6O621Vz6VJNVoBk0RpZTPNDCSF+s/QvX4idsqdgCcmPtA8+2jfmpkIg4Uo8FMFSzm/FtqD
MRbBHkesQ8hM5JRfTHuv7UYyH82q4us6DeYGr9644IvPjvFz4y0gYMEdLtMFO/6t6ce7SWki5e0j
f9tPOW4NcfgaC5IX1JMFSmCIVDkls0eK5BT34/kwhCBZ9mCZq8DYRN9Gy0UqiUXO6jYunHlXDR1p
kZPPhPyrWcOaHGLQi8xnTCOUGjEgGzTUs8xhXOmOcns7te+bUr0Pa/OG5D4s9b9Tp91lcMbYmC5Y
IuMFOfVRnrQq2sk1HGZi5bsO9GgSwjDjALVIKHMkTA1ABDkPtloJDnhWFZbzzYpU8VRjb9QLAeZM
ej0MyOOuxcH/OvyBf/sDYQVmxop6J7F3hiZRvBdzAvxCoP84sc7hjieIhqnhAMEbMqMnorZYtRU/
a+IXIZyYkRK+KJxGe+NyQk/zD4uKb5XZRaVG0zbyWUlLXpXn7hPIAXRpPO+LCPmXTnldkFkj0WJl
B7JJA9f0r3tVj4vlyKAxh4Nv13/Tpu2m8AcWtUAqieUZnr1Bt4qWZL1YSXoVqvbaC92VOcO1xmhU
Qzgw4BlXh3axbK2gQZge2zG/RWN0DCKGqg5Gec4wUncs3MIatKNXHm+Ddr3GSo6kYkBSoWBWWVDf
EIjMGhrCyTlf06CJ7a65DROFy7kYIWhU9WMZudl6hZjMGQTpC9UtRKWWxohFI0U1oi37HvLBnbMp
qqciotwMDbv/EsBjTZvoWT0VD2bJATJT/l/Vc1qY+BPyySmRNmBvs5ZzmRGG2D9TWllaHlRKIk4X
VrEk39UTbAINvHWioeUXvJFfu5IytOR5NxhpbCVeqaX1e0J+iDwnq8hWR+K20vXmiIiYeku/D0L7
YMXzEFeLKFwGPo4s51+SOn2Wh/iRA+FXXsuZHk6ryeK43ZGgq7e1B3mjf5u5fE1S7YL8k7g3CGFG
5wjDEXJRxmtq3gwo/ZKcsmgW7QFOgwB+RxYgXrNnnhBgZrKTaDzbZ8Ck9Sf3m5cWPGv4FehFYfVK
Dn76wghRyPwWrAY14FctjR5SRFRyyIxTPMW8/zA6nfq7ltEJwMc2x0eKY83iHJOZLSJE0mq6dOYy
exrorDAVfI0IpU0+AhsMWGGc9YxLaZdX9Z+SUk11IhwTHARK9nypc4YNT/pJRd02xKUkRqKtu0s/
Yqv4MZwyokGzaA4mnftny0NLBNqk1T55fcMrl61J0J/coQowU5WdqcbY0A1uDsN2TxgZWAhJdH6b
neEB1j/3Rcd6iZKTAnSUVuyzoFRGNDN+Kx8Yfgt8vy854x8eNh23XiJ6Tf1ZSbAMN90v7YUAQ1Uu
omKSMAgAFJE2mn497v7itIm0tbygIOSfNLf84e0ZRMKqnyasbLv6uyXLEUInIRenVpYCcU+CmS5r
/5qmIdhoJGmCQPBgIQz3OaMSMeFqYYpAoiD71Up0ARgeyAZ2YWy+1pb+UjHp4SPd/dYE09WdJlru
unpkoEzHDCpoN52FUQ0XUkC6VEC/RRdUTaRjISX4mi4Kf4JClyFDnoC5eOL2OQEELpcFNfRy7prq
vqXbvQ7GHIGBISlXbLNXXpWbthjX1vSlquNghDKBcpPNu9rNXHyHsMM6Q02VsdituBY7w+d7Yu4h
9JPXTZyRZ1HjjOsVutU1zLU+bN8KJ0wyy1V476ySpoL3rnT31UQUPZCKBpqkiSmRbmMz4HOu7FrS
b2Ky33aiBAtwbdlsxSJxVFn3kTYCDZDIaArJOd3eznEk1wGqGgbzkPjGHfkUIhxs8MkQpUUSryxx
elG6MXGx2qioWmIyzjzscW5ioDW7eISpOZtMNEfmiRUmK7nwZDcpDfc3cxW35K7f1txuVTqGwZUS
tshQSvWRtyNfnEKBAEawRQ8reNI62yjh64mhse+gtgnLYqsLSJGBi2wcTkY07zGWUJd5il8X3FIz
CI3rnZw0BKhsP5UcPSxf9jKAf2jupbLZQ9v70kGfrxOYsqdkccwhoJVX6a9Yfg5YprMou4FGNvkY
kFYekAB2NheJO3YJcpXHZBoviVxcrBzlhDbEGseS1XVRKbLUFr8s9aciWAFwKZUVK5PslUk2unZH
ukgXue25QFD+IFt20qHwEaj4q85KB3WqKgWsdcJs2kOzs5gSox2UnXr7u0vTldIAjQlLNADehK7X
xxHIXY6AeUSo2sxUXLj3BHfR0NerJvh+yLFoAXLFCHR9CsGVV5/kLruLCeaLns1Y8xjkrzW0EeFo
Zt4ELQCBFNShRNHRbOPZgpusMolizRXOEOGnsDHyMIcwnqp2WWVBOq1+15I0tFKfwlVrnU+BEUlU
eC8qG0ywISXHbvlmzO8siLkrXbC1lw7Myf4ejfn4/icl/8yr8RMgS7k7BtsPWKbwXWgbbIu6GFKy
umvvJptla5ef5rAg5D1pYnUxhY/BYFd7aOGsA26o7GUdnWzQHNImZJ1dC42m+jPhqbEbo2N0Ij0H
OXukdQcLX0TLmnsbwmQozaf8rH6/dqAbWvMeAqIKy2cWP1+TVXND1FcipppA/Mlen6RRJ+60rqzE
ZSm2mqhJszMywR81MoSxzMO9f7zc2702Mlne0QbqtRnkDSgsJQ3XNg9hOTGvYulDLxnRIUVpbkSC
UeN7YQD7VOgAREEP5XUICX/X2u66lB18E1qIugp0/Je1hFavC1++lL2VYg6j3XQkkmN70lIobZJp
chLegWQS2OeLp2mA4g194g2xI4TeF4hJZwx2sOR7gZhGPo2AkSMJxk5kYEDIg4nggHZNcPsWVSjY
MTywWL5nipMPLJ6C5Mqgy/ZXxdvsvto2AbTCQJcbhAuhuh4ejR6Zler/N4JNRSrtCutA8JMhY+tP
fsZrJ3Bq/grp+OBIqmBkkZzSWUgJ9S7q2aZmFE5TTTYywAgNPYvYU+93bcBRiPXlu/eT+XNFWchr
5xl2NHGEPXrSp0k2Rg+zK4M9it9o9R20uaTK1Q4xG7vOjt81ZdXTzMxfXqFFLIwGnT/2oOPFsfwZ
4nWRCH4/fKUo+HWuBgmucrEo/ka6WVOBQWHkk0iWV5skuY7Tdej3C7Mt8gCwXxOwqglz2Pcq25sq
AHTgSlXpa0LBrya3xz0JS5FZMfoYL9i07mEw4h+Va9ZRuQNPWbLCJUN8UvxMnXz+E5kdvWk3XFZo
z83yPVSHj+nxYkxp3A3cCWcw5jWLh4LWguVAWvyH44R+HheA0fppXwB65f0DOJMybUpxbnf4JLlJ
c+7BBYE3EOeXQo5EXrEZb+2OSbZp7mKx3I+zxZgbY/zIRsKSuNPIV+6bqzhIF0jQF/XYX9UVfhBw
q9FwTLEMFdYoe7AxVQCO45gD7FoYfgJZRBZGbymQRadI5bXV1as1TbfcFhXJLRb0G9rTII7yUFho
KMwn1MJvZygUfPaMVhd83tb7k9H46wLEnkCLHP/VRNZCbZCQl7FQbGsctysXqlUwveJC3bhQMzAN
BYHt+QqqHzGe2ga1ze3vZNLqqBVVrspNJwI373qHSBCIVy4TB7dBlwKSLgHkldHvZr8ArhVKWHRV
BNsqUrY8Fn2RQjffWhYpLamK29NMe8T0HaAvcqrSKCtDY/qWBPjvBOfNzDw0O2ekuoLv4AvRcZtv
ClW1xdBusNyu+GKabqFHRkJ6qBcpO6v7FbLac1iGN5H8J5KCdO4BlkZ5Pb4XWY9VW38T++qNZ96Y
GfYvWoSNJkeAK81aKLFVoaVoRC9nmS8To7PK7l5jT5nc3zKXbPk/mYRXRCMjDVLdmBWktD2CLLr9
LFEcf5Fh1lc3LQEYNmsAmQDYm8aJaEHP5EWnr/b6uvAl7WshkGdgqLnzmEkJDcDwXwwhQh8fbas+
pfpfSx7pmy7roUArqbTXUls+qt+HnIYocI9UwGk2W2uwoN7oICFrZXYqpDOY6hPScMKdz9rS3KyD
OeVHVYoQs7Q4E5GWHktMrHNUS5AukVEsxludlsiTiS4z6bO7+fr1p6JuMWs4DzJSTPJ59JJLQGyC
CYZPH1WtFtU4nrq9/t+UZsYWVOB9H3vk7mkV6zjSO81TZcxdVrDumWMwkzFY0fcNSBBzh/zTuRpI
memBef+mxowTUn1jHiihzu79plDPxUHWmJUFPIfozBue9YxnPeVZz9+Rr5Sw/V7ejVTk8ma3Zinw
bIE44p1mXOTJw2N+xZqVHyYyRdlgPJHAxnvZDzXC7TVgnBnf+7i4BeCHV2ILbOHxhaEN0hnzWMM4
kJmGNlp+Rzk5EY5VNLVTYXYRqf5Lqv+O6p8IKW/n+0w5vi0q/3mi4v8665o3sUcD1DpIVTChwoYy
ilAysKDewnukXMTGMUIKRzFwdL1fz5qP5NnWtl+TI0zTx1bun7UwfBmm8sVsYYAQI3Nwt0wj8bJt
Cn2NmHkDpliL6lN/J0l8Ypec8KWsdSQs2AoD6Fp5NJs1EWxD+Fe1sYlbZ+nKfWTLXNoUafbIOuKP
4aSF/YRPVRB1HfDLSWyjuOzwGF53e0mUJ5cJPWDpdOAb0kl1Zsz0B2QbPTxQSgoLEp/qntOVNgnP
CiRHx8hpTWmYUGtkSzDCVUbT0MxjVHZZ1EpbCB45TFOgVchoh2fmN8l4zSoCTs/HLrGjRYCMNkDL
VrdOP47OgIqJQwfCvrTqjCUMMY/lXUXRM+Ev533dUhxA7RUrN9hiompllWGFfkV6kB9vU8WIuJae
Wm0+zOdUXMXWVmQMNc5IV3MZUYeCIBhn1evMEbE2kqB4/NLnBo/8AJh6uOR56dXqr+gxYzhjFf1e
mi47iy+N1YR0/1aa9Dnoy92Kd6IMOvIe2Jg/FyjaxrtmfzfqXeOMEkmoPPfCcOvV+SHsy5t51B9H
SOAsCmDYQSxR3oZ/RzgqZ6TZyp488ZZrwvZM3iZhffByBUQ526ReIGzuAz2B/JUutlwKUHC7kI28
SyRbDOTuwhz8Cjk2tPj08xymC0bye5Mv/F1Iy3E2yVhvunIJ8OTtWHHFBG0q+r0chLqkOMg0RApy
nf18VS1OiHU8PdzGabvK0S3aUEZbuFfJ/7OGbDgxuXw7JAMKSzIQi0KYpY/0m5BjbU39ZFsX5rds
G/hqjpM6fyjmYpNA5U2pdJls2ZsZp7NuPmeKDIWiCYr2CAb+VEbdhjD8JpuYkqb8VUBvmPYhXnOR
YEgtZjcDQfgru9OIKu2PnoFoI74NkvQliRq7Atbs74JaPMsmeyThTqucBgnLsbL+kgcGBwl3529+
3FQhJgQu5qx5x0FqGfg2fE0a0Gvq3Z4WYZnRBSJMQU6MkFpFmdiEmEMq9vP8dZ56ogIJaNIRqUhz
Sp3aRR27aGJtyu08LSmcncwfCq7oM+LFabmWynBlocvvY/STAosJcmAZ88dLf/i0rtqOJ1A5Jd//
x9h5LEeOpln2VdJynaiGFmOdtYADcMC1UzM2MAaDhNYaTz8H0TU9Vj2bsTRaWRSV0x2O/xP3njvT
GVQY0ffGpYAb2MuSOywRosMXxVbsEn4XRTxAzzVAXRNXpA7by6FicUOMtqIKZwlvkvTp1HHNr+l9
kVAMLl/umRGcKZVDgdvmSC5d8gAdLeX8w9tKkyxa016M2ctYGx/b2pOzU2HgrJrhDolhn28sLL17
bM/8V7I7nzIf6bpf0uMv0/e2f+v52LZvXbuysiLG3MRHl9+Vhfuq42fjjUqG50PrMyo39m5Ee8YD
uZ2C4fTjmZ8ATa4FmGwPmnXLZ/U6lP7Azj4XMQACrdax3kOpjl6VQIhvL8b8Jnj3obRYrqHbao2D
P8ArlE+icu0FeF/mix7pLlt5+D8skd0++rSgahibx3phPw22uQTrWGjI+JQA7ie0RFxwh0L7peEL
M+3oloNNNTUOEoafBcYAnJ8Ud5lGEheK+eK2viy5eGWJe5EqhZYXm3TcHhU8carJ/JPMRxHpgjc3
RK0xRMqGbF8rIyglsKGtM6LD7Y03k3Wbjy/LF3vFYaPoclCYBcOVTHJb167qs/oILYSsk5IAyTJk
/MvIhsBD5KSIPYWgJAi4HwZCguUD7LQD8/40Ps5yciyt/GjiNRHb7BgT2JMlE54e5VAmHBYdDkfY
s72rj+U+3PzXPY7s+J505dlU0JvTrcfHmJRA7Tw3aA0sZ8TQqTAkq/vGLZiQ6ePKBspRGJLNqM3M
UfB0IvGmirelkGIkoMeLqy+TMWulPINn0z4loNLCspzLZQIqm+dwQAc66jLUmZR9j6u0uKvCLH3K
hNvc5/VJbVjiApkj86Abctdoh4zLgtR2K6+lS25GQa09qSnOcNWaDhPROPYykvki5aUOQ85gO2Ox
KlVqCzdIDEAzRoRjNwKIpLiwGhTRJayvVXGxSbCQZ71pN2X8HeG2lEmOXx7B6jWR9CjdAOtpyaHx
4RES1zEITAf7dyFSkJ5BmgKOEf2+9bdDDjtQOySMVGoHni9AKbPxxK52eE3sYSdSIjHQ/yExOkrZ
UhuneUTFhLiVY4TgWZIGvFLJ9/2IoJBBfklg8FoxkBGroEM5wiu6a2OsEDs8KANMwxKhl1rtBu0L
GMRTKBDxgQ3DJHs9Q0uVa9Ccdy1Tq7mJDqqeHuvW8quVM12e7RmRJvLxiuYBXNc4ExV1uGjDw/xi
drOvdJ9RpngBVo8eCW9YMMR9W5Ts7FmVcF4aW3tNbNBRXfOS9f0rKatvs6C/pY+12byiuhaE+o7T
4Q4rsOilZ9wcvfZYmNODHhAAAE5xAqfYmxl0BYKC+/ZSaTtlME5iAEFRCDTl7WvStUCvqoDTvovQ
qYaEzxSEp5ZmvwvN5DVj1E44AOOLRph+IoeilGmqVyMmBD6CDOoLsbT42Zy1Djz12CkGhcFMndyi
geKuLnwspv7sZS/9DEnee9PDiQYFwlF1L+IuaF5kdn31nD4kQv8wEWCiENNZtm+jTLr6uLxIsG65
5rcP4py750LEdzIiba3BMXn5hNCVrr8dr0I1X4eBm8YskkAysZ5nrRURhCnE98kX+uiBK/O+Wvlh
GL/atLqtJNhJ0WWJijN4MzBmHNOy1xh2IcqHOoGG2JPDNSIHcyqU0Jqo21n0Mvza6NjlQTUR2SQj
OD/1BIBPUTgpyyDTeiiNsRNJGcm1PS03Iss+OmJfIpOjq+H76UeyPnxeRr9bNT9qz8uiunVs+ImE
N2iS/DGatkPfb2C7IV/fZwViaK3ai+HPfqx2Rai7zS/E3wLeQEhzuQ4ZtsJix1aBjsmZ2L0iq+Ny
pULA1I7qtmEIYVYpOmGUTTRBY6d5WxIQyIw9tsWSu0CCUZMQo7RZT02vniK0/VNgJN/4uLImEGUj
eCTfWkJpwoCwFl5Ki/Zeb+HuYJlyKkV5mQoDQnPT6g8mrBSuI/YO7HLExiWf0lhvzURaOUNwwhoj
3fSWRfJEHd3yzy7sjr71NJFRraCIz8vu1Pgkp9UsE5jLkzxggMSqCQUJwZjERNYza3KYkCCWX8CY
cehAvXY1ArgqggAxhjjKk1TbbZsHlQ9uQb5WPtFpt8pnIoPiRySXO3cZBF3qOL0dHY0/lR9ilfNB
G5tj57aEGzhTODgh+NxWQMQoHXNGbvT5p6X5jLAgZt16zpuWWQqmb8bprE4ztIQYZRotOeq4ZGZc
MlPImpLgxSgnbnmBLY5ipQlmXfOJVPR1ynIYhfuJ2/44uDV7nKzu9z9ZDmaKK8Qx9FzWXAYodtZc
qVns87B1YsTETNwTV4+lK6XLzaqaW50PN1OChhH+xgpwhk37CFa3CTJ+ltmeYzczHKUgITCJ/T6N
fYuPWjjzzmPwFe4VE8s4VI2lJ6zHjwrLM9r43FgMhUzzukADUEST9Uz2QKb04zgr7B513mFrBAQv
BjPNyhJr16brZcyDF71mlgttQmWQFiEtRXZx0IGEKOWp04YdJj12cCx97d7UH7Lfw73CnSLmIDxQ
IL/kxZoHZPHsELH11csJXS3C9Ye6lh/cyADFyl2H0wyP3eIrfCBu9VfwqNx3Q/rTlDvt6kaIkdR6
9FQSFGo58dbIdIkJcVsE6uuY2Z31uVq7apXOzwr7qOaAU/1QwFLs9iXKaWNAUuqaMw5godtWOsGE
K4Zj1y2ZYHW9eKjVnD6f4ITm7J4aPJ7KhnUjG6AD5zg4rgYVPS0tXE+LH6G5oM72BR6tuQ6shXru
m4Uvyuh+WQlkSBtx1VIpsDSxrUmx1w9NjwIlm3zZaW6wefcFbrGqARq3aTVNp0P31tNBFnSQWsy8
q/6cd8p9YP0geqEqIBQHKEE4TfsdlmtQ0ACkZGozszrkM1HGRPSFMQhedJfYqbTePIheRvYSaaO3
cjNEbW5LMPe86TgDohPpBWzJMYBiplXBR3e0nkKxAs2M0px6R/F16pKsFvdT8ay16g5ljJemtTeH
SKTtbERKByHcQkahHExuKku2Ix/0lAI/BSvvGIQ0jABQYW9dlmMYq+7yWj8LVf/aEoUXo2dQSFuy
2u6FKV8/ocuyaErKnUEynvae73VLPE1KczLe9ZUb7mQcGrYGC9eekQyBkfLCjXf8+b6Bu9DyWSkK
jsTGoCuo79FvTwM0g8T0nN6zegQAPAMUhE1q3fOT8thV1nVZdjpIaysqbRYZNzxUQTxqvgzfaxAP
evG95ehMSXjOhOqyAuaSSGa10rfeYrAIEORNAgCDem6XDBqgmeFIfumRkF56d4ayN6Vf740ko7JI
vRzvGkEmJ/IZcOh0qFIVxxsG9sht6XaHIS6CaUwPZloEDIKTDH/tGTGaxu+dsGsx32CLhb577vey
tOxTsP25Zuxj82fIgon8GX9lxJk+oV+Kx9PKpKll0tR2oPgtrNgEPcYAp/GQFczwNI+8Fp4669rC
o+4TBh8I8zMzu5h6dJsW9V6085WZNuu+wrwR6ddG4g6vxnnZsTVIX8/yPuHRdN8xXMk5XJmuafvZ
m+L5XvbCXRfzh0TOH0IcpBlj1jE1bjiFsxhYYnlbHSOST/0UHpEaHKm+M1nx3maPTaJXbnxH7OgG
mcclN4YCCqii30YP2wsUcJ42CcH5ghBVwl6uIzhneuwPoe43axTw6HRjP8N/lofwHhPsaD21gnAb
hW/BQiZpGXsNeMIGwnXaKb8p5OvoZCPj2vKQKp2bsGUlmx3bFHfd1gBKpIir3gq+vO3zp7xtATgI
eyzKqObzx1jinWyuHj5GK5ZucSrd5qa+sem4dlNHkCTO86Tw+g7rjBSempuqMiEou93qbouZoiAq
q2BcjcXR5FEQrKz2nHxYgUYJuWKHrz11RxW1ag4WOWcFMRMHS0UAj3e0Ukdh5MzslTlqWxL8TXIm
/VKNbKlaIr9aABMIgLJkiyqemOdF8SPV8NmH+rxZWbvzYao+lbtvQNsieAvtTHvMYG139NexjjRo
GvGDssrAgRdpSJ/EDzCYxOvVduX/asMH8uiULWKcL5VgPiizn9TI7Im0tI5ivJ51mcto+lFGgo9Y
MNFEEkme4JBnsB7jQJ+VYCh/YeE+9ZA9WuvaVDcFbOBUdEc1fO311asI8pp/vLXQF794B/OX7DgB
jyFGYq2FsUGOOA9JmlErGk6BqwoDJYwndBJE+ikdIxpwodqV4E/xvYRJM4R49kq84RvxUn0wR+Mp
NtRnYxJfdPQTkGZaItsNe36TcTRoxQz0V/X71qTAi6BnZEFsZeycikDy1jR+bxvGxExSs4d8al9k
MXtJJuVJ5xzk77lRlmzDK58tJQmWYYyvdx6vrUJQbYziRO8ORYQbW3PBahLSM6R+qyHA1HLPSV5W
6jMWjmMmU0m8GMAIV1ZLCdxsQqRjQnEallMMDHJohgr5J/zofVMht8SDMqCVTVphp5PZ2r0S2aNU
T0bTPMbPSpc9pKpCg8Z/wwSZXtgJ8SexQqMsezkjueTVUqYrANYzE3jvKHgdPE2eaAxlrtSwobal
q7TcgCQI2XIahXU3zLKjE/9cF2x8cjvCGS1pnw0ZhAtz6IY5NJMJRGbTE8rBZx2O6Cyoz9obdnui
GJXH1smll0RmGZaczFHjoIXpxmuHBVUgqrCYwSx3l1zUDw2sptQ3snnbmfmydG+sx3B80SAkLRCS
CEYnbtgmozk9ijkdVPqrb+zEaWZSg+8WouJ2IHwUUR9u3X6EEq7Sq3fJqVSMY4UW+5fJ3puM06A7
TmzMqBmQjBG9BjE+3wxae656/MYmtY3AolgRGOow1raP1RG4KBdifJ3fF7JLYvVWHKl7iYY7Why5
JUQW+biYCA7hIJYdJpsxewKyLYTT8xpSf1lPEspeE2VvwwcyL+Y9I5PyWBRJaYFHFtFMhy7jmgvM
IjGS73D8cIX4mE08SSfHzjddeUFNmCh7QPU6NMdTcRwIIqGboNsS95owsaIcAuILFuFYLeN5BYqs
tgz3dQrRb5X3SoOhvF6BbZo8kN4uhvBa5j28VyivHMyGKZ0X9UdkKV7xqtwqglilG2pC24Dnk8Km
YP5bwb37hYCPu4a5ezGXaqcw5W0oUbgzjCAJu2+zwf8IZqzi9U+m1tvI6PyPyupKXkKPO4XNXNVe
P8WI8ov6d6TwNVlyKJ9QFLZyXf+stcUm4yop9fO0Q4b/I2L6INcgs1hRK9R1Er3Q2qK4M2mSVx4A
+vcKHUCaehPH57Q9da2focmdGS7GCAe1d+pqomSrwb6DIBqaQ9GGQbSMjDUFvH3CbADFR/kYmLtN
g8C11ibHRaXQAf4namAJ0pW5F3ijH7lR8IYQrkZrOVH6yqGEyB9X3rUDEqOK7MVbTr+GQHRCW9p8
V0NB+P1UuMese+i9N4LSz3U1XDD603UBSMaGsyS9D50D/6Rsj43JDBHCIeiKAnWJfBB3DaLgWP2O
QQ2E0EQsbKBCG/JewLkOg6JdWXy9WZ3lteFZKky/fytVUs2a+EE8OKpmv+HdJDHTuKpkHC1HATwp
IAMX3yaq9Bh0a2VbVxO/KfZaVkYj6nYeELXvSJnOgc2RIuzHkxF27HFUp1Djh0QTCC57ISHwmlqp
pwkfJds/2Ab72Yr9qW79YVz9DraFFqOwyF857Cj2w+yKifVa4rGIGuocggchuGcxxZwCRholXEHd
spavK7bOHcbbimvdoqBfsceY1qltMQhFJ3AI17GZbn3Z3dkVg9xPnJpF+y6FzIaQXhuDGHMhQK+A
n7pIQcWHuC6BIKdORS+0yevnybyqbAvjZxNBeRMX53zXHGclvg6rghoXeTS3lD7ktoLiibJTPWsb
fc1Gvs/esCwQL8mMPAhVOteNZs9Z4c6l/kwuBynIWWljLbMCaDFJne2TKQwoWpCvm0EdKYGUYimK
f5n4McnJWq3pRSjTZ7ntHpkD3RXbQloJbWKXCG/je+WCPjyDoYZFsF64T18bOoqUjsL8Id4l1PqM
lEZg1xNCCwJY1Hvzrd9HbxEwm2rMvqnlkIPtuSf4I9AZE6LXgh2HV3x02n6Bukvy3oD9MBlJI25O
vHNOCeY7zWiOfWQcBCR2OlYXwGilk9GZxU3qDNNHSREZ0YBQRqbiSdClk7QZcyIg6dZrv+ju9iYe
5+ai2ZufIOcOj9pz4pLP+z5Q0MNkEgP47k1eNXbK40E+kBjRr+dq0c+EpJznhKKdAUZ7yBN7IgwH
/1kEkT3SNqgOaLGP2TNhE053Tks77KJD2aPLhgsCCMQ8pwrWnKPcfcnzlrgknbCKgyEWCFimOZiy
aw5LsM6Me8qgXno3mimIRutqGT1RBHcspLda2Bro9K7G1q0q5psMkkK7zuHz8sJecK9c5T3GkdPb
sSZyBUbd1KSBZpcK1IfBHWbwWJ8pQueh0vf6OZt+CPwD6DAPFpkX9sUN3PYrF+ZLY87Xwn4bqWBq
kOgzjapOoxo/MRP3zLXfC7Sr8hiR9dk5NG9bxqAt3sW9CpK+Y1VvgaOXpBpb60th5E6GT6RoiOjW
Rr+tTR8QHyiq0KhPG64rv4hgxGTe7qP+GXXTZXK7HslUyBKNjodsdkNFr7diFYntM6m/Oo4FLOvX
MVfuUVRfdIBE3tnKl4sF9BlUwkMJoGDMg2guwHkuBwjVARGUi3aYGJLotAVHfamPuHF1Ddsc/siZ
HWuGHgClxmgQDqTf9Z57JxDuCXGKkLgi+SjSiLPOZAz7Pvgp+ZNCcpNx/RHIepYRf4+K7KkpkqZ6
3wsVmWiqOwGMiTkmZY7hl2NG2FaDqmLlyRUIfnOcdBPhuGQtSLhLmDmBftNnioBZd42o8taEDHls
P63KdMDsiWxh8QS0mNhPa987o1OgsVAB1xvEFDGZZUYCoVoyrq6Jb8w8JaoJUkTEUk+guUKuTgfZ
HC6XMsMXAqlYJoG2Sv4iUnyzeitRqMlasyumNxwYRApKTJqsUOKmvpMy6VZ29U3OxOugaYi8AKvj
08rl8ESMp9zRzC3sokxy9pAdoyQU+yuS0zsLx4dVMB7lY8y6pH3C3EQymWXCAMMEIqr7dmb6rtPv
ZkA/uSoSQsbwkFvTTkHE1MsI4xEx1UoN5TD2ExZ0iQVwLDxGrOYMxyg+cpkaBtCfXkBvlcyAmIY8
/KEtKL4geNIYGKi+sVYPeMoSd6kz1/gdcBu6OQ90woI8YEFuSaCcqeXewCDPtVtZE2wFh81SoIrc
FwbJThURugteoFL3ZyzeWmKQFSSQ/rcUW49GwgJx9lWVe/oYMs4nZmgZdwZbagRnc6EHHaNnMWT+
wYpyU0uaiVfuLAQK8GsChn9BJOxSZG6/y7MlD2ISl0Y8nlRJJb7sbTJNqJoWTbcQpNLa9l76nHPT
Sx5klQXrIl9VZFlde+xb+RQNCP+JavtrHkaULwkmYZ11XmoCsSWTgcauFC5Q0OFQ2JK4BXN1l8KK
txwbjJA6NvnIm68EimyPJlLMpwGnadS9I7oBPzA5447Fy3joCLmKq8tEXmE1pLiKNrEhgIbERBJX
55RRi/PXasXiKIPechaDhSZoReh0s3mFPp8q2Lkn9VJy7glLc6qSt7DaTwpCdZUXz5oYS/eB2NQH
rLM9Vg5rDKYzOYwE/rJOQz5cEh+OKXKF1aW2Bhx6W9Hjfd6ujm5gRp2p0V1sgCtwlYzeMl9LXKwE
sdXpWSDTHqhQErLe6VLQGigirL312GFOrVbC6k2EDLV1j9LlQdypc/60jjMZ5tNuSkYyunkagd9j
rohugxS7EhNaxf2IhtFrwXVNNQMpxEkIovAlV1zS7I8tNxYzxoTTUJwVQzszYTbK/Ci10AkwftRR
CeiGNTL6PzYdYo7AH6e6tsE3AAqJmLEWhoLk9fqSkXl/hdgVOoGJvWNC3uVa5ToimYW5Tog1Es/t
i070oMNZBrItYcO/lfLMmXpNtiV+mLRtheUDnvsofF1HGS0PcUOBKQIV3PV4gQu2DMbrqi4Haa/a
vN5e85YzO/yL7A1UU4msE7vOljCJSRmd7atsCe48FxcxzK+VFN2kXL6ZaXXvVHtaWbZmKJuTd1ZH
aPvvCUfkCqwOjIsX3Rv28rFjRcutiL5g/gYS6eFZotANYRTZk/CatrxOGN8bWH/1jTSefVaRID5g
xpG4dyHdhqy8/5GlzSkU3J4EJ8V29P6XOQBZf6yYFehnUBwgU7bAGY4udawfjMfOJdt+H3XonLm9
srz1zVTFSmcxcyendQam39qdFN3z3nyQs0dz7C5vSJ5EGVoZQU4c1eKhnRsa0J1qyucaNGbKk6yT
vCzH4kXfDrW0vmh6ArR82bMFjI6jEsN8GpEwE6cRRqQIr6ekKU+FIjMeAjGKeWboaThZl8Y0zmYs
OQZYv+bkblRL/RP1OIm4QYo0SWCZ0HVoyESQsCwSlpF0hGKXorHYPBg9ds8VVjhqwJi5Uxb6y8LR
TnaLqPttq+BL69HF0vG5c9/u3rVDX3DFLPOhFKhxOTmUzjPyQ9NrwST3AUjGoH5QyQdTNdrIyk3H
9bAHqgaHv2pmACw4wzbnYIAu/PfUmSrYHT4B86LcJiUx3uIfVc9YWSoRh5f0tL80ZD29fK2hGtRv
XfNE4Brv7Moe2UYQgMBrn2gkaSF0gvV+j552GePJv0x9yYylqVQmzO8hseFU+EaOqIx+GI52jnpF
TqG8jOqeOWxwl6bdlvkO8gPMMxBJQT2+JjtKxX2BgQmgsvX8l94yPm1ifORpe2dX05IE8PpXFQ0o
FQp6qRXQKNlfZhMItqhX7og1ZzIJu0BGUK2LE5ENCWaO9zUZO4PrYQdKHkN69YcEtjNXbJ95euM1
y049t14M7VYrLgBvNYhgW97hBRknWPVas9WzQxxA9E1FqbhHlBVF/hV9846YLBbRlAxZpB256H4I
8rRzKPxHbO2He1Y5q0IuoWBzqyJ7lwlCAQN1P7KxNHL0iQTVp3YfbS5YisGObVfEFjPV1oDfIQBl
K50+7Rz53LjyOQsbG2SiPTJAMkkG6AmI3BLLWyw1EZsv/ur1UT6bSOvk82bNJ7+cLsEOlWGnoA1a
Jdc4gYpjddWmjM3Lty2aeGpdFbitNIJUJNbDaBAb7ywRdlXBRm0uyyPiNG7QKsLThHizOICDokTF
boPbrGCYFvA3TGOavRFDAXHp0BeMfP0+Jz63rOBv7YyZ7YKNQCXH9ngaSpX4VMmnofEHlgyLGe2G
jLmCNND849Ajj1kM9KU4jOjqzBxlGqkiCBZDfLH9/EiKyKnWpFN2QXIDvkEIKju+aYbONBFKwouK
e0TnFpTHEek/mNkT9LrNTs4Gb8Z/DmJOWnC3EgQpuOMiuxnDjJz5q8j8NWUj2xc1rI6HqAZyvus6
ZoMhamBzCQw5o+nsiAhztXdlYVVpROex7k4sNMQ024Mr8KynSLS7VHmoJYVnX/m1ki2PzmFIqbJ2
jGPE3XFjtET2EBWEL1eHUMdJESNpe9mEYHFCXt2yHM8sj8MMzCqEmYUVqlbvZ55TkYLfAJckjo2d
MnOXOQZzjTuZjG+NoOWh2xdcX1JBSfadr+u5TJJzh+mr6efjGqtB80uJmXnNVE+/Y+issT5pkX4O
mwPA4hw1KuqgoSamCCetmk040Bqkv0JTegaXvp7KrqYWZMTiNyKbreRpbpZ9PvyQOZ1i8nISyq+c
PHeN0ViPgDJkTxMm+P2R8VCHunhXhujXSL75gK+qlBjW7QZFdhOB2ytvBqN61VVU+2YYGP1zMQR6
fNQAnVvp5DV0aRkdVrkK7EYwwLEs7xnexh+tKd5mysNe6w6LMTsRCBN9jt55kXJAkeul5M1hUHHG
aNpr82KyzZY0AqaQhyXo6ptYaJhhDGct484/YNjkMEBLXGHU7sTsVLUNoMbuYp2VCMLE+CqO2TVS
5U2M89DN/WPSgpcixkpjCBda5lmokF3O7J2l6BqK4Y0hsDipMGQkUhdXethp/+cf//HP//yPz/l/
RV9gjfIlYmHwz//k358g6nA6x/3/+Oc/r/VX+di3X1/9+aP+/a3//aX//o3/PCefbdVV3/3//Krt
9/33N/Hz//X7nY/+49/+4ZZ90i/34atdHr5QGPW/fwGPdPvK/99P/vH1+6c8LfXX339+VkPZbz8N
O0H5578+Ffz6+09JFX8/Ff/1TGw//1+fvHwUfN/pq88/yl//z3d8fXT933/K5j9kVebQknTDVIFB
//nH9PX7E+I/LN0QZbROEgwyWVT+/APmdR///adm/kM0ZUW0DFm2RFGxpD//6Krh96e0f/AzsIhr
hqrqssmn/s8f/m8v0f99yf4oEa9USdl3f/+pKNufUv/Xa7n9aYaoqrJmGYB2JEtXeCg6n//8eEjK
iK+X/hKztF8IkENJoFJ8QYY6tgLEsk7OGbpDuzmKWhYdBQSzC+iB1bovnGmxCeUd+0S7YNoJ2iEA
TfTQQ+YOMTJpZHx4ZWeyEhhHTFGdbKcdxXhHVEJmjbEdrYMOUoh5+5A3w06ysA2J8VNRF7ccw/hL
odO/RMtulbK3tStlDnQlQqU3pXYynLYwdQ3cWTiI3XEZlNc8WUW85LHf1ZtBlsH8wiIyxwoSx6a9
5Ep/bFLlbGTCozTrr7m8NvjqzAUUhcaEWZxOY9bhjLXCo86bcBAZNwBZNCHBSDPyQKtV3gwdNIm2
yOAwxcFlR0NKW0kkovWzTKqPtfhYU+VXBEoW6g/+gdpWmRz2wvist0B+pyXZybGi7SZ4d2KU3xNV
ueigrOswRxv2PnP3ZwCwjnYea7ul4i7U5eFHFNdHvf4ZA3JFzXKZ5BxRkmArgMT6Lkcx/moYsSeL
+K8iXHsGxEOVlJV2xoa87PWelf4qnCsVpG9CqTMVYJQl1vcta4cSrDweOV8iptPSnwWIk26zmLrd
ZinLLQotJAR2OP7sIi/PChDeaCUT9BYNBbIlFi9N2b9g7UrFL9w6t+1JJj/O0a3lZ4/0sI+XwxDW
XinNxxGBTbZgYTUg/Sr6z3GLgyEIOJ2Oxqie1YSayWBtEM/Ga44BUVNEpBCzjzYKFqsctIZyZ61L
CbCSV6+Gu6qgWuOqU8E4mz4SSYTe+iofcr7IHHpMgSUtizSemkUHQLdqD9mrVT43GOBXiN5od3KD
EaFZYGGD4Cjzg3D4QX4qA6sgGohJWKW+Rak629K0LpzR+i41aBmT8iM3gEHHELvTxXrS8xaYNWdC
IRumk/QsHMgbOo6q+jyOLOtCO6svBTjsoes/RYYVBhGUS/uBkYrQVSxRzxE2xb6DZygyAka4dVhi
zrWamcKoiLgJ1vSqicN3KFSchTETT+hpsl7NtDRyb7dMfpXYvIe9lgPvFuH4RmvmlDEihFzM3uJ5
RpIoqT86TdJAbLJujFamQHMT71WVFWmiYZ7CDlYj8SqPXU1Lz/6jLndUXU5VHMShRkQwIjDt7GH8
ULQfqEzH8GfSTfuqyGGQxUZyEYmtLURJCSarwtQ0jMu9bKw2EMseBDxzPQcQpBVIJejWWT6LHRaW
XEe32klDezHy5BmZm/pU4Gd4HKpLb6A8xatw7wVwKW27G9HUgXispQck8HPmxA3fn/1YpVNH6QJD
8jgPs63F2dMwUOyO8edYPcTiuU9JgqL70SyCWlXYVcaOU323lqudSfNzRFfANxH4RzvcfzdIUgnI
sPV0Jq9vQUT7rFkomNOVnjI/dQIEhkmmX56ZyqKxKXFZvU2SRaTPQTKo12kcDPFxHBH1Uydr2kco
wi3IZQq/zxKDm9mszLNlW5Qpp9TQMU3ackQ8YFxYt4a3sQNBOrltlezNZrAzMr9m9qpD8SgRnTaX
RKXAjsmNFEvFfS7fdHbjbf5DqXy5F7nMGyccwZ8d6wzaPRdMKkIWEG9ree/uHdUxW8pNqmOr0rMA
pZ8NddReFEhSY1LsQsRIBtmchSQcWQ3tKoU9XLwTSI9WuneCIHmvLXdepl3SZyyv6UYjBY0QYdcS
0/H6HovMCEQEXdDGksLW1m2FHhUdt4LytWzmp0rfNO9oOLLMa6nFhKj1aglvFOJbRVig41rqC1oH
wNWI4DAFlilCZIIDIvw3qBsbdjX6d6eOB4EwtZU5aZPWwdzHTEmJ7aKXwA68tK+JfjYLNiB8YsYk
iCZ84+cl+cU0E3em7pqW6CWaEhip1JvgtpVDkn020PuNyKWC3hcaYL8FijANVz5RgSfWbmy7Heci
wywSvVn5ExcM8ConIAxL6yFDtFiDg26K18lMHtkq2LqcOxjE3ovhoyCZNmZ6qOtFxJIGO8dYO8qm
lXxr8CNh3PfQZ7ii9COKv5uFoMPluwNP0BCpsMwkcyX3RDKeWrJUepbLoyXfmfrQ/9IRy1u4Lxcb
mdbcT7qpAGGsYoBNHRVJkbJyAmh7oVwaxD/DRe66c5xSWhM63XTVPSXiZmaWR8dJSJnWk8ywytZ3
quXvv/8/gn3FBh7OkDY3fZQ89dKupC9Q9/c2aIOaHSDgs0JlS9goDdqBCqnANPNMxS8jUW2t1fpL
m3MPytj/LT25b9mjlod7ocgw/QPE1n+E0nsoXediIm/lZ9/D7ucMXtkK9wrBN8PPLnkpkT6tgC81
LHCDNm33DlQ3dWnnJGs1JK5MW07341giu820Uys/FAgsivxFT994B+HRB7vM/kasIe4EUojOeIL/
J1U/s5jVRNl7JOswIyT+J3kJ+4LRIwCfRLYB4hFXGJ5GlrUFinhYvwNLKXEYHUwKo8UbqCTTiK6Z
Jj9kLSQUOuccttkFX3Q7K4eadXUUcZBm/qqglehJ59Z7ADWqYyyza+rHTvhlcXeNG44s7avkllcl
TD4I0J3bnlJieSt6NEEyW+vyfzN3ZruNK2uWfiIecIggg7eiJEuyZMu2POUN4ZFkcJ6Hp69P2dWN
farRBdRdAxsGzj4707ZERfzDWt8ilIvPNPBhVREnAJ1DRMwZzHrH9X7Ta6ifUwUE0t2WZUrJBnmI
eJTcHk5WyNuG2+AzxGRSD++S0DYsQzWT+3bHcumxnCzCFLiDci7GZQhqbk9Nc97l/m8k5h1JPRp5
cinhduT248kY8ySohEuUpP8Rz+PFLfQnk0ysX4CQvOmvgcg/5SlAEM+oA1E8ZYoHNS8jsi2LPIU3
av6hjqGQDDVW9KntOAaG/uzE0BTKkiN6ZNftGfiRyig6eDWyy+J70dN35otoKwf5XEfiHPr1euIJ
UMxF84URoRHKQwa6rS+IXCA2GOwLSwusZKS+AtU5Zl6D9rlSbzjiiERTzL3Uso6maJ0QK9BbyVOv
mLFH8fydDXh1/f5azV31sP6zret7qscddP5Hz4yPIvOfJstimTgGjT8iAdS3DNvrZQA1Qfai/cu4
/Ltj9+O1Y9A384Fo3O8m4pSsUrbwLedHzXHQw9GESpeoNzGOlDjsfw4dXOCKXWVcMm9hEN7qL6md
tV8Q7DQzskXI76bfPZsRp3aDLpwCG8LCrCTVMn9BP216eUWS3gp8cGbfEiPDKMTCJJHfT/OnkVSr
OX7I2I2EBS4HkR2rgUg9o7on7ChetTlXeYjgiqGxZZprlcv30P8tfYhxWbMbU/wwJrE/ZIHNLTQ+
ng2P+RQkO2N5SWIoefyrhUCormJf01H0XxGGqlr56TWmk1W2MwY5v4AipdGu0EoiaCifbB8GtzG9
eNSHIduapFjPpqInt4Jp1KfYcYP+pY6RRPjfSVbeaMRsSMh2S20eIhPyqQsBF0+icbEVUTw1EBxr
JixwvqZn8P1z+EkDN3F2cTk3Zp65RH6UhXiKy/0iOF0tpNvU3uBz2FYu023uPWW4pAkmZHc+K1KB
bUCXA1hp1PfDaDDDJoBCsBdCQZ2VrAv5+K9C0hZGbyYEiKQZEz2lAAOLZjSMvviYHhgZwaJlDzWi
6qWMj53uwb8OHkMMbVYl9zW0B9vsSR2z0x9yHUl8mR5zB8jiyGWS5GxmTKoYOU9rRxskARho8PvW
Sx/6ZB62iQt2k7UFtYUUGAky9vWVeFdenG+44M/17DxptyJtQ16FRHBS6uxZtQzqWkqRr07AgVru
IzQ41UDp5bLO7JKAgMBVjDM2CV+cnlKU2rqMv120wLjRrkWOP9Wc2LC4ee04OoPZeZD4X6LRDmLj
u0ifO68jviUOlhqwATnAptoLHt6U28uWWIfM6KPr4LWHOBNgA/v5zq4f0+mA42ZjKoEv2NukYj5J
cdSs4Wx2v6ViuH6uTdyAULikrIJkKR9H/JiGB32wo3RJEVVcASf9iacdUSSfFLajrStXpbbX/kyS
8nJrdwS2OMym2aJf+f6IH9ap9iBMEipjEQe8FPdee3W0Ao9KulN+Ut09lyUXC/dQCHeSEM7JREh4
LX5349J9pHO2asN+n8zECTAulNVvBJooDA/IaTYll1rHYTEUv1jJ+Wwm/IKLvkzE/zgyvol1vqpK
9o7EKUMkP8F0SA1aTqRrmdXtLMXHScvbNirhaxLGS5GCoNobndvMfkncZJd6rxbNUhZ+5sh2uxTJ
WymfzesKc1zWdvmrsxSG0jXwC4lZ8WipD/gWK1XjYHK+moLESv+DwNQ5VDcIKgGVhNuF6ddFmfKM
hXfVa3g7Kf3muR9eKmowKY8pLsykAeMh34Yo3iwk3wJjBXPLqxoS3yNARLFmzN1AGZicustA2UzK
J+RhJ2iNJzlnwQhPI6vsrYXIezB4dVuf9dc17ohLWa2tjCt1ejcMEK4DAb0zvVm0XUwPQJe/7QCJ
w4OhWyIlB7RCZeY3jTrlpv85LJQumbeei2UD1ktTXtnzqUqjwLUucm4D4ZC38ummhCVZ3450t5B5
A6cl5hrLfJLsZ8ScC7wz6bOkYcyuOgdG9mMy9reZi5IQlKkkkMfu1jOTUj4Ygbt8eJTwdmYF7cRQ
mALLK3JkcxOVZBV0HV1P2x5dn8KQY2eGtviIAROhGI77KloJ/9w0QIVs586SFNVGdufH/nsPPHQK
U65ktcooO2ajWrmTfWfD9E95D/uy3y9X00T2Yotf9kmnORdY+nHKx846ESXFVnJEJBkGY192m47c
aNsnrKKMAcfV4doZjE+pk4fMYOobckqOBsZDKToGEUYI4l49zYiW7Ni4merh1ZOcBTWvYOZxZOil
DvBAPjCcHte29m3iow2CPVj1mPVXTsZN4Rm7jml+aeUPKaFMykBf1pnPYQbwU0qwHCTM9TkLp9+G
vQ+F6bb1elx/HYFLyMK0QhALVrOZASBmcL1LSHvHDmPhgjii4vATmMejhP5uhCOs8fy4/XVs8DBz
+zSjuOlS6u+5eGBetpq/2m6/MHeBvJK13TrH0olXOehL60vhOclJFndmisOC9TevEM6Y95Gz1Y4U
Sx6OKXlrAa5bli8nUxtQaQcR5tydHxPPBu7nkFgF7Ja43ibwd6xzHOfONPJXzoRVM+/tWP2UZQs4
rQYyxPRKQ16p8jUmgKBq89s4ArLekebF8BgmVb+yiefM4rtwfnMHQuuHRa6L4s3sMnqealW1KFeE
3kYe4iVnvuCHQT7AiiXMIE9esuv83rdxrb/74mfOvmckAOHM5F7Kh7YH62EinIMEUCD8jgYuoDLw
xvoMKY3bPSU6RJ0So//wfORnDLkQe3eb8TEzvfsem+aIXELB+vsY6V4bC0uXVx+MTuLtQBjeASsZ
Rx8BYjksAVmyoTH+FkB411lXkxluYj+TVn+YBYS4Ew5GnKfdJjLM/cWtn7X3DYt5U46UnY3Nq2IQ
K5eVNK4xEdaIpa2dGxnzqnTSY6zqH0f8ONq6QjOOHq32RGJw6cykxoR0D/T97oIZIfXO7gwzjho9
1+OfpDRepCY0HhZFysd74nZoGMW71k2PqzdrDxNkq7QGgjjuSW2mwgCKX1EUzzdGbx4WmKGJO/zG
bKTMRux7tqeNyR6QGoxh6Jifk1o81cDCbPG0FDAU3G+NoQHruGQBR8TKmsHMRg3vrqhXRkoMgv+Q
oesAEI4CnUsed1sUAZOaXUDbRcHPgYXFNS+hXQHQvxr3fPVnriP0OgekFoHwykOnF0BR/DYLzIzR
vzRhULdm4CGlBmxTvwL8WYXGr4uDLg/fbCPe0mL/vSnNWr8arb5JBA2nmZFg73ADU0HITzvpAYrO
W2/8SSZNxehRJZoY6QHa9+KX8BfXQO5ljRZhs8ghWINPzXUgS4vmLW8h3fNAmW/ZcEdbcp5mwrrb
Rzubxcom6akMeBrOXZUyU4unDz+tnyMDXYGd8L2U4T03afPi6PajScefuumQ4dKZLVnABJucw0Dm
f2D0jcbVPbK2obrkotqakD65Gms+K2HLKINw0HTJD6OcIWJAxaXwYAwbVLJ5LSofd151yx+/Zbf2
MtIysua3J7QAsCU0CaUsHpcOsLsEkmFT0CL+htE5LcmDCJ9ymbA2itdx94qjkbSUgVQfuQqBXDTj
ixgRhn4TLHY3NJecHa+kp80F5bK3BOkknnKkLTRbThze2kk9YA5F0OzaAw442QQ+8ZR2NMRgZ9Pn
FtBKlMtzjMjXTnnHs5zwAPnpz/6tkflrvy4vw5R9V0x8DBscrN8BZok27anWXz155BbTMz/2tlbJ
GIkJQLGPodoNg3fj523ACwHucL4VUlHkIX+Ye940ClgXXbaLdAAdYvrSEp+YDfHarl9KPKkAly9T
CUV4+srlH2itd1X2zstx22EoLF6keE6RVJdaMHj4yKGzzDBzeqJf7bhetezDUAacIsnQ2p/2dMnh
2D+NKedEKZB8qSBLa3eV2f5WL/4dYEhOzj/afSAVaqUaxI3yRi/kC/fgk636B+vLWmSHOZx2I44r
F1Fy26ijtNj38xbZ/mPb9CwAx2dcLQYgNjOL1h3FSSpXFevIDGn9nGAa13+i9GWh54jlH19y+Cnr
Ibym1OufgoWCzjAfgGjvIzYiKn7yK/M7GZM9/Khm3/vkCBWWbNapq4I5Z23eEl1JArDq05c4w3lQ
sTv34nN7tTZnkTcGXsjH3qlYARbcvaO9oFrKDJLvHF4qq82APaXKPsw2Gw3LOUHluMOWf4kXthA0
4nz6cnHfZNRqRnEqh5a9eYtCvTeiaq9d/9UixeQu0ZwMSfGWe8lL1y8j50txFul2mpOYQcb8MRJG
sTTQtKm9H9qJA17p5NXrLFDH6LAzy3f2OUFa3GZoSBFZEG3QWZuOb6Dqv+Uky2+OKS7Us1FyIiPq
xdU6xi2eSPAJGLGKBHk7AxHQ+ZvC5a6ZouGGvdVNpOaDKK/eaqzqTJyMAlSO59CAeq9MW4FaYJHq
RhyveAmZ6Xn6bbaNvejsCq56xriiWV6r3AimmOSYv1+YpoarTJtHmJIPiWNSLdg4fDAmRc6w9vFz
E2saRGhHrL8aqB5IBpYH52vkxmdNE0coMm76mGW7Y9r3vltdXE4Vggs9gKZloT7dRqyKaiK3KoQx
OUe/Gs8jvpEqL96axPhKuxl9F7UPE1ybkWhksMLIY9b+lZ6ep0m9qrgvA3LGSQkDEBOBMCmIKFYd
BhAlt2Smg7Wfir2seypSLlaCb9rp0PRcc42+jV2OoGoK2nA88sIf57TeJMlbwcbN14hDyxo5Bhvv
HrEfw2ebp6WGlpZyDg1Dum7QKWRszaUhaX6ykmJ15gPBiOfUeIneI/pFKVCvRUWzDDg+2s0TO3IX
S7IthwerNr5D45q91XN/GXGIEZtdfG12/jEUZnbbeyMoEHAkaE/LlZWecghHl/n6KQaYvGPcTx6Q
PGVCNZcUeW3spEyFEattutSnCI7gGg4GM+rJZ8TlhnwyshHrWO486qhFVZS7eNIYGC4eP0ASm2jK
jpPERSTTfrohDDXXs/uI43Jbp96XY7Ecm9gw3RF3XZPQo8LiOE9bacXzkUjonOyR+3IJ36e2QfTW
cJvXVx5ZI4iH4ouJHmhvwMoazax7NBPyRHCRPov0Oaq87Im0wLpcqrWM5IMTQ0O3wAS71skZhwFV
x/Db2a7CpAbd3cqcddujBVS1WFUjlqnO4P2pfSZGLoTN60NAOFkLIaZLWFXMLDaGOj2Mw4zRk2R3
y1zA9JUVYlMPtB40vvmQQiNA98lpb6NHKUJuAY/XAgksL2HK0z551bOM8Zf7Q31MnSg82sghOtcT
N8ZUw8+S/Uvf9fbG1BLulHJWGse+Tyj6igeaj3VGV9u7K6kowEd3USSINvW6mWHDE7TCgqUe8qsH
Sd+SbLXPvCnDWPGrrqrhvoQ7GyIjC3ByfUCVZBtSVOthGb2twhoGIFAdwsxI9oTpfPk+D2Tf8kKU
w8Tfy2N/qyrxlvuiOGJMj9cZBV83CsorOFIMMU+RS62UUm2WQ7+cl5JU+JjheagmD8as+ZKVjr9u
LNtELMZquhA81wMs3tKLeecAffkVWz2M1dXevX5Km83oiv5Q6UKuMscrmTgDHuv6BAmpj2V7WW7P
DiarO50vN/q67kqi5BN7uLMNa+d7sD94K/yXVE3XpbQdqKgojiL6ziLDf5IA9rqrzRIvahFmbwjJ
Tx6JJw6mPCAu4saP9XsyWH3Q9kBibcEPhHgImb3DD1onzjlpOGeFFukuVWwu0fonN+kJyb6bM8Tw
tfeS5MCgjO528NhzuY6FerXNMIfz5/DQjkGrwKW1aXM7gX7aCcI+4VJ8l23+RKXvB5zLE2Hq4Tny
4w88aAbdULVQkDGYq3kKaxEiZsOukhUszvzYPvv5MoIyRxwwlfHz4PRD4PbyxKaFZBvf5tzXPYns
PQVAvLBwiyJwB61XnGFTV1sfr2niqf5P2xSE+QFyqL2oQg1uvDleZzCRpqR0MTtMun8tEMLa/UDp
3qIxqhf3CdTemZhHHYzFgvgKQ5ouxnblkSeDojsOV9VV3i57jzmY6bvsfebfEHWb4Mm/8nPX5szJ
goPoV7AipxIdz5FjAAUgK4+Et452hnHE3y/Imkxe8JoZrjiP1iRuu+uss0+KL1ihv9NqjJ2nuWU1
lcThoWlqytI9vUO8c+KJ1j3Emb0gUyo6G+FEh+HIm0AKlM7DaDCrCol552/vToO77nutNkoJUszy
4kzoGwpRje6d8LrcglLOcUgbi+4NV24U6BIQu5HiUuuEtwndwkAJ1Gwyfp900smtk+OamuB6Gm75
0y6Tx1CuqB9VbzB/rI3DYkY8a3FowN3AGQGV6sVpwpqZUXpoTMj+dV/fGuxaU+XRlEkUbG7HuBYN
1zKb/boQkvs2ySEZ6YhCpSfPokjW/Fb6pjSWZySh904J31lUxE3nhnkLxzcz0gJAeBptxgmVrNUh
xuvrnW7K99CUOPhV9MlmiZoDqqgNJDWaMVyhE/nIqzrchoq8BOgDG7OPWagtKFQjWVIu0UjbDjP0
LFVAYdlROYh01tOSXsElbncTIvgk1ksFOu95oStVbpoWj0+aSTKCouTN6MCJpUazbxr1OjFqWqW2
Knc9N1ke4mC0UKnYjCHWaec9RWP7GImc0VyFiSfPg8VzCvoHMlGj0XWh9TgmmxCb/LNG0y1OmCka
Vuk77y/9K7lTKZL3mASiJLmS+xp1/ew61sV1wk0Tjsi8owGLhfBI+IFJO6T9I5nEM8slfF+IC2xe
F8/f5soonuwktB4lDQzRcqwHRrvHyg4m1y+kvMUSuOcVxPYHTCjjnrmLVftsaAWAqMlniLfS2WW+
TT4qpy1ynVySRemSz1rgD84Lz3/Q+IBqyQydkYN1aVBF0Qem97Vtio0Bs+atgB5ThtO77bdylxNC
uRqq8iscwuh90fkfo/z2hjI+zWgOL1mddUHa8w6miXzphsa7ODNndjjECGuu/7Oa/Yn+s4fSKJKn
JHc4YXJNaZS01W6wpMFIjPVc1cZvfJoAPc+V2qJzLi5JHcKxxsEZWW11cNOUXz0dCUc2a4goU1Ui
KPblNiKa40yFvE487tnSFskpnhJ9kih/14Ssjzj2i5rZCwMNH5rR4e8XbJLWIXFzY6/iOylL72A2
BTNia2AsCJx9a+XmZ06eJP6wgp1LywpgVv2dWMg8TEV44FJJzp4mGpK58yEiUway/5JsktqSIAwi
cmL0GuDo6BWnBWzrybp+yVscJo42E+hy3La9ng3U5kl3GeNwGwt/vowCeY10PxxDx5dQCBbboQFo
p3JKHCAN5hQL46jlAs1GkaBXAKynm1E2C6lu9XmwDO9OsjYhfSrMbEBHDWOBuaF1TMgmfrBiKNNd
8W34dXNKUw2LnlYTweoaqL8+QvDEIo1juOmH4U7Q3d04dfq+MF7DrZKfySRArmXGIBuq6TeHkreO
Mpt7OimKlyUqoSVHo8fHQop9FCvIJfbWGRYmfV4kNnY1NZeiFu+jU9K4FRI8KtfIi3ThIrhw/NFw
srE28/KxMbS+9TumQ8otHlU6FI8sZQN4UGRECbPZaTl5F8W9tHV6tOqFh6uEOhokEKlIVWMjnIVe
u0ax1W+zpIFcwhR2W1ZVu3Fc1zrUTvYLHyO+1f0uMUVx39r1ss6H5ZRMeJ6JH64PlGsPOSbt7dRy
+1RmxaqtHOI7df3iDs6fZbLnTcxaqm2M8H6pauPeun5JJ0BcqSWeNa0BYN5yOrexiQFQu8ye2CQJ
xx/Pf/+98maa10GCipx7Y1O1KaBS6THzMlNhgf3wQdoMMj+hWsNXmE4PIC6mB6mi8ZYMpJelhW7v
mFwiaeV3J1FM/amybDRReZ7caLcNIt8gp8r1mIZUpX800x4HBrXLxlYSbqbunQxxOTzvZpHOne/O
DjPi0N4C9WVv3832S+OEPvOxHGe79s7ObPx4LEy5tTL7Xk6+i0xPM84byj8zI+i6b+gN9XyMJ787
WnVBP8DUkyVbXu7MdAGHabaAUxL+jyGLXtkwtNvRno33jm5WL+1dJShlx7FFxda0bO7RB0BG7zeV
B6lkanV06RuJiGiGhU31ejLTwl+hPGCoNktShtGdp6q191ZFme32VYj4znnroC3dl4o5V5SnLhVS
MR4LQutWFSL1eI0A0gt4ZJY7/LG7XghySls93rdVYgfo3hJiPUM8h0SSxUu+fMRLueHgxoQTmehx
UjSHfH4/UeNSpo3lfYqB/sVbuEa4gXba8cnPyKV3nv3OO/shg+pIGwz4tGRvjVLvEjmTfLIzuJFW
i90PBLT0fXWB7LsjCxrVm3mSkDADF4FY4LYDvW+fUUyUIDeUOUU03aom4JwKfhtrF+iM3dXneRhx
PYRQRKvYYjnEAOjgjE311lybMp9194SQcsmT+QwhmNolK8nVVrNzyhNIj+TnHHBJQBhymj9xSBSy
wYZuk8IRZO+k8+eQpJAHSvJLhDAbv+8C7TuEsGcVMGEnNGSrkGSN3RyG98lISZoxM5nqItm4js7x
ik9PqR0+RAqjAXgD9rwiFW9JYt/oghn8LBuYulXGqMcOGxaiw7dXZ95bRCwOIXj3yp0gbw/sOKIp
SXfdNFtBlMpkm9WaxnHj2st8UgNxAhOh5Pj5f5pMPOay09sa3hN6RDyZXOmrcpLn0V9e84rW1Y1I
dxmHUOH8z5s1sZ3EeaCgWHXci9t4nN9MIiae+YOrpjTvibwV98LyXgmDw8luvif9/MILlEBZCE3G
8c5xVghDopLVWJmNaMwr/9nNsWX4o/gzD9b1yuHSnAqm5VHe+w+uSfKEA9qzLytjJWAfEkBb7YlW
PVKPxNtBXROTh+HdLvvl0ITCRmIm4ZYMuFzzEUiN5Z40P6OhF+gKcQHcAEQoQLyjSlMKqdpES0Yg
Cn0Rw4uc08DsQ0DhI+1HVYgl6BoTXZttgqyQGVHaV+VXGsf0Cr0Yt61T5kcx+ISIUM8KVmhYhdiv
yJjQwislPCWqcUqr8cY2r2Fg412rhpF/DS0lDV99v5PAeD6Q0r5gRgt3Va+Os1kOTz7ZBnPMzXnF
C9WWCcdzxF1FbrBO0ej00xSfJ/upjCC3ihHhgdd5JyRI42peSoxOKkeh2yfOZiLT0meI6FCPo8WD
FseoPPKZEqaYu3POChW+erSngemBaJxtG8gN+/hNZjLhzofBOaYVzeOgCnylZeMEdsjMV9Y1ZHGI
DhVwC7PAeIfE7IRo+DGuW4tpJs16X2TjRsdeQf6vuEpBHHgb4ApItr80TVieJuQC7I9yuYFaj6Is
7k00L2g4K8+5xmDxOINzvs/nSN/36q6reQMEo+HV1GOUGI3KXxFgQ/YG+0qZMa6RYr4DlK420wKN
IpVbyQ98TKyPuXQArlbGR2+6LSRgL1oZo9eQBj+rbRYnn1MG5Szv5n0G8K/KGAATreiN/kB/R8rF
bEbVTWkWZMFHw8EZHoYpn1lw44Cx6n05VR+LiwpUTX/Kq2wmra0fcK4S3REzTK3RQHZJZ/Mf3psp
ATVGyBZBOVke2OzEjl7tXyd8HQQKDHsHf2pwTPj3eWn+dCY2j3Bmkd8xsJxm/y4TaPlkzMWIPI6A
6YQVE5yeG5dBzqoTPdOiWD1rxTkYusitBkYiadcVrH8nBxebxYtmzcYTo6cVXFJvJQuRoREor5oD
aFrMz2A7VkxzR8NaePYov5mMCCI00e5ZxiovgPG0BfUoPfsdqRY12x73ynmF+0MbvTMmx93Wbvvc
TPMvCOkJkreYjsb1i2+TlVG54a6GlrdKKe+B8c8wVIWTBspyd0mWYCxxnQtc5iPlcnMjZvqZEZPb
putr+w545XJq0zdBenQiQr2dzPSRnQGhE8M83zdjx5xAt1hRWr8j58ZzgpIhnS7sU0QERBiF7W4S
PXhm3RJtKOZfkRlkM8taPRjlKLfWOKHXgSbQtwl0XC/ByiWk2FgZZEAGGeDlRmvvVWYwMdw8OBiY
FvMos35Tiv7dHhg8FQrTdfXDQV5sa9Wi5JHTh1as1nXlfEv3OfaJlmS3udwvaq+7t3jsXbYVCpYt
oCa7SaxNNuNEc4ckRR4JHMTpC2SJtMeTiazCK/A2w2JYY3q+4zgHTltM+5kdeupSnyzhl8qAnVaQ
2F3LSoMlt8zAtOuWsT79dhXGL454NSWiCRsEGMGUgOWxGwhGeImLfLwngNJFAUHWAj0rLhC0ghT2
UtBZjYbea8cit1hfVfgNUSjX4NWpRG+YaI5Ao85hBLU1OiIL2HWhQ+abNDhWVjPYbTPC5u1SIBXQ
d5xd4zrJWXeHxtFXNUz03H2yC7z1XdXx3mZq648x3gynyo913j6x/gzhcWts7BHtnwMAvVPkrrtm
jRSeX0ShwXKpIwFLmoGVSH3uvnpcbUZsX03dDwxtA4WR/sYwlmlfu+WLYqR0M9ooNJ2aKB7E37wa
10uawr1YUFKWYcJnK5PTsbDz56ETj7ZOunsxDsRTRCfO/j92u3wm5pLsQ+q6KdPH9upOsFqGuel1
x50Cz+cDE/Cq4vHEQC+Kb45ZY1NHuC2ywa12NPXHkqHCYaBgQfbM0s12FsZJ+MGiBvk2Hjau7KsW
R98i1iavg/lS21ioD8x0WM8kq5uq+G6Q9y2EhDo5UhaIp/wYw+itiI7rK3cg+ohQ0bHh8rJy5v8w
dzY+lWJIq7OyZlgxWOpuouU4LfH06w3vRY/5std5d/Kjn6gMGS+STnuTx+bKX+x0O2aYEBIGIIFP
/XltMmfeMnT93hU95Uv8keohzrOESjp+bvqQ3rbi43r9YxyRZlu2R39I2Y854U9i5xIiGFAI10KZ
o7fVCJqDcE8wb2H7PUYxig3byleeMMwAeS8ZePk+Aa1ELABKJWtp1lZi6HXRlYCRPXaNMXunYBbY
W4e2PjXUVLdaon+A/BLiZQiEvtT4lwPfi6B/0juvW5c3f5qhuM6G9rZjO1ysmh8w8ub4Ri7Vn6bD
8YASRa5NnywSdmbYupsUT0tfrvUS/Qw4HbIU2KEwrY3tCsQIPtEybfM0Kh54htrxluSGe9OF0Dqa
aINc+sEgdtFfqO45DFGlUnwNK3MogW4WzJlGrg31PThey3EUJ5x2X1UKCU/XCC/YdNB7Jz6plks0
riYSOhCVvtZ5DymHQ0AV2qQDuPazDItjWKgqLrfwOEY0NckyX5ISQCi1CUNNpxlXuY3oKUUX31Zd
UHMU47xl2JfXMxja5TUcXN5jpgT0b+9G7AAOiX5aNyLj0yB1RWZqBBE47O1k+Owst7pueczd/GiT
aLfu3RIoase4V2VsFyUNeMTuyRuH8tCPA8vStqQkjM0/pp13AH0dopZCTPY1eCA76hlE8Hb7Qwj6
Wff5Xai64xinLYj1+gOgB7aiyvADUlT55M/lRRicFYwNeIGG1rqDaBIJ+YUO4SXxs+a9dJKTyD35
44WQhZwnX5fteSJR/sLg7nPkoDpC+V+mMXvwyMbeZVF+sNOwZwc5pk8xAKUeF8Da62P3ZmonMIIT
i1+gEZ9Zal/6KZkfOkkNVDyrJp0vbnjlibO7DRpNEE/SlMei79eMU8pPUYD41OdJW8tORrz77XWD
rroR6SOtYLAIeU3NWmLeEsZ2Psz5reMaAIsn19rZTfaShpW6tVxD3gjfiwO7WVBeWrwk/3Pv5KXM
+ee/2iH/6Yb8f5sm/+2/uvkpr8bE9r/+Vf8fOitBEPx3zsqnKunaz58m+vk3P+bfP/W/3JWO8y9p
YaEkt9izcVj63v+2V1rmv4T0+ccxhTIxWf4fd6Uy/6UYQZC3atvCNX0HS+Z/uis98S8skhInOX5N
XzqW/T9xV7r2v3srhWVJy0NTYrmEjvq2xc/wT29lk1vauRacJFlDr7Go9raCZ/FlMP0GP5vldRzh
gmbAILzqXOV+xDiO7eXKmK1pX1Vhv80pADYjURY5jn7bPZfgrrfc5ugcljw7CISNJ6bbXNWjngk3
K1RNjhdEYcYzXn/v9joxwEfwSVjpFscL2A/bY7jDC7IyKxF/kI9UsoYrvsy6RYxfGMCnUlY6rMlC
9aQNt/U2Nr+EzX3ZAhVpG6YWptk+j8tE59AZ/Qyfve9VvVLaCldG66SMCGur35hpfQMaVsEKsCn6
8nhwCaKxURL0LuGLLHIBwzCBio0GkmNOqEGF2zpTTLhMUuOzeMATmC/nfzxC/+mB/afnlXf3n4ZX
3hQPOh7oCCFdqSwL2+0/3xSjYN6MGqe6WVpaz2Ew1E+RIoyK23BZ0y2Hz6Vb36KWt4L//huL/+s7
2w6DQ8e1bBao1yf237/z2PsgTcCwb8UirXsRyuKBDq05Tijq13PETjgtZi6Bwh7Cte8vFUjfEG10
MY1dtiNRSD6J1mC9Frnzu81W+s/EqvOmq9v+W44duADPCdvX2tZq18+di1KyM6+oHTqhCgANqJNK
h54XZDEt6Kodx7JF3IfvbfZF/xxHqH2bzHVPnhEyyysxfz2krtNwAdF+Pitud3UY3TZCSbikCJr+
g7Tz2pEcV9LwEwmQoUTpNp2yXJfr6unuG6GtvPd6+v3Ui93JVCVSmJkDnNkFBqciSZFBMuI3vhJG
T5XG1b4IqPYrGtc0bUSvJElnsmOhc8JhY/ApxwXpK6xYUW1WpnT5LXVTYz5t9HF0zVBN53xG87G2
hSICKrQ+nph7O364/vfZ74vFch7AmtnTJ+xoaRnWOAYhWpW5V2GKiTqYgdAhiPUfiC5WkMdsXvxx
230ymvKzVBLvVz8C+FN8BP2v/5Z5LCdEbaGd/5Q5oZ3+FBPNpkqpvQF5U/+Ig+/RcIOjeqyP18OY
K2HmRXwyYoTGG8crfHLJhFfXxlfxWXcoAnJVQGT/P8WyoLmfxkq6ojEEJemDCjHEqO+s7M0a65Ug
4vqA/iTpkwFpbax3rUZPF89USk9a6F4fxOoaWSQUPaTJzN12OtABOFjb0qW+5WOkB/z7AE5IroxH
W/lC1jzgkwFJo+bF1xkTNYb9wOXUUJ9l9DjNNQW0OKLmE3jZER3dJkDNLjk0GgTAF2Al99fH/T6b
ne09a/6ZJz9DUcjUaobtGUiFjW1uhbYz1e8y4/Xn6pW1Muq1QS9kChJTc2pFbzVG9cbzvDZeumEl
P68NaLHBBg8H4LxkQJ0cIBG24x1TDZFN+CNkvwiH5Omn9Bz18fo8ro1sseECn0dHERLWsV4MOTsH
e5twSI7/LcoiU5I7uIv4hg+vBIKhW36p5f/eYf9X9OLCuSrmdX4lQclFrgxo9PEUVn23LQE0wR7+
ZBqA8xzonvgw21r0mjXUeDr1cUJ8RRT+TYP+K+QPDM1Ul3v3h8obf1I0hfsO80/qX/zB/F0NOTTn
+fULsXw3UFrz0QVwLLQm1OFxqFC4pCSJCt8WRWyE338UY/FdNLgIh4UfbTUBtKcRoBwxy8Tg6SYN
eMs0ng5YIo7oRw8f/+lES0s1dC6lluWY+vKQz4aqV7smGA5G9TkOf8YCBXiy538Lslgzmp1rLWVp
kjTH9z7S5WNVhOKObvL364GMeV+df9Tz4SzWjVQcmiRxYhzMUiLaZng/FDtCz8ZXMW82en/aTkHw
GE/4WRgGjTUB6mrj4D0K5CFXPk4DWHPqcN/rSKdt4cCgsgIUPL1R6G+crG9lGSEMHgAf6icJYUok
CZYIIxdJK6iro6FG+c84VDHiznMTamXgoQ2f9Q2Gij7K8Sr3GCWXMPalSpkTS58nM8ZO8vosrKVc
uTioar3DrSAyfRdM1AHM/1s0IeQwabvB8EABG4GbYSVdjBIsSnTAVpImFrBwWs93cWqPRwAA+m7l
N+nvvsxZ/pXzvz/Jv3kTj1qQsqOVI5IUh/nY4eZ+o+3jg7/LV9LHpUPUQiTmz4oWhrHIjbShkwTc
P8Xl9D6qvX0UdisR5r9wvtBM7TTCYknX0qSkoXKKTvmzQ7vOuld/mRDnhp/X5+1Suj2Ns1jQrZ/j
mwd78ODRafbwQ4kMF7vn2+tR9JUJ+yO7c/J1Ai8oVBa6j4cnxNM2RpOlL8VjDDY5SYG1Tf2rpXbP
8Oh2wk5eNe2zUZe3/RDtEgtqsvUYUEtsMIUdMdqh6kTvXOYI96b1nubSzzxgVUVcuFcSizav5Hef
wSIpksJsR4jFSjfjtIDE5mDVsYMKsKs34W1xlIhZhoe1m+alC611EmqxgKMiQl675UIbZh+mFrnQ
p058zXBjNSjq3LXBvzhnT8MtrmlNmIP39+cFlqKXKifg3ZUZIBFm/ZtHw2mkeW2cfHstsC2wZuOE
Ul27Nw/JIXbV12GruJXr7NK76yvt4no+mcX5358E4wFN1xug1MEobhqsolEziDHGuB5k3nznq4JT
wFFNHiG6kKa5GNEQy6ZVQ9yC2wFA1U2k3VbYX2q/tV+2+Xw9FE+3d8HIBCcjWlz1ZIkrpt1j86UA
EkeOx7QBIdLQLn9LhByNx06nfjgAqX1qjKh/bnKnaAFXAtA6UOnEpMmvn5wpqD+lUSNv9Nj6OrdN
gDeoW8Mw0ht0bgGsU5uIoT9TdXXYg0Ul8Kaz0hmt2N6Vw+QfEyvE2q6hH+oiQXIjuxDYPIxc9UNY
0zE2oJJqMMIhoD1UiCIjwhEEPjY5OZzqstEizQ3gNsGsQQLmEVAKmEitrOHaWuXYvLRe799UhZ58
7KTBA3wYzM8oOUmQ63HtfcoLCeF6KoEPwUMqMhAiuAsHj01kZx8sqeWHcujGD/YwAJrwU2DfRwrR
iO1qyHDAcmh/NK0S304CcZxUzS2qQai50OXGWqkxpl04y9eirZV/LNK2RZMYKPUmmnCHRfLH26Mo
21BZ58a1TVq4hnGQgmXQ2sB4ngK1/mLaUnmoDFzA4x49C/5Js1ZB3OGT5ve/7LLH28QE4+ZCyNaO
AQUVF36aUG6DMR+LQx3Tx321G8svb1q0dgDZVLgaHCYEJMDh2IDK8wRx0gJWzGuJNsLRatLuyWRh
/uUVCp6pjZ5SAUtTeAi+k34FE5Lom3Ac8x8ThI83mQmv/uKbjgIM3d4lsaPQ8kQFqwRY0YP8bErb
GHE9LH8Dy0fARlNoG1cenPhAw+0UszntpbCj8kMJHPO1MLFdmVJ/gJEN1KJB9+tRrWw8wXPrOKlV
/SqsCXn3VLNifA2DBNWjKPvsa21TbTCYVsAphxZdV2qYqfkjsE37rTDt6GOMc0uM+62l7MwawdOu
YF+lCag7YIVl9SKiQtXA1dm5dWOPJfWqJG+V78LW/Berm7CtqHJbfoJWEG6rMks/elXTRNu87Kqf
3qQXgGdU3CRqeocQbeE9qzY1nUF44lAJ9Nh527SuFsN/jCbKRUgqZ0jj61b3qrYJhKayQzT+QXEs
KIE1eGzoy3JAwT7uJTJMev4nm6IzwT3I6vC00ZPXMizKn1JYwOs77AKivsVnOxqSX2OgiSdAIdML
9z68t0CmRCidhsXwpJZqz+dM6I/vLSe16EaZQ11i6j4GGJVhhObz/8NILWQT/FZStf0Q16xs8MKT
22em320yq9Mr5NVN54GLhI8cD7ZVHvY2OwByKDf4CfIMKupCdBCdH5WBr6Xwp095IiyAtMGs5zTi
y5kDIqWk5O/hl9yUOnS+yJviba8hNzkhSY/cv4rbXqcjg1Vo9t60eRhyYjbetuqANJQjPVvcr6m2
Koj+A94RP7IK4QRcOBDTGCL0bNIGGS7Adm49BNm2GIPoBc80xJ26jpSBadBYDoBopPAfx8Txf4C9
mZ7tovD5HyjG42B0KirLYF7tlG5/UifJuFWiHuY87y5EnmNZQrAKhij+nvWj6d9kUNpMKoIzy6Gs
JwjipldDtQVIn/c/Rr3JwZxIoZWPQJd8rBTy+sC7BSZFEiKA1QPK76P8xq9iLiBaLe4qEEfAGRL2
8ptnhfprpyjU/8aqpkBdYyq3CfOmAHLEff+vaNYYaafKnr3p/GbvaLPeSzJ0tKY1rUWFuEY2qrLi
6dhBhbkLayAeqT0NJKn2e6uhrFZHEqBKIaDblwKPMRFEHwbuSweYMOZNayGiVdjhM6p9+sYOvG+N
2aLpU9lZvM+KQsIeQ1ZtdgMPkPJWBh+MmRxgnWFFUOBtlIIKKm3/k1IVYN8U0I4VCgw7JDBvuqiE
bBQLzP6KVnnDaay7U3Rv+Fr0MTywwtCd+xSNgbsG1bGG5l/90E+RFkBexRkyCDlCGh1QmCUjjv5Y
DKhyG9/KTipfQY6193mKcsdtL3T7yUc0gPa6Vw7bTBr9g1aG6l9t3RqPsVq92ID8dzTzqk0iPO+G
JvpTGXNZ6kmKCDLBiqzaGtWVFI52NpKfqj9U86o2v4w1HTIvn3kfHux6BBoUnsD5lE+/BEiBvS39
8bvfowuS+j4Kf1NipJ/twWDBwg7F8Ugpkycb8Co2Y1bxLZMihbsCxeX6wX+hjnZ+yVhc0AYnRLaI
g/jQVT4esj2y1DSs7w0DDDVWXbBOYwmKdvLvLZ6kL2Nu49mrlD8hFVW7ld+ydgdZvHfQJlMr5CRy
Nx2nGAgCCri91ikIXvcfbQXp6KmrswcVANoxxFP9yQFwfQC2hJir5yCpxIF47KXhH7tEZGs/bu2O
vngqVX1r+E6CDLZOEWVbaiByTD1O9knExw9mZFVl0IzHqOkYZ/jNmWjub2vUEVeexe9rA1zUbA4b
R7VQDxWLp1QnQw96Jhf41nkCeOEjp9sNX0c6qde/xkocc1FYQohRTG0MzqPAoOzDoJV/gUiov7XA
keqxiFbuumvRFi8gGk4J+qtCPVjdw1D/Dr1Dm7qoW/23MS0eP14WUTwxNGS7pNmzXjhGZOeBEoz6
18op1j7V+/V8vrcWr4RMTrWYMu6G1vDQ59V9pdLLDlcePpeCzPU0m1sE6rVysYGRAJ90WqJ48xq3
TXuQxY/O+fVPp01apyEWD5EWlZLALurxMIMXPLhUsdwKvaZ2urLm3pcjzgMtJkxaNgztPkOFpiwf
nKaWeFGmnyuU1PfpBL2XyrD/j19yhOSyr9K0tmzDXoQE0OOBEGL6BLB1/6VE+SZe2bHvn9znIea1
f/JY7CXYRJCh4yECwdvu60Bgm7cBqH+Y2wfJBBJqrcfzfjudh1wkKy0PoWKoyPl42c/U+GsaeKsh
0N2uPBsvhUEVRLXBAGimlIuEjT6uk4ce/oUBjkMOqu99EibbuhMfLJ581xfhpdcwPX2HV47BBWPZ
QUY5bKLbHxELUw49BtmVenjo6HteTBtgnXc+kqDXQ17aWqchF+t+qpLAKCeFN3FQf2RxBvti1NHI
4zK4skTWBrdYhbQ8usGK8BuyauVXDFb3EVes7GfRWC8IrqnupPhs8Aps7H8b4WJpdshFRUUMrWeo
bjA+hTOWliuZfZ6kZRXjdBIXawTRUiUxArysAC08i1HpwU6Cn7o+jktb7DTIYr1PQYP+tcU4MDS6
iW+dPfv5UGE5cT3M5fX+9xpcnL2mX0X1oPm4OKgYRlAiFE8DrZ3StlbGc3HlCf5j0cwAT7OYNOzG
sDoNAEa1lCmMIgcjSeYdupU9Nf+Z5bcxTWkbkKQs01KXpy5FnK6qyLfAK1HhKwTqdmkWHMBMO+6g
obFpFVq0vT6Jl8Z2GnRxCIuy6zI7Z0Fg/tCkN8a3qV0Z1qUldxphcSRSTBuLIGA1TN1fTn3XR2/X
R7D29+d/f5LQUQtpSA1kV+Setu3ofYzs8fV6iD/p7N2nsQSomfnofVf71ycPoU2DdIcD6b15QErz
oD7N7e1pn9yG2Gldj3dxSCfhFhvIqiettQMy+Vgg0S6Go4PK2PUQF/o5EuwPzpUaCxrO4DLJxV5q
iMbWDhAcIAPxGNxUIv0A+7vb5jYqZE0bNLdpBD+n6s3bFNWvrTm7yCiAUGizZ8m9Cu4zGjElXcmD
F4cPVsxBeoxTxF5shNaDA1tEOm11KoWouKjH62O/8Pc5kB1TcHyBmVkeXo0dT4qlG/1BQ3Bxwt5r
op16PcSFvXwWYrEoeTL4RVpqHFZF9oIwpzdmb4FMfrd1s9VN/ff1aBc2sbSEQcowHNsB2HW+BShZ
QQeZYhyCyh9ldDdkd5ZcOX3/dD0WW+A0hrN4gbS9XkWdwAsA5kjuKog8QEnVnrW2S7a2qLqj4s1K
rhVqVR+hngdPmpVJF4XhvQwKzLId2T+UWd25GjzYjQhgg226Gt5wX8tnC60B2OlWtg9k/L1OCw24
MB/HRINxr8VA0mdS7sZydDxyK83eqAqYXYk7xp4bUYjEntF8TvS+vSmTSbr5hG7ZVIbB10ZFAhgB
aPAECS6YMxP8zQCOuLv+AS7cGM4mZ7FiO6PKqpoKHi3acDea5Zy9vb3EBd1RDHqy4GbH1ttfD3px
GZOToJtI3daXx9I0gbdWfaSQNYnwTw8SCkr79RCXx/V3iEUiKrCIyGx0HrkbOx9aE8SmmPoYhsTY
wQKjUDvqI/XiCeut64EvrmjqiBIsKqehPv/7k6QuMWY2KyRQDnBCELv2ANGNTwlsxX+eakiDf8dZ
XLkQxqkl6gr9YcZpFH3/OinZ038byuL2YBm1hwq/bfAkrEIUi7zsMGbZg2ci5PLfIi2+FpyqEHsO
ZFYmO7U3MI7TG5AElLWLlUAXs9vJrC3yTdOpnU2fAuG7CgEO5LYQCp5bQVOt/G4GVdtxp1BXluLK
ijAW+cfzIs1sQ9rvZfoTqfGpDnAOW9nGK+MyFtt4KEaurRmrYUjAyIudiQsJ1sJUvPHber7+sS7H
MhzA16g/OI5xvsJ9RD4QQKBylJkhmrK2Hh/R/cOhSxRIU1oYsAfJ2lXsUkypWypXC6mpdFrOY6p6
5elJiNpWYvzAMqUwbjJdxe5kV8qP10d3KTedRlpcK1VpDyJzrOEwhn+NDeXblUrppdVw+vcXs6eG
U8ixwt/PLeehjp5Mo98BrVlZ55fufYCs/p6weZgnaSiTpeEPHmHqPT5qu9zF4s/40G2HPZoy++BX
76yswMvzBvRelQJm+vIkj+NJw/dFsMr7G4Fy4uBe/y4X542KvEGD1JbvnjJUXipL7/j7RXgP31Ub
j7G2klIvnRnSsDiTOI65YM0/4WTOkoDPXsppOAh450kG/rnFlzosbhwcMwokyXPj+/VBXZw00+Li
YyJJrBqLxVDp7NvMz4YD+iS3QtxncXy8HuHCtNkqB4XBbQLRluVRa02N3auRNptp3E7S2iHnnyr+
yre/sDvPgizSN+2tTu9yJCUDJ8bNQyu5OYTGTU4b7Fh58ssgSn/lW62FXCTydgqxUm4Iqfocf6iD
wpLNESistuAgcFWX3j/ft6djXILJWy/KYIuorG+cShpctQYIINIIV26rl74XJAe+mEQDylqWYXMU
yWJyxDC/akfwcXjf0b5cmby1IPOyPFnoVuN1aeXrBifStNXH7CHRv8wGM9eX3oXtBEPj76EstlOo
K2GnhxrXhyp3LUxBvfYLmAnMiOB7I9gXBuk/f03YmrAtkG5zvWNZhEU0pUcRdhjoj2/94G1Cu3QF
h3Rp2WnQFXQCUOY1Fxt2UlA0QBONFOGA3bYfrV8FiBF/ehLdSga/+I1OIi2+kW/GsDR7IvU4XWG+
oz73a9XdtcEsPhDqbL2Ze4SYjcy6nVU8g+PddF/VfFhZcBcKXvbptC0uq7pSVu1YsHka6d/pCLIW
uIFhbfeBfXC4vurWBjX/+5O1HfiB5VGA4qag/ULXMK09VKmfZ+PpeuV6fCF52zo5FYKalEJdPvaN
QjVDPSC1Qqt3QThsrWLt6vh+MOSc2SmQorjBW2IxGB9EUELnn0UwwrkuVaf/7IGbOgwWEip2W+S3
lRF9uT6B74d1HnORzKl6zQwsjIOaADZ+j/sO7dD/FmKRvKMWQewG7uoBOVzVlU6r3iia8e16kPdr
jkYf3D0pbQzSEDg+Xwh+l2S9mEEWIarz6rAd5CsSccJ0r4e58InOwizGosSKRDGN9aba0Scbmfot
j3lkJ5LqLYb3nPprD7+VcS0PorH04szsgfM5RlHhl47jDDKUgetMIRpkqI6v7N0LV8mzibQWd++G
ZpdoCmc8qOO2uknx/M63eAkkW5Al98neP6zhld+nvvOA+vmXGxFOkYqacTyNyCGAotkayqcBJOE/
TrHncRbJXCmdXC/tyjhURtfcYHHk4awNvidWwrUEOK+C8xrUvA4NjUKXozFhi43cKkh++R4nLuKL
xk9PjaoHZRggYyYKXD3o3R9zBdNys4x3huZ8vb5E3x/EtrS1+e3k2HODd/EBgfIPfSQa45Ah0v87
TYqnYdLR98onUba7wMPZCK57sPUh6azsDs149zENXVKS5B82dqhYBpx/zDT188jy8ViZCrND3i0a
Xi0I34ehr4/oeAcuEibBPvOKJ9xW0QNzTO0pGoHEdGXQupHu+yHW9fr4mE2IPZe2h1ACyCb1xqn0
AEV5p4F0xstdwwBQ9L2L1nSFTYO0M/zPoSb88kwUXQ9qMSgaiBPF3Oq4GfSU1uwqvVcGLA+QgEF4
oIAF/NcAtgyPJkxUj0pj6Q9FGrag4ipMDC3EQMNtU4r22ZToARIAMfcYhUR3sCqwYN0QBsA+JZ2c
KDEEumMaToshGgAfQvD3e6PIMDfKEqPcqNiAouQc+XI78G5/omqMNVCmj/5j5wyoOqDsYB3SIune
sgLnE4S8kQbzWjQIesfhH7Wl7dQyQDk6GdGoYya7/KEJouibNbTO26SX6t5sjQr9tkikymZQRIKh
FHDPcGeCmE92VVDDUyoE9nKoggI422e1L/UZ69bYPH7jtsCSoo88DGUS55sEpaoeZCsaHGZ0FW3l
0bQPoYGaRKFK2mTxhCABNlJIW9chI+gsY8Dprx3HD+hipA8mpoI3QO/6ncEJdotkt4WCrJ/+KHCw
RNohMKpD7mmttxWN7gukpgzMUWpHal8mv+unfZsBSa2VFjPNEWFO1azQEtLFN6UC34k4Cc5AYfoz
REETFX/zQU0gzZX4oACoNOxNb+jeMW4Rh40Qs0LmDBPVLt9RfAbKF+jf7Q7jwFo6A85b0cwIkfEP
DWFcHJD43/PdZaXcqABK1zLDu/0hhIpHMER2LkjzOX++P2x/dOBAJaM7Vahvmrn6Y3IQtLARZlxJ
5O8jabphwqY3cS6WPKXPI41cXcvMCok0KUr8YcwRJ1YT8K1ulETR7+s5589j+SzjATc/ibaseoEr
1QzU7oSrmmz+pmmMWw1PUFcaQbn1hsL72tpi/BIlMLdR7/cFci7KiG4vCm8ItYx19IE6ExKQIXz5
YacWhfIjBLfduHHcjrsA+TirsYfHRsUuF+TK+BhGVfFqxeOsADIM067SJ7G7Pqr3U8jHmr8XB4dJ
t2jxscYsJlHpkiksb4PoiPnlFH//byEW15Z+NIzSH6zRxYVkpwUarjZIF9v2ykje3fLmZXcyksVi
6Lyp0zQanG4U7rT+vlBerg/jPSDwPMDymmJ6ajMhSjC61W464Fu0x73tC2ydg3pMtvFf16O9uxPN
wUxVcsZhsK0tryhTqBf9UPuTG+evMfIJSlxuQ4m0vShurke6OG+Whi6EYQOUWhJnuwQgdFLko1vr
3iclig9ylYv57q4wD+YkxDzYkxeMHhayMytWAMIM9UbLcaUZ+rG5DRyhvTVoaB4aqwgQoOWZ1mOk
na3kibUhLhZ5qhoeyFlzdPNR3bWIVehJvIKWuhiCqhfzSBvrXR8TskpYN9k8i2X9o5DauKunNFj5
VPPvPM9Af9b3/weZf8TJPCI645hJXrCTgmmEQdI9GZjsfQwQc9z5Zv/E+TL+i6kTtNq5Zon5v4td
NQgRNUiOYQZYPukzPY0e2vX1d2mln0RYwikzLy7BAQ+ji5bXDbDmt6Y1v7fU+MFD7K+HupTshIbU
iuNYHLPmYh0O2NEJlKuweMufUsTQPf1TVXcrM3YxiG5BtbUd+EnLjGraPdu2IEjevnRJdGfq/aY0
/022EydRFknVFFUx5tE8lKneJ/bD0Fju9cl6z71j156GWHx6WXPxt7pgdCXyihtNH3k8m5XrRwMU
GzkUzovn6QEGuSpie0km7hA6hsrtaOLn9V+yMqPLxFuSttII3D5gr+rR1+9miUs9WytPXVyHf8/o
MuMiKlvqSsKMVvVtUd9F2nP0tS5WJvXiUAxeTQ6ISpbh4oGm8VBQZFiProiOanQn+rvEXylSXhzH
SYhFknBEbRtBwaXIw0oqbvpdMgDE73EyNr0VhO38p5b5SAg0MSiJqoKi0Xk+kkWZohY4sXWVLe7r
eIb8iw9vGpQ7OAIdffnM01OEiFJUH92wwN9Vf5ly66Go03/6aJ7X+UkU/XwUNb4OhdHpo5u0AvuH
Acy4tOXHJMaa7Pp4IIwsZ0wK3oyaw6Hu6CTzxffvHa9rm0jArKnhlAeJ5gvEnKGZGHEaf9OCoeUZ
VvSJgcmOUevbQWkc7AvHtm83zqipv7Vahu2u9vXMRXxbghvsi99ZMHF3pPHi9rmp31q1xYUBj6VH
pcvSjaPlMUwxWcyXB/Es6og+MS4zW+gjQPJlgAvv6LR6i1ekdD4meie/W7qifRAphEUKqpmKpLNt
8Vadcj3f2WPvRVsrVms0aPNJe7SlY7he3qeunsCcTbqpabYRGI9d2Tj1ruBmcCM9O4XriuBneYMs
OgA62/Mdh2NFyvu+VrQnxcd4O68i/bEKwvhXXRrN795rkIYImhxrMy9HqzST0INQ7g10+9nrOopU
5mQJJP36hiZ0PKKxOwVmD1fL4ZzcQFFrn/Ox+eI4EquefJgwNg2QT0cSxUnHg9ln1hGWCQw51Dax
bBySB7aJ9qRT6+dVjhZGtM87s1fdsvTNxwBWHFYz9d7sLeXRDnmnWl2KpTcjOPpDbNobyKl4QmG6
h4N2SpBndQi1Jzv2uk/KGOPz7cTBvanq8cukpjFsyRYY6Fa0AZIwjZmY3zNInEeB18THLG+pvXle
jwsfGgTRBrRtWt50/oBMK6sk2HRxg28ZnOxgZU+8SyISXi1i6Rb/l5aNtVinUQtci/abyk9Cxzp5
FvpP55ezItnyLhkugiwy1VAoBYqehkbHHcPHWe45KY+ilCtZ5P3FfRFn/h0n1yaks0ZRGtHoFk2F
23PXvzWihz2EcUP6hsQ7oCl/vJ/NK8c4fqA0TlNnDYT2LlVKEG6wELhIQfoj/5//hiEIMwQ/cZc1
0tpF7xNI35oik/WuKvZnnMKy5+c3/erFR/OHwMmmcF6r3oARTgsyFqmh72M9JS+NUqgPkZbGu36m
WxZwN7OhidxsQDY17I391EJJSzwvhpvrYH5rt1hoqRl1XxRhnooEswScOR7yytbRNLduShGZT1Rp
1c0ksGw2UQLdZXkff4gd0f+Vltn3oq+1rVaNEJantnmA3NXfjLMjJRK93abFtXzvo9UVjEn7MTFM
3DjAN1Evq5Feav0x23EJFJt0QNkyh73eZ3F1q7c18l8ZN2stKF7iNLPu2RN5dqhbPdg4vm/sYmNC
/FYp3zKU+jem7qc3TdqUO6tqBEqUOJ3yM1Uc/pQa2f+i+ZgGpXZUtPBoRLOzW2a17lAh7X49919Y
AGc7alGyTJMUs4G+GpHyJpMf+3zl2H/3Nlgs8sUp1mWqFwZ+A08onvbe5D8b5Rdy920UAfHDsX0l
3IW9iyChAK2q2ibOd4s9NdKpCZwInih85jJ7w3VIKJ+vz9iFEZ2FWNzWp0bJgGjy2mni/GAZJvo8
qL5n36DA7KhhXg92IeERjGsGsogaiq2Lz4N2MiXZ+bI7FajwVcJNav8+0QpMwKdP10Ndnrq/Qy2+
1CAdBYVgQlVAIQN5Cz1kG651HC4sN0C1DAiBQTLBsgino3s46Cq3wDD8LWs02f18d30YF2fsJMLy
BTIlUyoHD4tFQ0HjoXPV4k0jhwZ5u/9vkRa5Uym1IGkGcmeVZ+4YgYAcfnet9zLUv/5FIFOlnIgw
r/VOizF1Rurotj24IQro38IE/Z/c306rT8SLU2dBDqLs9mfFnR8GmdI0AYw7lOhDrEVhVmlm81i2
r+HYHK+P6NJas3SA8hw/83m9mDotsaPcpFPgprK6MZx4nzYZvKB2JbmthNEWgMA6HP3GwuLR1bGH
lKN1X9a7WjYr94UL55vDu9q0waGKC4Xl2GkgyecoRSjZfdwa+x4zrcBC3nOYba9RdrKmlcf8+y9l
zhAjWyDOaqj6ErzitZZWoZHQuL2HYcOvuH7U7A/Yd658pfepjjB0s+bsQ81v+ZkGXrd9E+mNW4be
Pb61m8YrP+FMCN9kwHK5wCkec7m495+rHhu+HpocDYVp7A64UqJcj8lK4Sq6jT67upsFlRVNvwsR
ZHK7phBb6dQPPsIdekGhMkFueIrUuyr93PX0cuNQojccIt+T3dL4PeZlFmxkUiPbnqGuLeIb7olo
KuebMSpfO2P8MeX+3qkBkwGWrBEI8ErzAQGbowkIVMc6Wo+7g5mm3r2azgbQCYqdU9/eoZjFW6T8
mWTjSip6v/xMwQrndmVyCr5D0sGMB3I2ZcgNTupHs3sqpkbftJa5UuO7tBhOwywyHjpNyJEK1p9G
xUPRfw7iMarDbW/ury+H97n7fDiLTeunnZc4RTy4g8BqZvJvk0lZOe4uztiMZbJNAB/0as4zEIp3
YTqG0eBmWfYEn+BHOYtWIGF+fSTa/FPPKgSSoZzEmYd6cvWOIHh6fpEMbpmUzQ7V+l+dWn3Edmdf
KNpr3/t7kRo4YgZYb5tZTcfETreNmjyb6PHZ9WDfTpUKASueYXf5gO+fTLcWRiPXf+fFGacwZVuU
M5x3KnmYUE7IJCm925ntfZ8rO3q/K5lEuzjlJzEWq6eMIws8po+JGe4PUayg1tLgDZG+KDmaw4GG
jD8aPAWSF8hb9Burw2QL7Qda7A+631BOFiuDXvtBi2XmqX5eJ4PHoLGixYN1Z2AIhmLwyua8UPNg
Dfz/wIG1nq+BoRGZh7dx7wa0aDYehUKcSt0m0nbSxBDGC5+85lmY6it12wfVu/k3nxZgm82j6D0g
VZGDT4eae3dfhYc40BEoWLvaX8wLFPT+L8RikbdqbUklr9UD5OJdmte39Hh/1LqDTmQQrCyjyyv1
71jzRz3ZUDaU84Qrn3qwxcFS3FXV0bW/P4/15O8PsPIh2aIM7mEdn+5Fe7j+OS4tOsTMpcPNkWWx
LOlRMc6HNudzqM19En/2Clxb1trCl8ZwGmNxwe76PBxqwffIWjccnu1sJautjWGRPIPGcBw1pzii
12LnYCPRgMzDFPjbf5uqxbKKYGl5Wa9qh4qqpImf3kY4/+JEO52pxWrqqgF5M4ucVERvQYOVoP0q
asShyn+xak/jLFYVF6zKVPCVdQs2H0oyewNAwPXZWvvoi1o0RNE0tWu83OK23So4hKQY714Pcfm7
2zwN6O/xOlhkcIg0U1QNJDJ/GLazoFA+omTWhf8iDBVTTmak+ufK9/kWRLcWOVlhkS+zFBm1+DB7
PdVYAv/z0ZyG0c/DpPBolamwe9furIfS8P4S4RcvXEOkXfosp1EWe8W3qqQu8Pt2s9yjVuDg7VUe
/9tAFvtEDdOgTS3mq+xxAVZ3EC6OVfvlepA/T5jlTeZ0IIut0k5GEyW+YCBt/hVE0+sY1g8l1ucw
yN80taLNIn7iKngIin5/Pfa8rq6FXuyetjNhBGvzl/I6TJzyB9zk95VqoEKGi44q6jsvz1beWmvf
bbGdBplVeSqImfO+MhSxK5y1vos+r7DluGzYNTRCuFYgPna+AuPScfSkCHpXZv42a++UIEcFbWvO
Mm7o/81RGwTFCzz2vDTZKvrvqP3VltEey1ucK/UbvFo3eHmin0A/EAHg9LvRyJUUeelpdvojF5ve
7HLfRvGtczHw2YOa3ubO1mjK+zH6mvork34pwcwsaM4PQ6cVufjQmZEp4Nxk46Z56m0V76FNuSI6
kfGPtz7PJJrTmmNLJN/EYuuP9ZiCXtIaV8k74QJF432Z59/NVk1215fuhW1zHmqx/1U/DFu0ulq3
44X7KQDwx9tViV70SY0PhjOpdEka+3PtaPWDGgS/s2zSV0Z7of4//wZA7RpdRJbZYp0pvXBmK6AR
AVTtoO+jg7Jt0s2wtTfaXj1ih7Qy5vd75zzeYsng+or0coyEeht0chegeYUcS6N/HLX/Ie3MluPG
gS79RIzgTuKWS+2q0i7ZNwjbskkCXAEQIPn0c6onYkYqKVTxz9z0RbfbKJJYEpknv2MNKy+Q5rDA
zeCll0sIUn28nBgs5Tdz5MFovoX42eHujxb61yvf4vPs+vizLuL9doQq3RsROtpW3gYRyn9pHV+L
hb+I9j+MEl9E+42C/m5qzwHkzZTJ1NnrfZWeib384Rp0xLnyoi9PSh/WqKXFOdIm4Na5qXJCa2Nr
HzfEogAucOqqTVPXTTZYbr0Ol1Y8k9pBFgc2hvgOsJEPQctMndnpr+zYX/wywHgckMjQBgfHn8s6
L9EMZT8RkhUTbnUKG5/fhKIQcMQZqnVvi2JjUwaLQNK3+Yw07cldiPU34N3vuvG6DK281X2HxOeV
qfl5Cnz8WecX+i66n6nQFaHKWUXM30e5aQYblp1LfSUW+yywR4H8/eOff8e7ceImnNwRnoQrvUKz
1K5bwzjxERfcFDm7DXlEDefKkjvHRB+Pko8DXuycpLMWeMBg1p1NL/RD+YDk/TFI9dpsgsfvx/p8
Gn8c6mI3KYu+aJC+H9dd3GAtKe+HJUfOwQid4RYwzFnlmeq0RL197SHPC/TyIZGNRAYU6gGkui5G
5mPU2cLqcUm/CXftqnyI7vVv+xb+az7wJ3YW7ushkfvqBb2ea2v1/WN/sbDRpPpu9ItdzaIok1FU
EVdq5e/8fNq0m24LP960yK6FplfHutiqwpGGc7MA2SFKvm9ZvIUuAnanBDhc/xdWyduIgp5NH1XZ
7QPVX+kuOE+Wb97z5RY2B7VlmAfisxP/CuM8dBBldOnobr5/o593rw8v9HL3inzYswoUSdeFbv20
ts/gvV5YV2bNVw+DxAS0pNCcOChufFyKREs/LBpoLyisOy2deCMUskUSosnv+8f5am95P9DFEpwK
TqE/HDA/4hNx0qi5HciVOfjVG3s/xMUC6Ju41iPDthJZK12uIv/KI1z7+y+mOHwlFkC58OFl9ApZ
bDbDNur7l3Tta1xMbDjJV7FNPblmXtMdpCurHS6bKHW31c/Jt5srD+R83qzI2d3rXLyAjAMSrY9f
P6AsBF8PW8aQAze+KlOWgV6dQru8rlLQxY84l09sDXj/lSPg/Ck+rqEPA19WhLqS6SHua3tVUFRP
5gCNvwbKolvd1wp6puG5n4fgypifP9/HMS8uznPjFJ6ncAigaQeM5dAs6IlR/+OszMdB3I9vtO9n
vwbtfVh3HH08BM0ua5/oAe0i7rVY6suPh88PRQfkWJ8QER2px6l3Sixdn6PAbrcgebdmNP9kUfAb
5UNA2ND4b+TQ+c/30/SLDRhP+W7oi6eUbhw6MBaxgY2Ld3KtN/4pTrxUpPBRvXLp+bwkPg7lfXyh
Y8OnEWVk4JkGMInHn3a03NnY7lHky79/qs871MeRzvPnXVSi0JAzeWVUrNF0JMxhfEMk/v0IX1x3
zrI+VAuds8oHV46PQ8SgGpchwXpzYd3dP3RwZof3euKQH7qskhac0y746Tkv3w/7X6PL5Wp7N+zl
auPOonztdMgKe+Z2WNoNex0RZ8r7cvbTeEJB7LeM2pSWNz6SbxNMuiUq9WR48YdXOt4xRpO2zeGm
nioNs/nXMiaZ9N5aB5QI9WaTPXEeafjj+1/91XJ9/6Mvliuv6kWM42ivJhKuqh5utf21VqRr3+O/
q+G7Tw7il1Xg+umsYJbg6Ae4O8oi88YDDAi9Zj+hoHsFqvDVbH7/UBez2W1ERLoFrHVvgo83mYIx
m9USp6IdrCykzpUp/dVwEQE0zv2PSnApWiaeo/sgrOdViNpKBlJ6lcQ2AsIIeYQ1rkLXXuhn9FhE
IAL9vwNebAzIVzKpCYM9mI82O1PWj6FNdQbFKhxBw8VJ7IGclglUvslsGnguQGIFJno/3feAn0oH
jcQG75/aVmrb+IdBQ6wPK+MQ4gE9AspUS7nXSEIb1zZJx6ZdVcA+l8vfQS/QFlniH3MNxD8XU7D3
dZAAjTvk4ZmHZS88R7NhHsfFE7DJP9w2PC2QQJVDEF05WL/aSt6/hovPjF7eYCxjXPGXaMusvTWd
Rn73/fL4avd/P8TFbuW1U4jOx7BYzw48EXiq6ptivEGbaFH8UEDffz/a5yRJDHonVBUgwaOQDhDh
x52LQpUeVwNacZyTys6OjjRjL5Da5P6mWAX/v6Od5/W7dQkE/CwIEh7/wXzkXZVXa/MnTGCKcEcy
c+VNfvpYF492ETaiuwUuARQfq4geBC674fxgrO7KSvy0m10MchE7tqMbxXBoh8OS3x/LhmOaO+vv
v9HnIUCKcpHBQudzGEafUB0T0Lc0AKbKgchjuR28KyiQ/xKuH44RpAPfD3D+Ae++SoxicGicma5I
je4YLpek8EZx8AfWHyauZNLAmCNzNfoTiVtFq36i0coeYHIx0WbKFl7hIlo4DtJLdH6CHiVMobu/
Aqn4tOVd/MiLiVr0YbQwNAusCvtGz7hnbAmcs65xKq6NcjFBsYtpgMdIC3UbPNOdfmv6OZ3KTcn5
lRPj0zrH8wAyhZs1DI0+K/WcaIZ9MRraV9TadP5rp06kXgvrlgdQU22/n0HXxrqYpBy+zo1nE7oq
JJoFhinGwkN3JvpQABGMWUWfIjQ1b6CTdlbfj/zV+3z/lBeBEWedoPGCrzbzf0h8oXkp7d6UvDKD
r4xyeXNvehAJWgnFMVhDVVjvYntcozwiI/H6/eN8DpDj/3TxAaTONgntyzp2PVkaeXysRRjUZEvm
wJjM3torL2/X5ZVlf96eLlblWYL/f4a6OHIb2KeIOvbpynejKi88FB+HGL0hLkfftxV70IHF127a
n9UqF893ccANkslODapdh8ACdeLPrMYMnNm0Uj+GCR3yi0oWcjuDHur9pM0tgKOwya4yCNn+pyft
+YcEKFMA9oySyGVEHWoCrZuEAxy2lCWBML9NOsqQbrPNNeb3F2fgh7Euw2hhI2HvA4a0cm9GQOZG
uBqHB5nNWZdBEnTlDPxirr5/sP9m2LvNtgXs0q5r2Hkt/XTTICMD20hLdnlVX7mUfD7+ohA9R0DY
ge4UAWf9cVdXUowVyu/TSlfYyywv2NG6epni+soJeG2c8wO/eyAnHKQc5hb2yTj8xq3HE3GtIey8
S1wuhfePcnGSL0x14WThndXefesUCX024aHTD7j5J/wVzRvfr/IvnghyzPAsckfh6FMW3+M+k2WH
RQ73paJ7GuUmnu6/H+KrjeTDGBdn7qJKGjN9zs/dOCs/79b2tj0WaY+b9rWczFfz+8NYFzPB6krY
xPoCrWMrIBRX5Wpo0yk1Wbdq1+RAr2RKPlcBQIhBNzRuJrEXQvd1seePvClLLfD6xOv/DinLLMxc
WA+C1A3Izv/DPvl+uMvV2+qai2bky8qaboH90Oqpa37xV0b+ff/Jvli4H8a5uLfCGMtY1nlr1ODo
Y0u02DqqfxT+lcn3xVkduRCaoC0fJiafWkWDEE/TUry9mC037mx+2KEMktkTj4RpktXRbzqpK3vS
l7Px/aAXs7FQ0oxTjdnYieS8AZYr517vpnxYVatrG+D577pYzB8e8GI2wpegbSBNb9etp+qXsnCj
XRjBkff7r/XVSYYFjBALLiYBPMUuPheL0d5JwxiAO2zq3mpcF3fVk/yh8jhRqbiRm3nzP05pYeK/
H/LixA4aUVkjg3xb0V2r81H87IYbN159/2RfxAUfRrk4oksYSKDxH/PdaaWVKNmVB7ce6Grhwdaq
6uDU6LG5EqxeG/NifjSzF4x1xTA/gv0sbyM44+Ic8Vq4dv34/3u6i9lRTa4PzhFCuXhO++mIlB08
OTJ4sbnX8lDelxPx3Qy5OLgKB+LNwWraNdLxSB7z0DmCxgnijxmXX3qI4C0HZ9h7Mbl9Ok3kmWtV
5aPt0hGKPCyUqYEhG6pT3QGI1WnXViHfw7vdOaFDqtiMtnB2XQTKj2T+mBVG2bnGiZwEAK3dNd0U
4FpVNXuvCtmmYB29X2a0wiakjJYmKZzWmdAOMEYbt5DL0Qgusu/fNJbC573mP+AfQLSINPGfL85V
xZ1mVKEqwIit3ZfKB78nG0GyX1ACQVUB5oh1lNpAxv8LxwU5poD6dA+fM7NdBAm3AJo1q5HB59Vh
IXZeXYS3xvjLA/qsQIHVbvyMvoHGoPlVmudQ+gEMCdGQCUITysTFqUbXcr1upoX8LuOOuokDwz66
ka7xUSO3ad3s4IM67AK8jO1CC3hbe04DhT8cmlNmgPPDp/KLDlfWbngjlHj2mk8lXh/o92DVu8rp
p8eGGEYSHpbkCO8aMeV9L4WdyxFkzKzxG/NsG8jsUmIIA6imd0SVWVUQH/veuLdu7UbbmYO/lJAO
LZjHxaaFTkeYi7M8mtBJsW5d3i/7fqTqiSOWhD9JqZwWloTBtOsji4qknOLwZGKwsCD21hrg0NGd
X+HpSF9MPwF01xdQwj9JMPMfu+icprVgN49JBgvqwWYxYAuRe0BL8PAKDzIVJn7PDdIaZbCzbHgl
DV57vhFb/WEJOdI2lUS+PurblMdQ2XJLb/jkNLc9xQNBMeMkUelDo9FKgmoqd7dxH45odZnn1G3U
Hl3n89YqYYcIw0/AyCJyO57VFXM952wpkLRt+2EFYyo01QrnLysr9QfGhgC52HP3pNVkUuvMLo11
7776Xn/jc4h+orjjGYQnrxpyu6TEK1rP+JBJMbluGpB5+RXafFwLhVKoQ6YHj4JE2kxoWi2hIkfS
mqWqUNFqDOwuKU3UrYgwHZIA/Y2Bg1QuNBp6ZRkPuV8ttkmZFuYYKNOs3D7Smy7sqrXnTxOiR1gV
g+dlOBxj47FlSTgp6y+xmrUzNsEN2vNUPvWNB7VQFSblUDsqjUMe5BFn7k1goXk8iwnkh9kyKH/T
d8TPZQzv+cRuLClz1PiGIoumbuJZFZ3xV6wY7TWxeQHUIKwU/kBRCkIcD1r65DYeue87W98E8Gh4
BAuuD9NhsMZ/MPmNEge9+DeV0qARmwX2twlQTj4YMIhQ//hKKL53OPahte1VA8mLGBzApG95tCaF
a2XtUviZZnrf+pofGZwKHjEhGi8xol0ggJl2HdO0THmlnaRuFKZqHfXWiQcTWVLNkXQdwxm7va+X
4S+3e2RznfFU1ny81WYg9zOa3A/IKfRdGkTNcL+QmB1E6P9wqSjyaFj6FyKGJyUqp8ioM2FptrPV
nJxudu99K2h21DPmLeit6LmpynFbg6MDXidAnfY0Oy+uXOQe+jRststEV9Tuq5uOKGejIoiVbVnE
qbKCes0Ee2xgO7EpBj3fgkwYpk3k/RIKZmIw9RU/XafH17ZdllSF694AehunjBTyVSAzQuAwW7d4
Dd740wGUYg1eUvDAjfRzdwhRI1GMbLXgG+GKfjdHkIEkPVuqv1B3bdtY0pc6mP90VbD2RE0eSirL
O4ofAseMRuSLox8HVGT3bRtBe+XiiMi8cyszjIoHnrCxb3+rWkcPpCrFpqxqWmcMUxbLrxmnN6tQ
Hmj0gIOBBCVlV+2drle3yyy6xOOqK4GZY1HmUo2sAFMlMsZWY4dJZ9x+SGpFxrxcwuFYWlQ/WbzW
txXeVOIuTOf47DZYE8C1gZ7g5cIqYScR8ebZDiAQrEkz5iOQEEntWvChkU29470PIrHWJvFrra0U
DIXxNIgF+Rbuv8CPADS/piIrVzfOMYqUtQ5FsIdPIgxCTE3zAa10TaMW4Bise1iwIqM/lMzKI596
8CahLK9tV//sYvs1ilq4mi5e7gtH3/lUsH2thcDeWYTPA/PidBG82lsALR7n0vNvpISqcBpbsoFy
Vud1XZUvZ4LJymmwvAoyqhxUy24tbbvMS+baG8al98RduOrqoi3hh9si8yehRGymoF0Hg8KVtoLj
CrSLQh+csqKvhSzafJSQLfqwpEphWFrcd9je12waoxzhhPvoF2UM+B5OotUCF9mdLqqGreYZlGW0
a3J0alcLmkTCxQcykjc/e9ID9NjT3kB9MCCpKtCJZw2elQbS3nZIGBggEEO5lrH4q2DGewMd8m2h
Y3YXOIYmMAfx894dNUlJMcZbYhb0L3d1vFqIR29bxBstUNUVEsjNEO98fFeShuiHSToeuo8DYTTr
LX/GIOY4A1q36wOl01L58EJoh1GZvQocB2a+9hzk0nR2UsFtKq9GKP5W2lFi1cJSWDUM/kV9BPzG
Qrp77dC2z8U8i/1SuOWzDabQtse589KTdgSJwwAyjPpWeAIrlB2H0o6zkpspqQXgl9Eix1/uoDGn
nIZsRO3KNwc2RalCx/auqj3rV4j3ulp6D7xJuZjplhat3jVN7x/gcOti+3Kn4uibCHIhsGWPASv0
Jkab1RGZNdAIgqaKkL9iHMa6A36P7U8QcwNR8AfGeuVWlozsrKKmBy5bOIHHi7G2AvvUX2fg9N7l
ssA3LD2dYvdDHybceecEUTKK5crity2al3VS2AbWjWil71Orw94joALZMG3PvwG79Z/BmGepHNt+
twTlCbbifdYHERtTUVD9g6Ct9akfuHN0K9VtQsAdN6EF43PYUWmd+KYCUqHW7Tpy8GRYBm0WYU9e
22YKHrWNs1e7IU3nxTH3E5n3s214Rm0Om/Nlbg6N724MXhcgL70u7uGrKssUXtgjlgHAlqnbNgGO
9JK6RV5bMUlBg1oy8Pzwk/0SQovRsdrfduOWv5q2gkqgGPu70Q7Z3ymELK6Xndnzuq/f9NL0KWk0
CnWeG//xw7Lfjn7Tb4coJCny+jStXc79lTsyz091JYcUvMTprvGBdbG9PmLpqJdwjUbBMKUkRtJs
bPSNu8T4jGTSDTrZJPRoHH8qVczbQ0KHEMP2FiheulKm0sQiRzttB5gOGjCWlI4L2zk4Pg5yNNXL
WCN/kHp4g2nP5ZShraA5FUM1o6wBUe6tFMiVhx1BWGx7GtGlb0/LDu5Z5XpWkwdqf+xlnSWse05g
Ch6V8XxoSxGLDNy2Hm5lvieh0Cuh+EwYCqmZLxTq8D3g1F4inKGQaTl01E+la9GNJ/TQ45iCEXZn
q38WJvdRw/F5rRFzJIKSMHdp4O8RnFhpo2WfTIosey+mQO5CUdGl2LfsbSUJfUQrZXFotKvuFhiI
gzxaBuc9kP4AgQgsykjZEgcSo49B573A97DbwPSZ7eAAxaFZbTSyAV0DOKQ/d9FGANh8G9itxi1o
gV24cbzyV+VbdI9v5B7ZEHW7uFz601wV7YqFUJknnhjcOwPVxLobOvetjkMrl4HWPxmthyFRjmT3
nvbim4INmHkU/JxjDaTeIaJBv+qiytA0bsy0tZey4Kik82UE7rdHICwhfUq464Dr7bTtLpgnIxD1
KoGyrOoQOKNFZyfgHZ97RatwhbPHMGNBCSd7u6nXQ6StJ0tET6yC2y1iPXof0aEOk8lXJHc9Tp7c
GR5r6Rg00Qq4VGTCDeZBYHN/HU42NVtX4hLH4xgpO+m3jyIsPHx3JhMIu+kx5oCw2KgAZQCMeJnv
ozEJoWd5Am8AunhK3mg4Tjzt/OjOGiaTtBW8TKoArtPLZD0xqsmOGb/cVQLRf2K1+hfwzvaNQ4MV
4hNrBMFINFnodOPOm2o3jSOmN0FP1JrZdQ9QsKo2kxssw3osIutpjNHAPnGvRxVm3kBwXu8mycHD
ndlNKcpy1QxUJTYvG5kg0bWkcU3D3FdReWuzgICqC9OvbgjUdna52QUc2XgIrpsbYusXu4OJcD/y
OG9CNh0FkEo7wLWWLMJG+auZxflGJ6AST/zATG+hzWCNbtfTzeCAL2ebPvwTNRx5yZIt5QGQ1fFu
FNwkui+r30L69Z6Zhq31OdZWPbYRVEQB/KzLGS1ZTexHCRsEZppBr3FKax1vTIlOLTKHcDuL1Lgk
MajOx6VdosyYMtzh/3mLbCCzaYVOElaOJ8uJq/s26Onr0FBESLi108wqwFxOBgb6jVbKwkLgw7rC
tfme2k5/ilXwsy1RAOGBkn9aaYvNfBZjpuiz0DsdFP05/PT2VVPchB53sxqo8zR2BESARsQIKPX8
c7D7AN5k4w8aWgHUDKy+GZXbreHlZjYdd82h8Cd3w5Xv/ql6sYi1nGP53PrxiGUBXJbDAGVmIazb
vFqZpGBtU6RlbA87CxFwuiwR7ZLYTPFr3Xv/OBDKP9EP0G7LWA+p6NGdZXQbbgHzBiYrQJTWwdY+
PbvIpENZ2c+NCeacl2OZGbQnZxp3zpU833/EqJbtsnjxc1XGQYL+Xv0SMI9vSDWFG8am+lcRLZVM
43aRNSbfGWut7Vu/UOZuxp0KUakdvJWN+OlIXW27qAlTUg9hKpiKUgTa0xouIr8aYCyi1Kqkg8i4
hHbfEkBm4F/GOVUGWQWIDYsT+j3iIwJByCknX7gPxEXkoPxw+DsPPLzzWsHSJS7USU4+mNSN67za
lq67ZCJxB1kka6fc7nC7DDiW2YTr8Es7i5NCZ8kedhw7vUTxvlqi5wE551urr2i6oJnpWIEavkYT
ff8Agz6/xWlmqj9wNCvSWA7NyTpD2+aFqBXw0Yh0HYjvY3BdT5qbe8nt4WVZ5LCyHWAXwiUOj21h
QYyFNoIV1D+gM3lEBzKRYTM2acTH+8rWcNkMPfNPmMW56zpK+m0oYKSA9JLMzzfovYpbZ1cg47Oe
jUPvtBXNuybq52I1RixCm8lSH7lb8T7F7d0bdrg5lgenKCR0Ojj5DhitepEk1hIM6lhYWRPG8oi6
apzgG7FMddbcvQwQ/wp08Xvdj8KQ8C6AEWge1U6wmQGL+K3DcnxRALSvtDdAhzYRDcoO+FPNwcWW
cCTGYX9gy6xXxTBXR+MgNilES1fIq0w/STSWLxKwbpWJaMBRZy/tzqlkeGhrkChNf0andXUNUS0c
q48ldVp3zeKmO7quo4+8mPWj25PutjW1/yCCCQs5WkK5sZuGbSiMfg+CiObJqZ2xTFhPxiH1p/Kl
7pjzXLAZN/QR+b+VAy5Bn+h4iTdwXDNPcxnyh6Gz+rwxuAbEJlJ3bWmxHNeMkCULrd6CiN/5yHQh
PoO514Sz/Skg5LftTc3dqK0Q/sysRO0FhynuUSDi1giZU8rscdNLuEa7DnYx7QX+33EuA9Tu4A4K
lUauWoXQXbWzVnlTKXqrlOGHOMaZCnXEi55GAZxDJZsN7ynwfdof7F+eBbCcJGBfhbPvJxxfIgkr
Oh5miXcJeDZcm1TEK9g6hlW4ReM8wIAahPBUNA7Wd+8H4Us9zOQwD8TLWt4svwdPBqu2BmsdJMhp
K90KbaR02uHT1xsYYYKnhTsRnEmVQf0YXYUJSgJ84zD6exBF4SZRUcJLMhqnf35Q40ehhA8sa4DQ
bMHkJmV447e82qCh+0SHeN4AcfXXmttxN3UNP7BpqHB7rE5t4AZQtxPEQJNeV8RDSlDV+IIJiOfh
Q2AF7K9Vt+dwVKnbAYB5KM1m3GMRV/Ado2HFIQiMukR1HU7IQCiKEwhwj8YBzg+ZQsfdlLbzUtYl
cN11teo91cxJMU/lD7+onSNIr7+dYn5DRuccHgCmaHBfSMfS71ZuqPdc2l46Voyu0KjcbUyk1bON
u1liDFZRhVtPYsEwPLE60K2QTBw3oTs0NxGQgV3iqxDiE7eqJxjzmAh3FLCdZMbIIOh2sni5RihR
3i+9lA+jsMXfaBzGtGx856ltZ/wRbf72QWkB3RjfWUuFILXrvbQcISIa0Ge2WJ238QEKAUWnV3sx
y1M4WKAkEoc9Ii5YnpDIFvtCT39Q0YPshsf2nQ0WegceVyUB96eEt7CqXUy+AOycWQ2eIvJrnEGW
jQi8dO0cWS/56hBm53UT/KxYiOpZheTG7LThkXrjsp7nzk1B23Fy2ChYO7cVaAYFbJESVaykow+G
1/Pv0tLzn2rCXqW5x7aQK1a57YXyJDVCcC8oYUYqQ/9eAxoL3HgJQ2o7WJCSM7+mZuAnOQzw2Wvd
Zt3EEfLxPtwFuhZmpqIJfhFQ/LPGjrHayfjXaEjzITTw72Y+wZQLl9RtFZ8L20v5b+4g5u2rjQbG
MPU6Z9hYXR0l09xZh3ZYvLvWZhznJuJOQSzr0NTyEQTvGX2dRuW0teAQ6/2UZ+weOmvspBX1Y+Bb
UBu53TMKH2qLaB6nkbCKNNLkOCHdmCCbsjOsOYtbcuEYsqvabk1GawGox0+q/0I56x8i2ZUkJYLe
pn0s/DvHKQARhU3Gfont/YBLY2zhSt/HN5jj4w+ivDmdp3HPrPERNYKsH6oh68ZNC2UCr+1NC5/Y
jI3dGzPFg4B8MAVfb+N445sef3I3QNICqUdeiCccZbiaFHgjs0BHno76t7qJ0O7P4Xww1yrBxpqx
0t5bIx1TE01pQ6mdiqE4LnA63pF+iJBS696CuT6oSO/AtDq3UHo6qciyAcG+ywtb4W+Mxi1uE+VZ
DKISVP2ePZ+8IbAsoCGfeeovDv1bB27fnbewPmkL3IWRr5eh5UI0E75WjSkSEUd7q1P4f63taPDL
CuunVfsB0q1Tiam8xLmmM8+wZB5KZDXGQK3KIsiNFxxxik45CjMbY9Sxk92KCuVt+mH8OwuTd4Fv
57Svd9B4rELW7fzK/K78+G0cnB4y7Wq3ENBQ4qjaODEbcb1yvLyMUZaXEK0iH5i7rGDIt/KfE3SF
Wz7iJhOAjUnCZWvUvXb1L7/tgtQGSYH1At7Ug9woyqud6w8HhA5BMjJ/RmMhogBnWILN4CCLPRcI
F1AmsdMIZY5bWLxYMAJBQ+SSjLhCAr4TGr0qtfZhKYEUf81t+1bP1YyKhSZmFxKClIkZkIC2YvoD
+6r8M4ewQhji1kpsRU6GlLAgdVS5nz3aJnFZ+M9Ikv5xHbxS2k8qh1vJHik/925yi3gD40KEcLVP
H/w5+GErn6092/yMFmBP6ymGOoGVJlMcOe+ZlR3ie8RbPQL1Ay/4Tnth/8K7SCditoot7rqw63Nt
tV9ma8B1SNqpg5vZP+n4z6ifVcd5CUQ2wa4e3h6AYMJ5IYSBPLrTTzC0gQURPFLm1B9qdWoGv8Fs
cmn76MDFYzOBTJlYgFGvWqag0GjaX33rTv+48b27SGOkKYalNCT3oPeSvt6UuKyn57JeFpAWTrOi
CsdMBf68LWgp826YYdRTzO6zP07Rj0W6K4pb9tERNNj6I1gyi18hFoY9Mw7wACHRgBKCMiVk/fhp
uDhU7mvhqFfHknM+N0X1OhJfbQIK+poqypKlpcF+QeAKntEzANcU3atYLCsFAclLWj7SWxM3zsFv
HDeZxCSPZKoOnZDzTxNKb1MroGxjbcDsINQ9BRU71YFifxwknRPowOOVJ73MTJ3VZA6No2yel2oL
XxpOM1cKlaCxDa1HIQIuGKE4VWIbIdZDH+jnuGx+WSFpD50JCqDLyPDL4NjdUD62YMBWyx3t5QRK
59BuChe5nqRhvgUTzuLPhLT1XzXrYGXJ2n0KDStS7lPgceEFchKDfycsgaRbY3SA8E5Em34hKHDp
pUi6wKlvUBDrkpCXCIk8cjdF1nMEtMNN4yFJx+f2NIFSBmG3+w8uL36GwqN3cGbwIJHcG2Kk0ssZ
57a2z43bssNfOovS3QPCVuWzZ5Yj+lBbyDNwLPGWoGJUIMvs9l71R8m6201TX8K2RoTJ/yLtvZbc
RpZw3SdCBICCvSVIsJtspzZyNwipJcF7j6ffHxRxzrBBBrG19rqYWBMzo2QVslzmbxBfYje1zfJO
06djGan2zvJMcjshz7h2VI6cydAcO+5FhYIKQ53oeylpuz9mkDyn9Hy+9HQiD2zy/l0xVDWoKBnn
EKOttuFgw4CSOmpS1sijWBW0Hx3OunoPdsH8XhbTsM2iQNzkk2Q5bW/EP0rZrPhlY3ujZB46DJLF
yYPqwehEMb04PzfdbDLeMdPhrjIl/aGhMXRo/Tzd10mbubqVPg9dNTcDw26rVE20q4yAF2Ie5zs7
Try90cx5pqXTLubmdqMFnb2fOG3vMED5FEdZw6NDyWiqJGPADtMWOBfldGy2U97aR61I1SO1S5kC
oOpvOp9vrA5D4OhB/1lCEZ+SQx/Qz7WsoxiUQ9s2IS9kDN/j2edZntI3DIT5r+Ht7sycUxBl2+B7
paP0rOr1w5R6kiPp8Ret42DlpJZpesnc0IpuhuZZVt/dda0ofxTC138PZveZKlry7Jd6kG6MCrVd
KTXnxpwMy5liiQgjVM1axd55tWS4BryKTZP1DxLMF/xi+p9xS10kgUb2KHC9/+lzM7ltjSHZ0WSQ
97WUdJvCDh9tX08OhkXpwjDLPxk4Kw4TK362Wjl1O6MwabIk91SUNHdoVe1LNQzDTTM2zY+wSqWb
qkoF9p780kSyk+9ZpVubpBh8R+PxGyFLzLGSP9moTh/G2LRcXY2MfRfl9qHGjWjTFPhWdzLK1ZJE
b19lW4aphax4l9FhpiUrIUtdmQhw0GgXtGPvgKABXZamHGCNH9RPY50U6S5Wyg5XWErUYqMPZog3
u5z4KajRIPoWgip4zysFhbdCVaTW0agxPwb0Yl4Hve9f7IwuMULk8Qvax1rgtFM5HnPwL4LFp2Y7
6E/Ra9TGXr7L/JAWfVWM073ZmMbNZIALYAp6gY5hbh3tyefWl/D3z1mCM/Y4Z1DQ+99kj+KGaVbN
r7FN1D98EvrzdoW6gCmX7cN8EckdxMa9z2MnJ08yVm5OGoNlllKUz6VRrW/oVmXJEc1QKdgpgd40
B2O0zId46Iq9ZYzQjobkwfQzw5n8AAloNdf8jVXF3edJm5WwJiNhCv9WW6TIqeriYZxLZ0OXJ06u
NPV8bukbqn2WwwaSsKD9qd6qKrXRcOriu1bmpPQwX2TtWHRuaEPnDgKg3jMijONbEgwef+vbRzlI
n8BR8krFUplqP79+q4jSe68nNo8Am60bM0jH761Eu7goBssRng5SUM9o/MVa71CDDbjIj+GE82Vu
1G9eqXq3apXWu6wbKZ9oXD7wE03xD9mEYWLpsAOy8Lb1u5biGY9QunYZZq2PclwaFbtUjelZUfUS
hwTuVC/0E7ufikgyqg+R4R+iLBgbAB6KlR/7MDvqYY/ipJh7CD54CN4ZY/IiAlxyHbPGdr3PLYoI
wdSk/VaN6QJ5bZ1/jRQJhWhaIrbs2JHmUbRV/MPsZe6Kslb29HzjmzAdRqcPstGtKvtlFuiA6EDJ
bpg8aYuYqrVJ07xx+1DTH7pmnF5o0prHAQxpvWn8OPosIu9WgIr44Q96dy+nSL+Xvgh3PMWxwfJZ
KzQn9rbi0/1spPqPGunCoQOzTW2O+sIvKA3aVQccpBw16VtMVzXh2ejxUOj15G1E6rkHaEBThcPZ
7FD9FMr0bk2NgtnD2E68S1CV2g6hUTzqA7Uy7BOkl8HKaH1jrNiDbZHF0bO74HMl4T/Rena6BS2T
fPHpr8XbQQf97eitVBRoxYZt4SZ+W+rclnXbO/bUiKUtpPL2vfD593De4xEnxkDbaFGlDVvLmvKv
RTOJzzRe5X0nIT5tTYH5RUg6LM90tF7MCpFw3tYNACiv+V7ImbdJ1cynOYIR+108Jvmek9F78CS0
8D0zoyHWmtO0nVBy952mLbvPlRLU41boc8M+V5sJ+fGmpwois3GPG1Qn82wDsCA5dGETvFie/aIr
IU2uBC8WQa3LacZSsjd5o1r7ILT8P4Y0chceKmWcHN8T+M3hbF5391qe1xSp0xY9InhfRUx50leK
h5xuGI2Hrm883jZWkLle0+l36Qx9YJGMb7lRUYYJzDEYjiUF929ZX0jdLYAa0W6B0nmZU8W6+GYY
aX1n0Bd8oPmufwlMo8YRCbWWGuFuybrv5GmyNpXUcLvUhrF+rw1Z+k3zXJI3BpSdp/Bvwwwtc/Oo
jyE4mMbjITqfzuiqPyZDrt5pKpgT2p/jD63ptMDFt6N8jKZepYeExpLoPX3TlGrBvbaK001pF+IG
GEDgZJRyHLtWWzeqi2Zfe554kOxIP8Zq99MIe3A0FQtwHyM2umlrMFPVlGEaUCtmr9Gv89s7uVTj
wOlRyTvqXUA3G9CrY1Bj2o9drP/syKtfQAzUL50VYjVYo7T13Hd5tU9o+e0GTQ/eDba7r6FWwBAu
RXDbzj2pTeY1gY9ufyXtbKQP4hVc3DnYfAbFIWCKT61iCHUBHK2SqOzMHjfcqqzL36ldhRhPlA96
MRVPoN7kTd7FvHRk85eXoA58HZR3Dj3/GHwBIQWR1QK9waLUAD0S2Ju62cnZGpvzMuzvvxEuEKR2
YHe27Zvhfijlb1pXPPSd9IezNH9L6vaVKrG3g76v3/7z0BC9RpScUoKpK0srhG7shJpm+uC2Plin
V/aeyru5HuIc0Ql47b8Q5kKESGpwApRsHGUTQUc/jPFmDgvO6+tRzlV+uCurBvanOBBS9fhLlj1h
PGh0n8NixvkCAi3uqIo44pjvJYdKAd6N7vgq3a7pup/nxceQi7wYY2zcpAEArjm6Y/CZXY8u5PVh
XcK3n45qkRXqMJXC5ra8z7SSMqappUeQ9TV9dP2nZkRry+zSiISmmfDOTKhwYoE9VbUkbOuYScyq
27i7p6QHaPb6iNZCzOvg5DsBwI2Mep40b15MyiYWG3qOKyv2Inb+dCALugNgGm3gsT6zKxQ33QVu
jmrvFs8aOGHZGlL/fOmacMJw4JLpaVrsFR+HJDLPMiL0910AuJQNq1cZEbwikMBk8ojN5iJ+9+v6
LF6kj5zGXEyjiW2qVnVMo7Yfd4YTuebz9MwO5RZ78aQ+X4+mzmt0SQ84jbaYTlXUEftuQnekLd+9
KFQ2HaAdQNRgZZQK7BzWMf42AV3xbrYmNAXwY+EOFJ/kcHDFTuxLmtuWocBzp60+oUeSHU290b4P
ph/dSalSP4LhWNtSz3cexOJVTgy8c5Cptxa/emotrr++AduAvoi3i4uVQ2nlz7cXO1uZpn6j+wZv
sFBURyvkIE5s7f363F9YL6eDsBcnX4AxcGdrUbZXElcLniiMysEKU/NSCEMT+uygbMuU1z7mbx/0
sW5X0Pry+EDtXgpv1TU68zzViwRCz/u/EIutso7CAaskQtBWvAFocSP2wU3q1iuby4Xt8kOYxXaZ
6LFMywIpfIMOwfTTKFOnk28nc1jZli8tvw+B5tQ42cUavshQUhlDgEs+hDfl3trSM3HlbeWEW2vl
bLuUZ6eTN3+/k2Ajb15b1EChA6oQ9TQc8+x/OMo+jGdBu8gK3W6tSaT7seLaHWxAkwMr2f17KiNs
gO/SX8m0pUBG1QIO81MuG6W/UbTj9L3qVgRCzzVG8CI/DbHIMxD1nSloE7hKvSt9qk3pRkbuSNE/
0T6QS4O/MzBAWPlAFw6AD1EXaadXUQm8aYz3o40tTjUADE9ycsPLrK2kT7+Tqdnn6fTt+nReSgvo
6tCo5ku6WB7Wk1YF/TiTqazKTYpd3qyM6mKSnwZYnDGpaSVTWZDk+a7bjrtsWzqAlT6h5c0puqZp
d2kOT4MtNmtea55uhE2yH4P4B12bZFMMCphlXN/2Qe997abIBEobKCspc2lnMjUDB5j50gha9ePi
8vPBTKKJWaSoPxhvOQ8w63eBvoLF+1/JH9JqJaByaZM6jbjI0bqB9TmUcMUyHwPPT2P2S0/v+tCp
szs/e8yAJwV9s7WxMhdPmOZtCvlT+Q21yO319Lk44ScDXyRtj7alyMs62WPpB0lDTQ9F335uLE9x
DG0KXHB02zLU5LXhz8P7eBQgbCKzSNG0mt0qF7clEOqgzwp1QG5kZuvXyKClDo7q/1dZdX60fQy2
SGHLi2rUDkhhb7zp1N0U3TT/rAhtfQyxSNzCa+wshfrvtgKWkZpsskC786qR4veOcvsBaqB7/cud
L/yPDLHFeWAUlheaDYepZz1I2n6Ib6//+ecJ+vHPXxwGFeymCfzSOAMrKLOaubadOqMJaVjqb0rT
a/8Yb157qg7oEjEVHjvaIh7I82HEPUtxGyGSF09O6m8CvNwmH7x3EIPfro/uPO8/vkcXCz6opCwG
96G5ELnuQirgpl/d8AM+j6B257IiuO+VD3bhWLJtGwVakxsWdklLc1ZPqqs6KwTkdRH0zpAJZ0hQ
jhDtbVbqsHyU3JkLyZqofgTyv7rDYW17GnuxBEIv14pe+JMbwFLapKZ9k/bIYclKsxJodZSLlTDa
Qep7vQl8s0kPWq7sCzRQFVV6EPKQbhSv3Ur9M1y5ZzGKFSGa5ZIghRQLZpqCGhbmjsuzUMOtlVqi
3btpRY/LHb3N9aQ5OwuXARazaDbDNAWl11N+do0ftqTRathlKQzIo2zdS2ATyttwfB7ROr4eed4O
T7fLObCtqYhm8yYHO7OY1BknPsq+UF0raenZqyY4b0GnRq1cpbO2Xrxm0XlpKm0kAmzN1rBPX+7P
YaxIeqmI3s0aemmYp6Y3Xghm6Pqwzoi+f8d1EmYxoTZHREBBD9UuYKmbEkN6PDlpBeNHsrEnC0ct
CQRZipg/8FDJgUSY4Slrf8oLwKC1kuxFJkb687rySysCWuBp/i5BFQEFFdP8Li1ynU7Gxg8184mK
5qvvg0m1OunbOFW/dT89RADzUX3WQb8W9yNIbOzBk0dRKBHNfqlckz5fHkXLAS8+ZK5EaWPLWs8r
q4Howh07fJ3Cz9en9WKe4niiY20q6O0tC6V5BlsqkGsKpdthC3nBQWKUyoe9z13fXbuzXRzSSbDF
Taalvl3zP151PtbJ1U6GZ9TWK/eUefc/WwAnQRb3FG2oS9Ct1eAGQInsEjZw/clLo4dseL0+d5dH
g2WZZsx1g6VZvAZXJoots3ejDgbMdzl0pWnl8nNhLMCfLGzlZkMRbSn/YmuVLMaBEEah3HhlOTgd
2LbdYOrOkFsrj9TlQUfCqRw3VKRsTjxLncd78my0RSiHwustN0i/67UOuwA2oV7darFFFSZzhLmW
fReHRy2ZWpim059bHK1+UPkKeA9AORlISTPUEYo2Y+mxr73Roetpxyub44VPhhzHfwEXCQg3PrGs
ICE3gGeBfvllrGrxzb95kX7zvQTvTguSgLaUrGiiPuogfHBd9THKrsPmUQtEcZTVAdzJEOFWPRlb
IVe4DzXw/LJR7247Q6S//zk5P/yMxUghxkUIufmUM6ttrrxM39VoRePk0sc7HehinelanXTw2XhO
QqKhDWzTflJK8GUrz8pL3+w0znz+nKSllzRhbKfESXEZVrHsi6GXrRWA14LM//wkSG7EZmlEBDGU
vWplO7CjOYyQf/8m2GbxlBEyz++/SrAnQYwqSoCn8E166SFVpqeaO2ulJy/Xo8zzsUzAkyhiUWUc
BRA9XZbYllTph1KaAOYh/KwMZT58rgVZrNxIogCEAyCl0v2sN9nc9K7mRgdrd30sl44nlf6CPus4
KaigL75LqCDrXRXECe7ane7W+9RRb8V+2qmbdVGbSxugjoKOziaoA4hfDEq1KiMzM3bbTEX9AE/q
BiwqGIiZ4Vdae4DF10d3KelO4y3W6AA/K7XiTLgzqKjXVHxyPCRhb/MUnejrodaGtlislULRwuCM
cTWAOkDf/UOBo/0fuw3QK6zj9A4JUVyg5br+H1bv6RgXqzc3EXCF09MDlvwRjf29VViA5PyV6/yl
veg0yiJNitAfuPQRxYoDCDROm91BnclWN/d5mpZpfxpn/h0nK7iqQV9Uo9G7ykvvVLft3ntKHW2j
fxq3jSPfrKksrQ1rUfrIOP51q7V4peR085E9OTZhPd1LMU69NZDl2+tJcuHpoGJ5Qo0HvSWbv34c
HWBXVKsSvXfxs6UHM+XPgQh+1rpRIDOBogVYnLX0uJCXYpYHRLvMtFRLW1xyByRLcdUteMp72l0l
lxuh1FAeunAbNrR8ckj0Qwpj9p8H+qGAsBhoqY7eNGW9cKesCO+awtiJMOlf4gidmjDmRlpFXbDy
2r2w2D/EXHzLNDDVUQlDlbqhqd2UdvgS0PL7Ykr/bNvGPe5DpHnOT5IU3rdglbW4myk+lEol4B0N
U3BlDsXagBafDkXHwAMFark1+A50JmhbVk0ZPwsTXtzGq9VXMbX+sUVfY6/GpXcHN1QcUFAwbloz
QW4DCft94SfV1mw6xXD6zgY1onr5FuR/4G0wxh6xzkN/O88zE54B3dKD5Gn9i1IZwydkj9R7pmJ6
T/wuCTapLkWPbZ12iWNGqnVAlNN3vB7RVqiAyXhMihiJ9aGpd9dzSVxYpEI1ZqP2GR16ZvlnGFaC
haqmuBYCMG5dpxbXOzvfTCFyIeXoay4KM3a7sfyovy+b7rXQ4LwF6C7tmqkLthR0LKerzPdU1Yyt
10vAjuNcf7CbzN9h+sQbqVHr8BWSIUISHriPTZ5TzNOHUX/zAKu/JqMMLk3HML6FP347ZMUTTGic
mwd44D/ioLbcmDTjODPhKRh57kbcPq5Pw9osLM6yJuwLP7fw7QS18YSZK9hiSdogNLOpi7X635n5
3N8MP5nyxWkmwH+bjd8x5ZF+CHostC0v6HdQ81sXzob/nYLP05gAh1SrAfJKD2Y866RhL8fIZOTZ
NLgiC+2NSCDhxGFwE9d2+inLWuWJ11gEuh7B/8LLv8lpEK/ky8VlQ7JY8xNBNpavrKqIepvO1uTC
Szf2QeE9VYPWv4Ft9/79joatrWbxQp3945f+53kLrrNsUAXnELY2dVfK95knxntVLWOeHNaLsCVE
nGLDv00zCQOz6xlxaaA6jApF1ilhohb2cRvSi67tq1Y3ZuCGqd4qoSPEygjXQiySTpI67jQC5oel
jgcvP0IK3FuQp68P5NIllIn8bySLdFOKEJbPZCgueg7qJk4Cklq3OnYoI4b6mqe4lAXmwWs965BL
zfCQKFN6H2vmrWr1xev1XzNfmBZXkA8/Zv7nJ7t7hnJOgzO44Vbycz41Tojx4vUIa7M6//OTCJEP
9BjOkeEiBuOUY/BY+QOku/j5fwhjY2Fo6MIyQb5/DJPNcmxxSJi6x87vB/umk6z1Wi7caATJ///F
OJMVrVCoaycSBLbSYw49NRRgUqbwxa6eci1duT8pF66HH8ItUj7LulrWPXNwKS63W8Wvwt3UweDo
InUE05nm+xhhtZekqYA00IrddOBCce6tO+VzMhlISkWeUu3+n+b5b3affM5ASnO2I+Yg1rQXuYog
MQbFvdf7/+pJPu/Kp5O9WCZDXLRSmPNBp/Km/pGKB81aWYkXM/Pkcy5y31IDabSymfqgW7tAfyy6
/B4pFvf6hF1e7ydhFgugJSE56WUDQhFCqiiYOJCovoNz2KnbYr92yRdzop+t6JNw89F68oH0EVln
WZpXdKFYew2BvMeolNWHAZ7Ard+zd6saKmB9kck70fjqc1RN6Epqvp0+mGmhvMY+jJTNWMhgz0dk
Nl4yOZhQFrf5yUgo3teBiHe0NSGVQrNyC9A1v4MMRR51kMunoPbiO7spUYjzGtLWSstv0jAkW10f
sdmR29rl+igP6Lqo5juYzPpxGCX7JioSya3MQv1lzIgurY9Xip+Xvjb+bOCxhKWY6l9/rJN5gXlC
76/gOQKT/KD60q6BwOWnw4rE9ll/fc7b0ziLjaif7w4jOzW6qGLc2VpgOsEgpzsLea1tPWrNzwbb
Dr+0/N+hjKBDVfVMqXQbYYThpJKtOrE8KrshLbrNLFiwkvSXnkgnP+8v1u5kGrJxSnO14M2plfQA
rOFGb/SfnjRtOw+ms95vTLig11fAyswvmwJTIBA71EvuKHAnPsOrKOtNP1owtAekz67HupT9Mwx3
xkHa9tn1mcuDL0+JoblNj2rQO3oWh2TGlaGyILSDSrsKMdmV0uXFFW7KwJdN/goGc7HCM1pHFee9
BtoyQR4uNaRDh28gNGBjeArDqL6tQlhWajsm71bbyzdhPOBxo6vSfa2pa/3zv/O53AGouOMiYeE7
CoHz4w5g+rk8yYEw3VxR25+lh6UTNLLqToo0+c7DSznfpaY23Ni9hhpWVU+7mu4QqoWQ7LHVSx6g
urFeIWwdo7DRkMFK5KTdjAGMHDNJrK8xwHBEI7QKsnMVONe/4KWr/+m+v/j1CbrTNVZNoNkMKX5U
uwLDaSAUKJCVD1VAU+56uIsXoJPtcvG8HUwrNCYYfu6EKskm0XoDha7xx/Ugl1bA6ZgWe0KSV71e
WInqDqk/7QcLAQ+4PePWkPqX65EuzR47kK0ammxaZxUQ3esUSEOS7hZqqaLKWJvbrIZsn5tK64Ci
MPbX411cb//F0xfl4axsGrMKOAaSife3N1PTY69/0pV2ZsjM14QGHba07J5zzVszyV4LvrggyUnK
SWak7KGSPfxsxiDaSWV/RO3GdqD7J69FrLe3YaTegT39Vwu5v/v8ycjVj6vMaAotk7rZkq+gvNTm
KBVbc0Xgf7g+n3zQpdOPh0ycX4iaMQZvyXvdfWGRXv+El5LzNMLiGhS0SaeXElhuWR9tR0beGb0S
e9vV+vP1QGew+L9TdnIEL5Z2S/Exop1GvbO1HNkOtpDpd4g/YT9D1bM09mZZPBZhvFWFdlOL4dP1
+JeOvtN9cbHUVW+ArTfyzs/M5n4wq60WRG91HD0jfugWhvqzl1YRoXMKnu3FlEHRHqEKSp/mY5bo
QycJiNqma2TesC0r46bwde02n8wvbWib97BJjO2YR4jxqdXPUZ32Vib8lUPx0hemAfv//4jFF/77
dFYHCxCHrD2ZvVS4SlD0Bwlj06/Xp3j+gteGuzwJ5+s0mKlZknl2RE4kBwUObd+2Y7NvMw23GNWO
Pl+PqVzaBgBs2HOTlA7pshFWGgF0xr7DXtry9F1sJndDo4QDJIFCfbfGzn4Nlb69n/QJNjCKcjCZ
sujBN6r2rUeNa9tQpTng0s5/EcAWqBEbP6CzG2+jvuJIUFEluf6LLyXiyQ9e9tRAzgaoc+CaVee2
/Dwr6d2KJPCdUeGHqJjBb6C6T9AuEZe/HvnC8aBxP5VnLBikkWU6Sglym10p8OwbOwOBT0u57XJh
3E7Cc8eu6lc2L2PeBBf5QFlKmLiUaTLuFYsdOjRGFaI/6V8qergNEFrZTqj7OaEp4bbecDeO7Tyu
nEgu4FFXprdvdDXeT5Nn/9ZsP5zVUPRjFirVo6gbdom+NOz7NEimvenL9iayMSUrG6tDWRBpFfpq
5XudI+jaUA6fsZAGVCxkpmCdCrZo2zSq2zS1gel4aXxL9+poThVS2V6sffLgsUJ8lEBpp3UG39tQ
7sZUjvyNjT75Q2lq4lggxeckdhO8FikbhiSa1tj4ej3dIJXduq0cDZsyrFC56DxaU4kQ8JMzJEmM
Karuo4CiWY2a46Gqc94GcgjPKdT6fV1M+rjBPKWONoOXP5TUZY7WlNorng3ahe9BCU+BWiUoGBrL
Ip6SRf2gBkAk9KpAvtEqTYtGEApL0OrRjfH1H3kkCeRlMjv52RrI4eK3JDaNPUblhkzxAjdQAuFA
wO32thknTqWDOJAKCfboiMYGirGbkr6HFkffkftUnkyULr7GfmNtInTs/AG4AlIk2luXhM0u9Lg0
TEUTgUhRi/s6jUN3aDzPreLka5xIv0Bt4C4V28NtGAfNp6rzUu6F6MS1ftx9yk3z5vr6uLBT4rBC
8wj8iK5ZSzh2XOVwtEtuFEkE+kxHpNOV/NYNB9NYWRrznrtcGdASgQsiaKxDdvt4MIh4kM1g8mXI
43K3Rc8iP/RaV6yt9wt7o3YaZrH1+1UemeBUJjdVe/mAzkv/GwmMOIHsLE/fDK+DK+BlQj8qctwc
5FENbj0vlj9VA206fMKfRkNVN7CMUA4cSW4JPQpto0yt0uAzovefe5RdnbzR0neaX5a/HVBXzu9i
G3XRHvG4DYSI8jmJpfZnl0uJvBlV3vl5bhwsyUT4gWlwjAwfjLENWzC3Kaql23hEoB51TrTw6axr
N21hem48peMeaSQlQYDUt5wsSyFZItn9RZ7G8DU0ejRhuMxEDgqkj5TDyll8OY3vNTPDu6wVybbN
E/AYcLU3UWOrCDjG/rOqjuOxBXsQ71FKmVzLs554UrU3rYWI/KjYaChWmEM8WEGc7HoUFmhBGPo2
lONfuYb3RRd3ay+4S1nIHm0Z+gzVQjT4Y25UVtyUXu1NbmRyH7ATBNDl28hYwwVfOgxOwyxusM2I
7NCU0L1QKd7J3bfclI8NSq9jVq50K8+wudz8NDE7ivBAtlRjCW6LLJGUVt8PbpIHsRtloj/WCM9h
UMPleTJri1cDzik5DpJfwhEtJ70fVxbchZVAYYZfoSm2xWN9MalTEpkGPkOaaw9Gvht7uXgKjETB
LgSdsUj16ntFMYwvqK++DB0i/tc3lktlIUvwSTFV4dw9Owl7GPkB5zsJFuWN7dCL/zUgMtR7AkGD
KM+3tVn5n/qwQl/At6TvvDwEoo9Gc7D74kuCmNV9MvohDh1e8hA1KL5f/4H6hQ3pww9cZAPg0xzx
RpIOVjtmM3U6biud7dnMOm2bdf2bmiguDdEDsgvBJo4l9VsiRehboad9Z6nI/XdFa+/rFNzHdpTw
2bU4WxENR/axcMHU2u/IVSg7S8mr18Fru5vRg+ASoCf5ntbqdIerhHFQun5r2klyM5qUU/DFoX2r
lgclD+QtnU7UR0ymbuNFUXNQW8u4axPfeEOBpXzzlOaPPAQKKmGh/OBNChJGhWrdG9QQHpCerHlX
ZKlS3NCNSMttF6MoMFJBf/ZHJKQdgXTZJ5GgKB1TP0MmDnGjtd34fM+HoquR/1hFoje+eP8YcTQN
VYcOVhv/CcQO1ZFt6G9beqnXv+WFW/iHOIuHjoF0qD5lBk/TwfK23mSpqExjVU15o5m+mTVyGEmL
qN/1qBd2rQ93i8VRkyChERcZSP/coDrUV7+THvyvuWbseSlPEVDB81bRlfMjGiC2Utq9OrpqkpRo
2NAQSbC4Xlmvl6bwNMpiNUTdCGo0oX7RFyjBdiN47m70uOmok3GIUIDfWIM/rGxRFzZkyDz/DW15
J8g7tKq1cnSRiAk2NWqaodxkTid9yftpJRcvTCNSBUBzTGqEwlruyEpvBFWjEksq+l8+SnDoWIev
/5wR4H4MLlKqNetmLMZTtn7layN2k5rEmk1Uoe8DLp84dsLX1v896T8Emwd8UtieSq+MurmQF2kB
vAjvpisLTpXh0KHurkkr2+X5pwJ1gJKspii6bZ2xH1FR1NJININr+m8wS0TubetfjbJGvzh/KVKa
NOZLolBBhSxviUGErqk/P21NNIYcrUaruUvSR5ox9lYM7Vc0LO1t23v/SMk26LKTFaaiAUIxzlAF
okGJtm2grkcjei6YFaMOaZp3E/Zl1zPkbBoJhO4HGFbKo+iqLHbEXhqUUkXfxA37sP/a427UqkGC
9FVYHjwAXisP77MtahFusTEWOPAkVgIRquXVinUufjwx1ZA0KKx/7TYRCWNu+MCAZ5nG+TZyko1t
MkVqX8aDW6Apg/6cLf/xotSg5mIrf67P4VmOUFETkGUM+tLcbc5ui0WXNjoXe7foq/4tibNdnYzV
7cxpwM2n149aOuvo2YW2kiWXAlNo5k5FTcGylwIHreePiT8hrVJI6IghhMipj/qegaDRUUPQuvSK
f+0kMdSZwQ17E4KEvsT3NXUNAUut8TmDpudMkW+mG02tcidJbXmlkXeeK3OsGSusmAI/5cXmpUtD
32I+R1kUh4Kx7jZYs256bc2U8kIYtkcI1KqOYN0ZbgFDsFayNfhOsshd5I4OcvUCE+v5eo6crzP2
EAVRYnhcF1hVNr5VMtA9gGLNxHWzP06ieMMtwfHUes1b9kJa6KAsAWKwg9BqXaxpKZh0fMVR+Cu7
bR+4NvY3+S3IIa5ux8w3V5b0eVFZIRVUWWXzmMMuDzI/MaM8FOHoav5cSLGO+DYhP7Y3Y+WmNoJt
rVk7Nf8mxoMdfL4+q+egRQUWMXwT7j1CnEtX1LxZ7FRpR5emd+Mo4LxlP9gKrF9Q8kPLOT542Z8U
vXl01P6kWDCZo/GE6tFvEdS4JNr3kVy+eiL7rIWIOav6HRgrBD/DAyCL576u7pI0OCSN7phq/sfu
ky3a6S9xy31bJK2jN9JhsoJdZAe/dbPrnESvVhbchW9pmLMaD9PL/1nW76hPpIWXJjOGvTM3gWHv
B6N8av3Waezwm5dVO11H9uv6tJ5dTZjV06CLu5fR92xYdda7QwE3j5KawbpLVvLm7IJHpcCmnjpT
0MHm24vlHdlmZtAV6jD7iE3kcAeMQqQRHqWoYTYWX7K8jlbOhIshmUjIAKpJmXqxMMwYlHRa9p1r
Dr+8aTyiefuQW829pKATn2Qr+9f5p6PiaisUe9HB5L25iFaqiacUhuztrFnJrtygMpn6z95Qb9vp
2atXDqHzDeZjtPnXnJx3HkqutSbwsqgacysnzQFJ6PuokH9Yfboyjec7JreSv8/ouT59dt6h/zqo
HuZwuyb8YQXdQ17eCD1fmb3znj6HNgZXugpdTsX/aDF9Wl2batkyfb3TwWREWBAuo7aNHgTqE/nK
kFajLaZPsP5sDQOh3aynVGDH7Ym/glE4aWyzN0yMrq+wS1/rdHCL24mCLnGt4sa28zr8bKbik1ob
uMEUu2iUVy4Ja0NbAk7AOLealBBremy2s+kygtBi07rSXjv6W3vlyaH8vVl9KKx+/HDL65AGrGKY
CuKhoG8i6Gmo92WP9bLc9MlTP8K2Jz0xL2ni/0PaeezIjaTt+ooI0JstXZryUqkk9YaQpfeeV38e
ajaqZCIJ/Wd6Gj0YNSoqGO4zr3nG8KDxphhiAt4T7qSC4Mh1RFPUSNOcJMC5oavDCW1Tc/SEAdVx
QeP/6yc9cuSM2nenIYZs6mHmz2n1QkO/PlVZ82kKu+6nFSld53QIq3pUVbGRMycq6LkEinnuh9Pc
zc0Boxm8JxLuHx3zsiG1VLxRs/F11sLZNuP4OyTKH4Gg17bYC4dYRXIT542vEmL0jwMVFrdeuvAc
CyKthCj9iH/XvYzGjdd1VeBZuOI8z3h/eSE+jxjnUEEparpMRZKG6FFLIU5Zgvxzva2OALoDL4GS
/BSNVfog10kQUseXU1sz8LtSFVF4DizZ/D2mvWEbHGpbqZbGF+SqcjqU5I8qKrD+LM3Gg2FMIv9K
knsS9ovnrkCxssMV7zm3pNwDkxiHdlXn2UedFxCoOnZMpr7IXgFKAqeOfnYnue+AadFaWcoUuW6T
omSNCwgX2Lyc8X+d7USUvg+RUdug5F8FjXGwSD6tQpMn/PBwIcgEnNs6UX/okMm0x6YWDrfP0OYa
Iq2FdAc5AmVIEtyLBwS+bobTRpJhdHhX9G+BcZSynahtc4WvQ6CNSCxFgrSJDXurzESrWgq/zmZb
ijwx+lQnLuUsrCBtNX65PaHNs0smJvIoIpP1v4Dm/RUuAO+BIGRkvhX7lXRQxp1c78rPV+EDcWNr
2hVCcK9oxYg/LVpx40+RgvNetWG9kd8d/LVXbsLHJVym1nyZHIRIB0gKrq++YD7N8t28qpVjhoGw
Tlz4tz/VlaGo01DCk3l+VGBf7z9Vo5UdWvGz7pGqfIvDBtvZ5jGW1MrGz4MG58fbw233AaBFHgAJ
hSKFptTFcGnemQsGxaujZ/0DnfMfjU5ljcZJWxySdnTTfK/usJ0gedSa+LMZ4PNfJj81O36W1DbA
8yL7NUXa65RVTl0WHxDrx88o1XdCvu1hej/eunf+Ch8wwZwnFKsJVpLZco2qNF1R4kqqxSB3b3/M
zdu3pojmKgK2cmblS7AermaRNc9ckOB/K39U2/6YCDjVSWYX+WFr7hQSt7serqllaXDSLFk0LgU0
dCPTKZ3glddTb0br3dI+JFK/K2u03jbvN79Bdgenf23ryxyA9x8QMWtJppNseW1d43WWI0HexvXg
YciJJ6kSgQUDc38fi8G9GEzNAwo+LtY980cpXYTDiJrI7a98bUHpooq0UTklG7qGXEjxHBHke2FW
qXag4HE6YfJOWXxPG2VvpItsQeWOTHkwLE8Y+/u6QDo4QE0bx9U9ata1jWMgZUNNAJkgUtv3n3gZ
6ebOeWt5cSPndjcgHKXAsklM4xwK2U59UVnbURcLCpoUmgitM4Ldy23aVJUiC+CwvGIU0/tUjPDH
aYXoLqwtw8vBMtOmE/DUEnD/ykOsAbUC6x9C/uJ7uYg4Lwz5m6It6gcDtXAXJ5dPuHSxPbqhfh3h
C0VLX4t2J6qulKnSWVyG2g9L+qpykL40Zty6MNhnVAWyAsH09JNahN+E1Ag+394nm4vmIlq7WL1I
C+S4Egl8lfFjk2JAgKyB+VnB11qYnNtDXY1EqeeI1FrQgEZi4/0C6kGcSMXAWOIB0Vy/Rp4Xw7ZT
6KCe7wY7o212CxP7e7D1z/+60RJrWox4HgUvCw8KDhzgEhPR6eEy/uusuKFVlVqtRJbCvXYRy/di
S5sCOIffuaMnIZJnnsJD6wqHHMmVvdxrMysG47/Uhy3E0yj6vZ9VS3fVpLCZ+Wn5Q52/BDFOiYgs
GW87k9oeahrTpF7U+bDf3XCHzX5eBhqPhY9Hhy35KMy6Ex4ydmcbB/wJHLx1znucwytjrqUk6qKU
bTEvunhl8c2zUgxvCr+l32L+jvuzNH3ZmdcKh31/qiklkpGvsgB0AS/r+SOwNAFXtMIfW+GTXpQ/
lmQ6xsiqS4LbCAIXSds7hYi1afr99tBXZvdu5IsXtjXHRIw6vFn08oOi3mFqO2BoenuMzWHW1tkp
K0EQSQrdvDjMGDrDNQPk7yvzRzN5LkNvFu5M60mKd8pS0vXZsNlXGYdVgfL9PsQYIxUsMBu+9TF9
nNx1f5C1fFXt2Ve89KN6xH9350BvH3ImpkAeQXBPXbH+74csywQCC07ofqcdtPxQxTvYrGtT0uiR
UfySrhDYJJr7YZmw/ZLhMxlLN0CO2Ql9tjcgGFCIxfy11ko3mjyq0gtSQC0NHVzs+Vz+eczuJme9
K7KDtBP5bHcDDAwLA2+KXRCcLrvdqhlkSd5i+bYs9Z1CWOLmha5ArLT6cwXXEEKB3Bxu78CNDrtO
FZ2YziT+JwPYPJuL3pTaIGSGF/7G1e6Ue4krOOqrdBD9zkn9PUWR7aKRyaztU1kGNoYY0PtNASs5
xYubRkuAdA0ltqmyqRuBT7CEfy5YahSBDNSbLA4ZNPCLoYCFFvDeJ8vj4nxtEiVwMAY7qhhGfaOo
SKIeJPVeEWyNGt9fV6S3YAXRVEA6EETS++lZPd44qsXXnJ56LzwWvuAtH6YX9G096tLO+M8ZKGV0
CqM8LhJJ6GVNtiaY7IVO172oLDsPS0v1AE/l5+0tcmXJFH68ZZrIvzG7dc5/PcyFYqWTKpcGYnYL
zlCrvCTeIO1JL1AN+MehdKKNlYak0B1AA+Piymi1ZsAxXmY+kT7ZoEq+yDjwuLmEbtPtkTbvMvue
JvHKQSIJ2MDMBR1Tjzzly0nDXfVTWVVkEbPby7A3eeifUbgAzVX2d5PLVAvMwoij51lTc5S0oj2M
gdT7gxrXr0KA6W4iR/fDkO1cJOvOfrcLdYy4UZn4U4811D+g1r9WLE7SygK8hZXWUM5u1ImGL4iE
sSLlMxmMnyajFaWE4H1Ds+9cyaz37v7NnuG4raKx/A10eiNRns+TFYUIM3hq+ZghUa39yseds7Z5
XmAfEsGZugRITd4MoXVDlExijz9Xd8QS6mQJ0079ZTsJlKKg1LJBuB1p6rzf+I3c96AILNmLAvkw
dbLqIiHyqxwhI93ejFemgiKCYhCPkmhL6vqL/LVedT/UeSd2CtVl6amc65em++ei8kq34xEDtMSN
samMUfgbAjFCYEuz/zxk7nRERdWpTxnV+b2HbPPhVtAinRQWns7rZmkMXGZDACuTH0alU1n1QYl+
9uEuT3iT8TEMzW0KSmvYy1DvP5sFEsHsCWqAHDnFSfXKQ4yZry36mlMdkr2H8vpoyJYQjK7b7mKR
qhAuWCQyWnSSfMUNz8WxJBVK3dDdOz2b87sWMGmPUplAumSjjlpSCpdxY519o5Wz/2IcZk7GLM+u
AO3Qi8cGfFVYgBQeqBtrShcdb29HWd48YyiX0nRFnlVSeVYuOVRjHIJETovFnyz6+ItEnb+qNcVX
AZy4Uax0v+tKyh67WW0lJyzCQbuTK834IBtVtpwtXNS+ibUQ9LZSp1DvDXXB/iQU5QSyrJbLKAUb
MT4ixqgofsRDigVMZqi4ipdDcNfj36ja4NsXe2xzVFvFwLSJU+ojDCvxSUji/iuIwTGyF54LMuCk
W2HTSTAPrgJw+gtO2t0rNaspdjKznCJfihNURXDcGlM/7HM0qnI0rWXHhHv8u+nqT4OexvcNyMhf
cARJrWk7ArWfoZ4XpXqaMlgIcxa/yAPICasqccKalW9K2KbO0mo9ijdD0D3rRlM4cRpmp6WUBxe0
h3mPs1UDUyvAErvPxfxOiRVKrJiWQdFXR3zgcWR14yaV7+MswUM6KKf2XtVLBelTxcyfumT4vkwB
/gtjE7gI7bxKAYDNxRjwkaSe+miI5VHHUf0olZU3wFS61xoNd8YC8CnFwCH6PHW1ivnbEMiOgrPY
2SwlDLHy5CuW4qhaLaGioeKKFadjWsXrIpd+FOGjboHbpnZZu2pVOJGaTUdTxHPTLHSzcdNmqr8k
8yyuvtPZK36fymnIwtU2D+vte02ef8CM/y3wJLopj5EXRGbj0YbRjnz/CAE0yJVFN8yavSxl8mXU
hP557pqzXhVE8mP9KxBz5cADY3qVkUaPVoNLlAgEv3BNQdDcvEFLLU5NrJYrtSuOWdxE9QlHRd2k
WxsFj1EoSk4kGj0+fzjR1ulc3wt1K3zpp7L6kFB6zJypE2VfbpbJSUKdhqgsjkrrrAUh4NaLnXXd
5zaKezdSxO9ROc2HKtIN3DgBa9izVstv8iKK92mSx5Anaw1Xutr0jDRQPImL/EM+qOHPin7Wo5kC
rQ1o09t9gzVXUcbCXafNr3ps6l87dIe+ms2UfNaV8Bve9GVvh02N5AefKrPxeJb+M7CKbJyUHzhD
cqJeCczTx72teKRq84PPSGW7k4+lYrwUC83CaJo+UjlJMVBDv1oyhG9miBASKfwgwJdR+gRySZMu
eMZn1UFt8U4uCxSR4a9kv5fCyr0p7F/assttYZj670Fs1T53RfVDz1rdmQPxk1BhHZb1luSJMo7X
63XmYvltfE57PUf4dUaSxa142DAlG9MJR9Wh/9qoguzmVV17laovL4kqo+ViSIOw0x5eb/53ARAX
KNLLmEutkaR2WUOerQDP+KgCF2opx9QI/zPMFwBh//VD8iUx91rfm+eb0VT8+9BfUFddoYvcusur
UEx6ADWTVo7o6mKemKjzTn3z2pQQ8iGt4EoGQHjx/JSElyl5GlDoThaPuC/A2FXBjJfJQIdSrJ8U
cVfBaFs1YGZ/D3pRk2vqFP9U1Vj8uJmaylPF/LysntRSobR3TVSGbzkSFrZoFFHuEOOm951Cw3cM
jC9i0mYuHUqZWioVN6fQij0JtGvfnWoGy6sjt71JTCZkt0yc8ADgR1n3aYIf8VUp9ji4xiZT4Bsg
Bb/6EZG3bhoFQoWPMlLluAouiei2otCdMemdj8VEDTsOiy7G5w+TVqPE8nfS6tjPerqxWEijYNlX
zWEUpfoAnvFZGs35OJZhaOPdIrpSL3cHcFI/CD9fh8L4NokTQMsJvYvFku5wRi28ZujVr62ypO5s
Dc1Tp0SzY0YIUCDcHj0UNcoj3KBw9ro8nR+yQu+dAFPuU9ZPylEw2xcTO3pfjNTcC7vCdBKcO23u
YdHria0OKSpyvlKWEbKx3IURklUPeaw8KmHTnqS6t5y2n1pCuNWGshCXuykw5kdjyXgtY+UFA0UW
fynSu67H3xDN2+xMnGweq2j5MclT7Ic08d0IGYVPpJjfc2htd4XFdaEgZ2GL0fzY4P8DHBI7UA7P
BM1R1X7hvyt7t0OaP3XCyxsBJNEfRq8J5eHi+AD5AdLXwOOLWxwdoZLCJcWm9XetL+1p1JQfwPIi
t1fkpynJ0XpOO8I6jbJfbC13SjFY7s4vtClssq3+jvEuKgVJK44copLKQJIFpzxoQ5dNXvxXVLAQ
rE5pvcwCqjxkyc88Kyv2nKDvxHlbktH6OxA8o5QMKHXTcyqXoEuqRoTrVmYvej3kHiyqQxqH/Qn8
4H3Z543d8+VcAmJQBb3e7uRw61e/XBVQuCRymLlQObm4OWNokLEuck8rpMkAGGTM1tHXciIl/3n7
e//5URdDoSFGUQFzQ3oZl9UgMEtBFONvilVeqTmzbjWQX635pxDLz2mBrTV9nPgpzTXlYLRN4KSl
+iKNXOViQl/JwVc8vteqdnCzHg3DvslDj5YTcGUsWyG4BsVhrKUfs9j/uP2LX1uk1SiBUhbXPt2t
izIWOr99Q3yJ21et86LWASniWGc87UAd8YLusTiAlFib5vwLkEduE3vsiVZceXzokaLjRS7CbXRJ
GNd6HtkEF2N/KuL+Y21FP0Ol4IRkaKPYRFV+KK5t09sz3xRPDIJFfb3XIQ6AHbg4IYUgdJlRoVY/
zp6i33NtLspJKz+n5knrvt4e68olT6RA8rF2XreXvNw1ORBKYPVdE91rmNjmcv4wNJ2tCu3OQ34l
ueO5okBDs4scWb2YlpYOSlsNTCs5dSfpLjyMawV+11rtytGiwQ0egebriki62DY9vtv4DZoQCBd0
TeRoClG3yb72Q/PP/WSDw2NR6VrrrKvcIIf8r+qFJUhChBYSG5TXyLNGARXyuQ8CHL4Vo9zZFFv0
Mn07VcU1BESjsQWtULMLzFFFJLr2Fl/2MsS8bSjRjuQ1h34vEd9uC4lMgH3xPxDO5dRko9DCEl0N
31gmxMhIuzhffZiXtpproSvMtH9vb8TtSaMmyTZUNFpr0D7XP//rYxYK4T7GqAihG2p2R608dYcu
QS2fL/oA9n12TYymd8Ll7V7hOqeOAnnWIF6+bLJhbqGlqQkAfcFv65zHgfq4VCXqDm2x21HZbv8V
es7OlOEDrcip9xMkzc1JyIDv451sJi4FHO21QZXGabVA7Nxemt/CNdnpk4VrZTRPcWSppzxSSjet
JGzGNBrdhyUVe7eu9PKpnIT81KFA7QRqlR7SSmh2tty1JaEUYtCSoTS36ZAMFtR+NFxR44o0/cH8
hrOZZAdCLdxlBZDE3vhXH0zE1qGYrdgyNgFcn4sDlbPHBapqi5/B0ktlM1+74P+MaOVuWGuBaD/T
IOE2er8OUxtZcR7xrHSdiA01clViG8vncBIp+ICN8W/v6ysBGHcRNGKJYJ3/cfn+Di19oayvsVQ6
UqbxU690cmd+nhzr0B0Edw8gfGVLc3yIa3AYotB/SV4OEgj0IbgWX8zH2C6QGXPQPnoccrHeieS2
WQjNJQKKlb2BftQl1ixsKBaaBrWyHP68FoESUvbWavsSyjxNHBug1SuLcy3X/XUpSE2iWrUuDX7T
TtlRANTmFUV6IiBLDzrKAnaczcoZW954Jz7bbn36PTQ+V26WyH10cVjbwWzGYZJGn0LFJ61b7oqh
OTRBeEAL+U5V+50gbfsp/9SmebEQUF01Jd7Pc+F6GltrGf1extOHVsWYZTv78MqM1lcKgpIC8Eu5
vF9bcSrjKCpHVLPjCCBusdoZo7qPdkHi1dKke3Jm5TuDXpsXhCjINivqZJN81FkLU7yORz+tH4We
fKPfg4putzsRGOAxNiIQPRLV91+uTgQIo93Mq4ghk9P0FEFB75xVaoyH2wd5+yQyEo2zlQYLeuGy
gWvOsQJaO0QTf1RhQ7XEpDKq+OfazBwzLLv/w6ejyrcKMIJb2CA5WcWukmqoLXMYPeckynn8/faE
/ogHvc8McJ7+wxcljaFnfLHrJHxipFoOBvTa6wIENUEtXHbJeihMykVFZfEQhuGXUJYfKms4p3rK
OVgrmyD1SJwHuT7mxViddaWM71ole25nhDc0c/kVrGZxaq3/bIL5TssV61kCeGabqYah3CxKd4og
Jw4VnBpfMGVAGVtMaGZQ/L09xStrhuoHxwr0NW/LZSwoRN0Yd2M6+GbcuZkROVGKkJZUuWD3vdtD
Xdnq2JFTCSOvZB9eXlVGk6bIAnWDnyvVseFGDKy9ZOTKXidXBHXNfURCd7nXRb1J47loBy6lxFmK
5TBmfFM812/P5Now6F6w7wif4Wte3H26KITjWDJMVb4W2n9N9y3t/5m4Zay3Kw8EFywE2ksqHs5w
QUeWw8WOSkSKtFuS7sxC+mN4dLG9341xkW/kkpRPkYq8qthY6VuwiMM5DOr2aRTr9DEow9xNonlx
87I1z1OVlnavKWAKdSTsPWwv2oPUCqWba6V1GFCBcSuxnQw7NKbus0b3w0Opp7kTepGIriB1x8Tl
8wwf4xBJRnWnl1WPXo78FpTJ5MpJFB4ENQxdKR2yc7r6I2hAbd0gLKaHuZkkHORSPXaVYv4dWFPp
C3XVn/Qwje4EFYEyucPxuB1/Qv5SPepI8UurdcmzXEfSgaLRcmhC85MhyIJfCLLfFuhyQBbXn+JJ
hXinGJ0tjFHryXTTIJCpk6eHw/xKM8L4QDcjvjcSJT3ps/TBzKmqRkP/a8yF0V7yXn9rWS03kZUM
9IjoWAnmQVJOOkCPKnxsmzp4KOTJeoMlR/YoDaWnBGV9j8Fg+9Rks2UjkqY44ZTFD2MBu8wKM+0o
Y91XYBjLGcFmE68N1PDtMKgaW5qb6iwssp7ZUj2knhWWaU5vYglS24qGLrVLswkWWxlQB+pHM3uh
LfU4VMHoDnITwxL5ffs4XLtDYNxyjwCmkTbxWyskhgAMa/AlZoTHC3oLw0gWO0zCGvIE+k6afOUi
IRlflWdwNST2WB/yv2KeoG7ids44GhL2Z+gruiKMq9tTujoELpQAriQQE5fAlqpQB1NHOgmRUT/J
i3ODhtjtEa7cIYAwyFQ1ZAH4duuf/z0JdOvjOGYS1aSfjRLRbHE6ifOeNMVW0M9Y+w6wTkHpGzAl
L+4qM1qKWOtgtLfWM3USUZBtK3vI0CVrjMSO68zpm+4gWU+JYJ6r7uMiVS/NLJ6i8Z4u1aGw6C0L
qgd92/3XDwDggFSVwJU3gf+8/wCTBlGh1zFRLFR4eVHok6QdDF34fHuY7eYk7lbgXpA0gXm6rJHV
JB2VHKET0wjGg9U198aiao6p/E6N6tP/11DGWtf9a0nxmZyTOSfcb/M7YgRTc5PGsLt5597e7px3
MzIuVlQexFqJ12EM5cNIoBB9Tqy32zPZbv/3Q8jvZxJXaS6jX4QaQYKa1AAOevh1e4Rt3vJ+hIuo
1CSYF0MxAztv6J3TBpGbxcuxUzQ/lKO3IHgatT29xitH4f2Y66z/Wh9K6EUbjcPsB0Jl8WD8x8VV
OzrlKEPpXgZlWk5Bg7l8qoi5E4/tMaag2mvFYUmCL6XCEy/JgZtaeJv2EnALOt+Rn2latLPAf9Cc
799lflGASzIUfNhKl7Wlgo3cp203+kPMA9rpZhna0FU+NItsHJTF7O8zofqP60M5RcL0ImRY5YZS
gewMymy2pAU0WXVlcSJpbFxSYB6OCtX4ftBQZlZy1W2yqn2phUJ5EbVRf5aZnAtfqn8Lywg2HH0e
b4JV/bmoF8UeR3N4auXiNSjl8ESR8KENhPmgynH2LVjoJHetPjzOQpjvBad/dOQ3HwLIJDfkipG7
TKDNUB/RlZhpsE195mI3+Fjpb6YlRLbeaOcYIcSsGgt3mfPzJJWlPeK+rMutL6KJaafQKfVI+myB
hxGKDxSs/g/nHXT7ikEHi02V8/1+mhfT6LtAG/wM2ofd99RR49b8FYb9seukeaf8d+XY8xhBGdBU
kKvE6u9H64ZhbnorGf2OXoVDdV14CXolOFKb6Y63D+eVxoL6R+MCag4v7aZCTI43pyi8zj6wGjcd
FlszYztKCHem8YCephPhsVJOP5GE//dZkh7AsV+hhoh0XsxyomyTVgoZF+ldxioHj2YLjF8Ya/Gf
n3jaWtCBQIrItOgvK5ts3DrqVWXwgerWdrEIkPmjsd8Z5cqq6SYVBVIecJeb+fD4qmoNGMkPl+rM
Zj3GEcKrCK7cXrErw6wFfVYKTCX174vHNCJVaNVBIFvIH5pax0zlG7qP/z6Xd4Nc7PcxAUKF5/rg
a+ah6Z6t4q7VX27PY/09Lw68CeOOgEVjn2+qSqU8pwEakKPPnzZeWKB7MHfZcZyi4YuWjPdNbaY/
bg955dOxAXSyRgt7yY04QTVOOUSLgh034ccUG8EpXcSvWlJkO5jRbZ3zTy5HTkcZfXWgXX+Tv94f
7qT+fwULqOP3et2QY8P5GaR6VeN7noXsl5CpTh9qr206fxO0yrFG5QjwRthZyM3jyy9C6Mk35OqC
GnRxyDQFSOmq3u1TICedG49KIZzx2XqwpOGl1X/0Qund/sibgIIRLYWVBdoPI+jy8lKzngKvUY/4
MCdHIxwfLTP91yOwDgE7lLYMhfhNaVwaJlkw0FT0gQ+px1hvP0HJxAJvNnY2zLWvtzJDUZ5c98wl
FyNoMi2dVTZMqCI03AW4HOSokjupkit3Q5uODu1Y2sIqYLTbX3GzVdcpQuTitQF1z931fgO1WjXl
KcBWv14cMwEAFnkTLInbg2y6MEgai9whvGwMQ/nr/SDYx0r5EPDOKDLefVFJAVSKTwnYV1vSs94z
emXgPSgUV4aUsjPDTbT+Z/C1tKKzVTY1vUiTQm00espRAYoPtdSJ52quwJoIZmjjMq/v7MsrX5Sy
yMqU0MjxN/onkIeXuKuQkRGLX1Y93SPh5Pdl+/H2J706K/SiEEzlet6oOCVQTYomYt2EwJcKkD9w
q8hclf9uD7OlJPH1Vg7Xen9ShL08ZdEoV+GYI+lV4T62NCOFHNHLQLbIRedQxn9Rhq9xLbijiXC0
9hU5uZ2k9soxZ9Xg7tDxhdv7Bzz81w23FF0dNYXR+8twtjKdCkB8uj3HK58StAGZLC8dyp+XwO4a
LKvSKuHg18l5ab28K+0yyLBHineOwZWdgbwoilRADOi6XZqFq9awIhj03m8azYZr5gvkckii7sT6
26a1icvNyoXTaF7zCF283PQVSgENzMGPxLI5GkYjuhPINSfTrbvWgH3dx0Xra6idlnYbRT+WYQhP
LTHRXi/zytoBDaVYQJBJn/ly87SGlIkLRS/fmFMeIdFToz27viuLxyypZa6v7dpcfH+1SG0ywQtk
iEQ/ImQycqZV0J/Wzi7cSonxuq6MJDQsWEDe9PfjZIKc60to4TgJRPF3WM7HdlaGD/Okyx8Fq6x7
N8+L5MGaDOzEUaW0l0gcPSDNEN8jSfBQ0NVeijL/2WIN/zZJyrhGooIjtM0xJZ1wFJRLqRfCXhHm
RnckCiVT1wyOJKuVO44RfkDaEJyHNXweLVrW1Tj/GFlhio5mleq8FRRO9YZOQYTh6s6ltgmi1unz
NNHdXLVCLyNbyo8gn7NooGcf2VKj2/XyvAinDO+YPZ/sK28h4BhEsdY+IFH7xYpaVRoO9ayi6h60
tTt289No9oVnVqrKHBF6zdtSOk2wi77cvgfWH/wuUIQa9dfAl1456jznSRxrHM/UzwJ7aZ2oJwf+
1X0DVN8OO0/+9jKQeRKpVMFAg7kkrxv7r3utm1MF+BfTLJAxCkCHfaXuu3PhbA+HLAJ3QwCHlJZi
3fo7/DVGGMpCg5AUs+C5W7mP3cEqHdR4/g/j8LCTUUMlhex+EURo4G7jemKcJPQCNKDn72F3rISd
e3p7m8DhVFe6OQI4nPWL2Sj0xwIMsiG0pc7YesGe/PN2j+PIRdOb400Xf5solMMg4pvAEZ9PTW/X
deaKkRu0j+Py9fZOu7L2LAzRK6UYqESX6wKLuJt7qe19BJA44AZF98Yd+z2o1JXl5+IFdMHLSZh8
+bAtuWhkcmy0fponh7brZxTflsCO1NZblEz7eXtSV0KFFfIKjwh+KHv7chfMedzHOXeW33qTK7mZ
i4yVIz/9T+lgj/S1PawMRlK6hqzA9i6z07yXG10Iw9pXD92pfeiO0ln1k3O9c+9f+4QE/jwuNAco
Hqy/xl8nqOtwYObqRkVKqg5m/ii1LlSDe+3X7W93bRhY0cyDg0qt4mIYwN1qMnZsiKo9cx+0JAHJ
fEj2+vZXlwg1CsgDBiBY6jHvpyPCk6yjxKxhla0SG4nf3Jn3ywEdGq86UJe7Pas15OAHvr9TwejR
VgHLxE23yYRjY1DykCatp3RpP9gAV1cqURF1aD8LzeKkepF4cl4qna1EWubMEIHOcqxVrmU0w4c8
E4NPCRLy2FNa2VMmWVFhh+NsHQ0rbPFBaVPFM3Ixus/HsvH6MCuQeBsRiY8KrXkcejM8hDmtnHQS
KkRLEjK3IRubDyTUCiabWtQjQKZ+Dmq1+p0ldf1a0lr02kobHma4O7idTJ0nFMNi14Ocf8RBI1Nc
BG0mZ44jxFjyPvk90MhwAnymPwuJFX+oqIAhDF51b6aBb4emxI9RrPa/a0PikJtpfNZQR/y2oObf
efIyvylpkVMh7RC1T4gKpcdGq2ovacf2HpZpdBfr1ikF9GAvidYR3mSR5ob5Yj5EotV9iwCUzF4w
RcJboen1m1xZ81NuFPkXETuhe0FHnjSopfmbqQ3mS5hOKRo1mvIpyNrZFtNe+7nULb42UpnVD4hY
oU60COoxn5alcWoxgmYHLjL06kSEVFxlphsM9RkkwRDby9D0qPjXbX6Wu95InaoyxKcxG1CxXIY2
cHUtK1VH0uN4ptU6ZB/6yHyLJumbQkH4pGow78QpSV9UaUYSZRTzY2chbwbxSr2Pk1G9q0MRfhJV
teKkq7FpT22Y6M6iyQ9pm0a+rvdTZAuJjDgO/vSPujnjgA7UoUnzxUunsUJjWSWYn2Zsp0apwDy8
nhCzdtO4p0dgVZVnsbDeMPSVTBYlqrnbC5VylirxMKlBeh7bcTiXivSzzK21cTFpX6O57nDP68s7
jCJdNZSD6qjnSvN9EOb0LaEzfNJYVAx54O4pnfIyhLF0zNDxUe1Fzn+CqXye5iDM7UjSaHmvsOOI
f7FSKhufl+Q7bpymB16fhjMaTqpd6PSXRzXPjlHXRW6Sqg/IbGrnBSk3r48sKHppJdoNj409pNqL
Zo6LgwlFZiNTVL4aLBabPeGX0NpE/WAu3Yd2wSp2rpPlqW4IZjFtMKE247ZQxMVn9DoD4HJZAaUr
G9WjnqCqH8IJfKNQkRxr9I145C16f1VufYM6YrhZPuhnYroQuYqVF2eLmSYcTCU2X2tJyY/GpFpe
N8UZxpQW8L8la8QHKbc6n271j8AMlmO+LOPR0ONOJ/dqJLuTgwQK4ySgK9OLpH6COHX3uRovBdrg
YX5OBX04SnmVYilRxH5iBdIxrcvwvh4H1cvLePTSXq7O9SwEd40pZsdsGrUX+A4RncoAxFexml0l
wtC+dHn8soQNmHpliR7nUCg/ddb0JkgAmNt2nM6iMZQVQtbwCfU6BoZUxaPhtItWHSI9Ug9xVkJq
EIsXQVzwjBNKzuZghj8JnRUgc3FbSPYcdP1L3nQl1W+YnGdJXpRPSj5NX2ela/+boDd/batWeI6D
aX42FPAzvSwJfh2zpZeyS19mXenvh3DGYR0XFM02Btl0E2PsXgk2y4e4M9qvY9+PNkxS8SmRUJIi
rKTe0qUdKlVZ/BqM1Hso8yAYJ/bDcky4B56MYkLj1qzvlqYT/1vgjTuTXK24DAtP4m48G8aYHKWg
+Y07i6w57f/j6LyW5ESCKPpFRFB4XjHtp3u80QshjUZA4U3hvn5P79tG7K40PQ1VmTdvnuvesWGi
JSqvWgvhB6bM03e3M4oLPgSHDB6dYWWFl8k0eKtDpP8pmBf1W41NddGsmdOMlVjUSGTund46+VOX
atYWYC1XV5NAqZfsvnfkEEoQm8YiIunkv5bKasJhttq4VdKFSd/xkNTj99CxyzPOrLqyl+m+tcof
jwmIChHoq3SDPld9TGyDfxkLvsNghVOQ8mk9I87T0uHcV44MVeP3VthzVPGY3lfI+Bvr3y6rkrfO
6dz+oRxnu9xpbDL3AZ/AvOnkagbC27y/lhwUUlahCSvMRWNaUdWZxmepZypsRlmooLCT/mqn8tPb
huTLk5YlMaoU5X7LNxZ6GXS9SkinQDz7dtgluL7Ictpq/VgMXv2Uz6t2HVCyxoC6p3ktV6bg4VqX
nR0UMjeKw7zO9qMPMWPfWs5T6pTpTcB+v+ZVXgTYS7LjhFylwIU62qUek/JXacwoAWs+TZ/bYrmR
nDxnJ9y0jXIL3EZmMyTBSIBkXtXd/eZO8j1dsPdleGOdBbLT+/Pcp+lPNXnj3t0kgOsZb7cek1zB
dsZcVVsk/G37SmCPfpk8T2O4Vqk41nM2/W7GWt+B+Uh2XMR+GsNMTeZAto36Kbs2lCSlHuzGkuHK
Ytv74rfaGBSNngVGljisxlLMTgRaR7Wuv6Wa231kyXhZoUw8i9lPHvLWOSS8rH/ZdJt2yqqXY5bW
duQlRcZu9ugkh01XzY+So94EaZqpPRqlEQo73cJl6+Z92/TdJ2vgeahUXR2TvCTqY15aQVOwPqZ1
0/F5Xew9veCcVfUgzqInyyqwWX3bc32K0Ldn9t/SUaxlvEF2E4Tkzll1qA1/fZh9bwlRXsVvWWUY
drZBGA8YcHSWoKo7JY7UJwKwRZfeetamIjYhzTC/e5YWtX3K7b77KcY5DbfC9v/mPvbIIpFmH6TW
6px6b1XngY2Mu+xSHSujgGfdi8chY6HWYD2XXWPCtoTEkoeFjmuqbZydpVQVOnZiOSxflpiBkiLh
Uxc8RE9Tt9URlcPwPLZZd+lHy+EUt5oisBKotYblll9ahm0oKPJ7QpGtN84LLel8sFPvrrQunn9t
Vdqdm3wtH/px8g6SHUctmH27i4S+1q9karNciH9s2ZMEpLGylz/UFPlcQ6S9/FFWWb8Zmp7dxmwF
cVvJ1n5i2Z73mI2q3cC6xG7mmIe8s8DC0RuJTqGyPnSK0Qa90stotUv9JXecIna9JQ/mrateNt0o
WSJdjTdr6Skx6raMF1qCgDXuZQgMZbfHwh/HWHW6+eA2yYZGY9FOc/6Y8aBGVwSNhkQhs+zMBrII
J9FjSavMhVQ+Fti9S72llLXVZJx1Vf3TXZG8TASHXZO26D7HdmtfuaH7mNPOu5HuvvCg+PbNNjLv
ufSG5rsXM/WR3rWRbnfs/btGnT+UbuF+iTzrY5O7KZa2vUTUPvNe9zr/vVp9ikV2t4wtFk3eBk3p
nvS09V/l2DS7hi25Hb7ThcRHmnq8gED4PUfeoQnGqn53nd8ey4JDIJq22i54IxuXB8LJ1LNm1Zet
6JJLvc7PmZTqvfKsNrSSznyf7Frfz9XiS0CBbfu6Vjy7i5tUgaEXzc2Z5umJ7Cd/b+WJsasT78z2
e/8FE+u5Wa0kD9oJBz2rHFXQmP7wYZiITcvo1FGbtL9HtRF7pQGiKJfF/uE2kb+EM9cfxijtuKMr
jJu2XsWpuA+DBFuMgUhT8wRhwuIScvObj0eQTzyWX0Y5dG9tD2yiZ2y8L/w1aXZ+3b25epGeXI1r
LYJA3b2ydlM/Ktud96VXtPtlKNLvURkq1BMzCznMdL5VqX4bzlyGeuemuyFd85Oivr/kChCZv03m
XjGGD6kChhgzH3xKxV9SOw5v7dB/O3NfRyy75hFAopQHSRx05eUXEgi3yO51Mr7VYL6JyZRPI9k2
v+WMvSX1WFNpOQV2mu2nnwqm5r8uWcUDbSZWfbF8d/nk/sAN/kue5xa2m39u1zrbF07/i735+Zbl
pf6XxDLzofT9Nu5BzR49p73Ipd9Yq622EERCBrCgdY+V39t/ZmvzxqBWFLNBVxLxx4KM6z3WTidv
mK/s91Zkx7Epmz0r5PlpsuquDhVudGxYRbJHRiR/ymq0t7RevxtJmprZluXNBIEdodEnR3uwjBBe
0gulMaeCX66huZREXC5WFcLZ3SJAH8ZX4ncCN7THmwx827Q7LiSl7aAhaCIuW5tRktvZTNBqz1q/
mjzpm8h2VfK29ZV7KkpHhJXjPDqO9oxwXV+10R7ebNFYWtTmWPJjl56Nhf6xHujKmppE0rvxdHUX
6hgk+3B1c/FK09PuDYrj/awZ4tKYrRew7kz/J2WyHExTG35z4wqOoRzW55M+tuNp8euCel0l/EDG
v7k3OIt8eIIladiX0VoBc/tW6TYnW7PL22Zna1QtJkvMnkXAe3dvhq3aHs/KS9I2MGvxPRb2TJ7G
ZIZ2ljaRO4jtVfpGRnpZtZw1LrdDQzxjlG7u8ihWFpxMv5Vx0+Um/kr8PAsdaWC42oPoqh8zsdnQ
XpTdHIR0y9iZp+msF7aF34Aq0e+IJ9DHX0mf+/DAFzOJYJYWOwpqa8+6Y/nZl9sWOyBKnxpbYZWp
yif9vk48TeBWpLnNADl6ek3TUXHvJI+l3lom227C3CVN2+GyqXLW//OSZHJaiTLORHVt+yb9sCyt
Oayglj+WZNHSaHD85V/vdu5fh1dMi/3hDlAst2eyYKbHYvG4mZfKvdRVlp4pgnhyXWl1oS90kBQ5
U63aBmDm53UR56t/gu5It6nNdMM8D1cCaOobNojims2m/2p0S3Hqi1R/4sQp8RKnU9IHPjv6p2WZ
nB9Ztj9y1pujKeT8sNjcVgGL+NUvJdJqV42zF/Nvs4vI1vHgTkvzvK1evk/sfHxvas0TUS2AxZDv
mvyxy+FZiCF/RAAoQ23qtFPOJnFgwY4JtSXJQsWbeLaMrT20FDUHUS/MBfTMiC2hTSxyrzPZvVDG
mhTVVzAfPFK41rwPwt/pMqtPGxaF516I3IiybnOfHfYpj7NrtdiBDP4+ubbmbrCK/EjstbbTZrxc
+sB4oyva5qtpDPkbVvN8MwzIxUGuih+wDHRL07pc3dGrj/hKsn+q7J3H4i45jxYtseZn/dPsDs8D
gZMx91v31XUtI5P7hjO2BSN0tG7GgVv1b3lvyV2aG0NkbBbxMLXrcv90wDjXpdzz0mdh2mzzw9yM
3a86n/Bkq7UPbKurLu6cZa/poKxnSBJJmHNXXqXmQwcAWpVHXpn1vzxrZnGg8LQLe4rbDePcdR3o
MNBDLMAJRfc6jIBocJZLcBdJ9mxUrXVq8rz+x4IDZIRuHl8MLesJa639U+Yn6qi6LGFMrzayYBaX
QNaylf1Pqtf+PpkMJ/DzvP0lRm16bWmD84hcjrGPGztzrVjbViEDEuX+WP4wEnTd9Nqxtv2dxpDo
xSus+qTjUtZ4UxMCkOuiVWG/bEM05k72R3CZIKJZev5UTpoemtWGKLIwsZpWI98PtZWdvAz2YQWa
5OwVdf04DEv/ZUBns+dOMpY38eqT6rxL5Fe+juelY911Hk5lXzfRmvTuPs1aeEv4A+9UiOe1K1/x
1axwWWaEu0RG7tRBtKEtZipFTmOfWC+FzteZrt0/CpxHC1zNftE3/kbRdZ9203Q4HkkJ6MvlIfWN
ZVfdtQK2LXOIvJ36IDtojtVWN/tNL4ovN7MKSqB66R/TpvZDIsfNx9lanNAituC+fJcRn1BLwEZ9
ctQJh6atW9+XfL201XwuGz92+YLNTecrT16thJNZmW4fd8osDpZOtkE3+sVZ3o/HzhqHM0XKeBnn
9jX1/atWbg8NOJ7HCiTsLTVd7mbhh0XuP9W60R7y+7Z49sdEnzCXBNGRGMJx7g9UwUeHAoKnd9uL
xX+xlu6kbEqkWfnR2FpXbch32Cc+i670KGFxRKC7EGdB7cqU92J0RAroCJYjUT+jyq9Fbj5RNr+b
ev3eLN7v3q2KYFiqPQXdrRD5QyHkQabyq2uGg7PBxKLuQvmSqCJkqupeelMjbxK17r5aZ8k8Zf1V
ghoP1hI9apIqVvfg66lmC0G1dhkBl7cfilZsH6lS7XmkO9g7qayuaqqf5zY9ZJl9sjQTucF9H3wV
WqtrP3ha+wSNXoGjwiLaQjuoZiqYbcJF6V6h5rDlfOcVCgagbLD/7TnAaTWtPwRjgE0o7lx0y35c
UhGCm/9LcuVuU9Ycsg97tdK63IEkYSWbe1HrwEMukxdtw/RpmsjEFm1TvFjdYeu2dF808tnnRw+q
dvjdr90Qy5TPRooFWdv2TRaeHXCGvOSiu+bAGhGoiBvSHOO6aOvJ9qe7C1QkYJrWlQUt/9CszQ2c
yOcq0oct1ULdSLuw9v2gcparsFFH4XnTYGy3iZo/4EFi/JZvwWiXZ33oyDNx0yZIshqoWkZeAIAD
lluMr1ECNSrz4zarf57Bkk7dhZMluWCbeo6Web60JhYrL/euLL52oV2RPbzRy2x+mwd6skXALK/D
6P7ipi+CpO7uyVrpU53K776HajytFjsdKyJbL4Ywb1FdPOIm4YGgILvDq144fxMuCXuyb+OafDvp
+nmXW+DF1hzMzhoaVFd5ob+ptLWDShV/5sk5SEtdcA1HZpK/V5MaDlKyJYMOsY4arstF7TU5XDq7
OLZL2tMDL4+Eh/9xt+k3dnoKTY6ZiMXFIexY5I/k0H7X1kKRS6Ub+F6fkrLMeFG443KeQavtJzpw
1lD6ObSxhmxN0jzOfjkeqnyQD9Td9UdSKx2OqN66O0cvjf1o+Fs8C63bKS1XqPyje5lcv7vKu6DJ
EFbFotb/UCr9Jor4oNb6WFr6HPwfZOJ74mbx54V+nWZ7qdh2SAzx0Dve0bTzFw98zpYyJ7DseYtG
3foNB/MlX1gC1seLlrDE1PhYw5MtLQPXnBLkogn1ZtPcSKXLFBkjR+OWv0y5+yHa6Sw762cxNzeY
jPp9XsRnrvQ/aukviWf/Nbw5hJrDga4uRWMfFye5Ko1ert+y73IDVJ1pMGYkgkYy3p8R9SOq7FiX
PhvsS1yZ+X51CFY0nJM++H0gnfLFrHWOs+FUadqVZ9iJW4l06g+HJe/i1R0TmkmZBqXGrGbKmkc9
xcWSF9qB/U+2l5B8By3/8lngBUu3fLqabZLzph6tUqaRWelfwkL1azXJF1b6Y5C79pNVFn8rt431
pbtIfbtKRfu/6cfWsocADSOypPuX06Xbw2z7aMzuMvX1O3f4kbnCC5cfVVjJ9mPXvHIAX6W7fBa9
sRCh5/wi+A0xxJ3PtMzHLkOArAnWgZlVcSnbp2b1kSe8S967zEFm9c5rkyNXZi9L653EpuFgLKLK
Gx/dfDg2kEhCfnUHMWVd7IAzC11V5LskNX7ykR4hnYWKJ2PmRBHP1mILcILzfCrSYnqybS09sIg2
nlEjSoY85ofRV/pZ8jyvRmW9V73H5iawMu7P9FfOc7mbUnHiJzrXpfjQtY7zN1tC7jyU67E4+ONa
XQyrInbG8U/lUNzaEjkGe+BXPXQpCR0cN5rdPLXzlkQZW7QhZJeVoxV/Sa7VbrT5Gjwmb3rSBbMH
x8qm2HV4fTdq+bAyGyMGQ0Tqte7lYS/0YeeyCBAg9fc7FtUmYhVm3jJnoyme5JFp2/PG72gHkNGO
DZG9a2byUFmIC5bx2mmyCucRUpxVbp/erN1kQojeltq3dVHv4OYKSodZC4gnpsedjDB3jOZE8NKF
bVnnQZXrxRubC4FRlMs+QEpTqqNICVnwFAxiarmxcT8A/rB95LhNZJQVza73V62YaJTwdjLfJIn0
IA/Zx8b0j5RWeKYbdG0WbabhUlKi6rqzdypnxE2v9h5Mu3ysfX08I9bBuK+WeDK3X1IMBv9ddrB9
a4u3JXsd7O6DjmGvnMYIXbt5WLQEPUiOZ9tuJyb74sZ28xiw+rUE/F9NOJccpql2mQ3/WmbzEhe+
1kDeo1qcxhTFc3SP0PiWfSkGdLOcJRFvc+Jltfw7ffIpK7Ii7Ab3QRflh2as9UEfkWbKKW+i3B+8
2Gk6Mh0H+6HRMASPks6/dfodH/hYWIMIqjp/dFa0lqRTRSS0zb1Yy/RnKuqW6t1VMTtjRux1Gtsp
PG37Qk+++nJg03iZQPWtZcTapRblRmYELc7ZEDn2p1Wl5H9PyUC/D5rcfLLCyfH2+ejPYW/IY5G6
4lLpI/y43h72XepS6ZVO9gJ6kwKkL26m5kVz3/JKF6+ZVqP1I81da3Op9+7MB6gKF47NIkosVb4e
926/K1089n1rhBKOUFQ2ktu0nMubMY7T0dH7f6VGGljrbsS2ZdzeetmdE96CsLGst7TtOEa14iOz
qRmhaP5eBAD5zUmeUw853eRAoCZ8HLUagZOTLsfeGm8Gk8R+ImF6qpZANclu6zgce0eyYFDU+5oN
Bhw9hHPwAo7oWSSvst3+avMSLQKuiw45tPInLXRW65nE258088tDPWXmrl6NH5wvMZM3FitTKu5O
yyMQN7zSzvA6oSPhOaWqKx7sjIakVBHIs6e+Tw7ERUN6s8pfmvJf1qHb60t1areBsfE0k1NXbTRU
fn2PE3myW/qaTs7LgzLb5dzoGJxoBx/9angz5qGjQDTr2Ky09a2cEbGadpcM7lGug3Pu7Q+0UYks
usRLL/dG8a3XxrFSXRPICtoqXPujiwoSprYTC4Gpfzk2+ZidTZSLWhnr88D23GXr4MwUd6LjPDFg
og/DlWLnt0GJluXhDGznzI0k/UYL69RI94BeOMXy5KU2BEDppUH9GIaeRYskcx3+a3mkI6uPmjca
cFeLXVK1Mlir5LQ0/UWyX2xv/Au+M99LvhlQpRDu009Dkx/9quYDVQfoVnrR0civED3mMM2RnGB6
Tl5XPWKbSMNyLNZHoK9anNWE1M04yh6sknm7xghYW4HE1lr7RtX4G438zU39SzMY/vNY6fUpqajy
qq7tg2mZ3aD223eYqkcxJDdz5sP3uOEiz9TmEPuBS0Xu/fOBhdqp8TtHi6LaQDvT/HZnbT9sbr96
SLHR6hmfi6M/5yPwtAlIEGXoVXnmfusb1DbBmLb425h2WG/6TZ/fFrbEWIJuEHX1y9Lr32Jw0iAb
k1OT5ryT/d5g32nitWREiIQ6GcN5m1YGH3/RYx5ss/1eWJA+ZIv3Nkx4F3HMEWoyl/wyk+JRm2g8
xfpUaxSQfdc9rukiQ39zfq99poWsEKOabny3pF2oIqCutbjZvCXKR8ajxjKIfVVV3LSzX4VVz2Fp
p4MDlUa6vLGVuyHn5nRcQvxF5NYOVampb5s5B5tZCGo8xzSFea3HNjPQeHTsDVoiDASSAKewl6MV
JdnYA6BduUNUQpNXG+R85MsexrzB1nd5UY4dQb2977HCZasYhaRV9dpMFNcOrx3EoKdJa6YY1nke
2s1EbdQZLPuo/Fk2mU7uPD9lJ4ZY09N3IdZHbsobYJO97VPTFKWqw6bhjrH94sAKVIQt2QmcKg0m
rf2Xpdt1Gv1vb+brm4wtOaVO+mTWMOSGpr1hFcsDY7XJ7WDpupt86K5yjkonvc7rr0VoXzUzwKgZ
Oj5jYmmYJjvMZQMII8rSLzpleKxD+8Wc4VS39WXZSqqipH9NG+8jt50mtHL5NrrmG1yjz/veIhi7
Pykj7Fhp1qO6zztWD5gkk5DLOtfMjRTw2Yhrcj6lrs3PpLdpOORM3tdhOKepz+RQmeeq2ND/zIKh
pzvR4jiHZiKId6UFJW6wi1JN0UmY7lVhnY8RQbdAa7JqrxlspQaMRoqd4ZrDi1sW364DArnRi/FD
d7vtCHSsiXyv/OfN5bFTHRmRtXOciLQMO02Zx/bOBKBeyO48K+zWTmtf8PCmN5cU7ieo7uurWMcr
MEs9rM2CJhW1WWPHOFzvSlSyJpek6CzybRS1CQYNrW4hJOn/0tysf/SsSn6E1NqQjB/jPOhDwSip
7XbUZTz4K90J+iDz8LnJolYM1l6rDHzQzqKdJ6YnUhANNfl5c2F12ryAwEHlJNvWDdbNIUO+17LI
pvKnMi2VNwPOHGxYnQPRUl0xrQ+qN3E+J68abVFoNZP5IQrdfUjy2di3g2uE5eRDiJ6saV/3un8b
StAKgVYs6MQjY/6fidfqaKXdSZebes1s96boS9+b1O7NgARxPfBrhmclq0NO6KicTKaxc/aFxTjb
nvQ6GFhMOuYJXOpAT7f6YKL48RNaJ3bAq+Gdk/FzKS1m1oPj7Rbw1yXjMdO6lz9t+Qi166ZXqRXc
DQZn2k8GmI67MdAeTMaN5EGFaNMe8x7Ze/E0rkjTeiVelDloVy1VSdijBIUmK3B/2opfnki57OMC
lEcS+FMy7TNvtTG3b+XzNjuMpmqCQZeRZ84uq+alA6eYm3c5rWhcUUXCWdxz4yRgsbXF5evnOLcT
MAejWdnPCI0SmTd3rhsRmA8+salRLzz52qyl9zwYztXInO3YKkteVm+5T0EHUdASeNNjOlj9YVP1
9uCNm/dp1StFhbNuCnbrUn804A0iN2dZa05XJ4ldOd74ArfHAR0KW/mcIiW53qnGR74TmgbAmmM8
KFFWT2a61khHmAj4yFiyGboUP9Yopu/JLsuXsd+YFviUBAvs5tcl//8kthkzT+JcFMBZ4Ca3X+TO
ma/pIvp3bFnqT1UytV4rEByw4BUGFaM1o20eKt7szApd0SUvg9AJcizEe65ZzVH2quF7FOa+nSmW
ylQvXjLdWF95GMHn8ZMHmZlPH547E9MAmo1uMDVGuL3jWNqMSKoX6fPwiIWUsRlb2LlaBaI2d/G7
y1tblsySZNkZFAtDeWKPHCiEbXH+lRMsDt2XuyrLzwRim2fmeuaZI4RrjAic2K+2f6m0J0ZZmkTh
3RKcGr7Ssfj2xrzBfHQyljbh62VDPodZW00vk+FOt5x0+Yd7JE8895u8pA0zrr0j2Ce9Y4eJbmaS
YB29xJn4RzNtGQylVbYFrbO6J5Q1M1yF6A5Q9opd1WveL59B28vQD8XBHZR39KtChHNTuaFWD/mP
aeYYqNrZQNXNslW9pQVKAj0nEdtGPgUo1itn7CTY2OU35U4537a3qC6sFgrvuuM0BOddDX9NY+pe
/cFZMWW3Ln8a/oMpdGssaERArbtZJBX7IXwQ1tItsXGHU77c5Cqh6raSH41zM4ngfxpxMWTeEBWr
If65S1G74AGd4ZdiOe53Om7VRfTTwGiFuRGZhcVf1Q/Ia+WQfmi0TAcwQ6heW2ukgTkZck8sjgqh
4xfnpCZtZUsm+Z5mzn0sY6QOup2D/7rJGjyV5eTtwCKN4VzbTwNkySsk3y7UHQSoZAPlq6kOVBLV
chGYCbpE4qfXUWTyyjyWunC7w/9Xx3gkr6z+FDbiw0Els0/a9jxMN7Wq8pV9DCZJSqiJNwxa8E50
dpkHnivFg+PN880l+OHqGHKHMm9dBjcBy9wWMuRL/KuwZV7QxZo/HOqz/aH19jcG9scESnxQGWSb
dvW2RJMSZdgqtUXTWp231Z0CSHlYOXvGqFwDX8w7lhCcyhrV9dzdKme2fzfJWgaDP+WRcL1tb5ny
uFiq3i+YzzQt8651139PJpQLOeOa0T1KghXbBvz/mr7bAEHvtVUe0TD7zMORPdp1AcmDP+09E4a6
SZwMn5RSCW4HrzmO492t6NIK2I2dPgxMWbvO1Se04817W203E3gjcu4U5XQIgEZqPvgr3xWaPJnA
DdB1VPjiUnpJEpM5YJ2deipj3pUV924xXTE8OOink8GHxIA1FkjCKR8NsKH/BnhrPDnN9GdJCTGk
QxUpYx/Nx4JkDvqu9F0elZrOionwxO+y3I4T9oUOp9nax87Yp6HbAO1irlZE5cy5BN8+f6vsSQVG
lQF89EYNV4mEaDCCzEMGVqfKzYq9rjEhxhM6vi9d71Eu4e5cA3KBqn1R6RdKgSmc9IV6YGkkyOhk
5/GdhjzjQWdTkps6jbvHYYQBc6mZRA2D+Sly9TRkUx1XmKJR5Vg4JtpujFfdqh6oyjjNarHFHoXR
IQGFtBWl/N9pJCITW+/ZU+Yf0WnmjeQI77NcVkAEjrWQmVXO3T+SyL3TmjPx8P0MLnbPcM+WDu1A
4z61aVk9o15fq4YqMh7sGuKhvZ7TDXF6dIqnUmIy4+pZySNSAw9CKlN3CG0NK/Y0GN7O9Nw08B1Z
HYdWq28DbMMHTwcLNHjylhS1+YLRv4CRIEltJkrLQpuoGVWQ5Fzim7rPd7ZMjBH5md3F5NeR4WDM
ZskbovO/IZk2odfylAjEicgUuCywU8/mM1emyANuPMax7TqdXaqQFyxSNV65aYQmOyjKZA8oal+9
cpeM70y69BMnT04jLkzOXVaew6qUJ0E58zWQlbnWnbGXE8+x8uoEQ6z1ZvDaPbXG9GLUPeb3pWmO
vgAtnBvqu+OhyYdWPWLWL3dcNuZ9pga7Y51GUgzkH+7eDxI/ioBULyAmRhnnOqfGXKzDzi/WFQ2o
1fYq4ZUdC7HuqAjlvZBJd3qpPw5FmZ4bvzVOsmaw7+Yyj7YFrlULTD3ofThHG+PUMNX8gcttJQFC
AEDfM3G/VG17Aou07PUxuTOtZvBXMrGOJaY1FchyEl7UbEPqB4maZgpVkkgzVkAipafTtV38BzXx
pyANn1Y9/eYNI+OtAm1FiPDZ3sY2pNzOYipiQMTTou34J1EGoEP0I9PW8i1pyj/0cebj5mgicCZ/
fXIruVz7pipjX1UUKzP2eFnfu/WSS76Xuf46pkufRu0GuFR247OfbQYZJFI76mv24/SErQ9UU+Hi
O4wVcapfGxftLKHyXNJlDcC3LqdCRxQGMTj/H/u+N9xRPqRFt+LHHThU3BxOlptNf7qtKk9ls214
8Tbza2aja8BMLIcnQIbE2mW8Ny0D9l2J/yzA+SEYwdntk43fNg0R6P8SM0AJyhofk0l7yGi7tOLs
QwI58mdtTDpcg3QYpCSSUceocqR7sDMsRVCEUcN5lI9UNKBOcsZIE0UGqqg8zk6eRDyZFEt9jxPe
T551X3S7ZMOJLtvKDZYpXw66XuiYyhiqtW5nMlNvaIp1U2ohVfQCUMnr9oVW/sp6yo9CW/UYHNfC
s5aPu/tW02VcWVaPV7SAu0um55y1J+ycyLrtmNWIxVvr8yxmbNJyiXTTfxyd13LjOBaGn4hVzOGW
ypJtOacbVrfbQ4ARBAmmp99Pe7O7NdPb7ZZI4Jw/tu8qCKdNF8x5OrUB467Agz5n1IOko2qjv5km
3zYU/YXuHZpagvrXBKDhzjB3JILFfyn37XjpDOd0rOj9woCdbSN48G51iYghdj9IXcn62Gfd1cFD
s9eqKR6ULABEW7d9KjVMWDDl7c6dDSW5a3QM/SHcdn2s7hkExIkr5ZZ+VDMPOeZxbPrnbJUfmY+m
A+E/Qos8mL1dm1TqUqwqflKezcreJwkJCIPcJn30G/OAnWfCR7blcDtvq6b7IexbXBITgjM0OAZK
MCYfK4nvmR3My8Ufit84J4/YV8oMae46885Hhbp1ijLcR62+5NaqNuWaED0IecYAVIDu1beDgpKw
bvGq+xtnsl2G2blz6K9CzGh1G/zUbH/98M3J4zyCIQ+p1gNvfSZUtEEeikyhG8MDQjzgcLXkn7xD
1o4jgUCrsBDAf+MhdjKFpCGoN7O0nkZFH6mbkYinI+eVWTjeKwQI7/RHAUaKJjpaNX+RRnpfIk5E
n0ZwjscyTHCOxpUbUsgGN7IWbXEfWPQKJ9q6M2XCHenUsnmop6T5WPmGoo1qGortdVwljzlP5RZN
M9xS43Q7DG35dkxE9o1pIblOtKhykGFR/7TcKNm5inMs75ALb92OFh108DJFYhlQ7iB/y8AaAb2z
ckdYM6u9EfUnAK86DSzR9D9xk2QiWE5EEoWPSJCsnZXL5hC7SXEXyek4duJnmdiz6nApvwcsQaD7
rg8nvGZ++v8qSyaJqmFkUfF7S54yMF1UNXeu0t0BEdtyIBTz0Gk0CxYU/Z8q981laANAzrj7yJ0b
sKGk9w52XuxmvLc7C1T5ju6hhadH549zWa6/2CMybzusJbENIOBP6APcb/hE/LJu81Y63sIsqtxj
7U9mg9zZ305eT2u05/4LjO9cpwbEI9WN3X76eMFSW9rt1pgSoa9Vyulx5Eg8GWE3G3ed/FNLU/pv
B8dPokcuj5kp5KX1l24ft1a75z62fhbqJtimNWRGXLv70q63sHfOR2BZz9Fge0caMuoTp9lyFB0C
1XzAYTL2SJyRMVTfVDRAjWW1Vken13vHBFk6IfLbBhQACD1Xqdtaw9eMWv+1utHUjsjHJwux5gOX
bv87Sjs8Km+gCEjb/xgD1788/mbvEMhwCkxiKAf0q/aZMY59cJzjeyuqu/Xg3fzFSZHfLDF5fmFg
7/3tEubrZYpyd6+bfLpkawaORovqj28Vg3Nl8A9pVLS7nlurijc5g8S1ba2M/iFD9/LElzlkjneM
I7Aaq7kJrgX4n+7xp7M1y2Xrgtxt+hpZyVoQ17tZnX66G1AY1huRDOG7Qsj/vnBKhikL8lNLNs62
irW36T2ljs1Q81tQNnnlfwXvY23PW09JsgTQFTEiDJCRw7RO34y27vYGjUCndPS6BrRpNRk5iytU
MyDn+JvMlgF3gpIYzPQBsDMjSRp+lFPiaGhqNE1VIEYkhiNSOp8E7Qdc7ygBI5s2hqVFj5epJ5sH
JY3K+nvNONcZO08isbx4L1qUPQs/exrUenydqkn+lJbhfJzhNghbOCTNkh3nmVnJ0YQtLnmzQ4BZ
P8kOFdA8IsyJW2qOUDBuKQkyZx9DGhmAyfBtJ9OH05NSlY2g0YIA862ddNmZ+/cncwVEuh9XR/YI
6kkR+iHNI9Axh64NnVynpM37J9lLdQfwGO7LRGH4W8Jmk9ve3TxCRmp6KTaSQJ9Ur8hHxzAHZsw9
mE4yQ03KI5K8TUFzcSviuWpLWFwq7Pv4sIIny9QoYyz5LNyyeoeS3s1FnOwqT9lgO16743tGX9Vr
0LKux4CACeIaM7mc4lpJ/Bz8mMloPiyEeuTnMI5UWfgFx+3vZWt5DygO2xf4SSaWwC+fPSox332Z
/8Sz4//leGG0Gfv7bo6CAya7V2WTEtVnNd1iI4uDrEl3KaWDbCVakyAtJp5cMhza3aDs0+Day5GB
5uwRo7KNBHtkJfuOMrUQK0oQWa9tHF68BQ1T3E7+Y7jiPSJc08NBmrnbtrQeVbT8Y+OA+0jiFQIn
mjb+hHUoKEMB6xVYX4ya7X+db5lL7itY6nCtEehrEyOGTFguU5d8OqIjyOO8E0GvP6mWaxkxbt1w
1RQ4j2NRo73FYcwN41SXrnNsxDtsNX5vv/lSjF/gmiL1hRYHkqvljqo3zAMdrOXUxP0mIg32Q6zW
+iTGxH9pnJ7cUwrajhRZ6/slVuuPLqigR/zmpQaLBru1nrftLATpUYF9mjMfnMPrSflbe8vNNlZb
tw9tXF7GEnlxW+ocjNlubwpRnKZYP/q0juQ76alkZc+mryGw1uU8tDp6R5YGA2VjBVjcBN/XkNeb
wOVESILV/oxuPhCaVPNHX/Mxr9LeA90pCMhlJ117OJmVfRu5Gnmr+cRKwh37WIGE43L15TEvbwDh
yIFM0khdbbKb4lygNXhyWoefsi+iGkClAz0fCJHeWiUcRpkl5jTzoKDaHj4JbP2SU+g8Z7o5I5sZ
Kd0ggrstEQ4zf5+6ZPjAl3bTSDv+3YQE3MzK+xWJKH+zdpw3ulY1Q1vbtptIJFG+KXRQ36IrFvY0
J59ZICYeNHauS6cqH6xuDKLffJZEsLBfEOTvOQdss905G9fqP2+O898iQnZQkADlQnIza+2DRqHb
CRk9+0FZe1mM0UEvEaGMCtYyomlxGQlcsBuI0qxvbUg+HUKau1Vx50F6H2WytI9W7o48OFwueY8J
hRQa5+Detq+mAL4dNSedMJWAlU4q/6C7YjjpPkjOzu3oyw3sjT20XNQQosJCp+LRAih3RunlS2rP
K8CSDLaUMhevZVP1ztapF32/6oKl3+2SKF3LPLmnmy+6Y1y29/E6vsU+svs1LtsTe1z9TjYCupaB
m+q/wspYRBsu5HSwQoQTK2V7IEZh6oKz70wdBHk6a+Ypu5D6W1PndRk1WgcUZf1B6FrfW3T3cist
TLNBjK2pR1SK8ewWVxTcDtbIelPYmd6SpoDJHgIasXwJK8I7J3mjgmDDMwvzlATmoQ2UvhjA92M/
VpBY/Jz+JUPJuQuGEA9LPWWbfqnqN5Yo+XdF9MndHpfHzub3nkdL3CHoHPA4ImlFOZJvRR4d2xsD
TKSU2q+eRkJw67AZqvYRZT+KY07GnW3Zl9CVj11kIeQTeEFzAXsy9rA8qUZIxd0wqfmpaYTU52me
xWOruC0tPQgcpGH96nqmuRS0zmyiqCtOS6c7htgYDdUCUlWgmmuOk194D3lC+mo9QYBYGp+XG1f2
RUzEnDExlTtexPhrXXwBe5/H+TZuumAHHOUfCFZeUhAu92gUa1QSQcW7QhBzPA/xvxIwIg2rbDgU
IaNOG9aiIbefEycPRHJgEODKtbye1Y0nJuEo544xoJiNGpI/RRdt1mVSILaY9qyh108VBujzquby
NC7deqmdLEKwrewdPevzy9pr+1BFwVs3kPIiJokPuynCtx595XlKkulY9DWVk3ByM5rwjYsBZTu0
HhYu94/lFE8FsyqrbjKfOzzKqZzqd0oq5b63+oS9wzAGoQmuz6YBbr/lZuP3Zat49PpYXsO8/6Mi
yMW+cOHgDInbdsR+wG0uUam26Go9z+e0t9Bw+6Pxrok7eHC5Q8kwo6r2G2SHgVbeIL2icr7oqQvo
F3Vz6n4B5HdeXCzPC6fbbfYi7MsIdDTKbbHJ1Dj7wOOzF4f0Pky/Q/hHdzakTlLI+Foh2Eep6P9d
l5sfJNOomfDTrkHd7boAww3q8VM5jzUGJ4dl/yYgRmLcQRwEap6YIzSuuHOMoWhbLfOKZsBb3LMy
DQqJEfu3z28cpSKub7I2WPIT0gfvaTboM3j45caymuBfGdVWKgkf2eNH9k92UHr3IzFwZx2uJIVo
D1a/FHN5h80G9nmIE3NXWDEf6DKMEJq6bx7iwfGvLFh8gjG9ePsE4Ou1y8Lksxzt/L+Bp/Ou7Fzm
6CYKCF+ViDFEqDGiWiOURBA4d0R5368T0ook/mbenZ49EOEUZ836BufvMBMKvB6NZXdPhK4Pv/k0
mgOyavlhO611CiJKEddJPCpHwk15am12U6PUHlOG+BzBpnHQxDP8coaF5D827+R+JIe823cxP/iu
zePpfsT1tMOVQU52aNwnvH/SQ8sarutBMJCeaP/DKJqN8ma/Ulg6bVdT7RoAbXvWd+QG5dmvS/y9
/ar3RavxQ9Wr/+CVk7tbKV7dW3nVEdoQIZtxNF9j09pIpOirdlOiZO2HRpgcFCOvAORi1LQ5Wqeb
FR0ibv2hOG08GtofrTQcLLReswhWtDORFR6y2Cr7zch/3XfGbTZO3i0whc4J1AoWcEECp7Lc34a5
XL97VS9PxewPm7HPQZgW+riXRDCrzrROuDlFk9r33OwhMa1+FYhXk0MQniIlVLzRCEsOggqES5P1
LNdj69XPnUG9Fra2vc/1WB1cwxYVljkTghsLHNo2GhEHZGErl1KDJYeMip5r6s8yJIHXzj1EWwov
R2LwqdHoxc0S6oI0pLj9UU07nguUfI8T4Rg8X/l4FQWbQjeFwR7I7e/Kp7gnyhrNN/UXBzRS9n0+
G/sKPBke3KbKSLu5ORtlWLsP8BvTZ2SBTiAgnAiM4KZuEOX98Vo6fWlEmPo0bNyGT71MyBYQyF72
ripaPkHp4lVQebCZOl29Z7Q26pOCq/5JchH99fyxl1vlGvSljSzuC39dn6fVQy9JIXLxluRJfeFr
5g+A9g3f2Yr1q9tn+BIBwT+W0A7R0SuEqD6gNXXOKH5WcPuPMYv0c9VAn6HEhL1Kiup+9hQ2TmTD
7dOs+at3NgLNImuq55GE8GNh0OLTOe2cwtrQX9xRVYzxxyWZaxX/sR9CyDfxY1Tp8c5WcYhFrezb
B248G+C0ywk0V8QuYJK9RCE4GpZYa5dHY/iCltpwTwdii1b60/ba8GgXsTmOsQB/5zu685wJwUsZ
aAQHgMnx4tUna2iTNCLrblMx7m6KDvuiTwHVVo035cJNyBBbBYn8VfNjloKboAWHBcf9I5NZ7Svu
xnRRqOKrHF1fT87iMS5qNA7Ueom2jcFyMowEllOeA5tlF29i8+AGFg0CsW4fFhA2tQHdSQ7VSksT
8nyenbaL3z3dvbfhIJZ0GkjDtBrUTn3HDoGOt/8EHq8+W0hLRpZcyB8/LtofbwTuOhBhG/Crhjh+
mGNvfFts8UT3EEZ95joShw3GfbZS/yZj1CsyZDqGy8ZlEh98sgnaFvuitJajXonkl9Kljmhex2hn
usq80QB9yrlk4VPyt4WQ+a2e2Q2Vw0Qd4q27men67RR65Q56sfE3uR6CvWoX7Wx8ZNZ/S1zR9+Gk
/xuL6WfIBv5xXNC3zs22tVdiKGjvsbZhh4qyEGwjfeRYB0moKY5Gvp9hFb/4sfHOtgPpHghvhhBc
FJVZRzp2EBMpPeeVvK4CqDKn4OOPDTh08Cq1fjZz+6dfudWrJnP+s6YqYy5mz0DPLo+u5b7MvCu9
EwP41UF0VwuFHyhsMDNgh976HdknXl0hNhE5heMFrJYbOJLx2XQsjnaNcrGUvnPu7a7hUopcmiPY
2v5g1jdpOLFudC7AQ0wU+SYvjYAPjiirjBf7QNbJ22T8eYvZXz962rkz6B5TUfcI7NoWtwYKy5EM
lmDZILkYrit29R3/ej1EjdVm3Ct981YRqgHuzf3f6GZ9jxZ7fooJ93m0x+o5YuvedC2d1iXpmCde
NLMri7HZLDohUb/EaOC1K8KyfF3Fc9IE3C2tX/3hinQPZlrlKSoiB6Nj3l17xOYJQiyI7DajFghX
/IS6q7FJA96MLdoqodSzENZ4QOeBywXQat64hVYHJjCEhJ4zb7zKbfZCuf0hNPVLVDTLQ1EltL8z
Rts75lLmRnf6oGUnfkPpmNwviYNMem1rykTm5jHWxd/BmcYrsGp98Xs/23WqbxmRfXG45eZdCkFg
RixtuYlZk1McRhiSBdfLpGdsQhnKUpGCPujnOkBaogqXPFYid/mY6voqK1G6UHlW83c2msJ1jeXe
GUbGiChuf4fM7zKkfqy4aAAsXmjkKtTGz4lzdufY2k2hcnA2Ngqb0NzFwX+h0fIVF8INeV6CzyIr
VIpdy5yA0FnSnSp4m4QFZOMLsUabbrEDwO5FnwzZ6LUbJ5tiCj+UQb2U0xAGcQwTjTFkYriZ52mf
sIvOQeY8tdqRMPtBxZcQDWQwxcZ1NzU6Tpw6bX5sq+CP8Kp5Y5CB30vL+0d9b/Bed1rs5skQgsV6
dQ3KxIfNqBBftuN7AxC0G+OpRlAY9xe/DJZzHqt5mzXLgMwZCQylsu+sgP0jR8CPlGF5LUnd+a/o
l+ydsK/2T5g17zMyEkC6jEUtxM0+uBG8ITz7YTBz6nluu7UXd1NOLEzo43FmBNkjOnSCNOE+WLmq
dpO7JVsusT8/ND2h+cvQwuTBCGwzyF00oaECr1vT4Xb7hDQi7jKVgIjE7ZtyYvfYT+apAyXckdPR
PJZhi8ocf91ewbfc4FWHuUSjRRlCWR1tTT6ITob3pp28vwGCswOqeXxfCbrWhv/4S09hcYTueRcj
psaeS6Opy7twDSbGXKd/vUG4Z1t7ybGANDhznoX7gpL2fY3M40QGjD4hngU0yDw4aDhL9UG1mX3s
rNLfC2aTnVMovJXjExAEYGOFZ6Vrb7ClasFjLMV30PlReHW6Re5AZlZMeBrX0Ixywh6t6SS7ocLB
sOCmCnyExqtvOMRazPVpo825LbKe4BW//lGskptgGeK3dR6ix0paNhrL0DxIQkG2QiHYjenL3WIL
y+6XwT+WagiJgyEN6ABZwXvAj7gx8LflbpkMGxHCAftt7KP5JWyYhFO/vX2n49xdS/wj19VuzzRB
OqAjrDz8rjbdu6rZgg80n+OQeWmikMgO86IffKIDNuTy9q8JsUcEVpgAFDCfvxgT5c4xQMTTUBa/
bMLPMpywewDyXVaB8DlVgrgc30OYkUj/v8G30eo76DVNLUA+kPed5w5GBdLyLa56tF7wS+kcqfGe
YITgKlRnnj1EfVt8FPLQxN6Du/riCUSXux2iN9hNvgoegrKOT5QAMSCuqDXaLJ+2rTYHJyKq1MqY
yend7I9U+6AhpdpoEzHBbpwQz+cgW1hxUOxdbvExZ1bvbNAB2Lt8IqjFkp7YRbbPF5YRU2cqf3r1
C07sxFoDyLtbOIZI4ofcs4LPTgfFLugrcvd5EG69TqP9YRTj8INkDvuQecRw7tAC7Yc/TNLets80
OPHKt4g9C3FA2bEBFOpPiND+ysQ4njMyv3Anqv8Urmwc79ZNVMJrrQBq/IKdLCiH12Z0A4G8vMX0
mtmUV+Sye5vDoDxmSeS91EhPGeeNPvcwwSue/5h9z8fBuzAFzxj4wZjwtTfWdHAc+tUbN27mFChw
JN6wnIPPtY2AhTUsyM+K0xC7iNMx0moPt4bH+RGRZTM6/xUDK+r/8yW6xJhnk0zzn7qd7Zeu6CW7
WW8TWrsoDK+pS3LXi3LRPhR9tHy41RjhU8Ys2lfeQ02iGxBj9dRWZKvHNShNF1NDVZCW9dzV9vri
ETqyp3lB7mVOYiH02uDcN8hLr6j5opTw2GFreTin5pGwm8KqXyU3zQgNC9CWrtYQfq1OZ7D0C698
C1fhXcaxjoJbFlcrdvQ/iTltigJlNAk8zT3zAkYZZroczvmaTx6qWTRBh5WID/wmeKN6pyX3T3KX
DvAXxxqAcpMM5rPtIpKAQAkswsrg8EzjND8CwdC7NFn/UUEUHqvFydkJF7aAKZkenQIbnuMvcFp9
oR8wx5iDv5J3Mpm+/R4DO3qO4qnlrzmGelNF/u1e7Puza5UDTjNSjO58xKWX0Czq4mWudSDvyz1B
Gt5EjM5NJN2JZm9q0/xmgV38DHkonX1cWeIS2nZ27hCBbn07+ydaHR4plHT5dQI6uxraI8WPEA62
l9XbydGPAtPgH17uHGiya3cQW3q33nS21FsY63ZP55LSejtD1G8h8jvKG6fpLlF4Yo9xyW1uM+Yr
XJJPYWErmmRGClFagAW0IaACjGJWIdOxkvaXJrD06CjrBQf/tHeSttjSqJW06VKq8URGnNln81he
fS/yeB9I53zolXYvw+rBeY8Z80zc47+LG/9vX/n3Y1T+B2OK3TbE4GgXo3iovf7Xseb5zeO3e3Vg
hh4BnseFmtPlAmQZAZJiir0MeWwuGVTKI/yZs2sLpzoqK8fPXQ2Fg8ew75KvLnHEZaxdtoYlZu2Z
iBcioqkh+YGy3doz/veMohJjNePhP+U44xOK9urBc2Dg+PhuHkbMEXHoS9Ieev81bqAZGHjH/ZQN
y7vFiEeP3HwpZd11x6bS9Z68Qvk8GKc5EvCJpi50m5iYHzFjSoeP3Dr9In4GPWS/bXazvXgoNdLZ
dY5Kyuh9Js3imV+SHZN1oKbHgVB8cu3IP3YjBFqYSPs6omBrNj4gbAZ1s9BvxRFuUJ64dfAWOXP8
sdQgsxXagOZYIXR9JdORmGr8vc2/qJfWoQ+ZktAE/K1a+59vj96PJgj5mtHO+xCofjll3Q3i8jxE
Gwjyeolqc+ZNR+XIkQfk39U1OUdRhfujzMmCUjPz+RalCAlGwzDjBu0tp9mTq4Wtu1NA+hfCVYBN
LLuJ9zdq1MMdhe58UBXB5A7j1YZtwHobhSOOgACKWLgAUQ5RnTcmud6FtTJHapcndOKyqIbTmGDz
eZSdn/zzcTD7YAO9Kg5eT85jCoeOha7RavxqHSv8BsUiMkglpCxn0erdxZ7xDoNWuQPFRCgUDteY
C0e7n6RjZ49+7bDGzPl9kJcr2AnaudAb5iPZ2iVnnWXlr8nINOeo2XmJWsQT880zpOLAwppKvGZs
9RN2guw6QEYfpiHP/ulmzH97pz5hylrPpNkgJcgoNaW0VaA6jvsMqxbM6U5NSBwJgKmbI0lBYZES
BPCvX+Fc4Z1Aqy3CsCkyEbvaksmBtMD3ehg4Cyozbw19xx82wXv3jlkllsghOvdtQ6gJ5/ehXuUb
S+bNaK9vysklus81MWXJlETXpHFhIKfk7OfCwVxVZXhqFK4TI6LbyVfekcOjXqfGiGfYMUiFMK63
cjU23gBV3QdlX/ABNWCTQx+JnS767CcmzvJok7V3gn5Sm8n2zBF6jzxS1w2/7CJDqV1qLH31Wj4R
H9ifcqfun+06qT+aECkhRVYIFMgX+fLGYTz6sMj/Fhw459nEdhqZmVjWisthm4vCTTv4aVozi4RL
jWwQUlI/Zvw9lsMd7pVgwGG0tFvs/wSgK2m9OdBydwizrzW1uZfR9l+N1PmVsJDo3vg1cUkZ8Hoa
3uwd5VIVV8WD/5TFbv3BH/Ca+EScaIVpgslveXacIHzjrXshIZ7isWZ8DsrVXObFjT6XceVpx1+B
JakLUP6BNDvfxTzPW6jw6jkosBtvWEN7XMSLHxDnRbhF3xMTVgS22FOd5OwRCn4YorM+RcmSUBHs
gvKR3I22al4W4XmnQrg3XbHIHKzl8glRg2AhDq394MdUHi1WHW5nt3tuuix7bP3Q3XcOVjng0ujs
B8jMnNCWh6kg4aDqvAwhNJo0DrCAbB7zSs9KDLIgp09rLgDrDMJtFLeq7/+i54C/Llztvzraj3S6
EK9VE2Oe+19kdIV3WtzsvgqFNpsPmG4Ni140/j7kcfbwk8WY3GbCspa3gqN0P9gTRh9vrJvHGgPO
IwKP4mnED7LXBU+KruR4WoJQog5GaDvsJ+JedLoO9rDrdI60t6hLgPzA7Yg3/r9OtKimP5ZHdhaQ
86mXzmTv2sEifxUVx/igFrMe8rX9QAJqndosqI6rt/bnZcgD1uopuHL+2FvCp6ZdNA7uFsSx31Ry
iiEOFhN+F/go9mRVOoe4pHZq4+kVtrwsPXGCMr3UKzA6KjXeeZtqZnuyszvGpuxurjn4rAicLK6T
zaTs49T3NfGe9FK1tZN/rJ2/gsX4xTEcclL8MXkiZ5DWq1y77lXD/AqoggVDPZ3nVUoc828c0nfX
isH+IVXG2hYmKT6HmhrOSAblr+v5sAuI4Ye3xWInTslBUw4TaJ+dm5KQinUJq32kqmNtYuL6kqWD
jnMJqe+RPHBpLv5jzsH3kuUg3pvAYVQJI+AHVO0teYGF1w9bXU8KLXZHepfqtLPLlefzwS3FiX+7
C62lZsACR4JXi2XBiwFrc6bocPkWcxudYG6xSliD8dMqh8StwTn+Zf1cPATwn3czyp9737eqf9V0
gxP4xL9zBX1KkCkriG8t/j3eSv8DX20IB+lF2ZubtQuHNp1jaGwIykOcevPLzyjQmjJ7MnJy7vqp
624yP498qgpIgHicMZ7vFmsmac3Ow7daY1AnzkKQEhT7Jfext5onLmWyCZzg5ricSYz/wbk8vTVz
jU1xqmXkpE4Ejl0nBZLoYkr8v0Xk4sDM1/KPP6zBHWxWgTFRi/OofO84adETnSSAS4dGD/TJd773
PaHZ/QJNzw6BNetNxvX/UCwIlTexxD3q3bbQ0UVWm4/1W2E7PqPZUpBcI18ROCR7fNx4AMYb9hch
2zjRYzSj0E6W/sTghVkmczF3edx+OYlCuJvrprqzAmz8bhl280as2fJmi5GrOI/baDfN5JZBWE4b
OD71XuUK53UDlf5koqgMyJTJiseWmQ89Hn5DG2QHv98oj7zxPg8g4qVDv8gOZX7CdVUWJGOSRUB6
diPL9Z+7KH4mU3IIsR3M28gQabOzgjl4JfHzR6IR2tYFjATu+eRVNp33AKMqg1RhKsQC0AfTWxIz
viTxUpLu0N5iRYnjVJiYmviGCD/4skR71jd7zxQFTgxJd1rtgqFytVFKqPGEtTf3pPxL5tN0z+2O
3ho5iD4GVcMZ586EgJm8VYeiz6d/AQGMUMSA7GDZzgDMU6jqN84AGoas00Q78uKdSPvEBQl+BUkQ
J+Omd4kKwTsMjdLhEZhrMt+dTn1RpcDvY/NgF+hK0eFPGynIvhOS7sJ0DjzkcWGPUD8XbvIYLqM4
I1JYjryT/baOOEMsruVns9YEJRMLcfDyDiaU4eyVNB0oLbSwyCIHryi2U9zKuxHWeBtA/hcM2GuM
xaeL9lMzRHJvFvdrynEwE4EcI0fD8Vz1enjAke7eV7b9VqhQHafIEVfdjTb/V/6kep4aPPSD7x3A
UPQ5DCz3nx2F8NChI/r31SyEXlSddUDpar+EXje9WLpSLxUpIC9sB9l3xgzzBddH3K43j6/xSDex
yxyQCou5G2RjvmmMMac7poWBWFrngGUJsQl7/30TzdbDMiNKToF4wcWd1T8sZskPdj9P1xyNHKcZ
/ZR/RBmTG2eaLRIvYkeyYjyOcyPKlNBl+7o2PenWop1T/F3+tev1clfK5mKqLNogy+g3qLLz/cpf
FXWEQb47BGhzynBiJCVr4G68jSAuNPirRuR0wjsSHrpEznc2OTsBSwnRd6Iqo89syuwjrH5EImNO
w0s+YM/AOPAkhuXe6vEGkKE3YBrMPqPQfw9BLJ4Xob6XEVs7hMl4GvoGVxotl+CuJJvtiXtA6WSF
1msMPPAJI00ED6s7g0bmn3NSRLY8Fs5GSAY7M/tnommeuHZAv3qP5TwZbsngVg2xdJvBSwcaXzsk
B7hCMrgk3fhsWyuxdwsv1Ul68CHrNFS3BNy9AdgYqS/ISZU2GLNkresWKCeLv1XWPccdofxqXRpi
2YAjUx7bt2jhYeiaLi214YNwr900L4e1IRgn9N1UjqubVn1kn9y6+ZEqn+9Yj+ieq7jGaVuqrmPp
Q0vH4aJRQeTLfI00mVte3cvnbnb/8FHfErva8kh8euPCRncg9muWEFgS4ehKQxXnf+vVe5EsiJyA
CCesKIpwQMf58CfiFjxVJsl/zZB8Kb9PcImByuItv+Uvhch4UrTd3UNH+zjALPj+uBbWYxy24YE4
QlwUZNvdTS0AZDphL9zhNaKtqJm9R7ZJxAFzTph1UK8POVAzKd7LVtXZ+D/SzmzJbSTp0k8EM+zL
LQmAZO5KLSnpBlZSlrDvO57+/6B/posEMcSoqy96sbKmZwQ8PDzcj59D/zjIX3NwGxDTzrygyVgw
u8vUG92c4tDl3EmaMfJ/BVgBNfho9I8SuDcXsELkkCVC9Z9WkflFg4DzUyg0mVuVIQPW8wQLbCC7
qOkUl3e79VNLgugBGB4ErDHddDGXgy8kjcXeMwEjGz7sAWIXSs9+MUW/ilTpHIaUOzuB5mgvQBMA
rKv9VsBnTOybBcGLtyplRiPm8bbLIVbZe4hspDt4G5XPxpCIdDwTJjVgWGqhcBfNb7FKCVAPg7sw
aMP70Sqzr7k5TzST2TJC0SrBY6yOn4jP4Z2W09fYw+rLRYFeA1Ja0kBNNkeZrCQTBgfDwLeqxvM5
TQRgeszF/GxqfwI6U+kH6oQFSDH+6wdd6kOH2ZDmS1xSCWXOieJOK+nynuEdQOcKjITWlJlzz+e1
qcA0ZIoIZbav0oOXLOEVzoaHRKhgS4ji6kmsGJ2oFCH6GXFN7XjrRHtFwFM7Ff6gna7nUrrvNK05
tlKcPISiJxJaE9K7zijpWjKUzm9lDDH78EZ5RvmF3sn0PDIZuo9kRFoLqLzTBCKVtMvGz3U09l/A
JDBWIXeTDkFINziTRO1ol4vUQoM6oj2jAmFzeO9QIAdoIPwtpNCIMBtYuCNM4nAB6ZJtTgPD1kId
UIfLGPbUYMt1gDFYDtV0kkujH+2a0fVvFdOqEYiaqX2tG7ogLVQtWdnAqWUwRUYNz3NyrdPodCX0
XyIRGKFqwgU9WVNrh4r5KgAmYLodXEfmdHozzzaJoXanRJL3oYZ7BoEI9bUuJ1BRYlxRz9EK3zsa
qQTiD/E0ZddFuvaT/Lt2mHswwT0CqHJ92vXvfUcnnbR1Fia3Jjerk/AhJDd4ljlQMKsS6l9zuCBe
aVJDZhy35nMIDsbu/MH7Tn4THJNWPvl1TL0hFM19U6nvCgDHfRD04hMEFsXcNZ/g8e1qgQHchtmp
wh+lh0Yf6/sgTX+BA4bvPjYU2JZr/a/UqPqTpFjDMYYD1ckGPXkeUsaJKqmFddoa37W0TY6Wwih9
QJggljOJXVCyffZADXMRTJycfjTqnc9L2JF8VXqLS/hE0xJtKm6a6JE3r/ZxiJTwAaoe45j0cr8X
8Z9DaxrvQ6xSk5jSRv4e66H/kM3iGrUEtJg5QmFHV7s6qaZFfZ/H0MdkQH9DshAg241t+yvX5b81
w1Tp6pHs7QJ0+w6jChh4l5mF+jjJTfSit6BZ+rm11SslaWiXyEe96hA08X1IGfu6dEM9nF8vwAV3
DAsD1KFj+8C7pf3WcpZslWHcz3rV82icYsE4+tBBufMUkSNaQ+NSMfeeROY4KET7HrM3JkU2mKOL
ewTUuJpB6ULWx7R2cugSlWEMJiJDDcgjFR/AoIkUurLgeQ8TECWAbGbVfiJ0i7Vd8xL+yohy8sjf
d5QonzBmibJHMb1NXG+fEmmYHjVKYHae1ul3nq6Ah6DRPOYiTMW0CnKHDiPVSRa151nqaNnUw6Ec
W+4Axw00omVg7cVUp1qbjNpwJzAZ5ijREPGoGrLj2OvJU+d3pOYh9MVOninRPSXikFtl4GEch9Mn
i2V8G6skIqDW2Wnuo9mCjrorCOfhWZy04qWXlf49HwfrqKRCvi8j6v/7yJTaZzqzxVtppsyhD1qZ
3UPHyZBWxPMsVId07qs+1hrUgL/5CAq/I12ietvLpEZJXm5I9PwWbrsS6KE+DnwMmm9FXigCUaWm
z8Aokws8MDsxyXlU3wvgF463A1h1sGzj4bYo0PyDS4OyIfHcQZwECe6FwbS2wigqQY5WVWADl5aj
r6K1x8132i+LG3kaNpYoz9J81xaZvxNl2QL4sZBDNNSKRoTUWg6sHRH9CdAdoda3d0qetkz0i3J7
JzReintFCriBUrkLLdgjeCvLdwZYnWMHlTU8Mm3u0hGvnumKvXYy86LcFc1nESgvnIAk7WlEM9O+
vVur30e2NFHXRUPWDXMhepbQ6Wyplxeu/rn5WT3Ie/qjtmmnyBC42r44GFsGV1TQaOlqSDXJoBM0
fSF0qMsMaqqx7znFPJhhOm3+AtHpsRc+xmCvsynYGzHvwvhAB8vmzUvBSP/Qyv6zlNA/VD7K3vR4
ew9W/iIcxVAM07BElXlpvu+ZBleRRwbYGJTyhvJkgpr5qnlfeaX61DVvG7pW4WI2EK1oBHFlybCW
e20JaPKIJgJw5vSB+cgE5gPtRyxu7PC1+BvXBiYsGpuyai1P3NSXEsodPYq7IeOAP3OfTlaysZJV
GwZAPkasLRk4xuWWiVmjNgAPaP7EDFcworhT2tPtzdowYYmXJjwI2Ue6BmgLZozf03CqmNfbUve8
Vo032ax/FmItvn0e+GJOgxYrU3dPnTr6ADuRcBcoqM+aQgGXlapIj7DV/2g0g7YwlaQN71tzivO/
QL5cJ81rhrxEsXUtWFflGjJ4O4g/0iu/vZ3XTq6IpqbK/JukIAO9OOe5XiEoViHqXsQwepLb9KL6
XfVhW82CX90gPt82t/L1AA8xFEyfCXzdUoGw8jMqxTy4wYbW+1ZgM2EnjJm7u23mWstTwQyRxDQt
SZOXR9evej/QUswoSXaIjPKHN36KZfPk85RVevmLmGxoeK6tC24fXdZFpJ4VdbmNEK3ARo1GpEBe
ClEct/8vD8qz28ta8QmCI7fJvDrVVBZ6lwxRepoUzbuXPwOP1PVTyfwoNczbZqTrm0u5sKNe+l5S
9JU2htghddxPNhIRp+bOOuSu7wrubVvzT11ekooMN49qMvOuAo5cRAw45/2oEEQEjlIOFg9V5/bv
S2t7Zuoi+tvUs8kzFrcwkMNBaxE7cmHOceQ9eh6nwh2OjKF8mPa0TXdEqret2+z6VKmzsDOwB16I
pBsLd0gtoSnMCKOW9EWmXBYGnw2AvS/NcHd7edd+p8rUWkxDZOoFQfrF9o0q3Tx5GtCJDB9A/Y7K
65ZE5JoFmTRgTgREcqfF/iV9DUogG/lAOTUCdD8yGJuNjSh07QWqLEsKxNEip8iyFo7NXTLFlOzB
AHn0XBobOqsNP5g34tLPsGDJGg8LIAR42qVLTwCr+hgJZFc+mHfALU+9iwDLITrc/h7X3nZpZg5M
ZzmDFSgQMImYGSeyaZjmEAWSd7G8FQnWNky1zDnCEUTh3ry041cgQtUAO5b2DiU29cC32wtZM6Cz
Ydxt2hwLFhdgP3AXJAUG4OkM6gdDtf+L31ctC8+y+POX514brSpUKSW4IjRAhMtww6OubwANndvf
Vw2XG8fwcoNKVWX2wuLv18SPeTu8y9MzNbe7Wn+VQLSqARTGtxc07/ilg2mSbBHHdFM3KQAu8pLC
Z+q7nRdEe59OaW2rOlxMJT2uMHwdxGTjOXP9fTRJVxnf5HGhy1f5uTSKnV5C/+ZCOs7rVNG0jfWs
GkAydD6S6MMuP5A3UMvMNDYwA+5ZuUr/x5FLkxhWJOkgVzTZussP1AiQ1U09v18OaM/m3kkQwY1k
2R/7mQY/Cf8iPipA/BeRhYGSPKC5nrhTfqqYNhc3hHpXHkocjvnvNyXJ1K/eLQAjdFMV+RDI2dgq
zyT/e3ZEUf0g2xBCHYQNe8twzFVpidL86S1Rs/hfl9vmKVAkxBJuNjYPvx+vf4Xt37c9efnllybm
P+Eshol9JzAW2ibuwCDfoyoFoi0ABdo4oFsLmSPpmRUmQrTAHDqsUKbwC4YJvB0DKbeXcpXJ/O9a
5tyWsXNdVRdeRmMuGYOQn4f01Z5sSInvmcI8QCd63Lph1hf0H1PaIgBYTG4YUwmrGa/Ju9IEGr/T
OqUHrV+W77eXtf6F/jG1CM4F87sjIi8wC4OC5vH7tRSYPbltY2s58uX3GfJU7hoRL2gkSqdUMS1j
+ML8rn3bzPLCXHyg5flM/KTKYfVJ3BB0lDRC7aw/o1ADJWr34d9Zmjf1zOHkPp8EHQU8hnBVJAMY
SYzp4qZ5+gLt8caqtjZv/udntsbCG6JcmzzgDlq1VzLmCawu+jF5orDxmbZcYXGMrKEKgWyDc4L1
T2Xq0zcZPaRWfXvvtqws0o1Is1Ir0Onnid5ToX2vh1+3f39rvxZpkxwrZarN/cK0eDLqv5myi8Iv
t01sLWERCZIW8vIMjiw4G4CACdMjXduNr77hy/oiAswz+kaScCwzVUY0oRDrU5Snp76hWyl1LcQq
t5e0tmvcOWQbGpVeUo9LL0O0yxi1GZrDEKB2TBDtcCqoHx7GGC3I26akZXozn9NzW4twkIk+KluJ
njOo+8RtGrQvBpgd+MBMOP00+q/RXQWyielQlHZ2wdNU//L1x7lWRoF6449Z22euP0XCpTXVXAZ1
wMFM/bV0lsKusIes/t6ARYmZ3PbMZKMKs7rFFjAfgq2lUJ273GK/0H1jrOXcRZm41B8YdDRE9/bW
ru7smYmF74P7QvZADefEkczRQCbQbErPhYGz2SVAOXcDgr8bnrO+g/8sa3EY6FibICziyPWEPKL2
3NhhoCn7VvzZtcK3/2Z9BsmeSt3i6i3c9IEOXVOUuEi6Ae8cn0Ifm3JvPPcB0l3Mi28sbu2ky3Pm
alFjMpTfGdtZ8FXjUvcKOIERu3gEcysWG8d89ffhfzA0CwoufXnsjAQgYgAhkatXnzVoDilGbzj4
mtfJZxYWh03ucivPrSF3kSoIBTTP/f2IZMTt7zJ/4/MHy3yiz40ol65tjBRqs67JXVXxngy0zMCH
O0qSH+k123Hk0JQCKDo6t63+TlBvmZ139+zrtGNtoOQxZS7MUg/DQ+qU+wZNiF3vBsfoDokN2/uX
C513+8yipWdFqNc+TyUZFH5DC+7gJ8UL0HFwNGnKSw0mQ6cMs46uuWWcbi/4+ltqxvwOpZPA4Li4
rHgyUDki2ChBiVkog6NLpXUs+x5KEauOD7dNrTumpasUrjUZRYXLhZr8kwlVVrY2kl1oBZ5M1d8I
VtermZ3mHxOLYAV2QWQ6DN9XtIM5fEUMNoQ/9M+XocuKrLIGKj/LZQh6N/giCqguItOejxzUhguu
bZNO61FRRMXSpWWnSVLCKdSB/cDanaLn5J0CbSPkbVlYnF+zQA8cGpvMZZDAZUjjGa7vjUWsfYjf
tSxeg5Szls9ncJt+5iMM6krDkye8gX7fwzV0+0Msayg0ZkG20I9im9iopQ2kMabQmksA/NNjF2Xf
u6qANjSBghp8k4FIpCgcb5u8vpio1pPSUNYyKQ4Zi6AUNX4sC+gZu5bqvTX0BQCPQvLmc2aCDTe7
vncpbOFfIlUUg0RicVrkHELFgqlwmHIRUGoOIFnBionqTpD++FwCwjQkWntYUsVlvkLVu1JQFKCW
Bg/IOKjP/DEb5aCrZvPcRCfIWAQZy6LctVhN21f0/sIgcqGzRVW4OXmIjmVMuSlSbe4mPT1V0DpO
GvwoEAIo2fDL6FuwnSUE/0M4/NIj5vQQvYZtjmHGPW174M36mxcPvzKVKubtz3x9QDSVTjxFDCon
19XFykKXDiBl7I4kbtELc9S3f/+qKsN2sNGmQcWHk37VAKpCK86lnBPYud0D1MCu+KI/dPvehgLw
Drint3EcVwoNFJZl8g22nmrDsgEUt2kCCUWRuZa8Nw+qE9nCvkY96ZA52SHYcKjrqxtjlM+0OfWn
cbxI/Bnl7sNu4A7NmHs0/kqhUxfuasNJyxOziWW08XK+jjWzOZNrDBEF1VoCGQBw5PB6zuY4LNF9
YIB7Mv2N47jmEudGFjdLgFbR6KVDxsCB3daOrm7s2UpkUYlhXF7Q3+MVi8iiK0bV+UZK1tZ8FlCL
0u6y8GRWG1bWvsy5lXmVZ7lGE3mpUI5R5op3jFAfkTt0Jac6mBvutvZFzs3M//zMjCp7ce1JmEE5
jSkJ+Q01t9snaMvCvJ1nFuQ21/2EcSLX6sBKQ/lmPqSW/HrbiDRfhJfJoHbxURZRy6K+BKSfjwLd
lHeAz+mof/IfjEfmZA++K22kYmtRgSK9KitoIdAFWrblQrhfw04cM1c9+MfYGe6r++KY7Ka95EA2
8GZtBOUVl9Z4fsyYDor0zPxc7mGhymPAoHHmmuDbmXkQN77R2vZpPH9pbFFJl8VlPzhVk6pU2zh1
QbsWpznMVUf1NHwoH3R3POYbpeeV5cx7NieWVJ4J3pfLYSizGOFOSSCB+trq1U4cf952hy0Ds7ec
+RyMWXIe9QYGmn0OJYS8kVys+PTFAhYhAM7UpmGQHmA8yobtiWnbMN+4eLaWMP/zsyWkQt8V6PGQ
MqkuGuuU5G5v0RUwhYuN2j/vtvliA0Kx8KkREI/Uz+3YrCzt0HuDoNIPHxD71D3w52Sa7ZMnb4A2
5lO4OKVzk0aWyZgBQi3dzMrVCkZrevRdfy91X0zw4MZfMrwExlZlZ+0L8aimWU+vWb2qaMUkBolv
zvWl6ckqPjK80f4XlxnUimRKuiWxh/LCyXwY1ERJUBIkVF05jAEVP0ThVnt2LdJcWFm4GjNKLdyT
WKkdydX3kRu41t54RG7YLQ7eXny67RYrbndhbuF2YKIAL3ecHKW8a+JTtNXWXvEAft8wQBqAqrkC
AfRy0lhtwu83ItrSXvBNUb8JYE9knFBSjJfbq/kdGBcOd/FmXlw+vhKUJdc1GhSJzsQoOnB3lRgk
38xZo7XOOhh5/U74DhO5yqi1+amCZnTHq0t5ZSyt/REaevHWx/0dFAMCsqAlqHhzhNen0OIPk9Lo
AGjgImAkrWLGGpWAjMEPRCxl9J+gaRfFjUO74tUXy1nccpOXexA1RbrTR5O+h7X5BTax5BQD5d/f
3rm173RebFgkUWqSAU1HAZ3izefUN/aKJSOl9BniOJvxNPu2sdVlcY3+bw+fJvFlrOtNweq7wAzc
yDp0DDyiVDBu3KArSdvcU6WDD8qBZ+HChCbj1tFEfhAjioMGdPhJ7O9V8fMfL4R3mazMrxGCz9JK
E0qqAVgnc/MIVnH4PB82n9JrAeHcxhK2mPRT4TOYlLnDM7ICh/aAgttRPIUn4ZACqxoP/2pJS/zi
mDItFENL6zJPkYv37XslbFhYSz4uVrQIpMiZ9EakMTQJ9RUPnvxgPqDtDno7tmEt23DslQB3YWwR
T3O5gvc2oiakeDZEl0wo3N6v+WAsIg6/z40w5zaMu8++fnZvQ32fwjASs1/Va+HtJgPKi695d0zE
fSB/vG1rzanPbS2iG7IT2ogMGWvpPqIdac06yfJ9521kO+tb9s+S5lhxtqSAgbORxipvhMid+6vZ
Rja9cvx5flomk5oihTplceeIiWGgQ0h2SzY1WffT97j684TzwsLioxhM9ySNgAUPnlQaw7DWfP0v
PsXZGhafwosluYGqLHMneFVzS7MZaNXh9u6VcCNYzrt95WBnlhZfAy56mnV0IJmXLRnegfBzPEkM
ZRefJGUjGVj7MJCrqzP8UOahszAF0xgTZbCHuUx+TNld+95snZYVD7bAoIBrodTEvxYvAcWAVKhA
zsUdaQB6X/5WZjrQn7c/zcoqLmwswovQm4EqqCH0iO0hFe/hd1Rz57aJtRBmUdGY00EIY3hDXR6R
UEF8U2mxUTMtDiw03wv7Fp4I+/8P67ppb7GmROmTbIRxz1WT3zDUwO52Jer0O9lt9vJ9uxEBVj/T
2fIWQRO5nzxEOS9zBRSGvJ0ZQ50HKbD8dnsbV78URPM0BkgQr+ZcxBECgHb2BsFDRbRJThAU7mi3
b6xmJZ4BEcaEatAauGrrtb5StFON2nlryvBFq3LFJMPr7aWY16f0wsYipjEWC4krLBlQHPPzQuQ/
WjkcvC1uXkLVi0iN+FB47darbmtp8w6fheosV5SmmInAGOFy0laEn639r3z9bPsWoQ5N+Skupsp3
g1Nniw5B1Ra/ta7sguq28x+393HdJf75VosQJLVlqYujGbl585f5l2789aeoZJ7BFx9q/pBnOxaU
ilxLM3rQn46FZyfTY+RvPOW3fGGRe3aMS5e8EHzXMz5OHkLIUJ8xNjPAyxq9KMGXf7VjS/iorzSi
ICRR7Ooecpdl9n1QTGRpK3l32856DPrHD5bA3iLNUrGPC3ICZ3JFh0pFRN8DwTHQ0P5HlH1u29vw
hOVz21CLUMtyCfxlvA+pu9YonvEf/87IItB1SgNfuVRHbleecPG9ggCaujlJIN8ODvIiOExGlFMS
pTclHn6fIBtCq5c5djOfZwsbL5+NkLBMSNPGhws3bCkcSKN3Uhq0wvy6Pdzet9mFF0nJ+SmSlzGh
ZHi/QgvTnUKTq+ERyiczsD5X02P4sxB/TZG+kZpset8iMMRdywyNRcVSPECN5GY2CsJ747Polm6/
ichca8pcrG8RJeRcgRQdzi6eKJNruDmq9XsoUm3ZBv5Z/0snXMSLSPWFSm69yG3eheixfY/0DZfY
+FrKAl5mBaIW5pC+OIn0no4B49mgq1BJ+FrEMOX4toUq7l6ThY3nytrTlSEq6ssi+atyhXdhOHo0
m5HbaX66VicyMnpbyuOwH+1mH7pbcI1Vz9d4Vsi6qtOcXbhIE4B2p4tiOmN01wINHjZeFasR6ez3
F04RQ8beQaEbuTGsTKW1r9AWhFL09slaMzLXS8GD05AlT768n3wx6OvQNxM3r36YEHrmHyTZ/Vcm
fleKz67A1ldRrVXnmlyMCuxuiO6gXbptYq3aTHfhP8v4fcDObBSjV45BmUeu9lydlKNJuNN34kNz
qI8bluYQvQxF55bm4HtmKTMbK4NRbA6u5kF2pPvKdFW7caonxBFt66SO9m2La252bnBxZ6AP5I3e
jNsf4XFUXTnbWNEcO68WNHfjNTBi1+O2HkTOyghtnatQLm/eq+alJc5t+dnq4ZyRRf/HzDIoFEOr
B11PY7bf947+BcUdG8XanbSX7dQW77fG9TbtLZ5MoqVCXKjzphg/QFtBMPBsaz8wSie7qe27W6D6
1a90tryFW+h6zDS/zFsW/fLWP+rjxiFa/30mKSUqtEwHLs4p3G6VVcK775bTCTpTYdjwsrWYDdDO
mPsm1EmWrZMwaZvSmMeQolN4lI6WM8PcoAnbuMjXwo0pm+IMZGEgcNmhR/wkhLYOM1r4ILRu5AEF
cG6flxXgHn1ziTqpbFLzNZYIhwRUIgOuJXKzruIGsAHQ1rDJs1B93s09blAB7Ub8uf46lJZAgs3v
PRa2BLX4kdBrLWJLrtTcZfqHoN1obF1v2+XvL66CZir0NFcY0zTM06TCgN68yrG1cd/M99VlILg0
snAxTWGUHOVbejO+Yyg2IrCC4rua/6ufftz+RLeXo4mLBKHTumjoYTBxvRT1pSNsk0O4kcDNO/L/
XgxsDZdhepxQUw0Eombffxf9fWm9w+VjGPYA/GzLlrS6HlqOwA1RkeIaujSmttAW0o8KGK2a8t38
VvHV3QziUZ56dyS+zVnrfgtKtW6VWVS8DmDbcom1mKDIOiDmXJIYqIYfQfHZ7jV93BpSv74hcAzu
1v9raBHb0qypB39SDUcpzL+TAH6tMozvjR6x1K6YTrd942oOmgmBC2uLzWzh+gODZmlO7UyjO4+q
GcJ+vi6a3XAnuq20gytU2W9f7Vv7OR/ys5vdQF0IbkGEmIu4Kd26N1BcklC7ibpu48W+kq5crnH+
U85MtdAw+CFEIuiEQRRmmiexr55Qj77r6A/6YfzTK2Pyvdw2lK2S6OopP/uY88c+M50PE4LFE/Ql
dSr3fzOKmO+TuCtfvCg2X8SmqRDKCZKNsL9ldP7nZ0a9Fh2PrrcER4IeRZ7uWt1yI0G2ZYgh/Tbb
uCtXbgAdghbKpPA30PVblkv5fJOat3OOdjeP0pWH8G8klZBLI9mQj6HNk0rdiDcr+calzcUhmcaa
thnSKnTIYEty58cHnPtOtxcOYMVfyo2sbe3GmQ+kzkwnF/by8ZFFgjBINfiNEuJABIRsKOd3t0/i
mgkADsQ0IhvD+4sQ6iMIAFM+UXqcjrr8JHQbJ33NKc5/f7Fjfd71RjqfN9n/WEwiCIfpwSsHOxIU
W2+kDadYC2Ln1hZhxRxVxG4jfMLQP49/682jlj0pwsaStrZsEULkBu2kUOSejmRGhI/an6dPMz5f
wo944IpXYOogjiCjSnhypmr8VkO+CZk0UA0Rnbnb337t+jwztMzWIWlUS6RS+DaQRne84sXjKEj7
EG53BQXAWPDt2wbn5GJ5X58bXDibCYt1hjps6FLmUYNdryaoadK20z4FBtzj8OuiXCVAWviGaKW/
1xDF/H77L1h1kH/2Vlm4o6eFI6KyXOJtA4N899C1qZOhxSNs7e2qk5wZWnhiDf/1kM5whKJEC9mu
2//G089+f+GE8PTlZQEhuFP6BS/TQnX9Ykz38SwN3FBZ3/hy68uZ8csz3Z+8nBtBgbwYcpV0OytQ
cnPhDLz9XVYvS4ZS/mNg/nBnl0ebedC+DY0OLGa4ywfhPrXuh1LN3byFvXj8herOW1XCwqdtVpTm
b37tlf+YXtxbtZhbfW9F/u9H6zwzn+/jx8JB/4+57HIj/17LP87XOZ/Js3UyLBiixkC8LdBu0R+k
6dSoG4ClrW81n8IzE9IgGj7EhIZjxP0rTJnqHl5+ayN2bKzDWGT3vLsDlNR5R0xxt4/jn3Gf27M+
9W23WI1QisqGmVA5XrV2kY7sZGgMDccsorvAEyY3gVT43oy8X4oX5Tt4hT/UgHU2IvxqegqG4D92
F2FC6mPYCw0mpq100NxoKsLHMOMM+2M5fFQt1BFyi+FppJrKewuq9KOco+aTG0ZtM/cPQVwwejuE
qmYV6fxxQqvp/fbGXF+r0MHPdRyGGNVrwo1gzApQmT6CEjr11qhjbgxGsOFg9l4OIXX6C4XM4I9d
F4YXLM6YJCYal896ZEITTkppOShkvqFtdELXuINZd3PkamVxF4YWZ0RRYiFET89yFEZPj1FaFbsR
Cak7q4YHOwjMfNejyrbhatcOfbm6xakJ0ciJdSWBH3FqCttSPB0tXRRoEdj96/a3W7MExxlDcRok
HVcPY12MJrXLC8MZGdvcQWgwK6wkHu+QMt0I29cXLmQmoCSlOW4zlL1clK/JlYTEgmOJabRHcear
pCC1KxqF+SWXjWA/obfrVp3pSgaogz9cp6wrzEQrTAKJTB2qi7haRoNo5XqrwD6mlTvJTxHXEKcJ
xtK22982dd1bmbfTNKHUmhk8ryZsar01Jq2ddMc09jN2YsYywN3sPSt7+biVoF33jbDG8DDTWlyG
gFvmL3wWYacgN2oP2lSn6u9jvUCg81ETINKHAzd+bPJ415ffReu1UlPklTcu/ivvmW3PHRBqhMS+
5bMnzIIsLU12VfIeG+HrkD/p7UZwuUqSMIHDAEH7zRa6HHur+76KG7Pjw4UIFNxBwAxxSLX1Rr26
pmYrDNXNNJOgg5bY8UTNQkWZsKJWfzOSbTdNurFVaxYgdEJzUpdmrPjC++U0SBrRbBSnmN4HVdw3
wVYZctUC34EDBh6U0b1LR6DeXcUlvCoOagcjCr8IJ+RNIp9ue/ealTlt5rGro4e5/ORwhTSJp2Kl
ml7zFp2njd9f9ef5rjOpC6O5sYzsUBkjRjFioPvJdzhJx+YYW7t5WEg8Jvvw7fZyrj3YECFK4KE8
T9ug93m5aaYW1RUYHcWJGscM7pHmUrZYDLZMLB4aE2I6RgAru2NUdwnc6i+iZ99exMqesQqDysOs
nkPaukjwC4jQfanABMoHYOppfB21R2TUqD1vI+pX10NxcW5AKuQzi1BaCJBGdRLGJj+OkXTJjCev
1d/VNtrCFaxZ0jFAeDPmSLrYOWtA+pUimQINsyvX4AKPm93Ita0DCwjEGUMcG3ORXUF7nMmihg31
sbH9I1AtJ/jRwoA3Y4+VDedeWdCFscV30uHBRBizUnC1SXG1QkXVCxIQO2oE4Y8vPF5GisTLHf31
a6jjkEix3xSYGlvhuxei6l0Yfrtr4Ybb8L7rCI0li8hGkwUR2uWBtdAw0WZtGSfKnqX4Q6R9LQbE
tjcqmGtbZ0BcCqZy5p/9XQ07u+aUSG40rSYsoDpd7hFLUV11QN9mCsatYag5FF+8wWbuhzNTcwg8
M6W1ecqsV604eoxAY70jIyn9eFcGnwHaIkHh6d9un9+1HWQSV1UZOtDnNOzSYGlFTSB4nKgsi+xu
9L/5kuh0cVfszHTauIdWshNWp4DS+835htr7pbG8mTJDFgp8UJ81CQyYkVIKbrWrGMMp1b/rlYE6
yJ3E/KSgb7wGr/sW5EUaVFJ0Jmn/M+h8adxKIjFRfQj+0SE4lh/Kgwjh/fsMshLt5gPid0fLFsWN
hOzq4bYwujjiiZRltYWyk6PpP+LwJ3NOtq7DdJQhYvqiqcnH21/z2lMv17g45Ebe6H0vRUQUCSFq
RAt6s7P1xD/eNnPtNJdmFl7aeVYkiagZOEOE4GmAEKOPWPIzja4PqlqGf+42l+YWbkMTqog8IeCU
P0wu2sp33oP1QdlHTrbfmmhYcVFoW2c2P4hPmXBZgq8GOZa8wsOWBjWdvA/24Z14Gt3MKQ5bVe21
XTw3tbjMxrbqYl9PWZbX38vIOZalfKggT2LwaaNgr865xGVcYVlzCxpE8IwPXzi/VBXFSFdNdkRj
ig4x2iTfQ8WfbHms9n4kxU4XlbYwdMW+K6JPfmxoz7UstsFOJ5Tbkq9ZdjlpDGsNiJ42Zqr+7NRJ
OqRhHzn92GgnxEWCXdCjBF+G3rGa1PHYMpv6ohm+dy8AVTp5Uxz/JVZDjyZ8bdkIzf1dJsnkCmXz
7k2APdo6ejKFRn7Q1QGEXRT7r32XevtQTZOdMVD0uu3Fa4flfE8WZ3NM1EaPhkZ20izYpaV/kOMH
piec21ZWv/LZzi+O5GSMmThQYXGM8HVKhr+Qnoj2aTy9+NbWewWCkY3PvDiYcFP2hRShnTh6obWz
FL+GeQKN9XCY8s+6FObMhFSePRjlO1P99fMwKei7i23+sx9r4aunUsNg3r/fB0kA+4/STS9mpDXw
FyQNqjxyiJZpNthKaqBPkY9vQY5Ce6YG4WMg+OWExHYifS/iUXiZVN0j4ayKd6Gq0FauyQKSsPQY
jO2TyGklIVJ3GgdxBKlQTsK9LNa5vGuFWhD2sDZGL42XZfEe0hbz5zQZjbSzegTmmeGUfgw8dHZq
nLazyixPsqKMD7GoDDsT3AD/Oy2kbFd4pnUy1VL76ceRh5KIHz95KPe9jNloPgc5ojUwdsZOX84K
yYkHIYdWKpozZbL/jcqxcECj01Y8j1e0jg53phUkuKnoPUL0wHugkRNbk4svsTc2L6Ugjz+RSsC4
hFqHGuv3mV+VKMcNBTJx3QA+PoY0TGWTTW/czdOTOzkZ3TBE4NUHz3Vv6HE1q6gLqJ5L0eMsirJT
zEBsdpFXGYdC6xBXyeVXTxCfWt869L3Xf1a83jykAaRQYTmLElPVRzwqeix61OlTNJjt2IAkLexV
D32cCPFSq3mrQuFLoHrdETrMgskDCVo8rS53Mi2dXaYpL3ohgHf2kkZ7MlOUPYepkt46eSj2IoAA
m5j1A2ln9WOteeJdjvbQQbL89tCpDTIzCCHudWlo4ELP+zsmh8NDx58MOYK5Y0jADU169l4R/egz
hAD54GgztiKSMJoQoFwThY4sZ9NxRPr6YATK30bRmfieh94l/2Wo08KZymk6qn48k1P2mo3eNkLw
WfxNMBjol4xW2aX1+NAUcfsytUWBJntSIGKtFd/EsZYAI2vNXgSY8VGc0jF02qjVkD6Pgv5Orvp8
36kSc6cKopGjIhgolyNIt1OnwXz1Q/Wj5HUUPJRRI2YkKf830ZEo0O36UXwL1eoTgNMXRnHgy6ig
rTHE4INkDq+jLLtV6j3WedQxLte9GXS1bCZ2st1UVdOR+aCnwtNeBMN78OUOMfTK/OWFHcNCFcLG
CEXtEPASTgTKp6pu0ayp0p1YoVQmdvFnubQear3I7bxI0XvUP5YKgp/mIH0ZGJST1SnfR0N6T68b
2XoiAOoxDYNbDcrX49gjZxL35Tuah8Z9ayJlRspt51XVu/KILLuXdP9D2pdtx61jWf5KrvvObE7g
UKsyHzjEpAhNliVZL1yyLYMkCJIgAJLgL/Vn9I/1pquq2wqprXbWfbpaYQkBEjg4OGcPJ9cIK50L
C04wNLDTJoJPULFweVp0QXfShcloV8Bip4pQjYaljn3fQwZmM/bNNm7GG9qXzl2k4W5vDYs4hrKH
rSol3bXsbHO/NH7SDnzYODYrN46Y5AmKQxBPABbkURgBw2z4Oe5QR4xyq4wDD/sIFmqalJ+Mi/4Z
jPKsL0BbLaltTfbGGVvHSVDfq08Oh5nGaDQ7LY2WGyimVHsVh11GI29OOYc11OKWXmoF/dHoZkhx
kWxSJ9LWblki92vjzTrzAHbatLzss1J2EOrp4z1QEv0G0/TToInRoKxgXwZ0rEyZwgu1J/8L2pR9
GkVCJJYVfIab0gATKpish1zY2dCrz23rhofYcSGswYF3dRzjJSFajQfj0qdloZAnGRy8a79UG9O6
UEer5PIZPmvB0a7qfotbcLwgnKsBnHms18DrhlMBi/rLvkGW2U+s/o6VcOgL2uT2BGPCuKB8P4Ig
rPGGzHTXatk+gkkDB5lSuz9YGR9rrIZTy819GGFYGBbNMIoUwxceeQCHU2klyobZitMxk8axO+2b
doTPs/L6ZwcGhxculcgpbIjsNgCxp1aD50ULHidkqYY97nJLOioGXx04HG8ojv/MbgkwLrxWaQgX
9HQyjjhF7vRgADJLwMUej9CdcpAWWS+GLVU+R318gHj3ZGCk2ga7sB4IvJ8LOzPt4G5C4c/HcmYE
EpRxUTdJ75SQ/FFrxwz+6heqoPpHE3dfndoA9umPAexqF1CIiPYgztRFp7bhfjZUxNmQGD7RqVMT
d9sZFt00SxB9YsX0wnv11Om42cH92skETJiz1pHDDuYWQ6poh7JuNMC4HvNaLd6hoB9ekG4AlD5e
rKQNFiBALUM+V9T5Pnls2EUCAa/QsHUOfFvecYQSbEnJU2zV00RqH43G7j52Kp4YV8Mws5medC1j
eLRbWVg6fe46jtrALeyHH8rwaggtkhm4xaUWDPMuhr7sNkVLL+rBfS5qvYOIZ7mLw3ZP2XDVMH3L
7S5MBSoUsJQsedbCa/qo3eI2ckCGB9hTp5rCK5iUIoB3egU7SzXGOfZtlcopGI+li2BZDu136U4A
HJo+TpU1f1/KmGwi5X/xAhC37DYQH9z/3ymhvM5rz3JoSpCO0FC4wE9NuZdVuZU6l952pc2g+nT7
+1TunYQRRj1QdkUJIIChyNlgAnZwzNAQrOpwE8Ipsu1g7kj+VNsU/jxQUQUVeQU+EHKWwk3cYR5Q
j34ee82cjtTdheCcpJ0r/oXZ/DrQ2a0q9JnSWDYQxYJPeRDBvRHXDx/s1D9/aL8Os+bHv1Y0hknj
QPb9XKHAAH3QTJfWDnKTf34lXZXp1j4SuI6Ax78eZur6zglhQ5qbPtjalXqZ2nLjDagS28PN72e0
voGzu9RPyC26jiFQAOdVDCQgSMhGzIiE0PcevTBMrMWMf35veDXK2XNzJ91r+H76ubT8Cw9JEqyy
c5sii1Cffz+ftzUnrDiIpK19VLQzz++GaulCodEez5s5WOFJ0GkC5gUJzVLcOaLbSs8BO0x9UI98
b+u+GvbsjTHeoi2GEJIjE4Uye8le5phAoK1AvSvoouhSN+N440CTLkWaJLPJIEaVStR7NozuBz3d
t7gLFGp+vQye7Qbo8ZVkDns3N8I7zk105bThvqPWTUOZSGbFfsA1ce+C0sgj3BR+/wbWwHG2ol4N
fvauFSvnyaoLECx8SK5WGiaaPET5lIbhRY8k2kwfKeO9u4Z/eednt9Kisqs4VraTi7BPAzLAWTj4
YEe+BQmukWxFCCNi+lhcZ+FSVdbChqhacgY/3CnoEjcQ28mjlxZM30UXbyIPlU2LHXpkBD5wrvGP
qv/jzi+8UkCRQoUYHXvcf88malxrKZgr3byA5RQDKrpMu3lDnvvpgNlbMAP/01f5eryz8C3gH4iG
KCbNJWUZPLSDXcWAxyx80yaeO3GYghLyxzH29aBni1fOg+/DkByVDHJRfzPdzTRu/oVpOTbIXyhQ
4ww8qx8VbdmLwOpwzgJRONiXttSPkQ0iECqmfP7I/uzt6sR81ss/UqwIItxnKwee1Aqemhht1H7e
o0bUwO/39xNaH8nrLYcS32pBAgMlaDae93bjjqIZ609eLhhOIzi+Pwfyx++HeG8WaIlC7BpqOcAf
nM1i6vWIlB1V0tFHsWRjfxQ11qhwPoVf//5ae/7lZF1QNxlYw/D36+Nk7cfmR/lEnIffT+K95wTg
AmR5wfqDQeHZJEiLKmUVFyYviLqlrIBRq0YwLrFz/oUlhrQHJGgYEBEIgb2eTmO1SywjvJFpUl8p
TMtZVExp23Z77ckEOIQPEq13X8/qChdjTDRdzjYNGSrUkgY8vkC598punkz0QW/lvRHCAHBlyNTj
ynzeQwR+EH7wtsELmiiqEfd1HH0wh3cOUVBpIY2Dpj7MxrBVXj+0mvpdowQ6KtokKw4bzJ99+Bni
2Rt/Rzf8g8XwTkh/PdzZkqNOPVdxiOG8T+LHsOf5qs1h/kObYy2Rf+Td8M4TXG1ogXhDBAcS4+wd
OUNkeR7HeLGT1U4Ona7fr+73nh9AMqtYiu1Du+D8+VlUFSMGd9Agnx/nfumzhcJ5vsPdMlEhrU6a
sXvTjOKZ1gHE2Ee4xox8ZPuuDN2Pnu6a8ZxtaOjG4lWCkgYQ+jlOg1mE+4vloFsfTs1FQYJiYw3w
+elhu5L0cr4Zu9GGX5LQWQ3u0o4U1cVC3PJiEDO5+/2TeWffhyDgIR1cVy4UjF8vrKYoBbR9VswI
xA9eiNh4L/+9Ac6WUh+giCwMBijFY+mmTnvPvv1+hHcWD5h3WDfor8O++40pkw+WwuzMyKPmp4YO
Vy6pP+B+fzTC2fIMWWWitvTxwnzppKSPNr1yPmohvvMmcONc8WMEKPg3ll96mRQzA6LIghpmEA9X
pPKSSn0kJ/nOaYIMGLLMcEiE6I69Ls5fTpMgqKKl87H4HGJuwjbKIeWRwDQWdZ4/JsisB+8vQ53l
ZIGpio4uLvrpNrmqZfA4Vl0+sODWD76pQH6w0D6a2PoSf5mYp9Ti6R7LoK/brV17nwwMFhI235em
qz+IJ++OBdNMaFwDC/MmnJhgiSxXYKy2KbalFhs2mZzwakdQ/P/z1R0DpeQFBHkZnDRfT6vtQlDk
RYDDhVMbbYSF7fjwkfLOO2sPZ7GNHYR99Babxq059oS74m1Y9VB3LC0X91TZ97+fyptRVlAaQGMA
cfhA8Z7T8jWpRMl94EVGH0p1JjW4C0zsg1fz3iDB6qoL3r8LFdOz9GKsrW52K8SbBi1xYol8qFzg
Zz9yOHwTEjCXX4Y59xvjwOeHNqh1eVNqdN5BsNA//vxpQWwWTqawg30LuLJ64QKCAogIhARvlXiQ
WnyJZ/rB41rj+6uzaJ3HmroALvtOUQDE9qb1wxXDI8IEPVKL74KeJC3bko/Y5OuTfzsUcmRgOd+5
JzLj9KU/YKgBClJdjPohievEGfR9OE1b7f0IQtDZlfdRZWo9YX437tkJ1Ci0A6ALjFY/YZ+UdK+c
2t1XBZxPovpewxS2qep/5d3BivK/pnq2CEU5FHPBMFXf7RIKL5BK9IlTyQ/OpbcoBrw98HOhchFB
ruMNMJd5pg5cBVzUENoQVKZoZ57cQke7Aal+naDj2e8tIqYE1Tn/lukAjSptgRLJXdyR/3y9/vpd
1pj5S/wVeohqz8acq7D9Fk03qmTPvLj77w1ylq50TrS4Dccgo6mnjNtw9SpMU6bYR/nvR1q/7vmq
+XU6Z6umnrpqCClWTTmNn+d+XzT1ZagrROCPqCVvk1MPnpKr7CXBpQhjnq0Wn/uz1UjEEu/Tig+U
Wytvd/z4k2OdfZRq/z9GWwWYfVyI7fPrqgX6o5wURvsPrQ80JI4tVHloOqRW9scHJaYGb2EgX3EN
x61vjda/LAoAbaOhjNa9Zw0pa3NvmA7SzYZQfLD63nldqEC5MJ6I4CvyxpVMxTbaXAwD2dXeEVse
PbsPnvroGua9XRRAPgMyDBQvNAvPb3p+7zjLYLdeXswgwThxcJjAngBqxRt6IOPRMEZ3trr1uQL0
YeHdCbuC3hSLVoloAhYm09DZz3+8UJ2fvhdreQMyQWcJQj8FsXQE8G5qrPN4cPZUDbe9AyYHL7/9
4VC4H+DyhIMPsDpIRZ1tcZTdTDgK3+Tjd1bBlzRM4Rlak48sgt68y5/DoKYITXhUbM6LUITHuuAu
7ChVZeeUfCoFuSLB9WA+lPB/A5c6G+ksGYYUFnG1DR6DcPqj17GtA61TB3l3vMi8dOYbhbK44Bdh
8VG0fLsNI8BZkaYAdrwmdueFKXjzCWlFEkNP9l7OcT4HNPFNsPfDI4rkFxUR1wIpjGynBOzb1B/U
B3DXN+fi+g2wYVA5BfcBB8nrvTl1dWNGCAXmWLKbtvVS89L2xa50xh2NDnX80RZ13iQArwc8B8KP
nI/+ZC8mx41w2wMHD5MziP1GO079dPiOWScW8unQzpZQ7Jgf5VUtc7d0E/PE6zm1mbuH8CSg2tHm
9wv7PGlEvFjFVWBpuNY+4/MwhdZLqyens9HvjNBgRosRJnl++5Fd6HvDgJyBIiFqjiH+e/3EDcrE
gnrMxgxoNpV2vgzPMSC4v5/Mm6xgnQ2C05oCQwTyjemZVUZTTEVr51JVm048MavYO82wW+JuV/gO
vDflDuCD3p8fGifa/3709+b46+BnMaLjpawiH48SWAgr6xigSZYC0myeXPeDmP9mKNhvg1ex8sYB
9gWa+vXj9EgsYFqB8n6sRicro+LbNLleAt+sl9/P6afX1q/JALqNLnHBfiBAFq+22a9HsnRUNGDv
oHw0FiTrIj3nvZQAeMDRBGi4FtiEYCidx5rPLC3KwbcAS6PeJ5uF1W7uqXvXSDI8OjLkiXSJnUeV
H9+g7GUOzSK/DLVrXcLuvduNAtAJvxf9p4lMmm0tW5nH2C69TVODlJNISvWR4mSxE6ddoLPx+4me
R96f84xWgPiaUr45S/g8driOoAIH4UiVY6Ue4oXPFBz1kqVz6TS7Px8Pt6gQNXjUb1ACfP1cQ+rM
nAvt5H1Q7pUu05gsD6QvEzX6f6g2tE4NNXoQMKA1hTvoWbSDxGvZ+pVygAIdso52OQPkAYSm7Pcz
ehPXMQ70OZDp4Jaz3qjOFiWPHR26bWDnQpkLufjZPIdHYvyHmPSp9wJC316Dsz5HMQB8wXZctr//
AvH5zXT9AiF64+sNG4GdnCWuelyKuRqA3SBLHL+QsKeHSnHcP1wADcakCVq1ZRH90Y5VexKihyA2
lA1T2+UK0thLfzGVUQ0KNQ+yNXdL7IqDohAObc5LoKqKNsoW6QLnOEGWtweksoqHL21vdQnYb88K
HeTU6/zbMrLGVNXEzqZRvLg6HpJusL9VIb1BpePa8OJyCieyVVVjXwDbIeFvhU4Q+lJmY7ppTKhX
N6kKWvdTEfuXTlD3mcuX7oniSMUsgmJLUbm9jedVuXeUMJg3wTwkE2BRqXZ1vwMyie97TCYvIxu8
yMZA2zWOhIJndytlUs/o+FZ86LaBG8JAt4zFTkmMxVkx7vXU3hUOhU6rxZbPJqLt1hDpJ43U+9iy
yl3Yyu5esjC6Hrx+eVSRRfJojoDQLCNgoLjjHMPKbM0sSa5hiZR31cI/+229JLhroz/Iy8eRV87O
Y6U84QQKLkbpO0BuIVBKuDtktOIfuae+EzKhHbPaPqEdBojLWbJYDtLhkVpwNOCS5tJNN0bP/Z8i
TrACf669NRdHJ/bcuVAKWc19BaneypckQ1Z8ghQfy0jZfQB3f2c2GAihA7VM9K3OVRq0TbjtlaOd
h9LfVPKJGAKdr+qDoLju2LPgDxqJhzHQXPbeCO+g41rRwVI40cJgM34Ppb6f0el2omuYWH/9uXv/
x7f53+hLd/0ff1b+89/x87euN/jNUp39+M+r/qX9pIaXF3V67v99/dX/80//+fpH/OZ//uXsWT2/
+iFvVaXMjX4ZzO2LBOXr55j4Duu//P/98G8vP//Knelf/vHXt063av1rtOrav/7zo/33f/yFMPNL
iFr//n9+ePnM8Xu33Qt/aav/9T/f/M7Ls1T49fjvIVpkPzm+aND8jJjTy89P7L8jGUORFW1Cj9gI
3X/9re0GVf7jLz/CR+thjAszgSTSqmggO/3zI+/v2K+AeYAJjhQAsfCv/5r7q+f/f9/H31rNr7sK
il//+MsBrfpsmYG5txKDoRkEy08kiOenfwlYsIv2kZsyyBxnEqYoO+XRq9EuwIcQ/MgZUhCKSmYR
N1VCwPKIRHACD6JJIUIpthF1E1KRMZURE9m8lBdacws4V/7FrcmymSwzJYIIQLqBzE84k8Br0OVB
8CK8rwC+2LfzgxRaALE6AYXKdqh7Bnnp3nuhU6J1ioRiod8MZG2SZQa6dXCbQ9zYIl1QZssk7jLY
PFEimAxX9a8TFU6TxuHY5Y2J79wp3i+cDPlcuFU6+eSKu80tcnT/ZDlwrXRHO5troDz5PGQjn8Zc
BWM+4t1AtAS0DWCXDfN4OgxSbVrWSZCowd2xkc63o/vJlJ6HZBdwOk1llSxyh9Q/2ISDmnMout8i
zm/rkpJUBGJJdchCmOZ8AjHzoZHVlBTzAPUwHJdIR0Yn9YbCTmiI00QDYxksHmQSbA2qQk22Icc/
WFhnkjhqvtJpBt3L6nYtyG9ZGda3wPnvdQcz2ClwaAbmZ+6BSzCWwZC7jW5PC2w64rQIJTs6lUBt
unJsyOofSI/0UsvoobcDNFuBz2p4HKVFgFthWZijHbHqMB1K19dH0zXXThWtBSq7SYL2ci6Hr06F
xdOAIrMppP9JDys324QsJ2b8otwfBIbT+9LTN6wbL4oKlJqKXLgKsN9BOYAeT/RgL7guOaFZNlJ8
nZmCJTWuqjkOeFQZcfJOkN3pwi9z70GSz228zCP66OOKCQg3dAhMbz+KOVa7qq2S1vh9OoyF3Cg3
6i7s2dvTAKopk01LHLFj7syWt7cDqJsoL8YZwfe175fAt0DnfbYjAJb7Z+pHICoKyXaqg+mMZM+G
UrljQZ8UvCuzqAhZauvvrmYkq33VpkJX8JM1CzxRj1bvxCeY0CZwFyo2ypv9rKjcNpGi9i8oU1+m
AneUZYxuJ96AdDYXIFGMYSaV/agryBmN1YisFLfqDG0NUB5QN5tdnWk7NEnkT1mJHCNbGqQCpoeR
ux8IdBv4gY4uTzwAaqvCtNnYu6AFls5Wh30HelPbArU8g940NwWUItlmQfkm9WTBQdmaM2hyVFCu
iOBCX0CEBBDsQ42zGuzX8dHV2qSwJnDTSXx1LCQLNayak4I0z2NrA2Y3qxxltyp1tQ/rZifYxGx5
jDTaiUM4IjIM3oMNAF4eh5/ZUoJI06nPPZ5saXEKjSC4ceEGcj1DaKHoHy1n/jLZETZUd9UWhqVQ
KU/hbgGFlgqA/aCpnOymnWGjYt01dWelzaNwiXUxySDRrAdkIGyqHeU3It6YofXui2YGZaiVuQUS
LkxyQbP24+ly4MreDLRNxs5yjkP0LOtAgQwWlEnl670cGy+RU/NZ9vGFZkuG7HHZM+1s0NwuNl3j
PvWyxgtP5kB1h8WFve3c1hdVvbfrOkrHiIzZggc3tx0oJ4N3N1l9mTYBOjZE+I+oXVwtE702iMy7
Gqy1TQ9hjZpTxLx5RMlAzGnchc5GjNCz8sZgZxasMQ+0UhmCDrREeNFtJ1JCJ0ClrBm0GwhUVaaH
rnWL9zVCDjRWcbSZvfHWYQsch8amT1Rj31cu9g4gGWXqVeiMNMycbCWee7+ad5Nj7jiz52xS3QKB
FuNnaDBdkLqob8C8Rl9jmTIWSZVZWmf9BDCNZSy+mSIFNcuSZX1VQoAMdTQ3xpLyw0ofhf2txdXz
wCGImvAqzvyCDBlpCNp9/G6BbsR1q5vHxmOnWS9O5kTl92DoQ3SKSw2jbpIAqB5g1aIQ7rZgtxWR
BcoIEkjlVvpG9o57iZQ8G6RRWTTxOPcrMd90xmPwyTZVBuglwrzDu7we9/h+0MGkbpWUpgwzsAJ4
btAlTOqYV/BqpiYzof2prMKHuujtowTn4ais8GYFYe1id7a2lpBfydAFl4D3gBg+6keQHWqwBIIp
LbwGAoaL8+gp5oP80z0g0x4gTnZHG1XvCERTImXTjGlfpGOF76RgqQMaV2kO/qjlLgiMk8IBTZ6Y
ZbDu2l5kxGn1NYWfso8D2B7oZ9hU8DvRWmFuWbD9g8gPZLqHfsMY1Rnlro88HmZjHEePR1l0NHy5
A1a7OzkLqApDESdoy4aXnhge0Gihp4XME/bl8imETNMu9qce59cDWhD00DhlBm5zeRlElQc7VVzt
WZGAhw/6kpkr2LTXXwhZRCIKaV27NF2syDtVI3wqy8X/MlX0ye5Mf6irMt7SvFvZonJh8rMXDUeb
QUhW4yLV2JciaPtn37vrTANda+M6m5Ig2ssekJlZLDz1pqHc1cvGFQIS3t6IG8fCj3YKOhJQmHYK
5p6/bxvWHObgW1HOVZkgRdkZxeC4MsxqPw12uNK2yluFfb6Dqn4ulTZ7tdRkg7p9e2u7ZQecejA/
hdCc1DPNQQkcnylocSmBiOoJOvxN4oHfAyeVaMjqodSP3UBuJhaRiw4Jdo685HJsaf3QlrmJCp23
4McdQV6vT6VnQDyZH+LGWZ4jdhjoIh4lsEeVXopdX0I/VHleeS3s8tQHor2ae4WiiiLN7uePktt4
UhbkVcE56k5qEN3JRbjJxq4us6nnbhIUXg9qOoJWPNL4YpoM3eLU/xIDJHQs7Xk6/vw/v0M3gcC6
JbMHp8h1gWcVFa6/bVvKTmX4FaAT8okpu08tu8kZASmscocZIOrS3qjAyzqvFmMSSpwUsRdv4sbD
jxa1aT4INChoeegm18zJYmFpFHCV3zRl5Z9CntqVS3aC2mvWxb8gryxuhHuQsqpSr5dXi1Rwml3z
Lotejn7X7UBJAbJfc7JRC5S6O6tMPB13Wdy1CN9W7SaNFllvhTKxkebtxRJvXfBLLqD48SCGEkdo
uK39Yk994xyszsFS7T6puc24cTet1XzmiFpJ5QVlJlzXTmHdlfhOn/R1PCXAFDwCmHtVUL9JiD9+
EVBeioJrV3TphOaHV1RpwUAe8+VAE0aCO03nYCsbBR5iFOR1fRWTp9kSRzCp8tZpj3w0WctB71oy
NvvgziGZRb/BQTQPkZr1LhoPXofAx/KuUB0qVOh4zI6CLBjopZYH2HGstJe2EFcEhgqbkTgvtmT2
phbLLuau2nAPLNWgYtCCupva5zLSyRTRkwanMfFdaCUKdjBRc0Aidyxg59gHS8J7dtnoaQdJoq0Q
coVmbdQY7kRUbAfrUZfBTsbxpl3K7cysjexJCktqAntGg0RTnSA1MuKtASQ915hZMF5jK47p0ggQ
9pZFJ7xr461GMryU3wLRtejEp8RhSKmd1Kgmc9B+nKC9xEvUaMRXwSn0K8esj69Bz05NNQJhDV7m
3GU2mgfV5GXLgVt051g6W3l1a+D0gXxLJhT8W+VnNAaHp+oyPwD9EDMElS5jnpMgHmXhpBO4DiM7
CTMdAK6vI8CAF63TmsHTDmr0iau8XTfKb2T+VjtgDs0sG5G1L8g07Jgm4HImsroO+HNTi0QiHxtq
rMDVFxG1GpTfcNZFyUiHJHbHUxOMSefMSd8vKWSfnmb3hsPlEmdZjfzM1lsnUFdqgu+o7D6HNoTE
TM92dvfZtEdZqiRcVFJ4gBMTSGHB54aaaw50U3WkBHh71iWlwJOczM53KUiVkOvtw0sBlJAYZFaE
8X0w10+s9m7qprJyW6Ejg1wRYlvLtuG8y7hgyM9RQJIkPuAlOhvQ/VALAd3+m8AQsEm99LXYa/e7
8mxshMfWNRlT4MW5ej/NDmK0lwQWhMEGEOZ6QCC6eQtgR2aWIYHjXjYjt1lMUgsHsCIUpsiUytkt
89El6aAiN+HzRenXxc4DsECtGTfFQYkr43xwcGmwYgVilIagCIcLGISHxl3RlTas+6Z0ic2cswi5
lWDmGCoCjuXDoOOVNnoTDo5OOmVSrpBJiOhU3Ym6vCKhtBMRcJohvu7HwPm8EGjS+WbBM5PupxIX
xXhiIZqA5rZZ+q9xUToZGMCwRpkLTDPi9VXlbpx+4Fm5zKC71XRCVa+/sSfzBOcEP+n95gYdglsw
woN0KMV9gPIYbnePEXz6+EirFDRTlaA2NiB2XgU0GqH0qK8aG55QTXBhtPtck+EUzstjDccSnCep
13hlroX7OIArDrtscGA9pGqekSxzzDjj6tA89cJ+dC2OwmMSU2i/KjQzZxjJYE1HTe53lV5HvuIB
T6A+OIGjhfzdr5ddpSu07TpIabf8By57WGzYhqvEwLYpvG/FWtftWvp9kME2WJcZQKdNEsU4vhQe
TwweSEKH4jOt4uUiDvqviku1n0v+oxTW82LA02564eBmhpqT4/G9bxEwGgrQw3jQHV3FkaGZ9n6W
lneI+zljTr8rFbFuDIvLnYvqZFpbgb3DFX1JArccktkQaEQjz7sOEOHd8XrWMpmbvs38oWC5gAtj
1gQhZNdbsplDuWCHp7yJZgDogjBBConqR8BuAzpkoZoT2RX+DavYDQ8RZkTYoYEYRiAfotNRNzQv
+9hCiniJXkqUto2aslZ0WRH4V85keMIJtzZ1Pam04I2PjskMsMOMerEhIgP29jB37RWKlZmqHyPR
p22YgJO6lFNCLegUYm8x7yHmqLj49BQVXgbeceLuXRBBZ8Mgg3BwnOdSXerqIpq2OGAWfA5L6xl3
8ilmKS2rtPevGP3U9bdzeBgCiDIxXF2rFymeZ/OdzjexfzXoazMfmHkc27343M03RXR04o3kCIXB
J1jMJDN9GpYfbgiteqUTm0PqZqAZMsEkti4obit9MKQurbIOx2U1famDgz1cWeq5MVejhFwmKjJd
d1drg1vwDoY7mGLJbgl/6gIchHoXWZcblz6Oy0Op9wpeLM2jVd2hPIE7f4s1pVJrNDirbw1iNvNR
bsCtPLVDXORfSgL5SNxCKfZT20Ht44EXn7QD2qtVJN4kn2n8WEcn0u2iCvIGPwoLwjUIlO7DhNpN
CI2IGacPtkoi6H6YtmLJPbNpYpXI+WuBYVs87048kPlgTTd9nfd+voDQqA4k2k3lo98+NOHtaaYX
lg91j4uW7D3YVZRtnLQNaN/T/ZqmlPC3OeogCcNdGe7gZJiQCIqCxaVZckIvAKXAeXHbwD6R1o+V
ayejV+Ba5yVq2tjOpvFP0kIMxZm+q4uLpb6r2H3Np0RPfrKx+yWxphK/88xpk1oSLabpx2gfV32S
Id7Pwa0jZCZ61IyKZ+EdtLfB8T6L7UgOkrAkohJM8Cof+i0FVXhwE5uAoq+vw02jUX/Zuu5Bmyeq
nwcpcHitWp03UXzJxL0B9byJJJKKCwDM/fk50kepvlfuleIkrZ064S6ssNNAQckCVOmLUTeJP+Mm
AYDxMj0r+NdP8ddxahLXYekUqBxVnPrzjKLSupm/lM6tjJzEOHUaVVVSmRvi71pkRqiLpKa5J+xL
Q49F87WorjlypE52SS++hjNEoLaFd4yWi8V97LFox+DS9Ps2unA6hKZl08uvNj9Cxdxnlz3KC8VN
wUzi4Csv/t60KSMpoiPKRZ51TSXZ9ywAMT2d3YNFLqCwKScELvD6U1tczONjwbaIn4HK0FX3TgXi
Ld9q3B2W8DFgT6A9Nz4M1l7I/2bpvJYjx44g+kWIgDevMI32lk33gqAZwnuPr9fBhh42JI1myW7g
3jKZWVnAPKLwJ8yznevXXjlULGwND5b6K6m/idCt/axtWD5D5MPiZsMmFrbBuDew8k7PctXvwt68
1WPmNs0j7WdvWTJHiy6EilG4V+OfbgZ7fDQoky9t+KA1r9PYaabYpnE1KVQCVdipbeDo9eeg7OTu
Iuh7pSVZjOY5zykAtS8x3k9yQhRCXjPhrGb5ZrJjUMBeElDKWCcwXgMjcTQ0wWEp+erw5O/k4UWa
rlq/7wWUJr612k6Ur328I2UHI1AkmUyL8YvgO1p1Za+F1SCex/DFyp+Cced3iNbZMHaZ8GmgzhQo
8yQgBBMOp35IiR/nt5KSfTJxpLi3ylPpVLun3DZDfl66LdJhW1dvlrXnkoUlDfzGyF/k4LUV/qLp
n9UdWFsgtF47ggC43XwNojdBuRfq/b82cBW4/rXWdabOjK/acGuq42QdS+NiCa/iTK3+rzZuknrt
+t08byfFYbpYNJ0+umUtZWrwzOpT0e4FcGvsT57pfEmzLb9vzLHUcDV8hJTRzkLKeXwMlveQPfHy
OcjPY7IHQR2Lg0z/V+WtU+eEsKM4fughaW4rYkqUfw1ydZjl2u40Xy7c0XRxm+YpEwDjpbD51aZG
uT3Vq8uKXahHjEQttn8nO20+98VBSDeGel81qebEjBBWAvFXX19z/VDx+FTpVuY+U7ndyYqOhXWy
qlNeXdP63PUeX1Ds71m7NSW8lrb6/Czy4zBehfijg+JIfpK6oYS5qcp1rm5vGthQSByWNlPgFPJX
FX70w41AM+eXzDwPyXvOoMd8r9W3tjoK5W7sNlLvjMsuiZ76eCxJYgPQVP4P3nO2HsSYPN/n8kmK
MDy4qdVXqSkOBvf/hdfQosiz2aZK/FmWRyWEj4Kn3da/dbhZA7LlRiUtofhm9t8So5ph9U9fdhmX
Oi5sYX5kBdYLbqCd85Lex5dEF2wjVfdBeehCH4zCWTp4it2cnOX0u5Bge1w+vdU8Qq/Wzmp6zfPX
eUg3PCm92gT9JZ9Me4ozL9cTt5j/jeFbH17U4pFLO7nE2oL+R5V9YEujcmn8eIx5FNoDUEex4LJA
zkjiD7PcqEQHnwU4YumjtlPio6TcLdwbFeEzHp4NRbOQgHxPb326z8OTXv/U03NpX7LYL9JLm9D1
pCu4ZI+ahjyXcDMq22r+TXV8Kn7U8CXO37qohxinyLYmN6jP3BFg+DLcBq07T/g0XHLAQyhkGwtc
krIybjg/LjDvGHYAjgeeupYelWZXxU+JHr+wvvruvrRuXDlptDeWO/mLJ9Opjpk/eCsLVheytFWj
vTmcpOBQVPiN/IwSNQ+4nTV/d3geluRn8uZcP83plo4Xk2qcr8QrWEpvHh5ZPmP3sibFPNyrM7Y8
u3n8zkk5nN/yndyX4Fex6L4V0I2x/uBNU/5JoW8J+yl3qsYzJIekanR/Gh2r1J279GVSsCYq3pdD
0z5665WVOWXFdRxbpLd+IF24dGG+VcxtIO7K+Wswt5l81NAMmJt++Q6oM4UfBq0N66TqB36p0PiW
aHPCtflHovHvDkvrB4UXCRd83G2CaCLwQx9IwUDUqNjl7Mx5VYD9ms0EGjJnTintxeFJOM2s7yV9
JtoRUwy7MPxC9zvtNFKYZLiaFcMGiRk11RhPNhO7SHUe1BuK+D0i+2ZKmQOBDFbmw0aiM+SdW8fP
ioFsV100Sskt/1OuQo4SrT9tJCPrXNTQ4KqnTgKXwmmgsFYVQLRTo+5G5SHkuqMDyTaZ7kmz6mQF
7FLUOHV1tJJLqpsOf4/3ZcilYwzXFmemRHDkYZeONplZZGFvI0BnPTAIojVPE3+hcB6dzPhktqQ2
+FjybPf5zyA8x5bjV93yaFNIGwur3LHNXS2/j5PXSEcVlEfyR/FUT9gXCW/z+DXwWkK6tWpL9kuG
a1/BDU0idip7VhG0LYulnvnk6u2PmG27bteLno6aolm3Fc3zbaw2okjaYfOMccpGgb1MPuQgp1gJ
XlAvlaNDf5uJftxQh5AQBdZWtn8sUAgnv+NAyTSGEXGt9PCYizRPad+H5EkoRho8wyVig9IbLldW
Hl1V8kFGCtYjh7s+mLY99RsgWn8SKekiN5b9YMFs7oSDANyi0W4bjrh4b1cTuSHaw7r0/go457bp
87OK+mR1UIv6e114oYyRmZ/pFyO7heOuDbdpytI2Grn6KRSnfjpN6UeD4UOkbsVh2w4YHtNWJNdE
eSabrHab+SDuTT9pdnNGoH9U2ncev+nNvSyv4rIdImaePMVks8OOD6KX/mwcDO2+UCnIQNqPiqaw
3Jd95prDCy5ErXaGfrA7epAFsCpJPsb0mrSPUt7wK+nMsBc6oKfLcCpjkQL3AFuK8K4YX21+kPIj
fkoxvKSc74rOLfpdogAvJHbGHgSFjn5cLtP0lmcPuf/SlJ+o+uxgBVM1t/Gt0Sp4uWujH9v2mLFL
6E9ZHon+KuLpI4vAN8lfLTo4wATqi15fp/ieZc+gOpvdsWwSW7NrO1KOOmVNcjS7e7xcBvVfErt1
CNyyxy9Dlx6q9Jskj7g/mbtmGyS+ZMMQlo5l17QX7hydumOgH1LloxL2S3IMxFOG0dLiN+N1Gf/a
UYRvIlInqW2JDsjXlGNJuRvKQxl/eTIkrkLr/SpVDl6jaB6r6ZXWTRYPQ7GvajDGGGRa4MeG7EsS
o9eJ/xiVt0WLHZomRxXfcQvgb7iAPdCDOz3ZRcs5ts4l7Vks7UPoWOutS45W48aGk2gXE4ES5Iib
S++MWIzW+5Qf24mKZ5tlt1yVuMo/BhESB7aufFeEhbr1s1Z8zrlYHJriUifvoXDs2Pjcp3+KdarE
6zRvhn4PVsFoymRtFf0Sruh8OPMaceqLK9C11yY8xgr91DabNtnoy/0xABdePnuDZ0T0LKynIl5N
6RRzZKrdWn+1+OQYB1oVcP3l0qslP3Nwh652g9npc9c04Cc2OLW204nSXXvMcCHS4EyDbDc0UrJK
Eek1Kohr/9YLr7FU4baCqVmUYCL4L6cTaJIXHng+vsgh1/BQCa7sLLZan6uRzrj6xzAMDpMEMekq
yy9ydCrVl7H0Q2OjqvtQPaT7YHrRyPG5+M6VbLNzBJMX6mcxf7X01KnjfdY9EK3lEDxFotny+DED
HifjNdUwEIEyazUHpz5nymq7T8CPynsaRXaWXdJiD90eHoB2Z0ewe/mjiwLnU4ufM62x7IeWU5ee
0B1q85hZdOl8LYXcgdM54R3gorPl5Z34D4Ltf5cObNTssTQlXY8JKdvpoZvV3wC7tCRLnFHeL/VJ
IByF16g88bLUcLvMmAi/CAVE60Ca+dcLmcO5Ayy4RC7t9eDhaOSV7AF3yoyaGCcvkrPz3QKIDmxP
bpO3ytgqwV5fK9p2m1nPvMXrTYP25J+g/qfnr9QjZXmvNBZJH3DKt8HFId1PK3C9T8S7gT0XWLRL
nUOj6szLLR8pwaM/kSQwlY2XjcXRGsBt9WtpHsmik/mxdNelPRfi01J2gmc5OZSqmF5rgyeJjo36
lC3mYv0TgjFBbDhqDrw/fA19DQsNGA/E2U1vRXDSpge2fFrnRT3oEd1Xcs37j3BADC78tnGK4VXi
GvMRIm89Ok3sjsYhM0D4ZLzy7mY+QbRicGm9VwkuSaNhp90mtVyr3ivJh5hdzdGTx28t+I4xKguU
Aou82W5VwR90uI/kbhSfcn0e3G8ZGkvz6JCn9zpgLsU39OM8HaXyKQOstB/zvDOfonAUZTaw+JTQ
VKKVulvMlwU/rPKr0Xyx/EpG7E0uFg8Bo0EMeOPwFlJjVOzu4BdogbXnXDF9OEbbTt/Lw63q/pL2
TzEeIpDygFzGhF01GtqN4rBEb2X8Ko2/M6+iJQOLzhiFXtp8tfKuglmYeBRbSXo1l48FAIwqwpWw
NDFyrBB3Vn0Ls7eKc1DKAji6uwzMKK8FNPQgUJhV7DUWJ4CLqersrNLXaJY2zbJ44fzC7ZACv0sR
4ivceq7IykT9ZuDRVrCXqpdu2XB5IooY45rpJerGx2y8CdautL+DZpPPW9N40eLXODul+r5UT8S3
THmN2puRf1ZY1RUHTcf5jJ5na5ofsw6e27sN8VMKADWA6eQHUlE7EG+itims7SJ/z1kKvDUihF5s
eXKIoxSRwcWwLYb1t4Ssgjwa563Ndi1C0RVmVyYHSA59QyU/DRUlYLblkYrTvqr2GhXH4I6LzaWK
MToszK3SeXr2Brg2ay/ScmyqfSUctFhn5GS0h3qtuXR5AyLJfZV+wE6mTZu5LYqo3hvLfShmDgtG
kmyjQ+JTVhLptRelOY0BeH/Fp5WRvu8UYVP/iUhL+x0SMbn2jex7NbgbGS6YcNkISRNImhLRlge8
A0F/5k+NpFKdldBvqi3lK1BQwrDE3PhNCwQNUWdUezqHWr4Esm9o/1rlQ8wfRXPKkmfJQo6O/Ojq
40+TfndB5sXRhf5R5yo0bCd3pyMAofhM6i1lqWBt2/lWBLcx37bRezYfQh0/3i+rwoYg8qVxczEn
vAbPVvASaxBNOIe+r/fegnQkVJ1otNs/XXdXl0DdwwC4z2vkaMep8QZ8m0M/kyX2nZFu8QVNcr/p
99Lgg8uJYJCBWxRbepWF1fD9Lihvpv4sxUPot6or3Guo9vZTSQw3ylSsHkHwbb4XZ9DaY19ZRyct
FLe5seqEP4rsKeI+5ObqQZ1fVqmUQGkjrUE8Azif3cbci+MJwAmK6FAQR9LijYPd1hFftKfH2w7Z
M1oeVvpp9LZeH1rl8vcqmh8JqUVZMdHuqk7e1DBYGdt5DTQP9JXanfpaz8qGqRVHCEAll8/M+NaM
1M6lm25duxqQcXjg6pTQye44na11nJhIT+AXctkN8NEO//WIwMbQ1hRGFxgsWC/qmEJHKBeDxxnb
10ijqJ4Jhd1Dpk5pzPu0PJbN4qr1z+iIjoF1A27no+WONhWSKoCiqq5sGM7cksKhVWQJR06YsEn5
LRUAiF1e+Yp6rPUNqkSzemZUYUEdOJ0hgMOwlMwG44VUiD3TbemR2wQJC8Vaqvii09qsPW89dhrW
N0P+TRwEPN0pc7Aw5aIsw0u2Xm6ohW6CvtaP/UxRtOmkazU/QhH/vu9a3KLpBpAH2e8bZHD0/vJG
MWyJ3WeKzpbZxWmKa0/fL34L4+uQn7IVBNAzxHAvUulVEefUgSt2VRTq6aCRpfEujHJHmz7jCb1h
Be2QvFlO6zbyZf06KR0IAndUHbl+ltrUAUF0RePQSqd2Tejsx5ODN8261GrrmWVyLPN9+zU0p6p/
51HpAzi+updZhWuZ96x6t9QtnJg99NwOJ+66jdL/63qouPldjQ6ItgTaIH79INJW2/p4GNXfRXj0
zcXUvrTUi+d/YWQC7vyyeMJe8Ga0vnPhy2ga/j69hsMbm3d1v+0O6k4fMlfmiVrg13TbnhbsRk+y
WaJuWwPIl/onTY90fIbAt5a5o8aa5RuPoc5wVHFq2vRhq61YvvQlcCQK1ht01UOBiMHv2K19trBX
O2WT0IEwJjRt4sQp22Of7Hhl+FmH9bmVT2L4DgkwxlvQ1q7aF5LTNYeQ3mBoDmqxyR2GHOlWt8GO
ipGGncQokk3CdDclgVMOSBdU5FTzYwq/wwCiuoa/Fc7qwMqV7hnpgFWx4PZZ77RA0nV+HRCf1aWd
5tQWwmxDm9vsyXJwOLX14Vl7qt+zJc0vt2q5r/wR2Ys/WjdlfsFEx9bwBEyluwh4kcW/cg78N/pp
ewTdq+QzslgQkIWJEyX+UL+y3JF98r3imAvm0m7EZuNygjNNDmpCD74NhKOpvVv97LT1a/KiVtdo
flujz2rKWx5Uf/TE3I+N94woPqWmbQ4pJ6BGFPsybUDD61vlqqBVWOeQo0BsNwGbgPd6ILAkihxi
fOjTRTH8oaUs10w7oUZFrbYbDfp0Fp450NrNxZK9otqlKRj7vZxeVOEvUB5B8KrMR0Xf6z1Syb+5
O0nljx5/KtIMcACM8pZlf4EOZXj+h122dQVyAICztBM9JTVGOIFRfcTFd6EQ7IZ/yEBt/PCRA/vQ
GXzy0pP9OLlZICxRLntVjw9qpLKM7g/kiFpfUC+jiObOnmg0WU4L446hjieglriK8HOS34lnAVhI
qzEtBlccPd0JIUEnWuUi+Anbf+L0rMXLrNymXPBajkpNdtdsPIaDq6Z/p/w3PM8AOJxxPDbwmy0N
L+oWF3gU6M6x3LDa5h+lcJrnNzXbsJDBbkxYluqvqVSo201fvOOjoE3vS3MJuo2JDEGRfpkusIV6
CyRcENiTbteqL3XL9yxvIjLBCNpHEuSDYDQ+kdHtAP/YFTBXAAFHtbySkV20i/Z0MSmRd5Ffjfgy
i6qzwMcMrAYui1NcbvvgMJWnbBVotGgnQpNW7WH2r+Em8pkwYZX2Zvy1/k2e5kgd8RIINoFK6N+L
zA1QS42+WFwH5UfErXHpsD8trnLuEUX7L5MUNgD9N3Jgp03plUxXtwBki/At9e+dcafibWhGIg8P
bJpQEI27ILiRtJHMV52uXhkopTRf4QV21THVfcUR4bWxaHe5IJK+q9v3oHrJCr+86hQqIpBTWVBh
rIAx+5zHdisE/2LtFMY7hPGcCAnZaX9A82vnxtVCxcxJHR6E2omUJVkXc11tyJ4lDaT9mhR3Fu05
puXgEMlklsSvzx4VLHwLGad+QAEhvZnCI3GsxL2g9BRiVbyrhGOKoAM7b1vsToWy0wU/ci0H40xW
C2BeW9BFFAGxhLJhEhLO2mNibbKKMhfNmR/t8mIHnuK3+qlvDxEtk/KjNt+r0kxEtdT3ZCMJMHTq
eZGdbRJ2wje9oJbhg0ugJ+OK/cL5RWwNq9b6Oe9djDScjl4XYzvaIY4f2hKlafb4/nqyiH9W+JJL
n20qbUAa0WFsJeM7U/8F4z2tjpXqq+VnZYhsnTljiBfEx9o6jSOaoPsKmIi5tetyWuskAUR6Nvl7
XqwAzqZpNgPNUv7WG7+98VMN36LsDjLbmUKnFPata5KxXZ4iKI4reDgAo7h3TbdPOyoNg2CK+zPS
4R81es372/1tSG4qEwmMQ+O0S6mz0OTp6T5TSG+aaI+U0h0YrPnolNaGtKXpyW9kBRN4ryDbdRKB
RInXiUFazp8Ulhd1FgHX6jwmmm2t521HsJ78odF5YD1sKUIX7SNshTZCjkD87Z14fUOGGwSyE1/q
qsOjBC9/eO5KehQx2Ppeg2tvtoy0hvkZvgOweqBZ4Jc6FvUSZB2GU1A4gm107/HdMFlSCfzReqKD
/tsOAR1xrYxvBsVFMIyuzABDTLUnxr7VbWRSITqI8ZirFnDuNfxvWi8ybBS6Q3kONgokyFH+wN4a
yTgb3dHRZ9994vF448QlHWCX/wFSAHH+EmQ/4hQfpxBZRHEX2CSAo1oc7roHLvnEoDVN4no/NzZa
UoftDDiF/+rda+ITfbtzU9sUBsRn1QIw2lQZOK72XYd3/jLVVvBdC4elu0jWa5HTM8kEDfEQqHSn
1aMOVHAV0jz75kEfxE3V+BnCkGSkIIm9Qeyxs2I6T3nPjH9GCxooXju68Fjb5CNTW3b+DeBsJ5/1
4CC+wEHEYDm3K43bIL60CLatRfNLhPUNe9Bz4mrEh2r4RwdHn2e+mqqS7B1LeZbBnxriahVsR+vU
zysrRmDJe6yuURmbfvQ3Gh4KgHTxVR07VmDM0QdaW3Ge6N//E4z8iiYo2el+Nj7+S6iQjcXWEn4q
zlk5/SiVaofS3iwOOLiHHOL+L1I/Qxuq40KLjmUIv8ix6lNuX1jxaTfhl2Q8kUKiWQtDwo29lFvm
p3lAi5P3BTvra08WPrVkb1gO34cObHhYFmE7IwHE9zg6pctFYZFM07zn2T9wbFdArgFPDq0vgEJc
lOEmXUXqCNAv9IkWKpJQ8fMkQjE7OGH5RxfLnLCzJpQRTNtpPQlJA7cBU/48sTCV/zFEnfy6y7cZ
AtcA0Y0n1Gjc/plYhji1T8WlzWyXu62nqeTgUnQNRu7m9uf8H1eHsiaFq3UTbbeAlAlZ5wn4fmXM
AnXfBjR45ISeZe5XiWaGMGsy4Nw2kxuCtFZw769SV11iFuWVluxM5ddYvaFusZXoLFCiGKRBze09
TBpSEXZoG5Fm9ArUlCkbxOm4RdD+gkYuC1Xcey/f4vmzLn9lxlf66VMXXxrGlED0DVdvzlRtQXGP
4UkHRAEr+KYrkAF0dmLxFQrMaaI8jo/6tOnyv0H6mFEc52HgIDQDtP5rOQK5w8br+jOkhQHOksV3
la+nLQcUrMgTFZ4wAn5AO8UWHVEDuAOTyYY37Xeu3+Qhttt8NzrVfB6rV/ww7Ko14XB+GVFqLF+L
YPZPI+oT3nXdb6A8QslV84/KPMe+6hrGy7Q1d4H6EIp3Od4vnY6kt7VN9jKUGhKp+0RcphUqmYEB
hndi7n1/K6fLigjLMXJVco4WvspDAtnxM+RfBgTEFFauwC6KrHzhSRGRV8Rt/jCMfTyfZO1lCb6V
6pLNj/VHW8KnCcJQIAeazJRDiEg2ultVgmO8S22OpMrO9Dtdgop/fODKygF1pC69q9DrUKRp+DfF
H98wtfpu3fjX0Gzk8p4EsOuQgGggRFm/t9rthCc/dtVKgLuLg8nrtuw+mwCADuqojB7x6C3ytgEi
WPGOGTp4SjcFCJagxkxiPY3ilV7AzhMvYRBjm/p56iNqh5eiJN6xJaZmJAVJM7JVX9wXuxE63tqv
XyUyNnh020X01aNq/GxhqBexczLlt0chZkSfC534zIB+Hbwt75CHbfom8X4ZNEKgnUU0OBj0Y9BU
bhgQWLrcjrPyUnat07TnYfqeaadnf+2PFD6pRzKMTo07IQOFiSrgLKEW5tkDIsrlA//WMP0MSE7W
RiirBJBc8GX9uqZubTh/Io9TYcjT8TttXkNWYogXmm81/Y1Y1CAmr9Fyp9eXoo+peWRIllb4os/v
cJIC00aMAdkdS3jm2dpkaO23hjfC1u3p4eCyhWiTksRbQgK5tR5EVK4/WjO462cBYEW/JgFb9pe1
rq9X1FZYOaE+PJWIeVmebavtPZRvLZSmRGQenjBszXJk2A8FrLD9Bq7UqAi4iaPag77jFSQVgKig
siKaM89cHIW9OqovtGepIqLfVPYIVBNi+O7LdAcHXwY+o89NlACfI+0JFy+ah7mi0MzPjfBSswuB
8xZM+6J1FuXUzZeAWrF9F8WrKFwKmr9C3RvZnp2TjmpdBqeHSr/J/TZYFKesdx0QD2yunTR+y7eE
/1ixJm9xY1jSnGkjppsm1OPyn5w/GnETfNTCHWWUwXOe5nva5YTLF8XY4KqwQDkAd8Tmoa7PurjD
xJ/qk6n93sFh1sHmCpeJxzA/1vio5v7a20UsYnIZ2YkPVXI1VDebfaPsPUZBwd4OQr2rc19Ot8ys
UAjV1T1NObqoLbh3EhYL2puhX2LtYSBZTVPZCeJXxfzo8aIxgCSvoellLjRi6EAQrTUUurMp/WT/
EBswNnW8y9aL9S7F59A1vXpxeybLnHgzKBvLPIbStxD9dvIjNmhvrknyKTAol3cxiIKJjCgA80XN
EALt1R8RAh5CRMgKiE/MvHsgDFezNqXfV/BZm7a4GNpBKg5g3CuHwbjEesrQYoF5eFnFLdmVICXV
QciODbt98k0Kg5w2v3SBnPjE4rjHP0yJRbjmWRdJQwSXUIQ6Q3k3Nb+xYzdl45uNxUXuMjprqfuu
2M5WtBnVtxGCyXyJkpdkOnbTvdS3uX4EOYJnmpCbIXWxdgzjxPdi2ejyLeHPcctAuR47cYqnDB17
cuzabb8402b2+Czo7VuPt83zNHeTtRO+K6Dsad8Nr1TxKG5sjZ1CFMLpAIJO7LDmDAyYAn6W2aeQ
Oynt6hpw4WOFDaw0YyW8gomRNMbJUTvSAA2ULl3CCKgTNodWO1gEEI2pqS/myhjE3fc5ajoBWMNk
a1qDPnEzSaDby1+AJmpEqnNvuF5Np9PhII/AHSQ+8xGTzbBNpn/tTZI0inTVodtOy7/EWvUc6cSC
pc1szECIXOZ6v8Cu0I1BMaGzeiw6VOh4MoD0pfxExcCooR8XBqcBESsEF7uveg8uJjlKbPesv2f9
g50LtDq9ZwSy3bWAbYhoXlMqvipqGcuACjboIhfQIYYwbVE6zBzfWZu2aq3aA6PzGOzoR4Irozdc
3GGr7wbNr6lPbN2fvWp6WDMdQHHW490M+yp9ZNRn0NYKncdCldgDsAqXiN1UQraJ8iNDY4r8TGmG
lrsy/CZEGK3ary2fnh0mgIgRDaYSI22v6e5bIGbePyK7KP1sFFA36zRjuRvqmRszrzUNb6HkN1SE
j3Bap83sMv5pR1i5WmTDtuXpyaGliICiW/uKaqH+oSDJUrcb4LPFD6nd5+XVat7Xgqv6JcR18Udi
0GSb9H4FV36F4SeXKAytMY2a3VS0IzDlYYKwrGYQgqtHe4eaSGw/2/WlGP53zNazGc6c8kXbIeHp
mHOb9m0Q4abL0EFwTQRIC5tFY4zwfKvBPwQSTFEa0JhnlOBrAl8ha+fbgCUR2ff2H4LWHhv9u8kQ
8ssfSgo5voPuGoc7x6DP/Pmz6B9tfl7XT43lPUF7xcZ4tyVwQkw5SgTe4wRuFB0xqwBqva/EkWky
0YDYXLmWWDmatB9Gh/rqW54dLXNkfVXi5Oax7mu/TUmOlGZxtUH+IiKEsAJMblDS/Bfm2mctQ6uB
cq7zzy6XWdK2lvkbi/uouAXd5wzbXiDkX++JZaIMokVilUX2M8cJ5C9y40frJJuZ97gBrZht9AMK
e6srlnxfC4dx2cUd5ec0oJmAWVvD6QIC1LWrMISOfe4+YxiPyYmX/Up4l8FrxYEQZtRTFbwq351r
g4rOm0B94BCifj9Wf6zRgIcQo51qXCfUPRqfaXzp0Y9Yr1zYtvii96mVe1y9gFIxBmQIBLCMUdRr
Mb3IhL6oe5rq19cMVI2tofrKOLYTKn/9ZgSVxWxFOYf2T02T2kYQ0WPrwCCVmtvesmjVIosS6J8K
OfoM+88OKYk+8UARn1t8naxn0V7wA42/DNcmP3WVl7V/RfHbByrFLXL7/ptlejLVLfWb1KpO91UQ
g3cKt+ItRnLPcOg/CRIKdyPPMEFXuA4cL+GdmFOz7q7fJso5KTd19y8Z92N5pqlUjtQK5NZfRYcC
vbGVrK4OQ32ZxMfK/sdbsQ5hGUANxxsEpojxmB4gytVzb2wQGWr7lEii8v97HCru0CrWAGSqduG2
19+18CuHGBy5wFYMoMD0LxQKG5E+a6NwFR3EBg9VFsfpD1U/mz2G381l1TZMLUd1ZN2SF+M0Fu4G
iDyyyjIwlMTv50Zsct9AK7SJaSbASuN6I8TrQAUgowKes6U4BfSRmgNOVLYafJrS31LQj/loOOwl
PKFCA3HJnZ9O9SeWjI/zvluOKbPWY3YeorUAKWJUke9tvUsFPyUk6S6D4rT99aNjni2/rayLwIox
znjfw/u8oQqoqzMGMpR5XwBumrFr4zcAtTGh31Q3iKm4zSYeSoD1a5BPLOIPsnuFdSMKQHmxK2ZX
KK7FsuvSfc07lP9lXcAfzdAkut0V11g8ZKi19A+YaHvoDlRt8a0p8dhqUnoq6Hkk/GFm0qreeGhT
cqw9sum8XVGboH8VIxQa0kqYbBArRK2rRIwzQSaEjAuicCILhcbRKiHUiM5vKRLd8aHPcHsubUA7
0DwF6BYh7NZJvzNJeUHGJTQvGegJrVhAX+YO87ZBSiPfFMnXe2RTVB9UXWvth7p89ITwCB26Rn30
rk1uIoR6j4d7tRyM9NiKNHcUh/N5qE7oV1xgZfF/JJ3HcuRIEkS/CGbQ4loorXWRvMAoobXG18/L
HrM9zK7NdpNVQGaEx3MPprvITVLyRcIErq2X1S1ae4kjyzQKEMAb7DDCv4pNKGnfzD81o0/eNPZK
Zt44zU2uAUJecY1n6wgE3MLjLLOwUWuu1WJy++Jg16s6Wgw8Ylx9mJsM60+4JKRjrPLz023UzMGz
ED4nYGRHvIz6FdgXHslB3ZDZsLIZjelkfOgzGxXjZS2I7Oj3IY2hzHA0vojzlIurA1bo/4Jio3JM
0eh1c4knSZ4d2B3Gl83np/1IzqddPR1nTe+X83/J1g0RyUbz2YHYIx8HdLxG/tsuCfrwOO8HF+kD
St9DRsQW0Hk2x7uNVe0b/+WK6SLtybjgXmv3gotr05UG3tCFFYsQvzWwCGVmt8iW2oeQ7NvobvK3
eh30+JWjn1wRwNkcfbpH+8SoICYQ8jWokmWqdkv2usxDX4gvk+VOqyA7yg7EJvqakW0M46QFOd4g
0B6WW6nlDzNGzmDL2Jj8iRmSoTwUkAJcstbDAeYKVhGFerKLwl/fuZAzOfsknUI7t87anHZeffC+
6S/ab1/exTllr83fgZg3cdZhp/fiFhlVLLbBpDWH26wo8qgY+1iei6gFTHuI3P9kP7QUeq2m3dLC
zQgkEM1qDUnqFPc6/x2flXrOy2XP8JJnQVmY4VyZDgasf/1WQW2qT8ulx0uuqBiVB3f0mR7G/DOb
B0tDY6Afz7FmDvHFACD3vh2nJWXFnjETw+XBqf1rSxtKZRL04BQAVSRyu2QGohJtPfVZvIvA2ymY
qQvsf2WVIZ+B1U4VT5gkbVXw3o6n4mFr1dluDuM5XkF16pt6la+QUbj2sbocqBk8BWt84DLg6cqO
7+1JDgJhEh/8bnJ38NgCaC8N9MKcCAuRhvwZtF+N8vFPnXYeDdAa6SIzD2YOswgPdxmeg6Xjqr2z
J9eC8+ti8k5nylGRDsOcUmMoTiXAKzUTRYKRnAYPWbKCdEzu3EUx0lCqeG6AAkx4zqzSEiF4S9jc
BNLVQ50oxiH9CB1aeXwXCBigMwRRzOFJm6W5KvwFBg767zXNwNKud/Hcn4cTboIfp/gMnfcx2tIr
J+G1V9aldBSCEv/kVN1MlJzNnpFy3iL96W6EkFMdqG4wK+/H5tpk73m2y9cykMMq+FXZsjLjzPm0
tXXnQdxE32F7lLIHGkdpLMfPMXwzKFPL93x49HTAYlItuM6w/wTV4LjRgNMQ88uXwuJXf9+SaWeT
qq7PbefnX++PIh9Lf+GCyBSTERYPH4Q6RRXad72Ylh0zFGzkDCoeIy+/dInli1QcxnhNgWcCqB29
7l0yPtR0YLQ+zghZnI/+T2R8SGl+c/qfvGVEuJQWHYv4unUv/YnKMA1/5OZU/1LsMlJr6cGz6NEh
REn9reWenowrzDDbIy1z64VHTT3J3S5M34k3gaYZVnpwVM2FjPt58ujdwjPTA+6BpCHg49Rr72J4
UrPMOaDsNq05qRoURukGk7Jrx+TWr/6gpJt3f8l2RORDLPUxl1vJaMfn9auAhlrix21E0pQWTwB2
k/1Zy3e6GcsgimPVozjBBBZzcjJ8HENa9xyDH1URTDj+mlepH51sI4qfIbsICAzcqOu2Y3AxoZMb
6dMZd0kpz5r0EbJAdcCc9uimp0R5r9fjXEerKa193b1qaWtGVyc5JpOBNMqb11+RF3EIMBJe69JS
HAGUjA5Tm6pcDV95jIVrWw9IEvsy+JP681C/NOg+/VTGZ3/i5lsX3TLKKUv2ybhgNpQ64ATd6GYA
cS0jpAVZeIh3Sr0Pe3AbFnQ2p0mmwt1b9rU1b2HwF0bPnlFCC96FfMkjUrEm3aHF1fn3mC0fUx2T
5YJXiF/cZ1VKs2Biz4HxWQMotimnc3meJJf3TYoupnaW5Ac7J1wLOF4Qt0l9M6nOg+AoZnKiGXLi
Rw3RGGsXX1k39poUwHLBRcKU/BYzWKGjbgpcB+Y50W7NSBERf4XEELfQ5WemALBOtG2sdZ8ZlcJ0
+M+U1l29U4Ce0XlLV403Tv4u2nS5vnrW7edtMI25t0CuMD6qELm5/YVlG+EsLtgYB3Wfcr1H0mc8
fOZHpvyhRrntfhXmtxghWWg4E2MvKwMPqELotHEmbIstYQehs9MEarEg6SSHxal2WfJWFa8Wk2X+
6PhqNOVxLoJ3K7cXPRq7Sq3d/rWGJZ5zhXSpYGXRd4ruaVVTyzR7JKZqGW1CYG2YVg4n3+fptheO
/0vwxJLxdgUXDZmMoRBzS/MX8F7rFCCN86B3GgJK8C9cM1aLpK0AWgijfPHhECZgJ6yJxWI7qkcp
vDglk3vOAiE29wDh26Y+F/GhzpZZvg2WVKdcAMMKbcOMFyP2uYKrRWgker/G6yAG5HCbQlnR+EKU
GD8/ZFLDfmjEAoFpuHxe9U1W4znZt7K5aOs502j9XGaQ5Y8korZJcLmniOBbf7iPOUceRh0x+mlL
Cjq0QXUuSgxGhRDJFawYNZuer0lkRD8yqg+7GiglfhSaW+urM5n8Wt9aw5B6phUbNLyIUZQvccLj
CJuCI7eXg8YcQNKgvIUaVMy6NL9G60tDLFDjwlWlU8c7YxRPZFcuR3Da0qX2LR+iue6YjQzZh9+z
245DReJfME2+RqbClb5nslvPuuHc6BTqM+yPFhubyo0SOW6HQSIMMSvUf3QIoCgzpUzZ8hrwyQxI
qUQrma5UvWy9I71lN33x+wvZweFCodeWw57ngCO0oq2YGSfVORNh0rY/ufzoqrdM2hbNOiC5AhkT
vI/5qEkyw9JpzZlYKDxkB9O/Mz5wFcY8LUdDVfBSMcSRK7R34AwWnIOmPEfvbGa/fkW5E+8NaduW
WFdAavAWLmWTZsQV8oV/87knOm7KuluNXBYseHTZZJRGP6IHtjgFbdI2FAbDHr9z0v4MyEaxMu/6
DxZOu0ycFW0DsO1ryyBx7RWmcJR17/SPsJjOIWUpQTM2+jQwkqy91+g73p1RakZG1EiDTwhkHrg2
R3SUsb26YTBDRBhLFl3LRjgh32yyDdJ2ob0r+BNV4Vh+65qWVVr2nEycit+YNdcgCpQBTrWJvBXL
69GGbpG8F0hhEbMcnKlgWp887RqMJz/9MBw3mraxJFEsczi5DKvBSN1gUZGEN8McoW4bwCUx5Jib
cj/7/a5MiJWaFBIivTGCMAofxNdSxJdmvKKM5SiqgXVptVs4+2UPeoSLGmwI3WhZroPNoJ+T4lF6
u9g5Qmry0ZOHg/E3JtkVoUGg3JMnzYLkzQruof7dqPcJbE93EQvCZm0mS/U7obObA7Kk2F3mJgEg
legxycKljLla2l7rVkGcwIkb85IYr0rbQ/vDyGPfaSzGZVy3WrhKaJpChNcapBbLCQOjzG9WqjJh
GoR55RjflsWTryJwuLU5XyoWcZdgsSNyzvAsIYD4ohk/LBg0UcDQCiL5szaSs/DqcIv21amfA5wE
rLZn2DfvGePhzaKXYjiw9ldd99sXj5D2wzbdIr1HFni4cQFOxvs7j+h4fXE+UVVX8kzP6ZUXtNmk
TSBiobQBGVK498xltY9Bf4sZHHUsRejLuz2+TIId5ZBElt802GVUWotxruU/Y1MC5vG0sgFAosQm
3nnhz16ErZRqvmyCai2eL5tWNCzyjW1PG561ease1fzCSISBP4XWxn6HrBAHmlfyyd562iZ1OhWE
fARiNhMUuImLt7g7ifPVg/wjztH9leAp9OTTU37jiDMpgPyoD3x6qLxQfHuzWhtMhILgBATVuINW
MAruoO27RWJZs065ahV+zuFq5RvNvmBMqLA6+DpZi9dsYO7HEMS6geCSLsbRH22JTCKS7W1suLrw
cM8Th6RHof87i3+fXKateccXBC2jx0CTVEd8gEyfufqQOZgXCF1Q59YtD+pqWlrjWVrKOLoWqfWu
Jn9M583oRZyAD64v6xe7W4f5XkogqNqZ4/iohQuP66NIlcVYl8tgpEYApyzkh+f9BGO27PAQAlfq
0o/u/IX5wycSgZufz1WLlgS/zUZtG8PcKC1nZn+L6VAxE0/KU1SNWviRuJQs9fkHtiyvaEFCNx6u
FZNsAXQlwxHxogUQaX7yaQWdI76IpsSpp6uE6JAOUzoLMn5n35KHIZuHwoHn6g4jzus4w7FPdFMG
tUzE/nza5ZyBAScLs9aKhUSuqMGyeN2fOGEwNXnT850l5fBes88Aco1LdF5we5MAhthvzx1O+NJ2
5p2UcgIk7mYQ1u7K9Uu0eP9dgdqNB1IBc4wPdDTqXfe2vOXSJ09bQHHuDD8JuouD4BUg5NpF/c1O
CsKYiBfirQ/IWRK2EUK1KvoQkNF3KeaMT4guP04oAV1jzfz+BcEtuVxGjB6FYYWRcb8Wg4Mm/Gos
4TC102fti3wiBykDawyvej0JbJ7RIWAcdsiVyX7WzrroGemG+NMsz/0m6A3aRgwszcsQvw1iWMJZ
K+TbCn9Msh/5FvPhk2edVxexw9wxqTGZ6lVc4UkgLletZHbxmX35Fppe88dlxUMULupopLRXXQ1K
Jca8yaL7WUeFqtZv5nicVv6mVl/SIlxNxkEIGWWy8lbcusz3BCSkkOnTQmTEXImOBNjC1WXbt1D8
ENz1GVFwaKbe0qs+VJa6BxrMJYk7Fcatc+vDudh/cUNAg/bHWrohflrRmS9tTqCfx2UB+GHPHpV3
7FyPe+BTN76Q7Wcq2iPDtTnIssqn4Dhzlo4swp4fh++P/EP8fWtxaASgpQyyKDYa7Zd/wnOHF4y5
p2Zt7XA3sI3W7FHF1I9RO6dSu84tC+KhXvVqCRq3qwPwnDOy4Zy+2FVsjtIAOnEeu+aUbLQCcp6H
o7OzmUnlrZcP/bMzv4Wz2gxfGWY/PhmZmX4iTgpez2fhcLPnQEK0ZmgcpLjykzoIvfWlgyfK8504
CSqLJKRFAupij19qzyfBWmDf+sgqiRsYYkn/kuKzY5wj/Sil+0L+s/K7JuKMGHf6b3H5M1Q+mTI8
u8GuTs81fT3NJwkl5daI71mK+3c15ntKZgTqUKYd5XNMYdFjXmGkHN73R1kQfX5pjW+bP/g4TZsJ
giBRhOhV0Ys0gAtUwDPHbTWKLG5H/grhmlI4WhIswbtsQ/54cpuCK0E+EaBys/O6S6IJcZU82WAi
n4DpYUnAA1iPv5m2VoshiBugDjTadpXxUTzvmY+VzASio2RkJItUM79OFhbrMZJuXNmytBZ5XwZE
vslxwa/gSeQl9A59BbU9KVcDM/6GYl6muMrdb/aucfBxTJMgJt4fpmCs93ABuspk1jJC5MZzFRAT
IpIowt4tLyc7EGgvsRaC5JqcjBW2eDNQ80KFXuRJKpxRvXnKe6tt8+rMoF4vrjhmLOc9Tiz+fmk5
RjQeXTDTZNdh9tksfbpLL+swn42uzYDJ61+4CRGOUeQ+6GRJs0JhpGJkq8uqxObMz+xjbg4ZA6vq
3TClf4y3MSHJHSuI25whXax2M2evtTWjpHZGG2SWO9EJeRNWoS3Lg2fMjN3ROJigbcx4anVdRPtY
3hjSkqRf+cnCHvJ6TZvuFzSUZ1KfPixQ0GSdbXBzqHuCB0VzhMl4JCoFuLMJllbXbJzwqtdAYw2T
9HXCj8hCFh/XLLPuRS9+Fpkjn+LO7lBAoeK7IsHcO+/sd9o9YT3I+ZZFPawGNIrSu1Ss4zSgbL7X
0o34qf5pe0ccmn1IRObo9g68N4vRHBPWXy0WWtLOYXcXFkoQEr9nUH5heZjL/kYvP1vpr4juyOFZ
fu5gOXyEcgNUUGESi2Sw6JuDZwGWH/vkU7WpOIn/rNFssGsKqsqisK3GX2pTvkb6XQa75meR0XBp
B8ngl6i52rsQiaXE7Xf1+D6SjyCClEGJ7ZattU+6v6K8qdAe5GPxbJH1ORTzM5c3IU3Q6wQ7Umox
hTXnOciHtHLwQkL58O3jDaJOI7xkrXqFm/LtE0Gh28VszHGMfg74BWdfffaH6R0l4afiTxq7hzXe
xNdRmc8+PBTMYeKVU610FZvZNhv3MaKvJvhTZo2mbLusMuY3pO3ruBDzV0VyksQdhTESHDALl9qL
vAlxnCrSlpmzQ44L0dnoyM/MwAdybD0mnT6eeHKtS8xyxYZM00L5CjXKCmcnyZ9V991qqI9ZBaJE
Ym9tcZsWbmGBkEJE+sG3TZ4Y1yRoyi0R13GzU8urpx7K7OYBEngEfomRrM9V29NXZKxywp/B2/GL
0OoXV4QMnZs+WWjOkRRYsC2R9WjM5O/R/qSTdLlyUg/B79sc3yL105CbuVG9NCYHBOQgS477zglJ
KkAIAl4Vsqdf/InvNJReZE+6AzYPgocwUW84nvki2IonI3/iqEhp5o21Hi7TEv32zZbeCufP1Hec
Crn08uAqrEKejdmLT0ZqGkw4KBTdOY+OZsE339DRxGSSrOJFtIwIYmAko8HOQ+aE/kGzNpbxlTef
OrVLEVwnCcGBOJw5Ahe6uASU2JKuOl1ZwUl6G+JmBPsY3e1sz3/YN0/1hJuSisHWXmqk8d6yfX1O
opQVoMPM2S2k1JuY/hddxpqOeafRxMSQ8j9hCjkO0UH9kNiHBOAsaXZMGUj+yRAd2V4DMBK5jcz/
RL2mdjeBMXHAhzoH2kFr7pbxFzJxCJoLQxbPJxYMlNA+h/0+8C5+/cCKhuC98GhzzELi76Wz897J
vBNECsoigwmugjj/9LpDYB609lwhBKU/MZmm47quKCsbe67VoZsqv/acyFLvB0DTTWg3o7CAzCHk
JxKSALizcYKXFB1vV6vYqDD3ZaCZDcDzWSU6q5Q+tFqbVdbbYLxPU7UxTA2kclpkNnxIcifCG0PA
HMk8LfGvQ/LRUcCEZ8a1DlQMB/U+qdCqybcviMgJeBniyWG49luEf45xV6u77D2cP3Z3zJmxUEQ2
MyZLvZD/HG9HrV7hIOPYmF07ImG/EDjKbeSjLDosm7QPIgYjxNPAYE3Ehxk/nTo3tS0uiYheeqab
ewbVkvcm6HWre2rTVTVews83cWKpzTfWLNGw0w9H6YcUfAXjsx+xau0koG1eDh5KFTq4Fus5OKoz
rPfOLaxxJh2G4WKNkZv2vftgWhf+1TCi9TMJL1kVkpvxqaeEPc0KSuwbceHAIJj61sRbe3/QjKST
Eq9oMjQb71lzk6sPhAXqsOWkIYatehD7XH4LuZzHh7Fr7EvJFa1B7eFBhFznYpZOzVWVX0H9Y8f7
IFvA6O7Zhxl2Qjn0F+Zcqm6Bc+FPkYm2KHV24/DLAADgazTCC9nbcxtnidczNq+4mjaKuu1JLIfR
JRULuwb3matwV3+SsR0c5f7okZFiMQlkEA4gsbT7txrPJheVuJdRC0C0lnK2TxJydznPCPj0f1Rr
QDzHmMe7MZgXggT92VkHgJV22oukoMrD7PUle0e5OBYF7w7CuvRtNW+T80A9bZi12HRgw3Ss0Fg8
lP9nkl56hMS+wtYxPcZyI43rTr2nmNmiamawsKCeTyS8XqmZ5vU7nBeBm4R55StnISiPSbmOmCqR
2dXGcRW1mzsM+zODsfDBVneYm/X4u1C/LJqJEvSRvzUjewybv0qETbQgglCO9mm9gWTqil0kHQnH
nlWYaZV1nsCqc1oarGMABhTfuxY6rqYvjXDjZe9168xGx19bqFgC+G08vippwQcnyq6cyAHhNQdm
kF5Cs8LtMLMZPejeUXwSvvqeWrt8ImCSqf94YNXkvO7fa5P8TUovy9l55p6vdwzOeB9glStItQjW
u2EuYUtE2MULDdxCKo5SvGiHpwXdQkb7LPbeH4yus8s4L1wl3pTFKVNptk7iF4jClyYDpM0Z9CoP
RmKEBzPZ4MgAbLGG72EdIh/RzIPGnpGT3ZikxlI613g2oOMVQsengl06zBdmmTaPp0vCNOeMBqf5
3NkOD0j6KRkEJ9aunL6n+jUlM9YgPcrXv7P6qBW3Sf8IQNhUmLj2QUEFCyK9EfcW9nMKobBZ6rzg
5aGZy640IZCwKEEjWtMhvtngRZdBdCflt9CuDb7+aJGhJnsYkeLkriDg1sXWbs9Mrh5E7c4M46uW
Dxl+4mY/ZpxX/ttYPlVYR3HXqjyMmQZha4CuI1V3zNZhEyDjOExLUO+o2Fj5yYAJD1cspqBoYMhM
LCDTm2AXpfMmuaUyWq376dgR4USc5GNF6U337n040UHizUW2hbWbE3cQlFtdvwlwRQ7fxGfr9JiP
qnsTfjop/kAku4rYmTmJrtzsH2PxpVjbluCb5KtS18O4CcPH2L/S+k3KfqPmKzO4hZg3jGwa4naK
PHCHEzQV7qNdU75y9Gn2MfzrFhWVxO5DX5JbTH3M3Z6XZ5IPfRbu4WnNmvuElkTzzrpsBjhfvnLK
y52hj6izH7H+3sE2ye2XnO8QHLjAs/C9Mr1DByoSbNkj5Eb6npMbZvW3tBdTiIl0aRGOqK4D0f2f
6/wk9Q/bWOQ2gQP5JUnX9oxmpTjF+l8rm66NlfDbBO97WAtjQZ6fGP56wU8/XIA9J/GRWtvOuZcY
W9j4gLryyXNWliDJ1soL6Rv5GOqtEIcMOAk2dtBkacESnmIUTzvUQPmKIMvH5FhnW7MQE+9ufIkX
EevHiI6JgVkhjYoOREe8tb4iHghJeZZMWjv9h29mko8tRI1vQ+2peCSWSilusJ2aH7R0FU0nWXsW
0k3D2xBTH4NjMF1aKoQjGot0bxhvefaeTAdLO2AorOK3lCOssC9QN2SvrqgYdHVlWgBG565ZD8O5
sCAXnGVcPFiBkEFC0JbXZG7/b8ViQMJhnyZbof83HE+6sRQbX2K2jyza5sPOCZ60PgQGCUnamktg
qZ7FJUQ6SSe8ByNWZyomZx8pt6oneOi9rnjsBCcqZpEcX4vJoF2hjaijZq3mP4P5VcA2x4hvi3yR
tuchZ0XKbjDXwskXfWi4j3H7EqXrrQScHAeHoVtJ3crpGDSSogFZXPjnBgSK6ufbeot3vrYTjn6l
4d4Q3N3Glte+uu71WVatNPmL9RhOcw5JwobaIWB3KdtsIHnkzFUAy2cV/AtSeaSuf6n1G0xK4pBm
jmd1v7l/I3cfyS2UmeBwN4T5zbYAUplW1Mv6adWbCInNX2bq1TJOODWSr5wIEhlFHAGq9P8pm479
P3eADimfyLiF03yO6spQKVLoGZZt9ZGC3xLLPRwZ1Hbqlg0ETDg2ALqgDMyd3ILS9MHGH1cv15pG
IbIb2l9KOEBSlF1+2DC7JhHYb49g8RB71xvuKtMPl2hNZGQcw/Sb6yFI7xbJP9K/zJW43zNthamK
0HuV1USO1t2XDwUPsclw2Bpwab6PqBkWGddKdQGeSuV1Jos4VSneO0uamMY6WEQ0Rp1NK86+Qf+v
6o4CDiARAlybz+nf9XQSGliUvVvsXhCepolwXgPbW/pu9ChRWK6xfE6HtLlmxd0zCLj6bioRYHUs
gNRNVLtaJ3vnyy7OGmi1tLXYHxQcETXTeIPDJghJFzs1+p5aKa05hDAm4eItVvKnzIIg8A1HJD4Q
/sNaCBTAO2kAyfBTeDubSpyFDBUqksy10zD0Gcj1YDpNZZdBqRyqkEQioYnw+sMq4qPl81xO5mkg
XgjytDA3ebe3AoLeHg5VASkDBVWco3IVMOzXjjkPtgeEskXgL+D3WrQxHeFMtDPJoK/C/NrGOe7I
ZD7VL6LEvPRLPNAlGz0SDWFrQVqinZzbmpS4IEPiX4m0QQc5TWSxViMmkXrvl8gQZ818c+ovXno3
wKzErJsDsgEO1ZSPqsUUsGK5vI/JmmLJmU8NxDKkA65bMU3N/JvGpxM450HZjEt96fjY5XPYoWbh
W8/fb5l/n84w6X90wWpU9qLqfzxmYFCS8w5yrpd3vbMlfTpik1MKVO389Naf+BlMMi280nfr+lKz
cZKxGiXivZzDPObfou9sCQ3r7hFapaR+kqMsF3v86WQRqSNZOQ6vnLYa9csgPSbCnC3tOSZb37/A
KNryQdOEkxpJxN+FYsvFSve36HaD8mjaZ+K8agf49JbLR9/bFOHBQjx0KyLkNhBssyb/ibm+p/pa
6gtd+7Wyv0wjnoGdPcum+YjKh5N8qc5dngULv72wscEdl5ob5+8yUwXBOZpwDdaQUW3lmFZfbXvQ
CK8Jd1ZEW7rEXedljw5tQKnMf4+RxqNB5ILrW2fNwIix6QNCNedAy3OCXzhlsbJM/qJFk0LzD5qt
Tk2gNSvjm5ErmTUwhqQBCcO4ueBFsL6RgFBzoXLYF2AeLPtep9ek/w7Hc67+9KG6aeprU2mMlIkD
YgmPbn0m/X7KjjWT2oRbb2JEUCh3+WbCP6Sbf1cnkzH/JpKvUvNlwBsOa4KkeaSPhJxp1c3O9x3t
Q+UUSwJvCMlCRhZ9itp+6xg2xpfIfmn6Vd2dmuQiEwSW72UkUMQse25g/Yh8ND3OSo+li+QhU3zx
UqYr7uuoO3bjfqrhbRMSjnml0M1kYrCOHAEmNRhgRXgNjD8OBTJTLH3NChvP/+U0AKj7nYA0BkRd
ChUPO6T+21EzT6iHPYPHWH0nbcBgDFnXVHb9Lo637bTBXOCGf0kNRPTqPEZa30O9URjW4YPvFwV4
nv5K+IP18xh+SelO5bDoiRgcbh0KSilTzRK1oIPdOtmP5J0LY1lP4EgMv/bC66pi2ik3ncR9bXFm
H/9hVNId9cjNSrI3l22yU/2NLT1Vgz0xK6wamxjXlwHN0fICJRdC/rQWYl6E0l6m8JQjAdMkiAwP
fKbCCcD2Z9gw9mhl+3AkVHQFHrkgcSLrXj1W9zrbWcqeqLiqOFjFpZ2RSQiLQDxMcVfrK1P/Asu5
BW8+j9IldyicVNMfh+g0cr/ILQtyqB0ZVJN299ZSMeblva7fRur5+mpVV4dLVFPXZAemiHQxjI4Q
qkrpaqgP9gNZ7TEMKjcd3judA2v6ZswvQrsbaBnwfLurccJtSW83N8jffffOhgUXl0KG1IcwgTuQ
llArL87NG/EXrCMA4aG7WN6frR8m+OiiB+7jxJKDYRYUJ7VeFhpwAnXXWo92Tnt2hj3ZmiODd/Lb
UTPj7hX7nHf10aaRV9kx0YUnE7W+yBrwoZembaR8m+pH4cCeqpW6SBfYngWz4B8lWIdIQAX0F/Ey
zVakowvfjDa8LGTWmAgKFyQmR3Um67jfTebaMddmdlbKQwSqJZ1NOrgC2PxpGB/KeE2lTebsDPK7
agRSpV5KQUkalE3ABswflsDmSEnoZuaHwilgee9iXkZcL3Sqlb2F/YmQjpmWHqZyG2MqSWB3aL0X
vXaxP/99gOMNS+2C/X+Rd5CdW999kvTCFSN5B9DqTAHvA2XOVqJl0uOb8DNHvDgyVs7aeynOZwjq
UhOLzCvBydgvLQOP3s4PfkTiXEUyQL7N8EA62ptfyyt4bmdbN5BRZJ87llss2vQU1NeiFm4hc9ti
5RjVl+591/Yv2My8AQi0wL3FqaI3J8YgdkRbO6dGJr2KGFttQE3HsawQiMgWJg/ieDtoDMqvDS+M
uU/tZ/EaEtJTLRxD9BcyEXt82wFZOgH7SFoAFo/HctBJy8BwkvFf2ZA+bIPhp7dL1GkcNPSsWMwY
qlRkcgoLdbqr7eM0gIfPqUpjnipvBfuDK4m/W6NCYLoRqjdf2ek03LZxNlluJXg+QBnScfl584BY
AxY7uZ25VcxtiuCQIY+16GZFz34y4gjNpZ9uctxu9l4co7WzUJaMZ96a8RW1G5v2aLiTFZlIRNob
jJU0xgDTyPF4oH5J0d9g/ZOKyPoLgwaX80W29gXbHuaQx5317olGnQQoxk8LhzRkmVzZnXZVw2eG
P8jCdseUMTyT2jeGx6Jd1vYThgbsntcRS6szXpXwTrq0g26qBt6xUD/FshZOoJZShSyBFrGU8Kd0
uEjtUY6f8KrzAJ2ZmKl4B1YamufaDZZYxg0M5oY7emu/maPUBctmbevHgLZ7rduLKD5Rs6dEbrTA
xjIkjLglOtI1HTx0XBF6S3giDlfgaMMOQISJfXxnaKaFRDpQjdkvMHTuqDY568YryXmVLHDg+JQk
d0AKMn1VIkA9QgmsfSAGFzFjeFKpKJIJE/7HCwW80vGxbZYoVnR5aYKZYOl7z0EjlPc4tmtioGKI
pr5aWwc9P1jzB/2hPZsWOQGMzEowy7A+Z9XFaMFbQjU0ivV82wV3G+Rdcua9x1alDyDDyEWQDC+i
l4cpUxFm1WNlIJU/G9AHf83Qrhj2osrHiSrxtvHG83BO3VYad8TU8jBqZOqRn2ZY6+cHqwLJdZR7
4Oxz0q1ykbBFKpHzSNKlcP8V1z5nVrTh1vj65ZOYnDvKEK8Okdnk2v4L7APXJdSWQaQFPpPLRGov
guFM3gJWVt+w3QyLf06wvWzrC5Ob0dAaVhnMqKNntJJLcvNonnkmO4e1c+suvjAyeWnkg9M8AzGS
F+Ebr5w3JJi+44jFesLnQMonbjhvng+HMdgmFd2zkGRJUupOtQX8sNIGgpHIDmFVDdHzeOtxVyvt
il+bRJo+fY3RwU52IOgeMQf22gZ0Mq84R9y6YeK292HkSQRPtW1IALHBksojgwz0eFk9RjVKLzOR
nEiPrCBJmV8AhTiB8u8p7sd5Aw4j5EkQlT5eTelbRuCdU+/CcSsMyEq5EGZm1d4V9SXUthwyhQPc
SYQNj2v1qPHn6ruUIl1mfWVJu7B1LPo06IGRzorRPkeV2l3YxVGM17yN3MlnFimCKRhGSAbnBdD8
/2i0QknEtzeQMEqQerGQnriUu2o13UmK9KFMs+FW6cSV+Iew+RqcVSccs8wf/a8sXSrFyUy3LIfB
IonfFET9PhVzIbx46VyixlcPcfLqGWoSVKAqK4W9mTR79IoGUVQC5h+Ve2u8CS9W9JFDfdvTRXRz
VniU5pGrdAcfzMpnKcjTLzeTsra9x/DMEF2lk+TdqnJnOXvZWEURNmfCMZsR4OKaCJo7QIOJXk+C
BZj8D9p36JxNBs2x9R6tghVJh1P4U0ocbbnpDtJfQqZfvi5b4hwBg+sC955zzeSd3rM7kC6OuN2j
PG4ceS4TCjEK1k85tM3XgY+hoS6tqzOxh/l4KdnlM+inKDn8x9F5LTeOZEH0ixCBgi28iiTojehk
XhCSWoL3Hl8/BxOxvTszGz1ik0TVNZknVSS2xgXxS1I2L0wC5us30rc8vGX5ST4NH3XMwsAnhGrG
iwV8W/vV7KvM66+U2EGNop9TExxajsCAaW9JYejn64YGdtZPKucaoYdym/+AJKvDUVmP8s0nyjTE
eqmlSFigIsYbBOhthbZx3Jixq2hPg1EAISjz4KU82EjJaIRsfI7Bljy5l4YmEOVZF3KXdW9GABHe
O0f5WofjOjhYILDtCeRuAAaZJ3YJN5Q8W0tIefmbEscLySHKYHIGF8yTJO7zFDslYeOsxrhKmeCs
23BDbrBevWJvHujoZfUNh29WwsvbNNcqHWtS8zrrmAfnZ26x+20Jv6P+NNp+lWHX/OYp8V67dt+l
R6E/ZtswE1s/3lvDTjPAPy/JXZmaX6N8b61vH7VDjthW1BCYGX2YpTsaK9N6H1mmgr4LtPXctoXm
dXYvGeVS8Y+Vc2K9va5RHrPWAVMw18lCvvbineG9jTbAh8bHEpgjtHzmpttnv2X/oCBKblS6UQP3
dNb1huFfI66h90x/p+j8TRJx76LbzKbfvKOtmeWs+4jwhmwb8X6pxFExdtPbXZEuagcXmMqyegeY
CiIkk4hcXiYubdaARG12T7pjZnZWeoY1EgPQRLOjZmcyStyEL+lQX1XvCN1v1nTBWKOO5reFiFdc
JrBkcfBV46OYSzld4xE7znQoxtAFZhkTRTsr5bdM+WicOw5mk8GDdsuCjxpoq3VHZ9DON3CIsxx9
9M6QpDw81HjbzqMBCzVt85qUuwzpDNhig6p6/M5rRKjOkv2S/9uTt2KDckTPM0vDQcRR9Nj8X8SM
DhFHDjtqKFrsx+Fp+eFprjfU+JuFP+wPVKv9liH/ioyHkZlWe0j1dcmEWaPo/KmDnVEglUXblWzY
/jjmEbjkS1PuZr8i2+t5ok2Lb71WIDhEBLRYf+rVtmlnbrKZuF3KCyJj5K9aSuiz2jbxv6wZP+If
Kdb5D8R2syU/clsA5uzZyj4yMWM1WQTY90YDqnu3fY0dGss47mOfIXKU5wuNjtyCIdw7M4ALFZcb
b2kVPFSLNPThRdVPWsPjlkH5PEggEIwuAvM4G6bj+nP+mscrfnvZr2h+YCNrOUsMkIvMj6szGPd5
uKmHVwIK6GIb/eIAwc2pAnQEDpCs5s1CpP9qzTXtaXRYYSNaCrbL4hBmJ9M+Y1wkKvbhs5Wjnll0
JS2XgufXplmBfl2FT0U/NR7axJ61+qeRrDOf5VSIEYrAaxANioEUiYmcOIwWOxeGXmX2r4ODpB0Y
yenhIzCvebyxtF2p3OocbcXOROkCOVLuZIrQR18xV8atyJlRR/ui+x2pf9PolHQowTPaUfurijmk
y+1ATBBpZXOHpYuvKs3AyHwkXH02IVodC1NoW0Y4Yi/xnpVVfmmCXSdx2Fv0YKxdepyR0b6yQEoV
FW/iMu/9e2XKU61Ef21VfpJcwl3lZ8bSVMRlmmbXEbVimql/uuFcgnR6pioAqkoAaWCer0XoxwJl
33ARV8WWuOeTsDejkX/302dPmqTkw9UHcrl85WTBkp9y661OwaMF3VoyzwlKf5/DuI/S9FhRSYZq
y0pVPNCLL1pc/GBi+qtESQp2FWkh/rcsJncDk2UJ/cKbDn2gcZliAymNjcMype34wlUxh+bo0lq7
6P8XWqgfj8HQnjq1PdmOWPuFvPZaqrJwaTl/VwXaQD1Q0M1gCO3iazBMa0UY4EadtRpTbirDWWMX
iSRD5g5kItvtGssd6LNm1mbPWVOpzT9pRKwa7FfbmXc79BIJ+ecI3xx0Y2Oab+0QvyiQP2TmAVMn
q7iWGqTYERadNQBfHFZRDk3GHtf5hM6F7FlPIr0CLen51bqY2ACzimq0bw5jpes3IiVzUB93vaoc
kyA7FF1IcNi0SZAJtggfhM+9yRZhTHuy1xweKqQ/Wuq2hb5u6TlLAK+hQW+cx5cplY/OwerRWeal
mPpjEBVr0wfsix7ZTsRyKOfYnIKGbkJrmCB8VI5WuDNSvhFUWCm+N1owJ31PcJ8M/nDyMQVB2zyY
MATUuFw1NkxRuI/zGiOPxGvtgGEjo4x4YjfmMQqD8tDz1aAwAaCnkWlZrqPcxngGlgi0Pdxit5OA
tFhfTILk+lkEVJFFI7gpBZ5v2R2E8aWo3xNAlWI+e/4JG4CNTQRBDU+rZunJxNSjojC4AGMqJZa2
IB0/vH9zWZIgWzHZ6w+XKGBazmopQm0YmLRJKANjyaLcZO0HtZG9hcHc2IhOTvJe0FeNDp0zQRvD
SWnQPxAMOVnQaUBrNRidTQaqFmvicUIn1sB8TuNl1NLhDOBdWasXqbHQyKaQ4MJG7myNcsP5ctAu
laSDCaSEPQKF+ecYdFiF8+FR7LdFuwpi8WJiuOIE9lV6YzrNcHK9aT8mH+VUu7zQFTGbq8REXjdR
6Hb/jIaZEmOS6CztgxfuM1wfDFOplJdIk/Sa3Trnh41fYZi70eAemBtbkAHG5pLYeirCz266UnSn
8bPA49uSQRbaiOyYTSBDC5V+6QfpuibdQfKOJHg9EjIAXjwGZZ4qIzx2NkKEcWsAcPPTVY2202AQ
oqTqg4liy7E4v73TzLUhCkGBgW+jrrYN3ja08/OLC2lok5zzQX/ryDDqZ/kl/8LColSJ6ENnSUtC
2iCLMRJNRh/JO3aPkZqqhbc3Yr/muu7ypd8rKy1Eb+sNboYEb8IrYGebImD9WDNeo6lEmF0gUQhH
qhLQQBp69kwATMVEmQKB6uZKja9ShVwLvQAEATQPHe+5kW10oF6FFx+MSqzSaqTboIFjMLgqrVtV
sAcLf3PAxxYzDI1v+Ez3Mpt0ObHOzecISIc+uuYN5HAHX1iN17ChM6YTETZjN2SmOckZDlKHAu26
DcXOhmAcUC+jv2r+jPRLYiWe6RS1xjyYZeVcsbK/F8lb1YGc1fcwvO6Q62s6YYBAlIjZjxIyKWZE
LnouMSbaRU1paKMDG8Z65YPba76adG8DQBuYd9Xs5lRu7ZzXqgMi0VV703fqi4walBXRAjMWrqac
J6WpUNF+duI78GGJprzNr70kxZRWsl5pA7aQiXCAXtsn1Xtj4QpjjdA337331g0nJ3gkzrnQn7l2
rMN3UX4ArZDVQ0mOfPl12ksxUKWYNCyM+ZEmFBr1YA1mgP6joSUY+Pt8cNva4MpAQjF4O6fzWE/9
M3owwP1vi2htnqDOMxE1eibcM4XNFwg/5WvGh5LGl6Fko699ZZLZQyIeRQTeFeYIVotlBEnByzAb
5IQSINvIoYgP6s9MtWCZaVpHAVFqtIEdj9yij6xA1Bfy2X1P/cW2PlPU0MnkrWbzh2OE6Eq+TYgq
f4F2b1sB2YKZW8AwFmJSg8sxDL/Cmqk9kVBEG2R/fYt40kLtID5qjAYF4BDxK+I/yVSq+MyQgUY0
c3c1/calwBVAOuSrEp9FBdPrI0RVPZvwtGsYgV3HvCeqfBlrgNnSl+2EI7T86oyHNdx5J3q8IKyM
QcvFCoFc4SIzd4P66hf3lCBd4EfRnghYYZEjxBPI1pvEo3w7Mh5Sg3XKZja+iPjcQdR6abV3VdD+
K27AQjDhMwJ+YdPH6TjUynptomcb9UUaegvJJqChCg1K+NEqISJKAUcMA6nKe4GjsmFbYMp3/hFC
P6xP1lfKKTPkVC1yrfOl/1+KnaD1w2Suc2O3MnB139pn9LumXSwDRnEeJNs4qdkrQYwcPr1uRgMm
Lw17YI2hAk0hgmFCEVlo88sfSSLw8s2Ql5u4Ws75ITQiNht3ZBVnRlVKTJjKySCGjTYj3ZD3BjUa
xPKLndI/9EdybkYklL2b7/A5TqkLm3mu2LUHv1PJV+V4saKDH14V8Hpo2tu9insRV4+Rb3MHbt8j
qf5N4F4VsJ8tYwpT3OcveVp8VthSfF5y7gz8UkjWhSDCPpwI2ZCpU0KXG6XTJkIdhK5Co3tKVFD6
IQp146FH5VLvLoaXu7q4KsZDIV1S176Fd7fSb+F/sCqfrOz/o6cOcIJblO1IoQp0T83wVZgfWXVq
bR/+kUnQBu3hr84Jkr+GGVFvf1pwMkgknR/LLP1V7Ydmf9fDXvPOBfAZe58hhBE608XfpCrcUXvG
8UGJtiXvb+2v9FC6lo4mQvx1DL+9N1hnQGErb897GcoD0wTWdixjmr3qHIjiwXdfy32F3TK9lfM1
G34Z9H2jfhfFR5oisv3jz+yMh9y48YSM03vONZuNPz1CvrT8BPSbxDcUhhNcTPVkyJqAbtKSta09
PGrqgJT0w1o3jpJFCjP/RnAifqhcPxHO9sq5qC0zqqNXXq32Jys35SAx+NK3hJj4CI3PJq59NlNl
8dACmyfmkeVv4wgOqr+ZzXWuEISKFtfNsW+KSxanSys4aOLambeGGUoCt/jaWaSb7aSr+aeou2oU
7+M+KunlTiSk83tLue1BW0yXgPmIp910+VEVYmFypybxGUMb+0RHZRd4rji9qtsY/KTpl0g37DRb
45qi76ZZN6ez1mxx4OnaXiUtRER7Tx0x1a7L9i1UETsekvgi853tXQMGb1Dtem9fsarsTkXpGjXw
hV1rXvUWkaX6mKx7j35BZCco6BUtoxQMb+pzjmGHN94Tb022q4tjIj7C6aQON4ODoA0ffGUExwD+
59L51RzzICbEbNyY8x9Hpxets++Ota4d3xmagGEP/T+lezKWF+MxjFicvhRgESjJfP1gsazDvMgS
xcdwyOyyz++FuBMvhAD2bEVYkPAdThcFLOS8tLhbctswDDIOCV7fyC0c1hXmgd322L6nbOR7HD90
trPelboxXnvmmb+o4ovq3C1GsdJkRJlxoiNNSC5m9bCtU1DBHHoNyn0aoOLfDhOSyA1wPRlcAuSL
REY4+jky5dJTqcLXXHKsxW1UvwO0/L5/tZJvwA4Jn2jeossjy2UoqLU4PbsbQdhF9pvA1yz/xVx/
6THww1WLYkEG9lJ4T8/YdBUaFLfEsuR8KdX36H9N0Zsl8aYqBye90B0s11QgAWzjirM01/8V3DUS
D9aAmqbO0fL00Spku5X7X+ZAPjSlHmk4aDvz5DQG5NTTgcasHwLxFQfPvHuzrEcxsoBZVdkKM5A3
7pvuoCWfBtv57OwHV5N/BynbDBS09mh0d5V7JfrhcKzNpebjSViErKXA6DXnwjgyYKmZFGMgRGaK
IOErRUEpvavDAq32rpGgfoK7od0075/KB5A/+EaU6dVo+UD/CmZliBj56HVEumBu252BsNznW3uR
w973vox6VwjmY/nn6P806trsGX8Xx344RcTFdNsoOsMzpoGX/YaMOszVHPDx7/w0tZe6PfraQave
6bFViJ5R9KbA36SMMvSfrn1G6rpENclaw9knORvibag9+a4mxU9dbZHlDZLM0fQlR4JEsAROElKN
GZ48Q8w2AqydeC1xTqacxR1sSHC2kNoXFpznFHoYo9AlZWEh/UUkJbOq3/kBm4cHRcOs8BiZ+0ys
Odpa41mQAYB+0Uz/Ktb4IRmTdIALlCigdXhlhdgRhuwrW9Vi2oUildNE9ru6+8AH0UzMuHaeODA8
dHBVR/67xoybCvil7rEK82sajGUbpQs6ajJVt7IlcFT/NeZABWqaHm1fDL9WlbPKnhPVtl9ldjUZ
LBS7ILrPbRovtqu+6VJ9eO6SMexcGHUoRu2KvAwP9dUhS351HEkd498QY6EZ3vvxnfYup/yJLlH6
SlBb5rllOZseUp+t9kHGNyP5bQXrffVjMH4K86fM/0oE/dlC9KQK7oL+nxUPCwyuc3/YKv/mzMOU
Pqyrbob2BhespgpRGOYHVwyrjNE/dRXhJl5SsqSSrSd3abP1alBma0Ggjw28aj1MZMNfm/gmJcPu
98A5Jc+K3AWoiiqMOyR2VPLZX+LcWpS+xQ+3KH/43r/mcHAA1cyMWUjGl4KpSMgy8cDLtSwXqAEh
lBZPHIXdCw9NUL7xDCT6WcGYlT9H5nrJRjM3Y0Y46j30DzZMaGqUalfxFyVZuquHgTW2PnIdU39U
4MYR4ZKNDpmMT6fEkcCGhn3UCxs86BsaKUHhmr+I7HvEgIhzYrRRrmxN8iVRpzUFsA9lq4+4KDgY
E79gjVJzIfDIjEjhQ/t9YxTjyhgj9CDOZ5dOb46lPQu1YsjEslKbvqTXzazDV8kloKFwbtPsNPIr
OTXPmKlbaBvHTsc22kuwQdGu1nUe2Rwxx49XmVQQ49aMYcQ5Q7pNZbm3BmqDIj94qOhTyZZYAtNT
EH0jBRhAVeZJdbFs73Io2vTQmvbsxloFamai37EukW2gnCPfil+Cfi+CFNCEmrZJ4o2e1vuh1w+9
EuOhe5mk505j4SoMKR07AmGIijKAEBK8Dx4tio0ZEG0Bjta1aTbrtCOEoiqIrzbFsuiuEMg2kx2c
hOe/1rJ9bQYIHM5Iy31o0psPVLr7apzp1FEcNQEggVhdtZSmbTHsyvBTRTGQjtS18J1abZ2FyTEl
kr3M0KaYCIcJdbO6s8dZL2jW1e6GQaCwz6M/bFJGe00ARASp1chSR4cBFDVfav46y3dDXDAxqXFZ
rL2ULBEV7R5XIxyw8S2OMpw706FFwyEGTJPNwZkeYeIvp4xopJxEHvK8YmNcqEWDKnnc1vF3hyuM
kU1MpgRWvw0fpZsnGFW82RqX//jAkGlHC+wr8Z/JMIRMUKhWGvI6fx3zg9KckFoa3RGIOkbipaEh
7AJcr3Sj65BfZhH5ZdIamhRjBUJHW8O1jKyiJm+mK4Hy26ssoUmntqyYxWrUjd4AesIrJ3a4BBA1
fXdTFex/bcK5U1v9FZNbl16ValrnIUllrX/QxbiTdXvDnzjlwwF55kFNRh4occ6y5pUGeG2QUoez
BtcopIiBnHr4CXl0Vcn2K6Xyloz9TWl+Bxluett8gNc15XjV/GTfFf7GIEerwdjbJPqhNKq7Uka/
SkLclTXLe+v+4Dzsofgqe2J6rf47qrNbIfjuUJdi8+9le+mV4dQLccqs6RTESIw5JZuAmD02YY41
24T18aeG79SSbDRr8NUVwoeMFKSkTL7qquAQYW0xEMlAQSNvDmSwgRYdyVznXAU0sdJkSQ5r2c7C
96ZkdXQEdPbFhGAllPSTpFfM/cs+jO9joP4lug74K+5OtfM3iP7WSeM1N0xItN3SMqZNT/J3ZvZL
Rx3OOMxQRajQxnQDIR7lRceLTjuTnQIq6BwJqBnGS4/vdG8p4GftDxQPOHnSL907AJdhu2XOEhgD
MmbtEN0k4JUob1pY3gi1gQmtH1K/vLUO5rPU0N7zMe722hnqPrdpmb/7/VRho/4ZlPHf0BOMgkBx
W4KdO3BlOkzlHcaHSdu+VOVcbiDSSXLC2cpYhgfPmx52mJLdMIavBCAibFKMl5xU36DBEddzgmYl
Abs6+1aBLYdImjUcmptRbSKql8VUsKoxzGpXRO86IVUOwnrAA+S1hBupBRtj8na6rLbVCLkX2gqS
z6aI9hotbZug+kJ/kkrW7TLdTYFJulEPrc/YWNApHPXYkTbl6bjvYJAUrEdQV/EOrWUdbvM+Wk4F
TvumelVHjONRAPjEX+As2dp6f7B8WPmqsvQC6yMEypV46SLsec7IvlX7el1ZLZGZOITrji4sOoQ0
bGOY78DqXAUB7nz5V5ONJdkQyFDvpdFuxhbrU6vuRPQ2dHy5RSWuUzt8qEG97iZa7Sg4q0L8lIh0
s730PJSFQITLYVUm7XaWAjCWb3nTmDuSvQZAfoi/LJ/lusG+I6ouflHtunD6mUhI4Bm/OIa1HVru
yhnBZnFDG8Uy6zrsSnjjUcOIdDrWCp+3OR2MQN2bvrZvbegeIXR9CgSb7b4RffbQrhIYSykylWCk
xrYg/fSHtohOZRTuepCTg0ByCxoB66BXjMeBYWNgNht9bF3Fh9Zk5usIQkDaOCe6GvxZW18pT/Pf
doBSuyIiRbhnxRGezNY7N+zkq2FaJVJhyDds66hGI9TsJlaAkqlnCQqfyHgXqBJRpMJaNKD2E19c
tAqwzjnId0ngevqJ+GT+OzC28B+69qLltNHMWZoTWaAV2KMw/CkG9HngzkfnX62/VXMbmX7lytr2
3gv1YZuveGtEcB9CwRAYoIV3qJh/V+V3yDjKjzuG7Ay2rI+mspYJw4PxEnCOBbAmS6EsbEgdTiDg
rLLAhJSFDVgVOCicC/7Z1tn1HOx++Nnqlxleb3rMUNSdgcury57zZNN3rg79gg5aY6gvXTO/IIPJ
aEnyal2BP7O/fA7bhtk5G3Ya7KAl5xCWiR6+NrjHqIqaEX37kfQsPPnUQYeA4AkfcLZRgiCO3Vr5
5IeQvRA8ZXYvuHgK/LY2MbvNwuGSNGoHMfkhHV/tctWqm4l2lsq3IWHbqJ6x2PBx1MlO8c7C/6qM
P01HXn63ja/SuFk6vSv0XhXlrn7Twn9831Mf4vVnCtbSt99guuE7mmo0Ywc3nElyxxwoYRmESxD9
7cC0jNm85SIbxwSjsiKO49OAyssMoI8zKMgwMCg2aSxtQe4fD7ijvFgtXEL8KA0UjsaGto41uydV
d0reI4sJ0h9/EEZAjsI4dqc9OtCRGteYPCrJPWd2LDsMISG+uB5kcz37o99rwkY1CiQu63KetTEV
NqdvHRBmwUSNyB6DGB9FftoxYjT2RamPxMmrFt9RMHAsx8sgt1YJQTwV6zlLSciodlbeZdBZyMXO
JhxbzHhownlz0ZWSuMBTxD5naLK16SVu1MzO2cq1mF/Ljn5h3CL9IBGNBTHZHDEOXt17B7VM6gNI
2AxIsb8DmzwwYfciHS1Ss/AtAjSwvTvXXv4GKZeiyjYM8o7BKNn0B5ZOD97+yA0Rt7XEZ+Ubkbwq
2sOLUnYUX2n0q2rvoqWhuHjDlmxdx404KqR1iuRnYQIH8n+M8SLTM74TVogU8lMBlTj8ntFuGpa2
9ji0l4wdzMj66v9+m05Oph9++NKLZwbsb6Jb6uAgJOUz83F9v1NGpfKfr75ZGjyRR8xRLW5txxam
wdNvpbRISM37p2UfbD6GwKv3lvIvaYgTfgbx60TbTFDGpD94OqTcB8prON192NQMUBLtK2bp4E/v
fo79FU41W31OmkVkmQsuVGbmbJ6Vd8KgEKPfghR3kwIl5H1gKSsR9vE4Ol9trrpTLPBw3St0MlXy
O5DO0gkO3fDPTE0Wf6y+RwUj50IxCKpiRlokd3TwDYoX0/qMEl7a5APRJM+KoWz7G9sQ7pF2sM7E
7oKYfhk2yZIdnptbznVskvX8VWqDcjUzyBqx8qk15tFbLYuN6aNhHCB8iY48WEioMepThLHaatKC
FVMlzDIBNh7sf1q2cgpt6yikDqLnHSyuVNEuR9PbBUybvN7YD3GxstinFgpAM3JQLYeRpNG7EVdw
DxHXiAaSQPhn9WzD34lSPfZ+/zqwjUtMHhbMzykJnkMQb+mZSS8iy6mTrKxvfsR5ORmn0Cg2AvmG
4qGap8SwReBKNXV51WSOZ25eUSv35TqLrNUkE4Qv4qMIYZ2UA8HhkO/keuzNk1/h1coDNiCzAIKV
jP/woVrIGKEeY98e9QflwbLwo1VT3swgJpWRVLsAzU3oBhNbPuzKnonCDoFvQgOtqgq0wdjV+CNE
A0+47u3L7BzK7IAFGuRIqbjW5Dz5rT10T0JF8Zxai0lFFaDBBdEgYpUx7GtiriCFmAZUOEAIKUCm
SUMPPHAAI49MWBjlPas2LDhFsoJbtKjhgpnz6LkplzklDrVZ0BwGEmCirD814bRKUXlkEeQ7n+1/
J5Z9M6763tspTIDQ5grgUhU/b+jtTQjC00zatRxtoJ6s2HX13DJLm7x05Swq8ksMz1gpclyNDvnq
dNkWkEoanJVZ9Juxx/aCIqNxQrcDHakidQ1tDfHShAvnaFko19l956De/EauSyZBjCxG+YhEtEtL
uaEvadV8abdEvyn2e107S5XBJHU6vwiq4GsSbYap3gWS/M/FpBwsGjqLsipm+TgyA3EA/6jUkj7B
6b89kyADxUk/W5T/lPhNLZg6xcOyxxcb2+yHMCo6IXa47ruESVOcIdNKdnC6tcjnFXXcIixmv0tE
WxC/2yUBxZ8hy/0Rp6jdno32zWJLlHvb2rrG5o+hfHb0/LFKNSNeq/gW4d3FnL83Rezqr4F/9POY
LeHU8ZrqU2Eq9zCqtsxn8lVMEnVWh8e5NSyKaeng1xkIScmvOkCZzk2icwdSIQk/tOFeiW87Oerd
r5lthvBNVdxIv0sSPLN1rF6q6ieV23nsPub9VqWT05VD1C9BmHvi6UEMLl/NNl6lJKuI8idmZxY2
CO7kVysOs+nIB5eOAlSV31mPIvzqsNEwURl6xiw58RdNm68cm9D1j0A3Fz2jvJjdXG/+qLM3EwOT
a6TtLlTwzYUUlE9HfdSKWPA/AO9hRZhrw0GzhC3BfC0zPIjp3hJkL6COow20oE9SklgCh6BaE15E
UnhFhDFbsPnHpCnmCXtkPenQYMwT700Yoj/XO3LWb7pzGSMY+xSXDbBvHIhsIJBiqVb6r2U3LvR6
23CEKrHJaj50E7aRHV4j5VQLNH59s/MrUlgi2Aa+zwAX7j6syBwyRqU1ywr/njGwDrMeGfdh7bTs
3+u1yKb14OirflDRpg5uUdQ3Rf/0OKZtBq9gykOnX+hOhPqrXjul7naWt9S90BWNsexi6XZFiSb7
Ux9pS+DiOM6pDh+eFrxMziXJbaT6NpTPwa3wHqjS41DV8T0kP02L4S3m5bPKG2rqQNDqRk+YD7HU
yTmPjQujYXVMeMPnUgO7Bxl7vUNwCiriEhkpm1xwk7DqySahsc7QuaTBuE49hvb+R4bcKUJW4Rtv
GlphVFYl6WdTmW/GxgGPYq6GGD4TaotwIt9xHAhsR3yP2bUoyTYjUYOc3lRDtJVhWGdzlbOGdzge
O5XJdIMK5W+gAu1JPZrPkwhu9cDuF//bvGavupFb+NmwIcokaxZzWtWjtxiKmtg/jJS8uAazRUvG
ZMLWOUTRou21hEeZ8lpZBBr/gKuOVnQdh88iQv2GkYPyrlH2XQdO6F/BhizXMN6kf1pD6S0+prYl
PMlfojSbB6qF21X2i0EHPg1E1ynhprCnFXcWuUCHBm63RdJo4beHqpd7WWOx0Np1SHDGmIIONQrB
coM9THLo4oAkqLbjEpjOIOc+kIKkTJ3NUdvlIjtqdn0OeeF0xFVEr2eb9SUxjK8xLY8FULBJnA0B
G8bm0XjRSnwR80VvJoo7tVwzNaOSajglfbsuWnKVEnHyneBWduI5O4/0EJGjFoV7mfBQqAW2ECLq
tdP8BIhI23Sj+o/87qOX++DM5KZSRx60BsaXBWYtPFkC6l1e7vrJukzG0XOC7ynObx6DqVSp35jX
MXnOIfE3ICW89h/IxqCpb0luoKAAOMdPVcT4Mw8G26Y9xQ58pWjmBVQnn/jq5OG0QLYcdMvJI3Wi
lY0tKo6GZ5vXYE6oVvr3BGhLrRjbZGRHjiIKWRXmwnh0c78+a0GBSD2p9zxAh05Y6EwMzjQkyab4
EAgxZpuBUn2oNrsrs4d0O+1FEW8ZpKLAQrTuVJfQotc0ucHGqjpWNKJhRJadlbx3RoU4w9f/1bJ0
Td9/M3zz6Yn+6rGLc9Q7AQDXhDdpVEBtOczTXsK1ZnGuSJpHAl5/ejQNjcGULLH25ogPLIrXasWr
zquTKebvAWVnJu65gxhGjA9HIc5l0GibijB5s6doLQ0qY8v46/18qyalK/rQrXrvOuT2kx97iw3/
pKOI8kvEgj3aTSWBVZdS7FtWf3YcbHotpTwbr9cqrDl1UP36GA6rAvIiUu5A/wlqksMqcoNs5VAk
0pXFKwz/pSQPIuZhi9hz1mV9sKFi0anPW7Pi6qMeH9mi6W2Jl/iqT8NlirCKYedTKlTkM940IEwe
ARHD+CgBdsKKsuOGE1p4zLvpHSkc9fl45JuPNvFdxe6cMN5kbbkaSZFvTZq5yb7FCChULQLnGh/x
UbsSoKKV3VI/XeMsV/zxvUGkEAWGi8aVRS+58l51nxjjtz7Rl5p2GGPnaDZM4lqmxPnemwgM72GY
Qle0wIpaA8IfnWOx1L8nmjmBOcvr1b9KTVaiNzdRp+/HWH8kvuqarbktCraeZLQC+kd54KahfxdN
c0IH8efnxlIPmm0DN97u3Y6vW0eEOoz2pAm2JUqRAG1WRLpYrCXuZDbfQSPd3r4i8Vt2ZXKqqG3C
/DA6GQsiFh5MZWGWb22sXKPpMw5NL3lHNkHpPcYhU5YUJOfeOghHEBkfAv4RNG1Mr1SrpWQmSxpd
tD6kJxnVr0O+IUYWjuTgKac0AxKqI0j5lnLY6Dy/U4rTEPhGyNZYEo0bc9lnExKXSRzKHltcqyLk
Nff4sN/M1v4b/myCTTXJPMo4shkV0C+Y8C0Mea566zrO9s3G/J2na1rs7TX2C2VQXsrJPqieesrV
ESvmuG4GQFwWydh5d5nFAyVdVa9MMKGzi8yg62UgqQypuLpVb0RRX/weKAPmbOEkjUsz8lIDDBC+
B6TQhsqouw1oAjF2e3DCrT0tO0O+5RVWUI/9TR7XC2YSKN+mlTxlGbJrSb3qY07AtxIb6KKa4uag
VAtT1AZoC/V3s6vcgcwDbivWfZG1iGW769hBw7AXYwy2xiH0HBdH7LARb73rf5yd2Y7cyJZlfyWh
5+YtkkajkYXK+yCnTxEe86CIeCFiEufROH99L+rerk6pEpmNBhIJCRFyutNJo51z9l67b6gi0n4M
mmI+TYyESHx/bTpy4vS5VxYH6euTmIZjLqAz07McZHpqY6SZPWHu3kUz4dE7WTH6pJL51SgJyKmP
nQHVl4eOkaD6cenjd/aGPPUCX1/FQ5DMg5pxQdd3l+FjjmAxnd/7utjVs78BJSem7lAs1S5DOzUn
DlFXHmwBAWbC3gytuzPNYVeDX68kX3zBrCvUe9NB/FJNQQGBv5j2FJNHTepuR4/fJeZbU5Hjwzw1
BFOZVGUNhoUqe1agEzUGIDCm3kvjQXF/MtKKSgpthIUiOYoDvuJdkrt0/4ogXI2TKP4a3YFbeJ7I
ZggDoud9/HodlNoZzPi6665pbJIcNVKISroKciUu4KpL6JOIVbKGCLt57VpUWci3EopaQTprmeDY
qGE7LrTBmMwnGGwtiqOC/OolxkE9pLtvSsDVMXlgdz7MmwbrIPJVRJLsGYhMeR/aU8mg24tf5vRN
L0/D2iIqwBi6GH3g+fExX0ujDyo2uTy6cOlVzBurnSewdbrnJmOopPXoz9BwNyXq7Hs7iQ+GdWO7
JPW1SQdNmw1iLCxSdnqb3OdiDRskoqHqF3wIPhWY5cD6qo16OJYaR5+fIAOSPRBrF9b+VD2p1osD
R7Bfj78Vi/sm0u45BwkTWGYSqAXDb2c3HD+NXoSdsvUqraukJeNHeRmKUg/+yWjwbgEf2RliDu3Y
N24D5KzwaNZUgOYaPkKVSbaBCkF2aWaQaIr60mq6aw0JMmoSRLt9qXZddzJCHmG2M3kbVaDyNAhU
HZZ1qpJzkcUOvJQl8epdSfyIyC37kIA78ZuaVc1C9O1l6DBTp0yZF7PtnKQVH1wePqShspmE8BtG
GXGLSKsmd1S0trNAq1CfKsyFtnJI7sTKbCjnrRkVqNaJIMcwv7cUmRVG1r8D7QuG3N1llr31bMzK
NJg2HgVCmSAbcD/cYYWDJMmJO2mlILsAbevwYMfwuNj/Ym0mk97zEcMmL50qr7LauM8cCWgnouav
TvHYnVLZHPKxZhftIiTQy3zy8G/F+XDkxFq7tGDP40zXXqfu0jKE0GGHAyi69M6P4xtlFduswKu/
uIJSvTMZlyAOwPMPaBIh4GggZ7A8wuKmFT1K8EDiwg+JEnWM8DTbFo6NpvMuigwcVgfK3iRwY7Rp
W9syRhW4/q8sU0amCkBBNPEMMRH1ytQ7a3vGqnF9Z0/yu3BvSOQAzmhIon+i68WEO5663wZibG0X
uj/vPL3r7AIe0/Q6FUQmMEmu9qUDGU3EXCRRcy/SGhuKnPZOzs0l9HhuqEHs/fI86dLivOjDvado
IxeKGivKzfEwFdGpqUGvJEmIbDzweG5upgjOZ2oCxS9zAsGWPN9ZcwzoIxGA38Nh27X4FD061Rsx
O/2+5S5q1sQj2b5Fvcq2UbysGvTikMmVXgP9cbKXJZgXPJruqnIil8vqk3HXlca09erpY2yK984m
ksO1NCU6XXybNr2ZPrSkfh/zxSOQKxefIVjKxmVY3YfMbIUuzswGkZiif9h4zYWVNQzVe2i4SQag
K1MdtDCcFB4DgY14ZAv9EXUVDpZsQd5gvZYjEu2xDtKS3lsbyXdd1+O2BQlpSk5TD19rhFRiLWQu
FsRT6CK34d5kaEd95u9u+ow7+X5RvY1RvaB+IgjNXBhzz1b4LBECVEv03hYoWjNBUl2KeNsviqd6
SN2DSMJTWTFIc4FnNTPgxVa5h5ARSzCUFHTCce5MCHPM+vYW2aK1AqxPG2051J35iXJjye+bBeHQ
HIFfnJJFsB9eLr2Rno4eRty1FnshIoWK5FXmMFrH8H6wYebGjDetCpHlYEXbKSbUw+C+dzr3LbWH
87QliaBcJFGKGCfs5vsYht9ni37AxL4gqRHPNRllKcqBMkpgJatLTakVKBM5vm++hHR7pglJT2rb
gTOvamob43Ii/LNGgDu3DPXsw80bINJo5y7zKCaEDD9ZawoeWDQq9K3Ea2IN84clGgO0CfGCULNs
BSqCB1gemgsTkZw9if8wau6McnpJXWzG6UIurOWoi6q+z2hPuelgIfnm63AU7T9jX7Er/uopdyOq
CBC/SbSw0RKyZhlleIqwqQmIct7KYluqgpFPPj4NfrOVwKzCwqBgQzvdRzY7m6rDezvUaCp0w27h
1s+qc+UAutbEcKdZAspmQD0bVgot0ribSoeB5pwCnljEafKgW9h1fCWd50SAAwhDkKPhquv2iI2A
kJCCorYczkYDAUOp6bYT9Uk4thk0C2GmTLe0gmJjMwL2KPrzvPnGmPaq8CqgwKFxtEFq+71zXnHG
WTnpOek8vBu4eGB+QmU1BA4OqZtgUcEUsoN3DeZnZXJhG85CpMpN8+NMNE66tVtxlvX0jXRLWFrf
IfKQxnWDrC5n20X/FM9CX2DvmqhtlCd79KC3DT2GHPEMFraeoBeJ93Bs8L6vO6Gsk4++RtzpD0cr
qvGdIn9vI7peVtvd5hZmH22zWSnaBSYTuB5EV5ZTPTtxxBRtijDVZQllVAv1i9CheemOItEiKA1W
9gZXnZxDErFpvRgl0pvRe0k1IsXJLBnVS6dBA3IxLASC2J5PW96AOIcEORpwIZrQutfzSAh94KIC
0257q9H7wFlisuT41VMZtkzBBA26+LpV5ifDgTuvbQlY9HdE+yLe98cCPSguOtdldVcWysFQRYeE
SU6lySHLCqIdkrY/477ErBhjSNMrUWeyoWDABZzTEnXz4HsBCoCH3OxOVifBFhEJwlp95iD+pVh7
KrlNmY5lmzgh66PWZrs1TWKGu+RDDqQWzHZDzQeOl+lbs2npFzeGPHDHMSmbuNTDCQz5wNw/TyPG
Dhia7MrYVpni546Fhg/dWzMTZ+S378hq6axqOI4ZpNy4yh4Hmy6t4eIxlNRPKgqR9NIbGrh96NHc
OnmZBwPmVzbg1WYcMRb5aR8xjbDuwIhWKjE3svVzAorpK5Zk06JYREmd0qhv7Jp4S8sHILEMWzyG
c1iYQdd/yDJkE+gMT5JVqtFwbHrmPLJ17kpE/oMoAZXPg7uduwoWgncTTWoNGF+gDQxMq3MkG7E2
n1LBzsixxgwhNMq8HkUt++5la5fdE8a5zEmhPrjRjai1w0KGfCmL1bnbM/0NGY31S9ZuuEgxZQ+X
qUlL25YS37YtwWzlZ8QwYDZkoDUY+mKy5Ue4MH8Y5Kcxa5N560T3P6dN5rjyUOfHYoQg3+n32kCg
svgrY59KpTefEL8uzAGln+8N1/vGhgFqXMKV6BSE5RrJg5XNPs095Exz7V8m7U1uNmsGCGCouMc3
NA7TfQ17wMmYdOMiJ3bITpfN7dJlOZ7PEBuhg4xWJvGD9ER0cAU9y2Tw3X2qc4ZaAx4Iv3GOIY/U
kwE1Li/SZ1HK67k1ibtuPmLNI9PIbF6je0uqWnKlLVBHkoe6tOZTW15HVci3YdKn6SfYasqDKEXJ
OkQV5io7IiITm4SZMBBZyoR+ICjMqYqI9YUrYM0NywGxmd5Cgy3T56PtPOiwAMTj4O1NSrNc94pc
N0zg017X+BcnPOlz9aLSNYSxYM5g46GAuEs73YxuhV1/Y+4yu2znjBQOz9BKGorhTe6JENeAdW+H
9DubbLqMB49YmVA422HMLrK2o23lJVd2NuHFYt8VJcwd8lYDz+h7gmDoT9fmC1kUyaZy7Zr7csJV
NbYfmBdRxy5YjcxQbDMVd2dh7t7UXfdaDRmdNtR7e42sYehdqrLJvVYKCfFYVdiiKEP83LP2Yc8O
zqTbVrOoOxUZvl0arb0Ng/DVzlsfo4DvJj95lH38oUQ378z2tGRYhHo2yl9dBsxUOICmOskdSTOg
6Ckm2+7CWOqryVC4W0XmBXZKIFsIXURTIaZhQY9oxNQkNB2GzEeDO5+5oiOxx/Lpt3jmVWaygRcR
vNWSArrNUUdiDgyTktFe1B9IwwkyYUBysah7e5tY5THd1Mi0N9Yk3ibRMybFaOAvlJlGKra1Hs7A
tb/asY/RumUElZU+/WEeKFiHHEH52a1SuJbsASeqTeCB7n3ooO9OYu+rpz0sgfVSBLaxLdX8NMRv
RlM8l0bz3KU0C0IfJ0uV6CcvjjC3dXz9kXYeLHmfltC9ob0SF6hYj8Zua2X294WtK7cxT4TUaDcx
aafdBMMw64SPlKbY50l1KLSGdIjLAOtnZeCBM31rN5MljeXxq46hb4QX9djCbYXNuf58rNgmIjMk
tOM0rsF4nUOnPEOYF4CWDn1ovro2jumqtIhXbXIc4taR6/56oatcrwb3XusXItffFRomc/HOrSEP
xl626NXYjNBeCfqBCEuvYoc8j9bdFDEgJ8Wd3sG7Iz0LuBbvrvDf3GIilnAmlDJOkADRkISLQbRt
sm556SMyZCJ3QFlX2hMvKCnf6qW5c81+l9Jf2uTjjSGGVR2pQQNW38oJhEHMXEtHC7KBfK0DJwzS
wiKvu4OZknT7HnAD6hI9gpssUpwk7rjzI1gec2IQG94zgFWglnr7RJLbCKKySSn94oES2o4ZF+u0
g7ZmITVxjnZaK5woZbEtDU6vSvE1Z55zsAyeIuNoT6TPRgev9xBcmwKflOftlhpnHKKvp6ko3+KK
ftPSMiRBMvnNqzSWM2dvTClhn57PyIOeY1KGhx+/1yXRlpjn26ow70Vk3zPBeMegft5Ldta2oCws
yh9V0iGOS04zs8hhzXe3YVSa6feod690c5fSKABQw0U2L8NTYyyfpUAVY2JRDLOHaaT2cdruoRI4
uku2ZXphFpTd2I1DOmD+UpHs6DVV4C8wAUo6BH0h0ZT4ct9BlC149a/uemRhQIcyeZrMTEMIx1ho
Fq2klSwLasugvrXHvWcQMyAEFrzUR3NgmqxW/Cv6VW86dt4L1KxJEj/FhQ+59k6O+DgdN3cDXyK7
qxLckzUyQx5cDH8ZdrIUtL0XBU2sX1zsZWWMf7gRyDJjd3gfa+NB+2m8r771YTqRvXbCC/Dqxgsl
pgbS0jA2iCtaUFE8wlT0s09SPOxVNWMn1D700B+pWQ8ZAkgkTpnD9m/T91g7AWicO8MQbQG8ggVS
DgHxZkVy7wk74efQxTeJY551WY+5mw1MJaEV2L12cCIjGsomP9oWLo+WeNu5pF4qzAh16B8an8Kl
Hr1iKyUPbrVeUp28x7d7ZYejDoqB78z3ugcxICBb1LtpSJvpFsRx1io5v3QRXlKJXW8TdRySp08O
Cqq4FBnF5dxbxXkzdk+F/1BEzllWlpscndrspjztppw2IKbwihloXlbzdmmoxPOp/t636smKDm0o
rnlH51mEQXFyEbZBKKZ/neyqeWLr0dOiGTPrU5BGGnbM9xa/Okv8ee1CgkMzBnUQCnFUNkJNX9gM
9iKaAhWySRYDm+04CplHTUED19RR7lM7OtBUhVMFPJEmxvs2c0weXcz1WHP1MG8Eb4n+cBRtiaK/
lyZNTGadDxE0H6JQZuYcq5JP5k+dR3OknaqR+XTrb4oh4YrvZiNoqNmX2gqRL4wftsFa10YUQ9My
H9wa5GOruNr6msrfcRlx9vG5zNl7TInXfI3MvObTrzswa1fHxqPpsw8s45pSxhKHTo4rpQNVR0g8
DaOZdENnGeeyVX1fWsQcRWFRzEt972bIiRAMHKpJXPgs6jgmOTNNyJlzRY7Vr9guxLeAEB0hdNYe
jfMcjE9BR7RpEm9fw8CcapxTudxN0BxEbF6XDkLxOjTgJU2EVfYdnJQalmxtMnvp5LydWtJi2Qta
SblVcR0iLHzJ9cMi2fZnmcAxZwM9EFhWcYNyr0lmqGUBVF9D0SjbCsEC93TtVGfWRMhzF6E9MrQ6
UloHUcHlmDv0QsYUXlEc0TEaO6ZFtOLwRKzIt8hDwFjO46NnK3VWU+yrlP40LfJ0QenqYqXXfZle
6MG47VjH9tnUvIqGcZuleF3p9tX5xDhfp4Lvy6zYsVrzXaSq6uhP6rzpq1VgfVVWpjpLGGBuZGWd
zzFrVR1H7YH94cFoyYSOSpq8ZmhQKpAClUfQaeXsqN2iWb5EPj37JtpWVzXxV7/yPBr42NAQ/m5l
yu2R2NCOqx52x8iVycjLvIJ3kAZTieGs9YmwqMaPpWar14XNdW9gasoYa1YeWY8VcTNlhh4v6Tt9
5vTyxpuH6q5EjMYQv2eEdUmtA1nfBIccxrg8uj0r/rw1S0LFlvqZ3hbbLOHRs2GLPi/YPM0cPyMP
fKIL268obvhG6zvaUB71rPcsQ+tSzvyrWFoUyq3aVIgUNthnDrQkcbTuhpjQjMlsemQlNIuWekLH
JUm1zCjQpzg+2NIF0GeZzzoWBsqC/mwJ289y1S6kR5VSaZY5qF+VrKDOkV2S+BpWNruZOYRKUA/b
kLtSZMfM5e+eDUscJke7Rc/P+kWWaJM53yyUmr3BbWYmcmZe23+nn7Og4QL7yFJbIor2i1NHtq43
Wruirg5dIT6WaiEWsGCF941tlKlbsyDFxZlWVGNsvo8doKRqFBejhdzXKj/DqB430wQfWWA6tAE9
Sith8DMjho2piBurysm6rfe19JDGZpqhZ5mc52BAwCjjqKmVupeyavaZMwVwSqKDZoeMYMT/nnGn
bZfoWaRteYiGbH3LlMmUWjd1JBiNjk66rzpBPjgBD0i7DDvQcUFOrTCKg3ARuzXdlG9qAGwebWOS
fdkqz947xqpysKDmePk7VxWIsGVg7S+XzRw5wOclJriIas8aRxT3uuCm1ywurUbBz51NFNCA32Oi
YDbkhNKWYgWGNRq3sADdkdFN+eq17GFEORMIEGca23e9C7PuxeypjZIhflzioT0kxHJJeida0aRN
wvqiwEcXN8hkowVZwTzP42ZsSMzJjPt8onvj6UYcePYwD7TKbUR0eFuky0XiWLjmo+UM3ssWNwW5
qKX/nnqPUwOB2jXRbtRRdh0lw30xe1CsKpvxC2reUrEuLeUqz8yL19pqL4aEiYxVcNk0dgoOpbyJ
czTttr9a6WPx0LnpfhLzY1+674VFvRRmKDKdiZk9LKaesJox5cJkBlIsYOskw9wYyQDqp+9mCCm9
ECSwKCQdvj+tVrs+CVIGdfvIf2bJ7DYWpRdWGppTfZltfK99lhPPbyFZ6rXlPsWdaZ03Cj2erVHM
J/Yrz6rd5ADwlA4MgSyu0VIhmcuN+LmJ2Hllw054ugoqPxgl8kmXMrZq2WgTjuvxJPNH4m9i6FsR
cEWjZV4Qe8Db12cLjpidwxifJNTzJO/nw0IVtuG3j7JEhFmwnsD2kN+RIeYDIJaxRAk+deiX54fG
Dft9yr361eubYyZDeoE+1S9uyetSuQ9W7nZbuWTMHGNnG0dwY3qD8FWFcL2LlnTrw+eY4hD8o+sw
3Yv62yxHhYoFY6pmqJjqYxK0YLVf7VqJaWOOwvspliQt5TxonD7+rG0t6VcaZ2MUEkOfYpAh1jBu
Q57WM82PbCJ602ZnDa2eUq7taTv6t3ZBWRp2OWc/RukzuHOzb6ZT6KuRJ7oJAt/xCGIrvG3frFO8
Ng/380LjbC7xVHhZ0RxCcztU88Xs4+mrSufo2v14BHRyNZiP3VKSgj6UCPErHiCYsWgBqGoHKkjW
3FEtQZ2acCqQB+8TANsmb74zYEy3IjIOcrRhAPv0VqmHnAO1A85smsVJIm+UhrxQYwLAX4+ecr6K
ncY9Q0U5HJe5/UxRfcAyzY1gHqntYuuBDmyLwrJjRWAvPHSSLEMzCOeExAs33tZjh36dHGJhqJDf
ya+Xqht2CcpuBbip8zmfiMeItBjLrYitb0Vcl1umjoZyfYL89O1ExJqGMEMqBsnYChXqknefCbue
M0sNNwYpHUGb+09ZGL5Fuk1PoiMrIlJxeEyMGgIKQrncIRANPx0qvooVPrbpfbpWtFvyitbQQIGu
83e0C+BJbRt8gzM1B9fzP7LRPabcjqxL+mokq6Y3c3CeBjp6Rhwq6P3zwuEYtifPYw+qiZwTwYRR
AT0yTPBvS2ts4yK792YbWP0MkrqK39sBWV+ZDWDHuNtzU/pAxKej257HzhhdTwvu7IXdLEK8nOcU
OUFRxrw5wglTVOWVM5pFMMU0LkP8AGft1OEf5Alm08nCyjcDTUC9NsJI2KsBqHdXOwflDUUgUXDl
DvwH2w6BDpU0qelNuApKq1u3mEoZiOKIyp5di02E09tj4Co97URRPbXvyeLvI4GHRePSHYZ6W8y3
i58kWw9heWBzNr0MpkKUkBcXlUmw1MiXeCC/ct+/EhyWsauePmfHIb/JwB+0MF/2LaM+xQabVAMi
RMYAKLOXy7JVQffe5lLspKvvnbQ8Lfg7l57ROnYm5oMkizlvFjbRraczqNzGdDsvF56mXqyaBfhd
jphpQm9tAWCsIkvc+VT1Tkyog0zlKespMBNnvOgMiLhilWTPEhk1ZWVHxjN7xR5JGy1MZW9Wbohh
fxRrZxujHpid/C3FDY7YARwdD/5VeYxSNEab6Xd0YcoU+ZV2hXug0oh93F2+bpYzVvlDqhip0h+l
IybLG22Li2YRbD9HlBhrDZOjwMQiRylfNfYSxLBUHWu6xnv17EhVsQbGeMtlDfmuRTM4wnb3OTGV
Ho5FaM3c09d5j+R9MTDQdKEDNzVEpt4BM11lYmbahsACp12TuR0C0vgMjSs457CioW55uAbGFtw7
Cm4/IqzHQfLeh5y3wspKnPItzNDUAr0ISTCTLA8o5gijSSq9S1uWj3HRdCa8guUiZP6Jz24nWvRT
TUPHs4vZiMKmRfhJGV1PI/mBqMSU1Ub7ue4esgZCE3bPISha/jRq+6FlbhJrXW4HVV4aAOOCNt02
SNQCZNUJYgseR4lf6JMZ78gfjk4DdGlWrhZFYw8lraW1YyT7OmL18d1iPKRxd+UMimWqdFFOut59
GBWI2DtaI30DtmVup1Nmq+Xgmgx3cSIbX7/89h///K//eJ/+M/qsrqucQWOp//lf/P0dM2GbRMgO
f/7rP++rgv9+/Jv//p1ffuUieW8rXX3v/vK39p/V5WvxqX/9pfXd/Pcrc/R/v7vgtXv96S9bniTd
fNN/gq/61H3e/XgXfI71N/9ff/jb549XuZ/rz9+/vK/VxfpqUVKVX/79o+PH718sW/44Uf86T+vr
//uH6wf4/cvZa/nbxev8+T//zeer7n7/Yqh/+La39t89RpMM+ZT68tv4+eNH/j9MpSx+JB1HWJa0
xZffeOZ18e9flPUPyzWF8AVDLddTvAdd9T9+Yv7Ds6VQpL8q/8dP/s9n/+k7/L/f6W9lj8otKTvN
h7G+/Fb/66tePxsv5JqO6yrL8hxGsMJdf/7+epuU0frb/ytxZNS3OpoJtJiAWGdbWjdbOjxbXOXm
v66gny6gPx7M+ZNjKQ7mWq7vmHy4n481VZOJuq2ZgxWf5p9Nw+EPJ/7fH+6Pr885+eWzAIV0pSk9
U6Kec/2fX39M6yavWvbqS0T0Bm7OTymv//oQ//Mj/HQIZf58COEVCxFEINmN8MwaPmv321+//p9/
BM/h/NjSIgfzl9evG1eNZrMEpYWv+Ktt3DCu/utD/MlX7llSCkxoqIQ90//lGDK2fHdAph24N+MW
kvWhPMS31DZkWad/c6w/+Tg/Hcr7+eNoOhrWOHOoDkIOWmTUTqF9/OvP82fHwN8gEG9JxxTyl6sK
IQ4DFWQPQeceAEUkvgoc0ND/HwfxMYkLn/6MZ/1yzmo5mdpM9RLQ7q+6K0vS4vubS+tPP8cfDvHL
uZJVxgjetXCzqAcK9xmLqpvd/PXHsGxO+M+3O+/d4suX3B6sPL+crIndcSgl+QMO3312gACyETfF
EXXaNgri/d8c7c8+0h+Ptt5Nf1hclmUZUyOOUEARAiieLEJh4kDB7CVCe9rawXzAraH/ZpWx/uQe
5TN6nrCUY/usNj8fFYGJxoY4LIG4Ao6/I6OXJlAAGXID7YSUQej5f3edryvLr6fVk9SNpuu7DsqO
Xw6pB0aWKXuO9MiVccj24w6o5j79mxPKffo3B1q/3z+eURczEI6vJbArVCSG696ovE2Po4QFUNff
vMzb4ttmH+LS8OMNePkqVb1ozNeG1IBhvOZhFISjzbDJI358S2T41zIi6WoheEu8LOEnhjHLP7IO
Xfkovea6bzaRAuU4u2hCbZSKs4PgI6rsF89Ah0RjxIOVjcmt8k8JgsdiuKdsAkvPCZD1HvoJ21q0
YFbF1msMNeQBcvfMNYZatkSADpiccwsmd4T+00fdP9F5n6GvZjQ8e5IuMJxAwbGZ/izZ0cBRN6oO
eY6DdQSPkIk9ZVGAr/qbWanAJKOZTs+MTk0BRIAbkJY2iHRaQoWkZcof2N25QdpelV1DIhv6abE3
yF1zxCqlvRtoqjsJIbCaJAv/kezqOQ+/VkR1z25yt4zXU2zSyls5aQiPcOlIiSmqI+h1MM4MML4+
feyk/ICHQzua8/Te9ztFBB+vWbkvPYKKqiSRFscOvKroY2zPFuN9oZqk0YciEPSv4jTddv7ewSnv
Hu3s6OHjwZGJhECB6MxvmC/fsZPsqZUt591jzjkady5cn5xw+rFAFb20pG+QXYXK1IhPaXKZ2jsv
IsGHCM+kPlQsxe0A+P7NZKAV5XRdZcOe8WBFdGGLuyG/FSbzfYozwln9z7I9eslNaNDEWXbjdFGh
fSLHLIGDoos3sspzid765BCA3j/E862Qt3n/UAA8DK0DeOSt7LH50vfyvWWfOxJhjevXRzRjLb5V
dQn095zxE16AKT1oElXamdoWpCPYwYzz1qAFRbaOrjpElxu4TBoY0MNILpMuORttHDmdNpdtXPnl
wSrJepz0Gf1Jrl+f9CQ6XP4UzPSWUnHehp9WBO8irE4uI0MQw6l/FeXp0QVc1c0L5bezYL2uH9Eu
UEww1yyRuznHhMhIq9BBMwP8GQXzRATPbe/s8gllN9PCA7v8BZePjReV+RnEofScGHIn/pb7rx54
ArDiI+kZOT0jGA4z+MBux7QYp3FgLAukmTVxelMTUZpmcHkedHtHhWE4+1IjE3QpoSg6BnRT3dZ0
wk2l6muVgVQ3yIsi/490YeKMTHTh/nlVPFUp6E/GRIhhUh9VxBgOJ3ir9a5nIrpLuBw2s6Rf6o+g
DBXqborkA4wxBvIAFIaheJg8Po1eJuB1FeJd2n9jEx8X9Bo0ExmwCZi5KATw7J1cmsEzPkIY1yWl
qGtg3Sms/HxmO7MzWv9roqOzQie7mdx5v8kDx/VfEQggIIGNFeXybmYWnZXqsg6j+JoWNSACGxSn
UV05jPct87s3ZzvVKfQBy906R5bhtC2i+iG2PtzxXvBMq+BC1/lwKgckE95wPin4A97E6dV8bDFw
Z9L+4XuQ6jYGM2mPhCREx84t8SOI49zUJ7Q553OLCSvRQYnv0qY7WS030fKS2fE1gvRDBqY5jSsc
KkRMNTL7NhQC2b3X7DkcSnCw3FDO8im6w7JKCFh6ltjhyarxJ3bItbv5e8bk1rCIvRbWCSUjADwa
ndzXJj/stijIz1QC16pVj4N/LMfzQpK+ZiyY/J+d5cJfkHghSbE9hE40M6U37gYj2dV5FdSQFR3D
fh8GQespJkdx6L86w3H2vnvlNqfRpcvX0J4OTnVfhOhMtf8YF927HEM6AfXrTMOEYhVBImVgJXDy
ZJyFAcmiOx7tHgMUqvjBdl4z1RbbAfoLjRQTUaxmJKUjuR+lsSt6Pyga+25w7t1Q3Y5ZtUMAENhm
zDgPOV0vuNZc+i4XWHnZ5xBJghqO4aUKL+ndMyFrmKmj0uvXPt/lUNAfLICB0Ll9tBnJYh/veJKx
hBVRZLwNaZntWsd9EHN1YRkodhi1BmyB9mYHs5uN475rMIxW44vrkLESQ52Dd+P73YdbzMxGNH6M
KGfljvkTioQXdw2qGgyeFoLR0ViYdJeGHneJBaEYoQxENxb2nNwwkJB1uFwmxmrtQJik/Oh+NGcy
8fQOn2jjvZHUruP4XGtvQwrDNp1x5ttMMRgLhv21m5Y3pryQDVKxytrHbomb4mQx1Zuh4nSFgwfF
qBlJ5xdp5037LsLG0xP2h4ZvjGiK2JjrWnETDlgaskuf08mEK5i76TAIGJIOSDK0evSuAobC22U2
n0SKxVEJE0GFwbB45Tpn4QMaArpANI6HMKAbDfyJvQNq5DLLLyPO44ZBK+Gbhrn2WRZuI09fd2Zy
F0N89pAHmxGPoxlhrumefBfRZnxMax4llXzuRe99XU2ruRxeMh2nW20Kf8Piid7NQWVboHnr0/S2
BTK/8QRmsUpgiBkMhrUgD+RLO7zSj4TXg9ahf00LBGcsdIkHBsa4SsaXRW0NhMYx1HLrzsKXps90
u58SFhTTZrgg6cxxffYy3MpZbC03P48rXNB5IgEt4PxO8Qid6Ec6b6WYEWrVR5MZterIt4IOYJTD
edakc1ALQmgG8wpP/bbHldGCXWSyYMLLJsPW7XGxdfeZOxR37gBQHrnewGIa+u1jzai4ZrHpml3k
3MqZZAX3qSKgjTlXICRPze+IUY45soeuqIkS/zZUIAlc4kORBs5QAzLuorpSIDfbQ1Zh3ni0rY9V
t/+/qTuTJbeRpFs/EdowD1uCc07K1JCSNjCNAEgAxDw9/f1C3dUig/iJKvXqbtraTFbpjICHh4f7
8XO66H0QggVgCoz29uJYWVBCf/RoDVnfjQaOYspiBrSGHR3DaGWlCAIZ4ybs6HiH24IcBigo+Y3C
nHYDdodyG3KYJ/RrdLrCjJOMi9p4ZUK+jZ5KXblj2h7mieeqNZ5s7c0IVLnaZae1Bg8nqinji87E
UOJ9ODCaq4Rvi/GV+aWtLo5YbId3bbK1mhT9V7+OQEyVqa8NhDizepOdkGkLggbmGaRGj09G+qNW
KWazpA6aYPeYvx0KjmWZfqhP713162D8jLWfWr6O9GetfIG0rU4+eIgAJCP9czqDzA7Z5ZMWoOUk
ANh29QZo1buCgXRYj/zeNr+E3WHr1DAdQWCq08g7fiy9TWbvS4Z3uTez4eXovIeLp29oFjwl+n40
PidHlK8qICibEeUI6zE6bD20OwNDB8YEGV14As8D1tiGmpQp9uqNC2X8CQAse2lkxjpVnureWhW0
TcKuWKugj8KYWyoyQVbT7kozMKpD+97Lu005VI86PXCUigC9EGZVJ8TRkuM7+OgqKIfy43LQQdUe
DcI1P/SIo8AB8xDaysuxQpq6uaeHtezt17CHrwj4a4AUWtY4+/rEZVu/6ZIf8BrDCJtqCzduPlFo
39OYscEcOa8zb8Gpl+f5E0l6edqmOgZolo9L98H6CKX03lmhgbtsdqUPImmm7jBZ4zi3Jr08veIE
RKbHGtMDhJgVKmKvFu28dbJCUubl9tomH2Wu4Viu6TqaKeqF54+ysA2ZBSXQMsT4TdTiw52X/tvE
Pyq+PuU/srd1+eNH/fAl//+gcGpTwaDA/H/UTXc/yuRL9v280ir+g/8UTa1/eR5gRqgwKVAaKpXJ
/xZNNfVftK9oLOmWY6mOofNt/1M0tax/majJeI4FlMDjg/y3aGpp/zJEAVbVDfHfuRRG/vpl/yks
/rvUPV01lT+4zvAG/WRdF3/ToBB7+cGhcnH6k8JwEnOGfmLQpUFs8vh0th3/MXpezdTEiTgvKuia
pYECwY3pK/H/pHImXGSH1ASgtMg+1kvhxAjAk3MsiF6r0xrM1d2MQfmISgbl4qZW6mptAyNclEs0
LVCzRZvCh4l7Dbh3U21vW5NLJrIxaQ/NdkRL55BSetiVO2PbbmlB7fXtXMlkchcdykCUgzzVAMp5
+a2UlDaRWtENgRBkh77tq/cYfVA26ZpEcwVX3FzkmdrEc3tS5Alqz1GcDHtgbBA/tNnEABFQ2uDL
+Gl2dfa1j+g2ZU9bpXtg6nLoSdqitMmUePYj0hXd8yDdoYPzRn3T+9qjudA/GquBJvni9re7KiPy
8S7Mip91VoZSTefAULdgt1nCd7RkAHV5fGAoeVess41yP2NtepEOpS1Nt3WWemntYHRhXWdYY976
g7Y2EdZtHoUGfA7YY4U6pE8t6ZO9mjE78SV1TrKrmqyHgoRU89UAzNhxJejZfXsDK/Oy3wawdnob
Dt/OmKlia6JzIJ32C2tS+dcsO49BQ6yBi/UjpClKJvEciFGyWNlSKAM3jYrj4IIQ9U7Nx9trvQ5o
fM+zpUqhJg0NnhEB1SMVltugR44aZI69/gMjTOo5lueJhpd0EiPHTHUkxkOgRAa0yeqXGKQvgNQZ
d5lcy5kZ6QAObcM0QoEZRf9aIAsHPadhzBwA8TeuPhbVWdPxROPOFa5z5v+hDVE6xKQhfOzvILvW
05nvMREcdQdfJ+qr4OzknsY46jxCS41u7z0SV/twY200YrAz53RTJ8sxDORNgFbZjnyyKjthpo0R
Tl/fHOBe3ABrACFN0KJMWb8i+5o/Gr5I0P5pwVwEkHPD0gZqpKpVJBwu2YVbML5bYFZrnXbAbZfT
JzcSV8PhIFR15H5H2EbgMdOSYTlSzRVsYTS5lLtsp6+O++PGXKQ7hhTeK4ikQ928hkUP0WgkRp+B
gfint8zlfJr5QRNBhXTGZU7DgJ7ZkBt8SaNrbaB6kQ+uatl8UD9EMZrl6srYDqTkPhSBy+pt98l5
QGpszVv5K2T7M12EqyYCm2/ozNK7js5RVOX05VgMoZ4FjDtVK0RhF+YKofIVbYF1ukPV8kFcjc3M
gZm6MWguexZjGio5nSmFtzR0w8xSoRyFQX3j3Y3bFrQwhFK70zLbtEzFhHMWJ9Ing+YTkRvPhrZH
Ct+O2R+OQ8O8VbnMd6YP7xfzh6uWNwBsBsvsvf54+9NOZRoXBqUlAs6JwLZjsFrlO2XRbZgFCzdg
Gdfa6rAK32r/sGEoPuP5AoXvnwUh9HlcfdRz4JvK8DmIiy3MHIwPnsJ3f7Iwi6qoxmWogVa4NJRG
mhaNxtnCkEkKN5BQbPTl31nYxKE1EFM0bK58nZaudFGYNfDSpADrfSA4wK+4gy2Z1HAuA524KC7M
SBdFQE1ngNM+WCj5Q11uquExifYzWzd13LkjAA2AsmAtUuoSaLpZ5xXAY+ETHPo7nFBsXbEDk/d1
ziMmriVW9Nua+DVnHnFS0iBrLFak1wV0iZ4Oo7mipTMp7vTn+W1F+jxMvBeFrv76PMHG2qabfJU9
1vOX0/RqXF5sJmiRazgHkKuxEXYYTGghWnwRiV+AiLn3wCCpvk6X0cpZznywaaf4r1H5DVSVedAk
KR+M6s1HdZXuTw/11+yuWtuLaqe9z/3oRzxXGpm4hflsv21KTkK5s0tB1AsnCTbO9oC87XGXooKO
TPdW3VpL6H3mSyRzViVnKfK/3F88HSif+vWu2aTciSFFXjSr0yW10006s9gpqwKeA7bFdXi/S7Gk
B7edWSNja3ryGijfLb1B0/Ftgsrx7Q8pgq2UoRmu7mm2oQNwUuWOvFUBZ1QCvmNbQg4fZNnSHXnZ
UgB77YxkFeRHumX57rZRbepouI7hklEJGIAtrS5EsNaGeSRYmJtyp30rd8cVl4D2CC2f9ShOfb3x
9skq2bSf1K+z9/rUjQc8heSC1JHsSjqYnm2HvJJcaL0RCQ+3R8gh7/I7+2lYgu45IhA5e61PnBbA
mwyRYRY2RfmOZVhRKYIDxUTjBIemBYTIezEO8dvb2zpnRbpY7UZJmKPFSkY17wj5VQqENQ3e3bai
T8Tqi8WIj3sWPVWzqRN34LHc+eC6F7aPsmnYUHM5rHVYSl6tjbrMVvQXtu0n+6U58up0H8vOv/0z
pnzo/GeYEsTMGvMCEglWa254WSPAffpR7k57eImVR3DIG+tZXcNB+hA7e1o50cOM+YkDemFeCkZH
pkxjTWcXRDA6fMuY3gA7IxCB5TM0C4ts466yzVzcnTg4F1alYGSejAEaUqyq+3irbcutRW5Bv3fm
gApApRwWLuxIR8Q+xIoSMGMI0+Yy/clkECq/y24jVNJPG4a3OaLjxnqsV/0q2PYvp13/yK+YiU1T
CbilIj/pgVa0KC9Ie1zGjPomLWGi/IWKsrbikkGHkEsm2nZv/84lI7JdKR5emJQ2ONcL4xT0RMA6
tzZ2dXzRS3WZRK9W1W1at3u57UUTJ9bSxAPW9YgOQMsvj1I+pO54sLHWBMM+jtCzQEPbYBrwtpmp
lNtimNtVXRdkHljGSzsFqP8MQh/iur2ECzHf5evTxr0fBRZ/QZWUt8VsWcic2Mkzm78KOWdhonBJ
kklPwZQw+vPcLtWVuSIH2gJSp9Sw1JfxOljNrHPKpmGqHvcZYGJVdpgWxoqk7Un1jz+X/cecixrh
pkUJSIRacO0jDj4XhSaCoUX2DYRODE1pnvhFZ6vUO71r4YYnGO7dTfVyBChofXbfivXB2zwuZhY4
ZU5gdinRws96dSIqy3Iiyloi6gw/nXWxCTfpPSMcayT74BSYsSbOl3wYzq2JX3O2uFGvoDMRqjnw
GlEUgBBqx8Awdb1wPVfXm7hVHJJhm06BxYubtOfSlnpi5r2wmS8yN/pPa2lvmDxcw6juizJ+xQT3
Xeo3a+bG0ZpYwD39kPlzj+/r03j5E6RvybiFkWqMWaGDYH1UmCgu9BNDaulmZluvg6tDS8Qjt1N1
naKY+B1n2wpC10bh58B49x4001qjXApEi0qK+Iizucf1mbi0Ji6yM2tHuDHU7gBVVy0GIbMj6gj6
zAt7zoQIqmcmoKaEIcbBRMfgj60cmLmqZkxMfRsD0ChBA++/jmCD2WaxjQkbkcbca/1xfHds5gLI
hBXD1UTDStXQsDKkDMo5QXUYOYAaDAQ+of3YgxeAyceZixoTG0bWDYErtXr+R3TtzjcsrpvDqchM
vsk3ba0t41W0hmYSiOE7Ev5FvD68nyskzlkU/372iUYocFW1waJzzN7YQfpqFv1yxq+vgxM7drYq
ya8DalqJnmKDEfPH+p2xPW1ALmyKnfMlXv9B5HXAZVMhQwzNsQDOXa5Iq2xFcbohgg1p4TzZ+2yd
buBjRWD4V/f6sJhzjuvUAIPUSGkjMQNyBaAf4V+o7GIEwqRtGG6vwodKu0vI8SA8vb2T148yLDkq
DVPXoH971VEZLMMITbiIh0rvkcxjqkxvd7TP1YVdB2jpmG8KyENvG71OaIVRMXcjZh04aNJ+ZvpI
nxEmk/ZELbu5C7R6lcbLJP52285EB+fSkJSMKNCNKOURQ7qXfSo6uEMH1EdCuHySsUJ2zNohJPD9
qAWxXwTdMHf2ps44TXNXJJU6jJlSPEyG0g4jC3JZd3QyWkcBok3ggZwEoCGFQUg+0m6jZrnQ/nbH
D2D/YEAYEw9aUA/Qgje2y0BJ6CL21MOYqIhXM/szcYyo4zAK5Vgg5A1TOkaamum1mQADzA2/vW82
qFwtow/e868G3nySPWdO2o/YKJrDEW45P9q5e9gll6T3H+Fa9fWt8mY2pZi0xqyLCH3MH8n1Bgdl
hCAsiLDI2tsLxCHW5Sv6P595qT2WD3PvmInE1yFJ+m1O/JyzsJfbZp45YEp9ZTuuxRxHuwjvez9f
qBTF5ic5JqIsdViq99A90Si0pJhkp6PXBT0HN0XZJAuZ4bQ2M94xacJVHcKCB05Ddt8ewFJttR4b
uHE3SN3uoZvzlt4XewGp6Cp7QBQy/xOP1Khr25RMVJX28uUuVrCRG8MRHUrzoVlBO7EZEVO/hzBt
XW4CP/06s8TrtNMxgQeR3nJAHUeV7irmz720YHTVV2rKQ2SB69iHqL1fCVCSO7e4qQ3VKH05TMQx
SijXosyhdVttYHGjZqLqd/S76LCLomDdWPX3APSv0oPqgC06cfuXuO0fC3iHgiP9Cj1+P7Pyyd9i
6UQnk0cFqc7lRntwZzgtigp+v67vAefBwu2nv5puh5dsRYbPoPLyts1pk+TdpslsGO+mS5OGfrKK
vGT5DCPYsDjGEJPetjB5COnQ/mVCrhWr6iFJ6gwTorgvitOo8jIAsqooTierDl6WuW8q9uny4YIH
nVmUHDZ3Gkj8RyyWSwhS422xqe+QSSzpFVp+PB9DRb52y5703eB08AYjU7g7191KX8E/eNrmwdJe
NktxRnT9/dxn0yau64slSimkHnaOhygAOcJz+3EYFu09GM9lfad+P8BzhEb8gtW+hksYqf7gc5L+
mKKfT/PJkDwmQODmeMpgKKlWYhQ2WdID34LvWigbcUDNmX6hNbG3vyokAtYiADyXDlrw6GawO4Hi
FZB5vh5scM2O9yeLspgjBfQG4TdAsksrIXzwCkyeopqIktLTuE0z+if9CqjHIns/PjXpnMWpg0d8
Y4DDIu2ijXdp0VIDq0pMRTyulbfR93wNFxqCSy/GC0p0vLFJMeYAmBPdZeoUPDtU6gQ8cFz5fjpp
haY22LQW2U71QclvlRUTJBt7rd/N9Q2nFuhaAA+p8lNql9vnmd5DEJqDuSqteJEw0ONoM0i8OQvS
sSttFzWGAguptreyByv/cdvV5/6+9IkQF3D6Wvz9yPgwdp+9fqbtKU6KHDZogNDup3lreo70OQY1
bMvDSQC29gLbd3xgBG5fb6qZbZrKuGmy/LYjpfa5Y5fDYLMOdR/s0327NTbm2r6jb+Xf3rArPLEo
hHk8I7BmUaSSH7aRojYWBD8hgTB99NbBrt3T/V6Um/lqzaQzUxDgCCFyTVyQds/uGDRoj1Xo0/cU
/e+IlqdNcofA0DpazXaNJh5lfCISExFwdEfGGpmNW9ZVD5i1oxhefTGWIU/O4r39xqSeaaxOO9iB
YM96mZ8On6qNXZgWfnqWxWZjaVZJh2n7wd70S+aDN92j/qF6qfziYfjE2JdvffGezfvSzzbBV8aF
l7e/60QM5oFtOwZtR09Mql/+ANeJjJahp5BxlLdKtUXkF5WA2yamLrQLG9Ii48JKqmOBjeAh2MBz
/ileocqxF/yaYN8ZfqU45u3mUoWplXGZAVS2eNtf1ZVg+M4OJ2dga8kSgKYnzJnViv0Hwd4+MyMX
w90qdfLWxIwOiS2l1MNHOp6Qv9V0jIIn6wvkX3/jNIr4J8UXrBJ8TfBEHE3phBghHNT2r8V9zt4J
0ori5LfbatmvGqTY1nMB/9eJk+1RvVVVXYVF8YqVQT8wUlb1pjgi2jp8hEITPt9NM250xHv22Z0D
Oi9GV15JHudL8RPB2j43LgW5FmhTSJJLAZnHwy5uc4jM6iCb+ZJT/gJoHk8V+Pirx/kxbpO8jKkR
B+GDiQZzUG8ZnL59FCauBUrgv21IuUgzQNNwZJzvF+iv2tQ0+bTV/JS8GACQ3MNTNXgOKDd7Dp1p
KbNyqsxlppMAGt3nO3JzVJvANgqQA1OpDDAuzKcfyRK1nxfns7vQ6PW5SDLd2TMJ3nVgFT+DeofL
dtrs6mVwQcLRSFDiCf3+wAiR3jP2HpQuGlxHA3YjFcIhtXLVdUFh5uX2Rk9vwG/LksuE7dCqWoLl
In+jjM9VM7Oyqb+vmzxgQQ+SA8kpHvInat5YKHYqTr86ohTqdF9ur+DaHT313IL4BWc3g22ONFU0
LBjel7wuFwYEhao1B+OdsiKAWZ7Bs5y0X/z7mZU6UTo9yY3QP0AgXNqWtmiQjui7Yzxzuq4fNTS2
zgxJnu9Cg0IDFkNlxA0L0ieDb42jjAZaPRf5r08ZtkDrEa/ovlJOuVxUH1uKmiKbB4+oKEOJpEjZ
zA9WTC7ptxlDginUsMq5lkFYalINmegaWq/sjnlfFNJvu8JEPuTxPHJE5BWARzEldP6VVGVUGu3X
cd65XKDj1vMRR90BjvYzf3Z+Q1z5l7Heo3Nt0lZmA8GqSymBefKUFr6u0B+fzL1A7I1b5YMoQoF1
fJ4HQk+4oKBxAuqoqYAB5bqhm4123sL3t8iN7+5x2ag/T+nz7Q28cgidmp1B4LVwcqB0Ujj0lBI+
0ZgmuQAlCdizsRHkJLO35NWtLNkR/35+mqBg9Dr3lPr2M5T5G/eN9syU80Jd5H63nfPya6+QrEnf
CQEiV680rDHcOoJ2otu4rNZMUhs+AjmzPeOrYK7rkEpaeIatMrwgb2Jg1My7lCPq4224NBDQFgwP
FdIfavzkQdtRJpvbX+0qxgqDDLsYOqMZPKSk28OyM0ujw5n5UfhFiV6R7PyDv0+Vg6YPVTlbztwU
S6mjoOPvBznEo4WGBGjqLv83G5LnQeChDJnGpnktwkb6zmg+3TZwFYTEJp0tQnK5+Mh8nIpKh691
8IAanbfUnODbUHawT3j6n+wYQdzEIjOGv1A9Z/4NUZp5qjWMGe3po67rb5BI/YPlnFmQrglnMI7w
f2GhUNR1Dj4oT5kNrpSj7df5aeb1fBV5xN7xzLSJCtTcf2VRZ8tx6i6n4tXh0Uzie9FmFPqCzYwH
XBsxeFkxbECaTvosQwKUPM8MrSA9V8uv0Qjpe0UNb8bG9Um5tCHvWlGrwSnnDDY1yqiH90IO7fZ3
uaKUEo3z82VIh/FkR4cUXmHBzrPU4oXpx6vUN+FvYGQDkVR4ur+o2+L1ttVrsJpkVbr4RsOpEjdn
8wRCd1jZ5M0NlNQaQ36nFwEnF0ksL62SOT/tuIdPyM+5opIZv78+ZGLxdC1E21Y8Jy/jOpL1vH+y
08kfal5axY/GvVdbQMnMrt9e8PVFZQCGA58g2ky0gqVwUcfpKRhU1otWy067izcDkxPzF9WcGSlo
hCWCGocK4n2qDvtmozwiEPvGBNZ5ezWTTnO+HPmGUjW04ND78Ntv43r4IIYkUx+l928OCVm2D9fW
zEGYuBPFBhIhOGwWQUpyU16ppQ4R8IlSg7YWmRL8/2QupILUr/95poR7nluT3bNPzXEosFYvBQqO
LuSq39qARQ+Ph60g9Jpxj6lzfm5PfNezgKU3HvKRNfa6DuKrwzvFnQm/11W+ixU5qpTT6m5SMoQp
LIAAbh5jcqV6Icaf07dzZbdpJ/zrU11N3hn1gcluA1P/BrzGMMah2jA//nx70+gBXG7aqS9CXW3E
kvbFBxT7Fidf8YvlEXAdrBSbv+EWcxYltxdyUUUpPpOg/BNT5P3d8Al6+XvR6IOofz9XxJuKT6BJ
dHhSqV1czcm3jD551qgyqp680Zo3Y3kPKXMQzVFAXhfy8A7m5UQDHHZO/v/lVupdWR4B+J38YuU9
tfeQSjy3d+Z3IFu+4VOUeRpoNSjrmSgiPtDFewRLAkslaggUoWWI61g6bp8WrI6R/LXAKoZ7ffcN
ohIGu+cYAKacko3UgC8AYaCbcrlCrR51PQqbFKcU3fD6Vz19fvBqKk5pFA/ACpJ6XNcPzKDqM3Sa
GXF5axKB432wLJaHL2JOASK+l5kdnHBIHo0adBKChPcqB0mCxhwj1AeBZqTlWgHzzVV62tjIm/np
sG5XYrR2DlQ15S0XVqWsRANU3Y7CKlO1O+vptM3u693pWVkFa+cBrVTml9bN69xZuO5J6wy8QHUA
wACs3xX5ZdE0sXLSj8gFoNK+aoaFsRaD6/m21vb9igRhdqUTx0+n7yYqbZSEDBlbCCuqN4ZGlfmH
EQIo7Y1jIZoao9+XznZoJ84CuFLwIeJNZMMCcumfTZ97Rq822a92NB3atQapAseveqdv3Uft+23H
mchdz6150m0QlQ2Tumin+pXT2feQq2fbYxDCPakiDHPblLiYpUOuA/+EsVSgn69KhW1VN/ohJhcf
k8/H/ikz38Nqu7YrwcR429LU1zq3JF3adZQPiZti6Yg6I+/XE8T8rvGhnKvaiL9za0XSp2LUvz5k
CXa06L1RvappshEUo9VjV23Keq4/N7kq18Y3GH8EJi/dOV0BYZcj3jLH9r1a3Cc1877xVnXniC8m
QglgEgZTBdcP30tKsIbS1DtEcGj6oTXZFfXnrPd+3P5AkyfYZsgWLmyLMpQlfaFYscp+LE8ZT6a1
ftyqqwq0aeyX7ftxlS7Dp/mC+dSqoP5mLt2gEKXLtY2mqpO0GgEG9GW0Qy+u1dXtzKJE6i67A+zn
tE6poYDvkM4SxofW0AvC0nL4qa/GrfaY7g5bgQmeDYFTrieIzQ1wXbaYTbuMEockMLyDLaoO0eLj
uNYFHADVQJToxWPNKRfDMmWIIVz+nHPDCcsiRdC5aGgRX7EN2LENdLsjFNKVhryshzwP2YcmgF/1
VH7vLGgqh2E1s7XCt6WtNYDNERYZpwRgKb2aojRoda0gTB12ArYyNMv0PWxfC6tc2OtsHy+zds7k
xHG7MCni9Fkmnh8PhebFmBTzE+bKGdfJErWY8i5ZdNBwwyW2QBECXsjlXyoE/yeH/ERQvjAtnXQk
idRY9eoMEOm9Yz3U4bObzTnrxDUDYkwMNSJGBz++5EAxEuJ6jMIOKPbsPthktPv7Z+dZTNr8jYnj
SWt0H+hBgPqG1P9yM4M0H9z2QEypv0XvjLXAxeKnzcLaIxrBsN2Mu0wcdkPX0R2AiAUMonyHZn2P
plGFnlD8AVLENoXX5rBEJM7k02n2olifABnMITVmjMpXaadBRTicMHrsxgejgZwarM7thc2ZkI6B
N1YNguaY0JIM7RpGUtt3ty1Mpa3nW+dJbq+WKGggw5j94u6ISZDjzT3CXjzbEv/7bVtzq5Hc/Hgs
rFMjTLWMukb1y1DvbhuYqk5AnQYFPGBUgpX8MKzUNKAvYJHdrLR1vzt8/Ivsy17nm/jbfAV96mK7
sCityUUV3QtqLDaMlCHgmCyrH6IZAUshRN/AF+cqFFNh6nyJYpPPwtTJioMjITPzmXxZlBpCybSD
E0aI039KOQSt2LkhEbTODEVIQ1eFhqEwpZusvh4Flk+1lzOfbCpSnJsR6z0z43YJaGUdMwg728AP
VlDCvVUYJDuGqBst5lP7WSeRYlNl94UWnPhkaLCiyu0XtLB3RbeolvBTLeJvSCUfjsvZTtLUlXa+
UHHPni30MKZOdSpZaLUqd96d99pvBXqwWxqAmBfRZ+/d7Z2dSL8vvp8U8NskLNLowDJbJLNGxirN
+yQcESEDcZq93LZ1jU64dBa58VLneon2HIsTkAQhT+Duxq9IHWvb6MlewpYNrgzOtlVMXKm+KtuA
EmjyI/x6+2dM3aNnW/yrFHa2xSUdw3Q0+RUppNl0IeEwTBd18eW2lckwRn+JJgN0jiS0lx8SamBT
LVThPydktqIUyGS3uG3i137J+Y9+ZkM6FWYUu6wGG6JqbNzBxr8I3trrw977o1P+ezHSYdCdyPUy
C0OoT4bGXWP8VLW523n6iP+2IXl+Ende3Y3CE9ceeu5rmt0rc2EMC2UvcuW5CDl9pdEa5uFOAnmN
bPJGx6g0T1xpALz9ytdeIZ5eOJSXyvdz5aVJnzszJi2uZ8g/IHXO/LLIaWMADtsY+YzHTR5lHk6A
/gUhqys9NLw8690sQIk6Vx7iuyxYdt6T8vNozdAkTJmhUcF8u0shAhDjpWOP+ukQa3XP8TnQcYbr
o9LWhbq2u++uFczE/alDxEXN45ZqGeVNyVZXuoldBbxnguFJHz4ekje3T5CIbvIBYvwPVhbKONZV
1a83W7TlUBP1B6pVHvz4CL+t6vBnb3mLtHpt8x9aNxNwpzzBhI7VhQKNBcnv9UHNYvOEeKwf0lA7
WJ8PpbNI8j84r+dGxL6ehbhU0eLc7TFiM7fevauFFkJn+rc3byrHELJZjgpUBGUg6eqwqzyOk1Ic
WBRjY2PfKVueJ/B7f7ptZ6o3YYBB9sDpgum8Luyp6NfphiOuYlJPiD/WAmM5LOOP+cba3TY29XnO
bYkodbZzw8F2xtDCVhMypmnt8vi1nCN1mcwtzo1I6WDWKGrXJ6645LtVx4uVeYvktSGzOC2dEXCP
sjRm3G4y3J3blFwiKbwRwlQWRmLRwvCSPQVLHUmbb9E2XcPbPZdYXJO5iDB09tXETp/tpBqMTqWH
LHLs1yq6hmBVKOEX9GD6l3Cnrg8fBJFDTnx/thhMnHvtifXIR/vcvHQ3Mvjq6QMB0W/hZY+jl6JY
3vaUKQMCPaJrUFNAaCgZaOLYViNUCn3ql3vVTT/Vqf7ufzMhhT8kcfVjlGHikH6uMzRY5mTjptfg
MTriEs4BS19+o9QOhzRFNxOVgIfG3ZbtH5wmFN3++/elEBFlqdN68Bfx95/VY7ro9X2slTMf4hqj
jKedWZFpg1zqrUaGojuuzWiYty4eEFkooCQX3D3+4Q4IvX947/rlt9m5xqmkBdl6yq5ATm0oAi83
0DxGpqpAC0djDPGGlxzMYbhzNkzagqqda5xOBsJza1JwKhWlr6BeFQsdVsZ9sjbSBUIxAikQPB6/
3na+X1hh+QSdW5OilHKE6aVwsaZs6/v8XnRTwmewFiL67t17uDR29lbAAum0rKLVXACZfC0AmUbI
TBDMX40xmm6fdyh+AjCj1Nb44RfBt2w/F4/mSvwWhOt3oFUdiEOdn/ba2Dc7HbzdHJZhIt2hwkgx
VaSJBqXpyy8c0RO3ukNCEzJ5F6ufD+aTebgfuscBKafbG37NjcQldm5KOu7WAB1BHmKKZwPjEarz
lJ8CVE96VEKMN00f7W0N5oXR3pul7TsWYmTMIGwTB8RUnjykof7x9i+auOEvfpAUHqokNE4K6joo
Yse+138bGgrlkbEYxpl8ZSIOkQ8xCgh2ndq1fIx6vTo0XpWefMN8CYKXNt3eXsjk3+cpBiOqJfhG
pDh0AJ6ZGwk4Hj2PNmqpLKNjurptYiJxEI1jmIMom8IcJF13B107FF2DidR7e4TF0G2XNZWJ20Ym
Pgg/ngMhIioUf9KRPCAkOdY2YCw34ns70Xo0izvVq37GlvvuT0wJhJzFGAG6j5d+X3RJaWQ9phJD
8GL7qvlGc98mxgwUbyp4uxrIJ0+oFxBAJafnhXGowxSdnW6vrU8wBm7DvRhgFBxB3s/Don4QSOfO
n+tST7nEuV3Jt3tvjGK7FXaDHFHtxy54vr2BcwYknzvGbmtaNWzSFcTi3vEZ4e4/8Ab6+g5kxjzD
eIxdfiIzCbvaKxosHF6TwzoI0DNBCe7w7fZCpq4dl8F92/I0puWuAMDOIVfz2MGOvhE0Y+Feez4R
a6NVt5gdGdP5zdKlc2FL/PtZ1thrbqe4bYu4F69yMS4Pcgx6/dMuWR2fipmwMJUUc8NAP8Rc/gQL
gukekO3uiTsC9WRSA4gyYI2C6N7eNl//Ob+NmNw6MyctjrjhOb1FPLXeDj6SDJvgk1ctjI2zT/Yd
+ugz/jHlgYQ7jYMlIp/8eg5LM1TikdWVhfI2j4ZwYaXHmRf0VESircmANUOE18z2o+KeNKtmSZHz
YrvlItL2IwR06myWN7mYM0Pi388cI8wrwOnEcN8c6s0RSXBm82di0VQIhxmcO4KIRL9WCuHqAaVK
zyCEj4Ox7PpPeR6uW3fmqpvqBVBvMoAaOYJxSB5SqWDCcHurYyEP4Zfmg8mTqN1aq6ph5PP0d3h9
J3bOo1wDPwtTFtd8sJnRRmqoWSJrTLNN+iLUVMot4l+jXz6G3xlgnMXeTXjFrwF44hKa11elAacr
2yIuFZHJnBhsHcv6BWqdftknkG8YLpJMMyFq4tPRA6ZEBFyMMoE8cEZqEVpVgEG7O214cSyDMfiu
Raimaoxocai3rRWuyrhZIN/xIdKKbR3Ha7Q8EGUO5tRrpjYcKVd4/uEjQl9AuqVdO4rSNI1ynp67
g46cDInzyqMBeDcOMFmV/mHPg2RmC6Z2gOknxxRIA53n0OX5qIaT3vbolvm2cUImY9cOUEcf//EJ
ocsOmIzeMMD5K0ReXJWtBxsteVpSbY0OgUfL3VlZa85ErolDgiExkcmkq2jWSqtxkY5r044tPJVC
LOCLEOSJADyBHhOcSfO96OtvJgzyxajVY1hO35Sxt8rRwaDrLgtlpx0+3PbQub8v3dXGqYtO3RDn
aDlyU9fupjslq9smrj3gcglyJtWJhNFiCZ335ljctaGO5u/H2zbEvl9ez5c2pKzpaNtlBM9X7lfU
6I2i+t5E6tvQgiwWjVrMHd7AZ701QvXzbbvTa8MVAHeTXcuJr+aU9XgiEfHb9q7qqTP+jNWZNGf6
C/02If797IJxGqMfrJAv1IePlOfTYoYZ4vohKbbu998XSzz7+7Z7yqquPaLEFpdoVd7FyrdWXZ0Q
aAmBPNzeronO0KUxyd087ZSXR4PFjMM66n4U+rNyfOI7rZ10X6G9Wg/LSJmDH11H/UujkgMyq4P+
uMFHirPYXZjV+NyVKyMUcpP9y8wCRQy9ckSkWwRRBM8TOdyBgNL0skly/xih2hiVjBR74dG4rw6F
62uB1yzjAhRZ0hTW/caKmb3pUwTCx1hbdLYeznxb4fZXv0bwodB8oaYvT9NmWd+URpUisZLyJh/3
Sb7PhY5i8Fi0j45azHzeKXNUvG2qj4DkrhJylISEbBob7Wrv7OJNalgQsWzS5NnKPxT6+9tbPXUu
tF8yMtwuFEAkv7UG3aw1Hb/NvMTP4miXK8Pb/82E5K1WlxaNHmLilNBaH/RHrbHf/W8mJN8sg7Et
K7EKJJ7i0fDHSF/etjAVos73SQqNTuS0oWJjYVBQR3b6O7sxfMaHZu75qTBybka6Gc3YjXWjwEyT
RC+pYj3kRtwv7Lh4b8TauurGP7jyqckAllFht4Xh/zJs9TTH7bLDtYextnw0kyiemLxo1f40x+M4
6WlU+ujxUNGl5XdpijFyag4upvRD66zoHYAC6xRv5l0++Z3OrOiXVhwz190ayWffNe+4q5z0UStm
cvyphegq5SbBQgKfn3xkeA+ZqUVwGk5vbAMBhOzrbV+birTnBqQD0zrO0B1dDOQe6r7BBzd7QtpW
N+fm3ybvEVGWI612GaiXdRXCSEQf8fXtDvmRQoiWOUvbUbZ5pnw81spX8wRnIG+L2O1mmBamghw8
sFTSiGXXNUF6mIrntJimW6bB6Rn0i0FvmAdsUuMuK1SKAo01LE9Wn810uKc/32/Lkoc0JPBphBox
UuX3rvnazoEB5v6+dKTqdrQttGly30Bd2M7ax876k1N7vnniJ5wlG5FV5iWKGLlf1vrKOxhLk7FF
z5gDN0+dJW5fxsNNg/65jDcO7d701IazlEQqWkLpMvDQ5FXm4F+T7v7bjMw26GhxXVklZsIBBfrA
WHVtAcb4Q1vOPTxmFuRIIShuoKTWQiyp8YMbWMu8Qh0ZCsXbx3cqhp9tmyM5WKAdj3rVYyVQ2k2Q
16/O6K5zDSX6Q7AcrXYm4s1tn+RvQGHV3jwJc/2DGn2vzbVrbRUgDrdXNb13cJKJUS1QFdIVaynB
KRpyfK539pk5LhrEHYK5DzS9FjIsWn6gUORs5P+Rdl1LcuPI9osYQW9eacp0V3uZll4YMtM0oPfg
19+D1u6IhcIWZnRjI2YfFNFZABOJRGaec1bNy9tFxVpM0u1WtPg8EGiO3XMGls/ryxGeUkCKWNfH
QbGG27WhUrrSsxFjC+XB9m6SRHJJCLdr8/e5I6oW65p1Hv5+7NyqcQXBwdsS4e36IoRBdGOE/YhN
HIiHRC1r9k1iQJLSwQ2o93NO960Hakf1Ls8lMVtQUEUpcGOPu5gywOuGlCXCrEM5fej3yV8g+mcK
h6DMhBacZHmyPeRcbqhc5L4TlqdQlL9/1l3UjZLLQHhWcZXr8Di4NU95mCrKWi0rTKjZelO7452a
ueiHtfvFpWHetS/XP5jQ6wBfAw4c0qsXnSrLiivFyGGumqvHZh2/VRN5vm5CuGngPEdREKR+FxRi
AGgsFEowTZCPN14OGFn8NCsy3gDhtm2McNkwsYzSbl0YsbKTZ3zT8pd1fJvslyJxJGFH6HPg8tBY
dfNd/vrcxws91Yc4R03CmcHsizdvk81Rv3wY3Qcz/myAnGxpze/QRcUN1UaO9/P6doq+GF59JoRy
kR0DvH9u3sG0ejmW+GJp9RS7RzeTlRPZH+AflybiELrg7L3Hp8XlpI1gyYEB4oP1ujnaAbkZvqMW
9s3MfCigBDL2BUEjGowHACah3YOuHEZDzpfUJt0KZXcEWabU2fogEm5CAqUXMB2Fsf8N3E3qP2D4
Fa/zb6s8UgJaBmWesmvKBhAsmiFdG/a114auU7t/5WkJoVLUPZFqrF8dc3Wi1ASD++D0ZJ+VmBLQ
NNORbb3oqGw2wuPSgbZVh4qglhKAQXl+o4hpvQ/+i318WC0fDI1BfiByyRvxRjApd4BUAOfiotqS
jbTLbLb9D+5+eGSEG/3OYOAtyD3vioDur3uwoMHHvvdvg9xhtU2j7BwFHrbs8sd5Hx/JqUWDjwHF
ZJUpUQERTQim3omHHir1564FvkQYq1vc38AG93sCkdD+KMf1CYPC1g53EZnq7HV9CzvT6Lt7b7fc
KkEXOR+ZcGe2S2U7yDK2izOKSwJYdWgWX+AIjdLwyinrkSycutMvER/lTgM4HnKrf0DUBTlNxLq/
rbFfs7nV19mzG1eFNecFcAsmN1OCF2x+TZ+ZZDGIUoPrDiI4BoCqsyAHCDlgfpxDorWwdGsDFRCz
+56V9yXiTiN7MwsSuzMbnA+WujZgqBg2PPMHae+Je8rr3FdSWdNcuBamTwheF6BZ+Sy1bkvoUxRg
ok8Hj/qxBaYLS39UalnmJbKDdzMI6IH2x5gs5+h55xJj7aFJQelD7J46p/Hb4vX6d9HZSDfndkhP
DdAyAX0OkQIWSTaO0BESO4WbZZiZX3foX+/TIN4rDxjMHiNGkW49mw+NG6TPw717Sw8y8mnB1YeW
E0ZqdFRh4ficeTDn9+DxLoFDdz86A55m1bfrCxQdY6g0G/gfGHo1YLXOF2hO5UJTq2bE5CY0YQAK
YM9+jIZYAdQI/UXSzdYFXuihTwqyPYzXuC4/9TKOiwq67Z6x9Rs7C7IZ+i2uF8ivrv702QwZc8j0
cTwAf/QFgOSd90EFT08a0c9F68v0Qtmp4j6uB2Y8ML2iWoU5D86DyDxA18SD8kSjvlnOvlajCTLh
qx+riyyFEn1IDMBDCwfla4wocPdcX4yYhynYNlN/gQAkCHteINy53heFX/ka/hN5x56Gkq97eUbA
ko2YwvjEGbcY7z+GWg9jMmO27JfMLXCFcQjF2bD8AO2k6YbxU6gHzfrX4ezcLNuNzakZ2kVfi3gC
DM9QQN0ANbn5Yy1V9bh0JWYFyB+0gjHfxM+0pdRoBhRIwHqEFmYB8Yf3HubOiujD+GOgfp9B8RDC
9o/ks2RbxZbhO6BTYIICXPrmlQbg2CUsg6+vXQ91tQeSHrQfXjD/WONHj2IqFgTruJlkHaBLP8KA
JMAaCAkgirkAZKPIULnqUEI8fn7U4hfpY0z09513EACTPYSm0fmXG2Oj7xuzA2+0Dt3I0vMnakve
e+yeOT91IByEABXAGTh3FzwHvTtavZnNJdRWNbQJrCFcpjVyKuMpNyFwhJLvXbl0krgjyLjPrXK3
n+7E41gnbYGMW/sBYHlA77IotgKLjbey+d7JDMmDbEZeMOJ7bpbzFJ16UEhIvSwgb/ET4yOA8NYU
5lOAftm7Rkvfhdoh2yuYxnpdomVPdrLfIGj1n/0Gfnp78EDzkypuFszZccKwhPI53XnBst6N7/ji
ONAlX1gwcnhukYt2Gvqig+XBYmE+V0czynfN7fSZoUnXoDYj0JMr+w7vqvhelkgJ/dcFWQzGHVEy
5atXk5OYZtNhvzFv4OfZ57ncXT/7MgMsNGxCWzmoHklUGCjyU1s/r5OkaCUKLbgg/l4AdwCnGnQZ
Re3VQUV2SZaBC7zxe/cZyZvsSrrMqNlH+m2JOxGN6i5o/uAjqU80ZiIzENTzgqQ7srs/jaRuKLPH
HQW0EWhS2MzePr6zdowCKjuNIbR//4EMp2Qb39sum8+E7L4qmgHbOAOCkw8YjNKyUDfXD6pMDFzw
tmP7CEYrRmrFWlLnHrGkeZPnNTwCFM/xnkkqkKCHENq+hORnJ3E/qTXmn5uFxSqU18YR0ROzZmtg
7bIbJQB30BEoW/lDWZQ+bJfGJUhOPzSqV+GTpU22r/p1jzzyWJI6/JMz9XsHuTOFSZdxWdFoC5om
KzBlgHF8T5v2141cvovPPxN3sPSysDLHxFqm7nVZP6fuE5m+LeqONHpEp9RXhh/XDQojBTp6gA87
LFXgguBQ9607NiA8040ZvN8KpnnK43UT4tC+scHO3MYb8DgoEnCTYedef827MoRy+2r/p5LxB/O1
yGFtjKKCml1XLxiluyWNy7FI8sA7mDfNLn/ApXkEfTX4WP5EwgOMe1tr3Oq6fs60XEtzUKhHNnTb
WuI/kEO+cyKKezyaIiPAa5zu1BD45TC+hxqExGkEz6Pzn8Ad7sTzimIZ5gLzy5X+XgjI9stNeXQA
mUZq+e8PwtmCucOt2XQ0Uh11qY6YvgY1xTX9+e89BibwoATVNCDM/FiPCt1C0iXYP0bNMTxA9OGm
gVaCHi53w51cTkNwCDA0jMItaJmYvA136qyZdL0zZnmwZCa69D8mmRCCAMSEGSUTIEEcXhUFFC5G
6XafDg1AW6A3Yyg0fCg1aJ/tGwel20eWWpW13xU+Kirjbg20iNWLWBHnH7BTshPNZbb4KQykAkVQ
0BJzN6pHvNjLQE0HVch4X4KwlARDhHFU/49oLLBsG2KGkMNSLyvIHUkmwJLAq2VBewWkvfRu8csA
BZ0l0HfLXk59JbgLtgb54rFrKuOIUgQOo2odOtJEjqLdAMgryX8E0N2zhfEV4RVsy8Q1sLAhbHRo
FBVQaLMbPy18G0p07oGEXhj3vuRYCD8dYxBj9IaXhRaghRW7nxRWlphOTNggQVhj/PJZKOMrEm4k
RtkgXwYREcC7z2P26OhlbRYUfBWYL/Pc5tZ11sMyxx8lS2Kh6cIbMd3Lin5A/fBj8I6tLFo5YElV
EjHVyzx0v1gRajsrkN3/xP/FC/vbIF9KmiBvkKQlLoelmD+kg/LkOM1jrrdv1xcmM8PtH7BMdGp0
rIuWmU+L267+qeiyuC+MW783z+CunrZw0tzr1hLhJB9RSGcugcPl0HCEpmb/2IBvcEdlAEVB1gr5
2t87yN0265gZNXFhFT09PT2o2qkC2YgTXd9AUdYAdVdIUCBwwN/5Cm0MPK9n9PhQXTh0IaOJGQ51
gVilnsodBDMfieR4CZ78Zwa5wBirM1ZtohOflLGfxJ/KHoLTyg0mntbk2ZLN0AsvbXCQYYkIxKA0
4LbRRpl7HrseV8JD/NQ+M72+Lqp1qDew2r0sKRK5ytYa+/dNDpaC7KpXVnAqFsZbRh/LWJLyi/yd
DeijcqiBR5GHVvZETdMiw2oW66+2+aj0z4pUPFsYdTdG+PcSpWhOYdqcuYR+c9cdQUAc+Vrir1Ai
h6DsR5lApegdA7E7SwM1KT49YtT5rhk5xQjzCIO5OvT3uaEhys9G5pMk7X19gooRGqQKGsorhnuV
KS+DNO2W3RqD2ff6cRA8DEBMgq11GPbuohmoUqKMg77mQbVqp0YzA6Sku3JM7wHK+1LRISqgw+Qn
8/zXdbvCPceTEYMvmP2DWif78BvHWalXpoWWtOjU2dR3waoI0DXT7bWeaO2XeliH9DDIEK4id8Vb
FWAlsDFf0pmmZkUzfU1JgFkiSAQlOkbKuufrS5PZ4I5Ebua4zypsae3ee0PUgFnhugEB9wVjk/m9
Cm7v1BW01ZmBvSuO6ifvITkYB+9eC4twOkDRqZz86j7C/4dJ2NWS8ygqJQKoqSHVBBoZiuic6ybF
NFmLWkJjOFQDrz+YEPJZDihDo47YFAdWPCmk8ryiKLA1yl1IQLo2vduoeVA2xF/Rs+i1t8WWnQXR
h2PT9QxUBQQdPwlRLysu1QYUugUGeANtyd1g7cm/FztB431jhVuLVSuO4SYtIlr+rLsfdeNw3TtE
qwDjEMp/Dq6Ai6adncU2UawxD1z6MDkvpJGAEUTX9Pbvc+7tmX2fJzr+/jw+6+S78mlWPlhjdH0R
orC0NcJ5uNcRZegcGFFvWP+ZCVaYYE+UvXBle8XWuglCmAiB3KEHM4rpPhOUeTDOE15fich1tyvh
3oAqNRaAFGHCS8CzUB5ch/i5JvnmMiNcimFUhW1n7JsX4/wD7NphHy9R2paSTy8M2oAY4dYCPASN
em4x05jEbmIN/3l32SiCANOMoksHcBZ415e9vCogXNo7sTE0UjAAxaUz0zSYbVbRPLDtOVTULli8
+2n895M47NQz+uRfVjinxvCvUqMwkKNB0py8F/2dpT8OkV+DbxIvhjLMv8pqwkLnY3zXNpibIbfJ
RVKylnlhDQg3KZRLtSN0xiT3hHjrfhvgIo1rZ0XeU1xElraGJVk+UTxeXYweX/dwYUaNXjYmM/GA
RHGZHebNKbKzoejsdGIX3kumAFbPRADAtEsfs3HP9k4u7iYMQr9N8qzXdQ1FEULxvTRoOY36ya1v
dPe7lciI8YXfaGOH+0bG6Hnd3GFpzmhG1D0BGyW5UNmR4R+qm82zuI80UJMYbQ0LbdrtiXFHvU/V
5IYD5gmtXNIHFDrEZjXcWYobfVahKZsHsTc/9hUG/vL8cSEk+v85hMWfpvfkzkU4moPmZD0MmMTy
ovbHCJbRPy3ObLeQLXvjf41bW0qSYAvjKvO7svVrFMTUppMcJ5kvcJdFahFTqycXubi27EqTHMEf
KNk5sQkHJTRGEIC3wflKUo/asaIvcIbC/BGb5EWVSkH9j9P62wa3jLXrl9aesFsVVKEpiiOsQ+kF
ZX+D6ggbpPZC9fm6Q8iWxV0bejIsZOxhMqdt0A6en8mSKmFKzGgP/7tz3A1YUccbihSurUPuWo2g
37UzjxbiA5N18SLnq/fUoU6fpb6FcpobdX8WKX7/AC4IOk7XZmaJFNWoG98gb5Clvr6J4g/ngXYf
FB+YRObT03Es7KG04BxzMDgHpnjdBnFoGr5TRsp++CpHrQtj08YiF5v6NFMc8IojrchilTVjQXVn
ZrqPCTd/sZaP9vLX9TUy/74IhhuDXIDqDFoOGJ4jgQsFgwIacMm0KxIqCbkacwbejAcBYSYKgjyG
n/Pw2qlbC4LnN2sDGCEmYN/oW3ZL8Oy3w6nzMbmH8RkdbBne0fiDGAwxJYyxoC8GPQP+iK/9MnU5
bHugzi6qQMnBf1Q8Xd9H0YHbGuHOeNPq4KNgBY0+nUKIRcIpZd7Ibr6LPdysgzvTw1StWd43eMbs
ig9lVGNouT5a/6i1IJojgfbD7z3jDveMI7UmbM+g7nxa8c7FLCBYL8onN7QiG5wX9on1wUiY+ib4
4g7Oh+vbKXLLrX3ubKtTtmQtnj3BVEwgID1a4Cuj9fG6EWHhbmOFn1TpoXDRJSWsLK9zlEAdtzmw
IV9zx0YBZXU78Tv+957yDVpqKWNPMxPdtpBG5rdJj5Dufva+QmYCNSAITJj32YMi2UjZlzS5iGI5
8ZAOGtbILoH78n7ERF7xmQ0Drffu6KOn8rOKqr0VZvcdyhdyAladWbjit3x5NClmRZ9T/IL8SAu/
fGYiDdMBGIRDvTc/LDcMgqCjZ+UctZ/ma/WsH2RNO+mHZqd3k6+U5qjHnY2foD+tr9PJQIW2DS0L
besCQm6ytqrEefkWYUlV6AXZHc5FXaCjs4yvShJ/t9NK4r+SmGNyMafWZ7AAxbADKQJ/VTTf8j5d
PyHsL1x8OhNVYCjQoLzBu6xFYrtUmcSRm07NTtcrZb/SqbqZFK0Pm2Js/Ov2hDu3scc5a9YkPXAz
sDc7Pfot9w1oE93ZllgR3eu40V0waIHAw7iAwFMnTYfU+PWoZrT8JrKX937LP31SC74UUz/GCAMY
8TBbzT1q2mIe7NZEIgFu6sAAQTRy2us7J3LxMxPc1rWrYyWeiV5OT7Ei1j9au8B47qI1qndQKLEk
t6psSVzi0OZQXJ5nVATV+rmGEFFXquH1JQmc72xF7BdsDq1FNSioTiz7qhGZ1Ac4g++gKWbIyPBl
S+EShNpRauJ4yGRbEywnVgi9L8nXES8F1KcM/s4kEM+XApI4TyPtDAvNPN0qSdp9n4bmaVmdfG+2
hUw8VWLuorsyE71KJ/YadM3HHpV9q3fD2uigjbNIClSCE4uPhJcT9CqRivP1KbpgJDpZ8NCYwLRX
ticN6idV8/G6JwiNoFUCxDg6y4bJZT5FoWr5aCMr1tzYz1WMPaejj52UxAWhGcDVEBkA/sMgzvlX
qnRqpBVLvjV6P9l3i3qXNIfrKxG5GpBSQKpA09AxHc6nsw61h8xg3RBleZjU4nbGGNp1E6JVOGBv
B8hZB8SH97UYrCV2N6SQrqfVsuv7EjXWPtbDoc+6f38BoTT5tynez/IM9Dv6iBOaqBXAMFPQ1X/w
5bcWuMDpLc48e2VGAND9HtdfFQiZOJLMXXRYtia4wKm2mAJsErRXkgksKMr8lkxr7mvx8DCNqczF
RGEa9PpAHoN3B7qWfG5grvmCKgOLNb/CNKvlpm/5p39WyhW4G6zZKLPiAQusKefRq73W2pLpeJVM
8Ws5DC/rLMNeyExwHq1Vg71ahlaihVN8KYyl9KtRpooueD0COImjD2IDcGryddsmS4oSnNwEM1d9
aGj31CUBdakPePjo3nfG/voJEngEzKHRBuyMecm854Fkflp7HWMR9B68h76tkv1Mnuzm83U7wq3D
SJWJGorLJsrO482od7SsCb4O7Yyon7Wwkt1s7C9w+RtW8tsC94xzPbqMWq3lAemp57uJ+bgu3uIT
YwgrQkI7J5KtE/v3xiJ300FXOK7SFf5tPMwRw016gLqWRybb/Q9wk8IvBTwZ5goxJAo5lvMdrIvG
GLQO60tPqnVLnPC9tgZp8vK1HUE1eLCeWPojtywIshiD+22Y/bBNbuL068yw4yj0p0CIrw9AoO36
UUYrIkpUz8xwHoKsWyNxDzPmXdqF4yeMwGLa2wUlGYPM1aEupaQX+uRmYZzH1G4H0agB3y/Fm0Jz
P5v/nlULIOiNAc5BwEZMe9XK2sAeTrZxT5fPlv75D87VbxP86OBaDd5orDhXY6KQu1hfxjslVmQf
R7JT/OCgNTpTOzj4NrOdTb5XMWRd9XJ9JeLjtFkKdzn1mjnHtMXnKGn0XoIso/jYlb4a37jgCPPl
QGvxskDWxbjPMTHDXRkJmLrqqcPUSz85n9LMulUUWZdMuCqQO7ggtWMZPg+lTcembTKaMwLb+pse
JTfoZ0bkgwVwtRygLhr9AWUyEBPg/HeAvuRyiHxCl3M0CIhU75ioqHZL7ia/PGqRfivTFhBtHnin
WYkTmroXoxrVoC16U7UkyNskIOrtYn657hAyA5w/tHTVoIsBOhbTeOrN3s9lwpAyA9znj7XYAG0y
9C+SPkGbr/MX6cQt+438pfQu08hQlJeYP5o4WttqILxjV4QWZjcZ5D3sBzbWrx5kohNCX9ta4wKa
QxWDtFlOghTiVrs0WG81iMP50xu4/Hx6m32//oFEDXvIDgPY/J/VcfHNXjqbkcSDYeJtjtTIAvu9
OvvxboR51GqzHeqlMhSa6BpkmttgI3fYGAp3DZJ8rs2mADeL2uuBW/RRpnwtMZQEIdHw+vKE7rGx
xN173QRtGddltAhVrfrloqu+26fBdSOiy3W7HO7WSwgFeBrdZnDSfs7c15IuviVjJ2B/48IJNwvh
3GKFcIWOewgp5YisgTwNajhOdym5aTtDshzR14Eaus7Y9kGRwQO29LJT1aRFUFB0zBvmj6S4Sde7
uJe8Y0SVXgewZMBcIa2iXhSZNLsphzmGQJL1oAGKjKYRTlf/FXz7ezu09tbbvHPffVB9KO5ZqyWT
YvxE7rH9CVx46gbwXtVM4cUYAvIN5CoYS5jNUPnWvWGS+cgQapnq/3tv2drkIlY1ZgAJmTaETPQT
NR/NcT+a+z8wgTciKg/gkr/QK5tLLxlUNcMN4n0uFgq/vy1dSWQXOaQBbhhTh2D6JcUkyCWstItB
h9/Wj3katsmDYt7aNtQEZBpOOtsR3ve3prhDvJROZxQVGMo8d1kOaex+6xfTOrZLotwMTd6Hvd4M
+wbVkMhcFDVU7bq688bkK2npcotnMvRjVruafWtRStB02f3OGZrxOFk0309WCmHy0YBM2KAP99nQ
oK/XQ8bi+icRetpmu7gYoRRKl8QET0LPjv0CLCMjUQ7XTYjCEOQdwJ8AyYVLqswhraaZMIGCterD
3LlzXHIoF5nontCKB0p9qHGgxs4Px6czppXdkskgOKqvt+urVrhhbmSSOp3QvTZm+HgHonSlnzok
Di4T3FM1f0X5ybet9UkB4Uik5pUk7In6XRg1/r0y7iakpMUo3oosbw6W2qcRu3vNBndv98mIAEVB
BCr2sqtQ6Be/jfItvSrPcSmxj5ZMzYelND8MDpUQ6GrCgA6JenDnsMk8/rp1+r7qss4hgfZg7903
bWcHWZTtsxNDCELW5LhGw14mJCz6gLjaQRFtQD4TQ3PnL87azDUzLZBXEOAp/LVWzQBKP+qNuiSI
sT1g7njrd+H1IyBa6dYo9wm1xKRomoNHKtOaU+I2h2WkP4o0v+lTWeVAdA42pt6ZcTYvarD4kIIM
4Hcqy/6uoMZH3Wl/uIoszIrGViDggO4PXjfYTp4KDRlSDhIPBxoqPyiQcs8rHlFIPCOG+xr82fPr
NMyfsw+xz1rr0J2QHAvROsE8iHQA8DaM43OBy6rTfLBrhNDC1g9q1+41J955rYxWU2gGuSDEViFO
otucu2RxXhLwdjCxooOpQKTR3o1SgTOZEc49mqanU9JAX6W2PrjNV3u5HcBcft0FJTZ4qli1i3Pi
5Lh7aQ+KS3oqloeqlLFcyoxwT8S4cUZMExGCUFXofvWo+UmU3IG7nO4s8Krkd6x6JWsTiw4XmHkw
wgl3gOAkZ9Rxa9o5TJ1m9O4tekrAjmef1PnT9f0T1pAAv4VwCwhWLqGGRmW6DZ7A4BaLv9p7CyU5
BQXHBy2FBvkvyILMxcUmQT4EOjgDwAX+TmtoSZVm1rGdN+TbNPlamO+UoA2dNKg/ALwtBTIL7xrG
APZfi5y7a2TNB2OBRZBK9+V/8IeAwn/QnoDa018Y8VCzlw0PCh+XIMbRMUTCcLF8aSFTGt0mPaR/
wGKNKVyW7trHKaiPbKRCkUBVRU66NcYl106NUY7azIrArPvxQasHMxihpHu3equMZIJtF58h2pBp
gcgQqjN4o59fNuOoWZPZx3jEzuVN4qW3beHtl0LZZWP/kExGOI79i8RPhTYdTQNsWwWdIN9JdFIr
mWINhcHiON9k99aORMute9Pvyz1UMR1Gz5gE053+Wcl92YcUbi3IWaHAADw1AKzn63XXSikGEw/o
ZHTD2dDvwbmyc1YlkqxRFe0reD+hq4VnGvjPzu0sXl2qeleie4Fxd9ajx9wG8NPD3jletyRKgwAI
/9sQdx50rXanIp6xoA4cn/rdqMpINMS+72GgD6RYoKrja+9KPU4z8iMcua9zNBy1Axj+H9jAcb2T
gx5FsdLeGGP/vskOSKXO3ewgO3BX3M/WPN+AR+RxNQBes11Zfif0ho0x7isVq7ImTYcUYb4xXsse
5GlQmrp1T/TVRhMF2qgg3ruPv13/YjKj3BfrljLXqhy3QTfXO62oD+ls7HSySq4DkRn2mgH4ARS7
UJ4838ipcrWlnlEOc6YXyzsqKBOMMpF3oQ0ISoEwDAOfFzKGxtRRUhJ2m6Khasy7qQKS2dhd3y+R
R6DCys4ryogYPzhfyIjhQJ2m0MKDgGdyl+nmU5vFyq6vxjhInF42Cyw6UGCVAF0vQPSgOmVv6o0D
pmuXWVOyksAwfnrmndtI8DCyv89FIAAkUTD3sJyma53AqdM+XG3yJ3EdE7hgamVa9ReCHJ2ezh5N
sYpp1Pzae+zHU5FiHLe3fKP7aUKb6/pHEsX0rT3uylIdED6NKts1wE117UGdnMCuFb9VxpOREL9r
Je4t3kaA/VCkAWUMn92vTrNkVgXZjDEj4Zje9dYq8TuRc7P6DKMCZCLVXHDAaF+b1J4KBez1q+KM
fqWcpkn9g0cC9KfRf1ENvMxd5vwbbwNfCs0HxWqDhT7OyZs6Y+6cyB7o7ITwlzyqkUAT4yoCmwl3
gvJlmmjjNiQYMVTlDt8HLY/cDpRS6T5Nid+k4KBpJDmM6Pu4rgqEFJpajHz2fGFlBtZZq8nboLKj
TDupMgJV4ZrQ4mHqJqgO8QSmVMt7p2UJ2bRLQD5Z7ucdqN+kKEZhhgs2m7/tcMcVgz39mnTYO/Pr
EBLbtwPNnw7FbdmBYKyIEikhsWjjMEDPHo2g8QD/7PnG0cJKSEJh0MrUYOgdDKpIQGWigLq1wC1J
W0pNzfEGB2xyar/Uev9qwA0CS2lnsFURQyqwLMwgWN8er2B4wwVvwgitxZEwB1yTcDjNewiTB3nn
2w+/2GBlSZ7wo3mgXQf03WCy1NzRpQoCbGboYO0BX858n0RKkByLb++McLvR7yUlN1Gk8AzkEaqJ
gS+woZ5/MuCWUEGaUfdvHEhshXWPnCW6Hl+F3aatDe6jDfXqTusIG5ZP2qABAZEbqkdrj6mHU35g
Y+zKH8S/rUXuBOuzns01ChiBC3osEOoq1WMySXZO6OybnePCX7xaJvHcDpSd9q1OXxUZ+FQ0ku5s
F8F5Qm8U+dzb8ARzr+30YF789eAEw1t95wDdMIIHiLFF4tUR9hGjsLTxeJQV9ITugWo/SnqM8Nni
Er5JTy2NsEUq2XPTPS9AVyySaMuWwUd48Hj8bYKL8K2H2kxq44Albbr4ZvHTy9ed18SI75MFSJjs
1SEIIcjGGIMfaApwOXIVDRJ3vZay9nc8rT56QRGURG8rKw8hNCRxQ0GgPzPFZRZFPwCvmaAsVNXu
nWrSuzlZ71GVvO0Kzc/q5A5Xm+H3ziq5mWVL5A51RjxLxcxrHQxEj8C5dBhyDKERclsBPCU53EJb
GNpjnUNMjV+8wnNqzRjkBeX9bjhOSkBAufVRATF8e5xf0sN4qqL5tr3VZdmHKDAj1cUoDiZuIWjM
w4sTOptaljKp+KOxUxjg3A7Lk+vH/nTnKDgV1xcqcFOg2zELwqZV2dTdeaCsbcXoQB2UgxcbYYXe
TfGXwZxDvftSg6n6ui2R32xs8aRRYPjIOrtmkpYl4Cggtpk6L1SWyS9caKG54zNCw5dmlKkkCCIa
0hELxNEqKioXXZ5Za0c6Dmg3x9aEzkvpJ7JpeeFH25rg4knv0cqqE1arpz5jVy334NNRf05gD9QB
67FlXiJbEvfVkraDiGSBSRE60Ad1aF66REZ8IepUbreN7+YMJFOBMlEAXgrnNzWqdgNK9SDXi/IH
pupOM3/+Adygt8e0DXj2IGEMdtdkJytoSpbKxzWI2BpWsWLqZl4ADkCmh3n3624peCidLZQLZ7ju
5kR30DjH6Fy2qzodt44296EGpqBwLaf1WM1dsp+b7q/rhgW30JlhLp5ZOVoRBuvYKzNSFCM7umrB
OkmScC0awmKcQ1C7wQgviFI4O03Z62Y7oVo0Bwrg6e0+fiRBebJ31VfZLSRq8ZzZYp9z83oa0hxE
DKhAwJb7BIZXxBIMcsd7BnpzouHN+Zh/a94gzv6o3MjfBsId3ayU/fvGuuNMGjBSaPDk2l+1eRM3
s1/OEvCNzAa7OTY2qBqPEDau8NXUUx93qCOm6LPGevkH8z5nW8klSrE+k4yorMgHTVIVV1Eug5jJ
lsKFrdWsFIeWNrLk6sFynh08bcpS8rSR2eBClepR8OLmA1TFmhb6kvOzgToEJHJkhUNBeXe7Wy77
981nqcgA+Y6aObmLVgAuFSeOyIQ5KTRbVIrr1I3y4kWHaPz1Qyxqf5wZ5hKvFFDA2qqxiVBpe6Pf
NNd3AeUObFSXm+fqPkG28k8mK1lU4vLLM7Nc1MLgv+JO7FC7d81Rj5BD49nxa8ZITkAiDMK/zxX/
nEJ88khDEan0+F6lj6krSZYlTuJyUcNyFGVZIeQYdOUXM33RCQanLBk4R/QGPdsy9is2LuLMvVsb
FICW8q39xJCoZJ8cvbvkAxRIoGMkQ4LJNo0LFG2GeVGNTQaWWhspTn6qTdk4kTB723wXLkTUoFMp
UwInKPV9bViBQioIoBe7Rf9SEUnckzo6Fy0cAkZt08H2ZWU0Ugx0voOJfecjqX0ClSsV/Vo5I5Io
Ed9cXnylzO0z0pEMtXkoDYCl8COdbvOG+qOUoo/dglcOFD+53qMzhViFcwwpzB36eyTKlWA4LIFx
0/6E0nn1UZZ7C9NGEDTrgL1pEBd5d9iNQ6rUqxy64CGlrnN6cpQZgyRa74WNOaL1XbAZiVJ1dtW4
3GZpZYaOUZD7whhK37VNGY+N6Axufwx3BsfB85QpXRsA/SjE1nexpgVOHl2PliIjaH24mCEFpwcw
i+dH0ILy3xJXHWomNsCkw33vfcyT43UbonO3tcH5KQGk1BmKCQvRvJuaYsIuzg7XTYg4NZhkyt/r
4G61dUiTpqIoYrzzAtZQ9SM3SvTrQJjHMUSrHYxGAb21Hsn367aFy4MQto63jAdmds60l2q0npUY
x3DSg6Z48xrJRIboxOH9+V8DPLKwtqahS5MBoDzrtRnvK/fQNx8qKvlKovIZgw6BYVPHuP4FZ7Gq
Qetqiu2WsVr/FwiOyv5/ea2bGznDi2hlIMPEnCda3daFls+sFL0HusI2mOc2cj2g/9L10BYammWy
Z4vwbG9s8bMzE3hdgC/z0O75QQPWcB4O6svyTq7W7GPJsRL5BEPooiGMrsXl0IfaFqRKEkYiPz2p
xDrluSSNEyb2WxPcqTLMZs2LCkUCTHkMITjXD2AdCunstxDrClrUe8L+aB/Q9YYAAhTtfBl7ofD6
RvPMRG8T1YqLSftS6cDDWMMv6RNjQWfqG+oXzFUBkwjdsA7DXH+yq5CPZVAcTKzxNWvFQ8OujvU6
KLNDWX3sylWWO7Kzyt85GIj72wK3qVrn0U6joKuZb0Av+DqEw3Het6j5DH780s9+faruAaHD8Mx8
kJVFxPtpOCDSB4QcAG/uWQgpuA5lcgt6B/lN9Z5CVp8VUGPpPpv2+EdJq+iOxWAckOQgAmbk6+fh
v2MqW2qrYdBanV6Mdn0EjfjeG8Fe1Qw7JYOWxdiAn0F5WJFrtpMSKV18l0rFtcVLBxsvOnAqKnwu
dw3pcRYzcngM/hKfQgXWu2VYYLTiTNQzWlBvyq56YeTB9DqTn1N1gMPPF26lOeAb84gJ0rUK1+bG
bpK9Uewx0iNxKZkh7llgVFmbxCtAImNS3Medflvm6zGrjdcmacLrF9H/2MXfi+IcKI0B0tY9ZEz0
aWRTKNjEH/bLCi59Jq0q4/CRrYzFwE2yVOaOGXsFKgtevhwASY7IiCklz0BLzuv/+n8ujeUxG2MG
bUxixezt/TG7fx8XugWYNmw+Ybz4zySM0F78vZNs7RtzdZY4SZIAWZ3UCQZPnlSjCj2zfrJkPWDZ
JnKOv07ptE4WRlMbJ8ZcyL5Tn9f165L+6yYSOqUeNCs8dNIvp7SbubDstjSgiTFEzvzTIDKW+csL
79wAt2GN2cTL/5F2nb2R48r2FwlQDl8Vu9tpPA4Tvggz6xnlHCjp179D7921muZtvvHFLrBYGHCZ
VLFYrDp1Tjbohbdo/SHLik/VqgsSFPqJz2PzuQlmq9A71StSwsTQ2mGz3ox6mHckuuxoIiPMBbB2
ej3aLTYqUY1garXIaaZwEBGk8axYuGUwWKVwZNfJ0LYWmGwLT+3z621Wjos0H3LDEtVgeF9lb4cJ
PvqixatUwg7NilUv9ZYOPFtQNEVIWKJt+v/UQehnYD/T3iYThGYIT+SbCps6pEVLaOkeTUiwPBU3
YOmliDjtV/fY+Muv7EEU0zkZLFCEu21lIpJm9JlibDBNvIkiUN0WNCxRhtLPEphhWbgYqPX+3F/Q
uQYbw6vmLnuBdrNmjcOIuNQpd1CCr4e/ar0TXCFcb3mzwbLNTr2SZlOOYGT3STAt2fVQSME8mII3
FEdvF9sHVhmgoyklPwtiXAF0BU4FGTIVRp+PjuyWDxKIF5FvoWimeFkEGWbApOMv+XJUYz/BaG+0
fLu8oZyqBk4FBkaBYnPwKmV3NC2ndYRiJP2IJJDwkGsf1qfpF/2OdKTEbH2waIpmlTmvA3oWldeE
Gm8fFow6kXYB4BYJO1276g0YYkkCK7AiLcjuPuSoe2tMlBnbYk7KBdaGYPHzOGqtaHiqoBauhkaH
IVK/xq1zECbsPEeyUTWhHBug9GFLN2TMm22KJVoZjaPC9Pv6Zmz94pfux3dbkMxXGQnLybc/izo6
XMM6rn7bxAzZuxl3G83bqkWDDNnWaH82sqJ1EyktbqdVXT5wIAHUBmkRZsgsdBfPb25NK0BA3kCk
tUYcMIw7oj4YzZ/Lgpi0O4vhRKSrQHUy2SMwSaTMCNDnWdq7mrp5uvSjsEWKNJzorSoYhXidtJTf
tYJXVHlRX8pLD5M7V4pUHMAwJrju3qcfKFZiQhtyLdCVe9eKBaIvGbURJiTJOZXZcpQX4MurzLmV
ilKUCnO84MwY4/W5oc1STZXV+qmIH2QCS2qHUOLMZBCsi7t1u3Ux7xpN3sbCzjqQJYPyN0Hvdyz+
PBvBYiwUSwCCpSxG534G3oNYJ+lYenH7abWf1+QqHQUwWLofzE16ZoK5zgopjjPQr5V4nB2T8S4F
Y2uTfu2S0u/tK6P+45I/XAETUkAewLkNloypWKXGzgYcnLn5ZhgQRFESvyHZn99lZ1aYPJFsbTFq
BFYGi/idSVxUnA5DIrpEuN9/txiapOzyd6c2lyGpYYZ4+mm4rX0E81v5zjo1Piguj2KFNr5BqoKn
gynfYd/uYz9KQ5fBYJsY/WHs1jqy5CENLl+OfCvAh7zKQ6s2E3dGe5vrOYVc1CbRcRefrKJRYu4Z
hSLOPxaYjDE355S01Ask3bitIcQD8SN/qWdBSZNrBhRFrwOcMEZ/vvs+UweMBCqauBBM2+3WHzYp
g3ITPHpERhhfawAiz4YEt45aUdDm3dj95SyCMMD9IruFMI5mLrmTbnS/ekW/advem4ioRM/LTdCO
eNssJm7q0mY4Y92CyAn69aEWToDy1odEfWVslXzRu567JFwHcAIqkMSi+4ey1/K4rhEIMlL6kj4u
UV8Xtf8BV95ZoX/FzgOsxRkwSIaNM3NycOYsjAtRv4/u/bv4icEflJdpQsCmO+qYE3uc0LacQJgs
55/qMY/W4XdtyK6pih4C3JsULwGQTSC/sdlRVhm6S7E1QHF2MQZ3S0xQAMr+GD+PvQhrJLLEuANE
ExY9WSATb05PSRmt8m9jDLM/p3nAdWCBNhGXAYqALDi9yBNZkiZYWdfDkvl9/7kUacVxz+fOBHM+
s2HtS7wWkao5mMvKy0PVO2GfixhUOGWx86UwZ5SUcr2UzlLhRZocFJd07jwCELAAOtiEzrdeXBrn
et5uZcwn0ucumxYVm1fWadhODyVQ48N00HPbnUrBXSfaRef8IKUOZHqh6FZ5WgliOQefCpwTnSoq
8PDNQAUPXoHzxA4TyEu7ZnVaIio4J3NYXSe+Js6HMkQQ0/9jhAkKZUFQb6YZ4qsG40M+QZFaERRF
+MfnzQZd6C7w2IlZJ3qDrErPAEqRiux+0IpoqOdrki2CJg3PFkhoMG8MzDvow1jPI0o/dCkEw0cF
SnP1S61mvpRBP2wR4WN5nwc0QTT0QLsDZKrnq2ohgqgUwAdiHrZXvLnaumBq7Ca0rbgXXKvc+wh3
AyotGALDM5ZJfU11s+TFhvB1nuGxTEdLikh+mPzV70JxZsXdQ3B2QicBD5R3L3PZKZJJlXCWZE0Z
vk66VfuKPSwH8Iom98osiXh7eGcXfEH/2mPOrjIh7Y4VE7eG/rVMP42p7uVAAaaPimgClm9J13VM
HIEHl02CyiRW9LztkN+rxi+nAKNz2k3Pq7JAbLeBQIrePF6+c7lOAnv/GGQCbp0tY6U5MGg0GjCO
hpsk8sFKD/+bFcYVnRq0TylBWzCHsiJGiDc9C0YhvZJoLcxnylpZKsYebjE15W0b99ed5SRek4wf
CBfoh0OtA5qtHD27ZNATqUPKrcWbJ5PClTZInks/tj/H/tG3JOoyGvpf5jsujgFhpNsmnODRWaQf
CuhGfGmwGrdz5i66/IVoGGUTIwy94nWPWhBKfcwzYi4UWcuzoYTqTvvJLnCWhiL8YxMYCAP7lo6x
PfTBGSdIh6zOJ3wary7IXadAh1K1/rzSg+akihkD9GlQJGECuT6OkzSp2LAMrEpDG2L4cB2/XF4G
r6SMkieG8JFFgjaYTYO2fGrlrcQ6EOvKa/MeNPwAzoLYFwyXiuf8FkNmeQVQ3VAxNGKDRJzKDZyH
ctQbugkY+dKzUtdKghWacECwQ0faH+w7NIOpQATt6pNE8Dan34RxizPDTHjIsrhLtQ2GITrm6ta9
Unwfjc0dQGae1B/wj/0iGf+wZNQbNJpOpNn1ZH+F+rLAO3i3lIGvhptXho+jt32+jUSSIJauZpD6
/rp6PTTAYl+5jR+oykUihBby/OTMGvPRjKYm81hAKZd4m+YNP1IUkCUPl0jjLr/1UHXFFyMH84SQ
tFsh+72mdu0JsN1gOQzqoxUm9xL0lpFsuMapoYMA9ittD3EPolE7TvA9s8x8vdnsmyFdsLeS8Zky
OFjWV1MXgTG4RjCiaNIJZkREphTRm3bhjAOWt3WPmQaOruJQ64rA5zmhEGH9zQiby2DsGJTJMCIl
V33xVRLy6IsMMG64qWTr2wUGpl6/NxcoIWZmIAhSdCeYg4tFIFSAYQwNMFbUCcCxDQkSWNv/Zl4p
gviTEeiuFFVgexaJ6FCvumSM8Tq82luzy2Fsnh+c4QuGjN3C/hnPIhw3//O/LYrxsbJoU7k1qNJv
/zhrx1Z7tLU/L7Ce7RuTQ0gyvaI0mJClTzcGtO7k9bayB3f5bmqCOhHvEXpmi3mmJZvRFE4LW6rh
Ns8UwVBFwI1W19rqmiGN58bjZbegf/2FD8XOC8WmZfbJUlaeozxPhuU11lU8YDuLxM232t22r5ft
8T6YAhYxyDlgrAXkNecBV9JVa+qGuvKghedKGq6q34qwhcVz9b0RJihopJiHZIaR8pgcphuKErIf
bIyo5tAu2gQIa94O7o0xwcEmsjkaCoz1PYZlkCfl5nadGQtkXtqHUVbDvP7ykT0EkNUxQReI6dHz
PVynZJQ0G15ij2ZkVaEzgKXqAzVLgMvejDCuOGLCSclzLCsDn0tpnMpOsG/cu3dngZ39SJqlBnV6
g6g6evG97pWov6NZTHwMMgLYL+qn8mIsEk2o6QFCSnPo812LDTV3UHuF5y0Pevmj6wVfhbseisoD
cxh60wDHnhvQi7LLnR5PmlIP2mMboiPujTIIKTwnqsGAU1iCa4mbT+wtMo5gSSaxZjzXXkN6/Ft9
2g4oVjzriY8mOCw2V7ZwLI13tvY2Gb9wUmvMMxs21XsSZIcu0j47N3j0+DkyJtHoPO8aoVPteBoA
+2uyLgKR2XXtJhreLcAz0lCuwmr6usyHyweK5xp7M0xQAgtO5WQNfL1dEldKbiShRi/3U+1NMCGJ
jp7ZYwET5GR83Xyqi0nDkg5CF8A20yD5SIUe9G5ve8fEpTkHSsle6KLI7aI9GrLgzcv1970BJmmR
N61TZgsG9IhOlSwHMApLT3Ko+uthONREkKvT48PeVHtz9GbZleQWa1SJhHadt6FTW0+GW44J5IcL
f4TEjfLjskcIF8ckMIlO7BgEH/Ro9ZBzxET3QxZ1vhM1/vrzI6FpvzQmcqgEaOLUxNIs46UE+55T
/ry8HJGDM4FiHGtQ8apYTe/krlS/9MVflw3wrnXNwUwMHqQGBQCdfxwwmpe10SOWd8PP0Qnz7Fjr
An8TmWC+f+KgOm+V1ET9YpKj4YAjnrxcXsZ/OaZv62A+e2lCxb0D5xwUJ42/Fl9yh8hGvmx4GkjN
/AVRtY06615glRfmoOuOWgumawyAus93r+8ca5roTVg8U72FMpRuwVwQA08O6myoLhzsz2kwXemC
/io33dzbZYLSoCS2NWboGQLqU/rgMULPMD6Qr+YdGPYQlER+zt3evUEmJqVzX7dtTpuUoJAHKAak
617uS8HikckzCGQtKQZZNNXB85y9VcY5zRUcNkMJq4olefFaH6UiqLZSEJ+4IWNvhnFQPUe2ZtF+
jnmzhUaoHLKouCYAM/aeeLZTaI3x1MqolNqJ4TPOAyWKRvX0J2ViKW/tcD1s3y57KC9+oFIH5wQO
HrM/jIPiSWmoa4cd1KFeLuU3kggowwvuIAWlhN5o9FtsHSbP07ZSVaym3BZ3ictQ7xU3hYzzKncY
mRIcc+5ydtaYLyUZoyEPPZYzahCZqJJp88ls/TkBHohAoVuGKh3yFyB4z081sTcjbkvAi2alu51n
DHlKTvx8+cPQwM1einsbzEq2rGuK3oANy+hCzCQ+5EvxpZpylDpJUBM7UuVs9C/b5LseiAQBZkVH
AlRN5wub4mWUshKZ9BIqYRVAFxfQqZMO/Cwux0MvYl3jRsc3cyYzI67XW2rrE8xBNQ06TqnV3EI9
j6AJ3K6HWS2+X14e1zk05PG0WqzZGhMUu3Q2tZ4O0mWJfE207WDEqyBUcL19Z4IJg3icoCo30xx6
Bvg4j79vSvcIqNtdXHehvY2C9JYb/3bmGEdcs7SAZjPMycOCArWlAtLdNneJIolioGjvGHeU26xx
cgf1g1WLSpQQzNxxL38d/hUCl9csOusDAMq588naEhtyARNO6pqF+1rSPEGB0lUnV/6aHigDuSq4
KLkbqKP/puEsQ9mXCX9pLZnTtmIDLUSnTuvcUmvQFBYx7XDdAgEWpUba2mE9r4K4dtuDgxxNeow1
rcdFO275Q5I8r4ag5cy/+U2wFUHeCTAxjTnCQz7q3eCgsg5l7dXdrhUXZBj+FAIVoIG+OxO+RngN
CwC5/rX4rtA0y8a6boDyxE/Db6X3FR9pTuD8mOMAGqhQMqoe0L39ADr2zCrz5eCQA8BL2NJkLN1p
etTT6CP+CMlAZG0oyCjsTsqkKsrZAaSnC7YQ6jHRSu4zkCjqYR8B7IvB+2bwRBkN95y9GWU3c9qU
1en1GYlbi1E4+7exiI4ZjXLvLpadBWbjJHVOa+Cf6BWJOdgBU5v2IwEAHf17GuSXWBCjuEEemBFK
QqoBacw4pD3FKWQG0G2s47u6Pmjx0Ry/riJtK+4Je7PCDkl3I0JhtmJVUtV8tROwXhpbqd6CM0mN
NmsqHwd77Z4EHsLfyn+XxpY8wezbd7oJZBGoRoLlBUctyiIjUoJscqUPqCVgRhqgC2igAN6OtuR5
fJxWDUIbPfpzUBpQPg2g/3DNkuTX9aZ+u7wwXlSEJiv04fAPYKZ0s3cP8jaZYtQYkO/aWZpGGvD6
QZ7HQzTOjohUh2sKakLQo8PKICh0bmokKFWOI4R/NTQC12hqb1ZDcJB5DoinF+jGwJqNpI3+CbvV
zFuBrYs1FFV7iLx0T6TGNG3nFyLKG+5SoOAHFA50Jt5NBcyD1ku5DrTPlNphD07XZUYBV5AW8o1g
ZF430BN7R7m7jZBO3yQ4wWzflfqPePlSEsGBpX7EBgi8WIE9V/FBkEyf71duLPasTsD39IPjlsON
VH2a5EPfQWklf0xI6hOihJcd7vV4XrJJv+HuG015BYUSBd8IlB8BaM7cUkqPLeZE+uxH4dyhgecq
TgKZP1EKyt3P3WIZ/ytyCVM/BvyvjU+Jflt0N7rIL2jecmltbF5TV30DZvYMOMe7fH50jM+DrIHy
4ErJngcRkyb344Ei8ZWPV0W0ON/IKuvXNCmxHjXqoXwP4rvIicSc+rxtA14FfR4ozXJUyK2uc/oC
ka9AlCj6l3HJI3P7fNkrOHchFXDDTJqtoRHLIjwyRQUNUZHk0KXrXHX91DaCyMBhYsMQz84C43ay
maDvnMJCsaKwX72iLNoqoG2KIhR1zfnWgKcF2y4C+bvRtpHI8PORIFG6UUJ0EYDibqAGTIsIojSC
830A7rHpLB+I4VU2rK49Zis68H57jQYYst5i3iJSRHVbjhEKAMS0HjJoqIq+v5DseFXwjN/iu5nk
rqGdJuvxsg/wXgUwgcExKIrgMmKjN+geCMjfQVFAvOxWgyANWC7Ub/Fh8ruXEcQdYm4A3isYPC6I
r1BGAm8/K8lqmcRuQShDU+jhmVaIk1P900KvByLDo1Bvg/oYEx5sOuej4RZUsEwmHzOmtCs2jXIw
tOM3ywQ4xcS8j1qGW0ruL28m74PBH0A8CH6J98hNYwBTDR7+uddkX0bFNYbflgjUzVuNia+F6TiQ
urwDNY6Z4uTZLOcetvYl6Ztbyelnb5vVL3hACpConPgAvnaKCgVPEcBmdLm7S6OMZaNOTCynkgHm
xq2uiKiLONEUFqBIZCNAo2DAfBui12mTlfLf7WblMB5ocicLJzN53wUhAfPtQLliOJNZyLaUpEf5
rAYLQO5SUcVle5Tk8M8//t4IE+sqJc+yhFJwW+oWzuoIWOvoQRvlfzTDXEB2NwAwZ+EVP9Tatbk8
bZZzU2eCVy53w6iIk2XZoNdhn+3gALUXCCyCVzKZ3GSNVjCXpH8+EGdbOxs0+d95V4aXfDZaIIx2
wA8tDVdrKkPwQiTpxTsveytMwUjuF8euKJOfNh4NPXNrBVLjFpBbqEX8+fdHDqzSRxi4c1hmYWMd
qqmEZK1nyL8Hknvddkv6hw/YgKCBhbeDin+ZVMfcTHVQNjoOHztBDTWNtBvduhBBP7kR2gY+Eo8G
JAfvyjYo45FmHUDU1k6vvMxThE5D4mqR4qWJW4QiPifqtGyM3ttjfGGZTHuynbL11AQ6aGnuqvKt
1Jza4gGF7498Jxvj6BpguMAzMLdqiWGoTK4pQefWBxjE+kmJux1TNCL7mgmya6IAXWjS4IoDbuLc
vyGiMBfDjIOq34MRVg4KgAi1cKBdG9BqQ2Nq+02uGyD6jeNlJ+GVqHA/gDMBcFMQYKhMiBjtFcMF
E3Q8hgBMBtmGOz33AW/1iXRKUC8Sp0OcmwLoDbAcQYsc1wU7OFmluZajIgt+oWmMICTrN60tWBUn
JJ2ZYFykUrNhJjaYXMymfNwKDOvWdaG5S9l9YIYW71gkxLiPHFDaMx8uIduyjdsK+dJU+pVr8m0W
Y54EQ25fBd+Jt2soI6Lxi4olADZMbMIkqzTmoE0DTUmv+iD1mL4livyQl2t61axQTOoGc/QnR19u
7d4yT7FhTZ+KaRlvy8J4SdHXPUxbPH++/GfxNnr/V9G/eheXFa1ppZHQGCMFzfxtGE9W/OvPTQBa
Dik7E3mMxU5mdLLSbxlg3x5JFpDWKqdldo5T2v+4bIYjngqSC8hSQoNIBUqA1W2qrcVeULai9aPh
2byZAsrRAtINTz2mpTsHst97+k8RJzRvA1FAoI0rvH7wGDnfwEZebYfEaw7MKxpX8kNLAPK2BTc0
L0QjJUMeDd4hEHuxOU28bClmkWBlnMoXQHyDodD9oklDYhmRlDYQRWg3d076pzqNb0Y5vZIQWy9v
8HsHxpASsmqKXaCjDkwobSUpQZKA9K2rcDmQ75MtMPB+K88MsFXHvAZ5T5VYKFt0gaHdaGvUkj9O
cmECj9/X/ikYNJg1pGMFkot5wn0tfdGW2o1XwXnibRLmiynvCzz93RyF1RFDrRsJoqJyfpw0/Snv
RBWQ99cnWO12JpjUM15mlCUUmDDlBr0dpXWOCjHKHDNdeje5Ti9pV04q4kOjO3N+wcEqhuLAJEOn
WFmSZJ3MXa8QKQM7h+F2crD00HczvjqbX68d/u9TXYk4/Hj+gPlfPOccYGDflWjzCpU5J4HJIv6k
9t97cGhkUypwOk4dgS7sXyssIVC3mrPaORj5bLcXG4C2IvvabLf59tMZN1cbdUhaExTOviJOepcP
1PtsFZbR+KaFYQD32MCoFqlcge8EvBroP9uBrd464JOvBR75vmB2boVxF7AaAIuY4Nha/QnsOIMC
/oZc9u0ChG/lX9rHvtpuVUxAbGet0xobq1ryxp20sNNjd9UEwZ57zHZGmNQYdfutKja4xgpe6HWY
3S4RwKhEH4eJFL252Zk5oJi1bjeJepWVaJ463tqKOkhcJ0fJR0UNGpUENugl1irT0lyDz3OTG3eJ
+WLpIgQxb7cstEsdBG80zVmVCcuIJdMoh9wbQFoG0aE6TAJZAqjSJX6WQzU39gS1EZFF9fxWLJJB
XpWxrr2mfamGk1mFl48OLwZCIB3S9iC3whgr42Sak07domJFc5FjGMRrzfuy/qU1Ub4Ibgze99lb
YjzNSVLNHEpMkPYGBqjtobHc2rADDbxZf74kW6MEdmgSIENklrSWmj0oA/Q/ZOjV6NlBsUt/Gr2h
WV1SNwJjvGi+N8asassBHCgN3IP5cTxqKMVsJ9qIHQSHiNPNRm9Uw2Qz/BtoaFaKahotEC8BCe2Z
2twQlJ2Xb0mNe7fsHeV6niwC9RFIHaa9Xvs9VJ7czFwKr+4sDNyshQnm1MUKQWE23GRWL+IC4Tnp
/o9jjng8Qk000xYcC3Cz6pizWEhw+ZtygoiiKMh7UW3F6WPn/CVrbLUlVTG9m5bVqXO6zLObOPVQ
DdlOstTpghuF46xn9uiKd9k8WmVNqlItP1ydyG3uQcLmJqMgGeWcPRgx0fxDNoh8gCnj9d2GGd4U
Zzvb0v5nNRGobspTDarNab6qULG6SnQzfbq8k5xvdWaUCSgtcLM1AdWbl1tPyXZy6t8f+P26JQPJ
hNLkOwYqaJd20MEB8lcmG8AxrWn5GelFEzecuxgEYVCoBDcUOgksQXy6QApRGuLaI83curGW/ZoS
7b6SnGe9k91ELcJZF8HreGfwzChz1ldrKdSigZxSfDNfp7Hbf6K6WzZQLEYk++0P5Dzisj/P8wFQ
BOUJcEDYUeZs6UBugU4b9dEObWLoDTjDrWE/NKrA4TnVD0DrQC8AITPk9I7F2MlKvXUsCRSjlIVv
vmvv0lCp3DYYjtVfmAMLY9EgJeeZiTXhGUuFQNFhl5l3vNauKCMk0K8EsIrOwjanFF8tIjU4UDbM
KICqO0hPs+Z2ojYUZ0/PLDOnuy2cPLZr1On09U4xUr8dNh+DisfZET31OOWs80XSQLMLJNhsy0xR
rcDMwuKn3oq0AUAkIJCzHCzI4EoaPXQIHH/8dvkYch66MIwqCbJiwOPB3H1uOAXWupkrh+on0ulw
jPUBT94dVTcNiCuC4XGOI4zpEJK2cT0BLHdujKQY0kkMo/Ys86+anFZwGS2jB1IH19QHSI0IklZO
dAYFoYP7wDAB4Hltzu02lUitaecL2KtXndxLhNzIznwXkz4S7CEFejJPNXSLMNquGq8y1syybPCx
KMmC2jSQT+4yPI5QoyDaKV1eivZxksN8uaMkyZetcm4FPEoxLoutRFqmMbfCNkBxkhRN63VDdV02
Umj2bajr2TFeoLI2TdC8vGyQu5t4OGFyx8YLh02cNyhhzN2EyhW0kZ70QffUMh3cWhURi3CYXMFE
hVYpSncQtobm5bmXjPNkkKTSqBoGCdTbISCBBdowKZi+WbcdGrWR9iy7mT8c4idyEB16jqIoNU97
cmg2yibbBWiXfMW9QU/EfR7DKd3yU+ppV8kpftTu9aNx//dQGTkYx/Jk/6V5+uHPa1znfwITZPsm
G4cBMjXeYhduWt1AUt61RTwa3MC6WygroNjEet63Gy5H+USVUeWb9m47pD5UpH25wXhH+T2PpOOf
s6libShiq0hRce2zg/G2pBc56stIOhUrSrLeNbYhMBNDcDxekfnsodzbYQ+lPJUp0FQQNTwNP4y/
ppPyMPq4jWlYTX3HwzA+FMQyd3xGg9cbHvGpgWVI/I+tF7KoGO98JT489+Zc7+e6Mc3cS5FoJ/Xm
TeviarOoXMQ7najC/muGSTqcFWuFdnHuaammPKMgQD5LA95xbr04okjAy3BULAfyGbiX0eyhF+cu
sJZVjn+nrqUkH/W1fervUn+x3C1KHqeQ+C04PrI7cSbAWyP4ZTDTAWAX6GuZkJelxDZXB31T/XvV
XKme6SVX2iH5lWk0Fdi8HlXZCCzZgsDHvSP3dpk7slW7Ls46dBJMy6uPenWijJwmNBY9KzKU4/+D
RYU6J+u8e4uM8zaSVbR2SbUcZV8/FYfOq6ik9l9rGf6NuBF5KSfdxxd921om1QFod6jlFupiuVw9
2SXeZnZGRI9Tuk/sqvY+yoS1pN0WJRuQGP9Njv3arLvVMbtYB5L/gQcM4sw/BwKMWOc+WvS5kkhU
hzOZPsvxryV/uXwdcr0COQyKpaBoBNaQOQTrZo1zayYAJyETrk552F5ttzQlpRPOnegD8Xx/b42p
VtiKFJcbzUVn6yCrV2tzV4kkCngZBerNQEJB3NZEx+x8x0B8EJNqwr07GYbXp5ZftAm47Cx3aZ9L
UZWUVwZWgaIB+gH/gZQ743G2nJkm9GJqKA7ilg+6SP5En0dVKJ5J4+7dzhT9+S5cTYNRmESlr0C1
cQdyF2ctiC79j/jDzgrjDwREfL3UIjolJd4pza12iP3t8/xbDSsf7h0JzIkWxXytvDTRsU1xmNIj
5Xy3wixYDiXonUYACTave0lPqohjiWsTQhxAItOnHyt0Y9fpOioJtEPX/LCBhJ0m7cIREPrh30WJ
nRHmJhvWWjLMDUaI59wBBep3NwVwoJQ+HzS7p9oTHS3uSaaySeDNo+SDr9rFO//Qy3Yz1glnawgU
jEpkgZHgLpv89CBfOUJmE96rkvYgUM/RKYCBucUcM9m2miBxN5zqS97nh0wxazdTkherFOGtuTne
3hhzdenZNLaOCr3jMdQjO9I9gGpvMrBxlRAU3Z4Bo8KEv2iclucmmgL8PVVmAvqVcU11K+a8WHCZ
xET1NXO8Jsl1L2SS5ZUi0B19M8M4Cjr3Zpl1OAH0s1VNMEXjATB8v/jUfeoLtxUqLIrWxdxfC0hR
lWIdOs+K7xbrsayDJhW8x3nOv1sTO0AzGzOe4x1kYqr1mHU3o/T5ctigW88erv3vZ5wvr4fVLhTs
GQB7yL5zz1nAx9Zq3/o2i9o4+0iU2ttj/E+uEr1r04IeZhLQ1Ls2b3CiPeO2w9T66G1taC2R6EQL
PpTOpE/60oB9SUN+umrqTap3j8Nk3NpwxMubyQ8cbx7Isgv0pa7GY03VxL0Z8/EYxX+yjxmywjoo
UiHUVvTt6Kp3YSrJjGzOM6wqy49m8is3tSCeEP+n2OsW0f0i2kLmNuvtTM37FJ2RGG0RbVrcRBtC
knaiW5Ob6e62kIkV0HZqymoGNk0+ZYfB8NMspJI3tOBlQ0kx9uob0Qv/v3w2oLfQIwCa6t0AtEFk
Je4RgWfwkdd+E/UH9bEPVuDmpaMqLGDyt/LNHPPdmkkZMqOlAR+Esx0eoDQGG7KnoxuoIFfEcOG9
/pGrmkKl/1kj8/3sOJ87REcQRXeHCeUDa6rcJP7Y8cZcPAXjoDjLHu8m3QD/RKSvzYN6UoMswJCo
46uP+t1wLUVU3Mzxm+DysePv55tR5nRj7MEYTRMJglOE7XZdxTfaLGi5/BcXebNB4/TurLWjTYW0
ECdx1E5tuByGcPLpNGgBUjpRuOK/p0Es+882Mh4ytnJhrwpSRwKsjz9sgQnehCwC40r7o36uwf/u
UwFF0fgwva/eXwZvZhkfmWZ93EiOIdTabg5TMVwRw3ZX/Zs+VAf4DwRoDM9G7/Xy5+NfcW9WmROv
6JnW9xKyrWk7ONNvc3n+334/kxZYujQlVY6HX5MRLy0hO2IJmPfovlzaNyYPMDVj3ohRw+tL53ZU
4gR8qtVRS6E74jT1KtgvzgwJUtI372DJpmwjb6R8Q/lhDtdgO5b+8kWzXHRPPSlSD9KIYR9RBsdd
IS0Yqcj0MVzO7GHTTEbZ1oj+aJ7eJPpwVat64Gzl6Oqlcbj8vbheuLPF7GYVdxKJW1xkDSp2v6a1
tFzkyHOoZnXjV5YErrxyHu6LSbJaV+50TbC/3LXuSh/M4YM+tamlFV6HHZJGQ7J9w5TcJgvqsTle
Xik/qvy7VI2tSeSSDJJzG65fXmNe65Cc2sC+I7jq0gDTqp7AGvdq3Vljcr3UcoakGeA3Q1A+IvP3
lyv7kRY7UUK6J1dCkkjqFO+Oxc4ecxnUhlZbmJRGRyJYPSpgl3y2wjyUPGjnya2r4FVKZ/gL29U+
bS8fWiwwzGgnA/3ACiSDP37GrAtUs+Jf/8g/20czxSGBet5BfEK4UYzqZfzHHrO5iraSuRxwqavK
fVH+1Mw/pnbAod/9fmYz8bSvlDbDzZppoGHTjr3Uu2r2eHnXqGu/+2IaalfoIL0KZeDnu1tuq8Zs
qwiMgHXoak6VH86gfTGWjriX7fCfajtDzJXdIG81ihiu8Z9EGddb6pvAzDtRGWShJEjMuR9nZ47+
fLeu2BhiGQiJ1gNU+FnttBiUPYYjiBuizWPjhp5YDrjF0PSu/Sx5GWLHG9cmvLxz3Jx/txIavHYr
aTYTgjYbvtCg58jlCvtXWtXfSWcarqxVvevYze/LFoXfirmfuwX9w6lAD9Fob1owAXqKS/kvl/xU
QioupFSlikgAQvTBmPvGGqC9V6S0uqk/VTEGpr9dXhT/WzkUSY1MFdjP823UlsXMKhsO0ajf12n9
Ma69R9bk+bIV+jHeHScQxVL4mobSDmOl0AuyYfwFs5Djddb9SLF70xBHTan4lw1xl7MzxASHdLDJ
0lp4CTa0wCInz461npQu/3LZzGtL99KCmGOrr1aDmgCVZD6hxI364hZ1R/2ACvGHAgRAmTKFsGhg
bzj/QFssS5YOYlrcjMWtGmyHJOqu6X1R+LUnFCvn7x9UTTAVgrenzeyfam5lDygE5ZA9dctpUe87
5eny3olMMFsH+HNHpAXRoS/sg1SmxyKJr7aiF6UU3Eserep/lsKEOsyqmihdois/BGNzN04eZcsb
D/rD4jxI95QW0BCgW0Uroz/fhSRUc7p8szHhNRDzaOlF79rmb3XOBUk2Pw7tVsaEPnnOjKHrisLT
lGs9BfCHOqD+4piItlHsUjIgUdrLL5fubDKxb+psEHgucPjeX/zic4UHbf9TAlsO5KrcGXBUl9xl
eIltovFW/moNlGoxPAaqJbb5kmyDakkNLFMylg5EorVr+zP6mqvfJgA74JEhWi03XO1MMkFXGxsn
lhKYRLm/dvst9bMCaNvNlj2jE+a+XLfZWWPS/B6RdNxaOKpkRfpJw8xcfKwfML/npka4eaqvH9JA
lAMLlsjOGrRTi6kuacJLbRgfGgUeZI2PylQ8NZYh6m5y09+3BbJkmeo26HZO8TEArMg3lCM99suf
+bMeUrBK0IDRyk88DEaKOazoxfIuTu/68UywqbtWJjPN9P+hZhjCEe2SBrUKUfGMe1PvTDHxZgHU
aksNJCQlSCJyV85bDfpQcS0gu+NfPTs7TJTRlMzepAWNOjAohIWku8X0ucmvsqUHL+L/kXZly3Hj
yPaLGMGdxCu3WlRaLUtqvzBs2eK+7/z6OVBPt1kQpjCtnhsxcyMcoSyAiUQi8+Q5OB7kJbZyz15f
L4dtfikGM0mANQBlAITjeXSTajQ/O/pE695mL9m3iaP63U5ycyfNnRoP/GPhLc+iCV3u4XhHxZky
CDbeo8MmplpJSsDWjjdoVexiPFakk1YHgpVxnYRyL2GyR9PIhy7XANH2vARJzVT4lFwFRBQY1wdZ
SFAEg+yIilpcRyG4z8E6DsQPYe7YLMI/lQZudAJdkXj6Vq/3lxfE3TNCG/AYPgRxP9PgL0tdMnMZ
RbPKtKGSbPqjLr9YY777d2aYpE6zJa2ZO6SO4YLJbJIch67bWRhR+udmdEAU3wFvKgrT536nRZUh
xwBEu8qcIn5clXLpWMk/H74FhSlms01oD1lwAeb0ll0zxutSVS7obkFJ9FjpPzURhwa3s0+1ZJV3
yPUHMcl+LaS80uBobf8e6aOj/ThkASUgyX+JLjGeFwAYjKEHoKuoaPb5vmVKMZdAVDWoHp0yTEgO
2qkGj9rlj8Pz5a0R5qYMWzJGmV1i2zTyhP27ny0Rk5jIBPP9SxUvyUafkNIX1o2xzndyJOq18C5D
KjdFUT7gBJGZj1/EZbsaEVaxKAdt8JfpMIS9gynsy5vF+yJbM/TfN7EsiYt5keQFMEKwJ6ThYwX6
oyIVRDOREbrWjZE6rqquiHD47bT3UoW4KHWdpjo8XF4LNy3bLoZxL9sYtHVR8fSWd+mjdqLk+Lpn
39pOupcBkRblK6JlMY5mdLHdRhq6NoryZoyuDimrdvAur0nkBoynWXKspZ0BN5DqW2nB6L1mOqPx
vJKfl+3wPHqzdSxeGNrsiP/5Wrt1PXYOGGQtT8fouyBucmuqWzNMfK5wd9Zqjws7S48UNp9dQbvK
N9tjccj3oLr0L69KsHvvP2fjeGOudFOUYfdqSI6D9Nf0tCnc2Rra6NrYf+YNtF0ck9iFTZp3XQs3
VwaHPoAgkuVaVqADvEHTO3D5iApO3PVh8kejZI0AeDLeoRZyYU8tbog1PErjXdHgZTB9HyrRLC7X
O37bYeu15hw1iRSujdsu7atijKmj5JHA0+nhZNNiY2ODcQ2lUvN1XLGWrAN1oqU4KdDjS/4Asp2x
FiSs/H3TDTCJURFEdv6mWcm8Kl2DbKS80pfvmRpB5vwurCvBmvj7BiYcJHKYCmEzxSEdgZpTME3Q
pyFx5HLVT1lYRaK4x9+632boz9i4ORRY57IvsRwjdnpPdiXHOOWvtBKorY6JxnULnSnl+lNzTED+
/zbM3B7FOq15nEt4RXXhS6zpT3oRESdWlsdSm/eXzzI32m5s0W+6WWSl1+OaU6IMezFirHS5XtVq
8FNwrwoSCI7aHTjLNqbYe4TIvTJMcMUx6L3lCbKsEC8K1h/9voEmDopqt0hfXoog8jRRbZV/h4Eo
kE7bmZbO4vxNSY9GbSAgrDnOAeXMDT0VKJUBCgA9VQDYXd5VroduzDGnTh4VI6oyPEaV/jFaMF0Q
C2O+yATztpBjc5HzSAMQfCfpoB3RXZDxz07sRRIaPlAQHr1yJ9Ia4N80gLRhJIRgHIuFtelqVFFA
K1BFu+6NltnorMSIYS008JLgU6nAxhqTClidvcrqDNi3Vg43hlXdznlkOIsVBZc/1/9YFsDfIObV
6PPz/BTIk5qYVYET1wf1QfWjo3owIdP55zTEZ8oHSNLBjIFJIoB/mevFyuJQHRScA0XSvpWzcZsa
wn45/cEfwv5vG+zVYnVKrEtoFrvWF2D1MoBiI5+gkmZZ8PgMZUPRU5c7sbRZFdteUOp2XjFpSvEb
5WE+Fd9lnyJxyyv1j6HGPJ3ipk7zRfOzIN3FJ2H3hPsJwUiF4XwQCuIOYqJLWM+kVYoQTZpAfoPa
6rF3mpfi0GO14YPoxcU7fKZKmVMxUgeGOeZ8j8Add5LW4RlRQ9KjNqBKpYrgN9S52U+4tcEc8EjL
htWY1czNAYE5mG71LdxRLRGUKN3lBWUYyvZd78avxFMEVx/vUtiaZo4DiRU9TFYsT8uqY6dREuQB
kuSmJzh2tDxxaYl0mzeXTzaoU12FEZTVd/0hh4gTxtr8DEhxUcbKXRDOGwQCMACEh/+5ocRGbSTr
bHTGO2irxrVjymjOz6ISFveaAXU0RukNDebYOGKuupFDmZkeAgo07tz1CiOzVzOYR4HbbpzPBMit
PWYDF7VGQQB9MHetp59mQoBTwTiXrNSCwi7X3zfrYjKSEFweUqvBTqnbfppF+7UR5I406H1whY0F
Jg9ZJKnsMqpEC0guysbjvkVGoAp5OkULYaJEJVuZvEYYUx2a5nbUtaelFzXeubWf7Udhbi0JsgPE
VuEE+QkAR7fbjVD+yw4pXmKiPINbIt7aYu6SVV8wIBsh0ZjBSbKiUzOM6CWo0F+7irQvvV6BOATJ
6idIt9850v9ydPZhG1tzkfcTSjXyaD3OC0Gnxuzdxa4FjTYu8ItWTzG6h0lJ8Kydn1yJQI9Aahfg
zb9MkFLqa49Kb+EpoyHHyfcZsJWtJnpP825PE4MJGliSQIGrMkZHIg1ZoqCNYZS34Q564ZiVhBaG
FcMmmOfR/BI1f7l+ubHIuL8eq2BnmGnpS8kCvKEeCr3+TFDfmGBcX+2aaVX1Ec2XaN734y/TOC2l
qITHd0gdBU9QC4G+mi15h3Y3hbFGW1zKL0iYzJOBGuudpi5e2gTEgChMdVcRUf5G79sP0WNjlbmw
lpQMuayDLLs80SZ9eGi8Aa2mficJvxT9Eh9MGWCilHXgnqAneu6QSxgneTnRCGJcFeuxrTUnmgPU
RgVOyL2yNnYYH7QyU07kAiEXrHjQUpybF103IXUnu5cvYZEdxvMGuxlWNcHWperbYHjR0jqVJLg+
+DZAAmXqUGBFZnG+Z2nTgJmjwVoSYv2Rt+vgRkl2G0+jwA/4doBGA0cMlBVY3QNlyUobbIx4zCJn
GlYnqhfXyH5c3jD6Yz84gEnRqMBoAE3D+JpCumXpJhjpUdSN29su/BZNR7vypfoT+Dfs1t+WGFeb
1ao3yYo6G/QhHaBqHN3+OuUiAXXupm2s0H/fJGHViGZOI+G6WqVAkV9X66VbPoFF2y6E8bGKqH3f
t4AxGNnohLAEjPXlj8JP/zerYFwsLAaChj1WYbSY5Kcl0DywvVk+VoflQN8cl+1x4zXA/hCRQzMJ
F9P5puUFMP96b4C6J1oip+pl8D7rsn/ZyP9YFEpc0KlDOYhtiBWDAsqxoc3c+qX3qhtIQLqjU4Jc
3C88sQIk37H/svZhWlia2sY2RzQtrEJz5SEBf85bJxG3la9NXVDV5Tvdb1vM/g1zPWRTDNfOEmBh
s3RevXSUvgHhYwo2kf+lfltSz78UZvfHVAaZmpsW3wwg4ZVWkLny8z3gQ/78SqB8PrfQGKDXWkpU
KUJDv2uT6jCnw8mq62BsUYZRFi+MRyTOEEBbp69RI9Jh5i4Q2Rj+D3yOKHCdmx+BKIkn2s8c7KvM
eJgtweHlwgGoJM5fBphv1ev5ZEMACmyBJYZ6aUobQ8EIXaD3MqiNOsmCV7YQf891kY1Z5sNNRWL1
y4APF65asU/kpLppSvAfjbGlCnyEa8qmsvdATWMWitnCahnTvp+QGqWVMjmLOpxmwBeVTBOVfniG
kBmBmw5wAIh20n/fxNquSY10buEqTZzcoK8GbcaqDYD7+8TNgSF2EPqB/hikPEw01Ge9VWILpWtl
LJ+Bt7pVzJkOZuDGuhyieM63NcS8dchoWnOFXombqMUpq+WrOfxMy3ZrgnniGGMMquzERncbrIRh
9EWhF/v6YMWC/Jj71ABuFawayPzR/WEMtXmF8reOxmN8MNfDn/AQVAQN1PrL0qewJXHez8smoSWD
qjTg5wRPnHOHWNK1QrNYxdnSIemQdDtA71KnCNX9WlRChi16ZNjUxbIwzoKRa9kCDubcWtKmpDdR
InDHyCsg+kJJOY+rDMy2Ux2Ua3kvqpNxbzAL+nugVNAo3yjj8NkMlF8kje9VQZSmUXjPdtKM1/AC
Yuz+l+ha5m7nxhyTaKQD4sVcoghZh8tdnEduucoHeVpOdmYK8mbh0phPp2RRJlUd3CW39n8+EkfH
+AaIG53pFd/O/8MeqDoJyiTIB5i1jYk2zXPWQRBocTSCViitklSvEKKiBhNhiiM0yCwwR7GkVLQE
PZM38lIH63NO0PZPH0p/2pN9JerqcWMjGO7+Wh8TSkAup2UazUPjUnYqEzICQ7hL4n+u70qh6b/N
MKc8RhNg1TKcOAX6OeF4GsjPOYM22k2UPV6OjYIFEeZWacykTOYVsbE1H2blqyrfrcMfl03QH8se
aEz6gAIeFwoGeZkDbddTC2ELuaL0VYcGM7x/qtuIJMm4r/qtHeYYJyA3r2ELvB7NXSh/NTGV2dXg
AW8gLNzcaeFpRro4i1bH9cCtWcblGzJWSqtheZRZP9k3O9tbaY0YjA3ihz3vc22NMe7ez52lhh3y
qBhXy5DUN2lUHKosElzN3BoxhE8QC8G7ixckk9eMJK7KIYM2lfbF3GX75Gh75sn6NvqqByyDqwm8
kJu+be0x6WndlqSIYhTZx0BGyLf21VG5ivzekb410C6Lfbz9RfV2Loh8a5RxzGGJ2jQaEYjfc8bZ
kxzkjLmHm8epi/82z4EnFPfO+T6z2V7GVXulnoYF1PSudjv5RpAcJXcIqhNt5YnB8lyf2RhjHHSO
lX4aEiyzKX5Jhj8nz3Z3uHzEuc8LGxITqIFC0RE91/NLuycrSA479IFWe2cftb2ET2cVuxVvwEV8
YdNf/CGibKwxHy5s9aIYy7RBB0MJdHyy0Gv39L/796+m+Op+uJoFYYz+0Y9GIW0FBhoT2t7MkWhG
wyKASzauZKLp2rxY+fHyJvJX9dsAs4eqDhJBBbrarlLITp49zgQHLfNkVfCxuAuBSoUNyheoGrHD
rYTEkRHGAxpnZIgf7AFUd60SpfvLq6E34Yft2lhhHmQ6tstcMCnktnMaJOENmZ+s5YcqfSP5K9oo
ghSf74BQqwUi1wTClBXT0+Yo1/R5gogMunTWFSVho8w58qkIPkP6aG9MMefJGkjc1xNNOaavIZmd
rj/Eo8DZ+BFiY4QJ9EZpJlpvYj3Noj0XUnpHgWu2EV+nreoWdf0m18XeJPl32Yq9vpjvySSJACmc
wAHtV+BPUdaBfhLLzpKopFomCXgUTX81tK+0KD4JLhqRCeYkG0naVnm14Gk2ottu9/MRqj+7LCS7
y97Iu2Ao8QV0Oignqsw2w+MFItsDSXJwlUqK1x+6HfGpvG3sgq8K3B62v9xHgQhwwF3exioTM0A2
Lg2pVOagB3ySiBRUVmBmi2APqSswJ+1saUzcyPRCWqMRRmo5fWiSMUiK1I30AFMujtmLel3cJVEC
DNA6oi7FsvGbxbJ284ypsvHFPOqutjcnZ/ojqxxyT/tOmDe5tn6WIiQRJ2aBwhKxF0EWqkwfFEGq
cByjtYLAO1Gv+zV0UqMQVPt4T+v3yQ7ICIGQnnxQYZTtpg1tgnTgi+xSAofMB5D8h7Grb1pHv1qu
RA9P7laCFfgvg4x3NOhNpmuEoScq96bR2pyEhF8E0eBbgdIyHVfBm4wJxEPRpm2Eq8WV8ALM3qIH
CsKKg9fuVb+NHzTQcn/igYuN/G2RWVcXLkkXl0YDBtVbu/qRVY9L9s2Shfzt1LE/OP7GDuP4lQUa
xFStUefz6whZahrkmFYjCPzW4g8/gfr2L0cRzp12tjAmWiVdSqJSQSZVhrlTEBmSxCd1Vdy2vmoA
zobYwSeuNZD4oWZqYG6GkhhgCza1uCYjpdrLNm3TtwedzlV62aPxf1V5uEdsY4qcm0rHTs3nFe5v
1m9grZIkkeIg705DDQmjWnBC9L7YO3pQsxEVvhQ59glpm1/tMHoQgFsYzWoxlyQv4p9ZY67poZ3z
0YxgrX+p9iOkz4DgQUV43qs/ldDvbcABDVSEpcfLPsILI5A8U9B3RVGT4Mud76PV2HaBNhL0qtd9
fYD+slu4RgdNGUzlU7Qe8CliYiLOUYBCDrSvTKBHgQdg0gXIecaVKSE+4inTR5BYpBRPkl9MDi65
6HFFRiw65bzn05lNxjeJOid6EdKYvJsgZUAc8o5DsA9a52h/ohCM4/8TX3ivUwtwcUDodIgGfojU
YTWUejcW2OKn8iB/p2V+4iaHArUt+JL4wcEJoWf2mIDWD2D16Q0gBWTjRV+PIQiFa1EdgXP8YAOn
A4uiPKvs8VOKMkkr7OYQgyZU+RU1gpRSYICt9ISKlStaAwPrCjWZ3K9H6xPRCmuwIX2ig3Eancdz
17e7oupr8Ai6RPPtHWU6tb0ImM6dHdTQ0L580DhpD2RZDSSomJLDnCQT/eNVD+vJxnqW8evQfZXj
ECP8Xqw+KbZ32RLf0zem6NZuorBi5HOF/jMumjct0L8bz/Vz+TY/rPBuO8jvkd4Fxh/Fj8tWuU63
McrEkRmqbr3c4nYDEZczqEFe3hmWIJvj+sTGBhMji3wZiiyHDcyXu3l1lDoRQoT/lTBeik+EsMSS
qMZVM6RqiK3Lqqu6/xLKT9n6PDWvSyJwb268p4J4f1liDmmR48VUJG3uJjYoLDuITbr0FagDSumW
DxYoi1saeXeXvxI9lkwOQsWB/7bKeCFGZ/VMG2A1PVCkebGbj2rQ70RvTu6tgvQNWBvM0UJfiAkP
AHtZVhwhyV/u9WNeO9bVvA8DiFO9qph89pIgvib7y0vj1CNoxviXSXYcYYbEuqYQfLrB7qDNelPE
g2c2t2sp6N1yHR0Vbchy0GSOnQy1irKM5AxbOEYFemd7rcTYeC0wwkndsJjfRpjLyoL4YzfGXe1C
eM/s+qCnENT1TkpusvS5G2dBcOJfURt7zPca1zCp1AKLyp7sXXa17jEqCF6t+kZ1ZCgPix6a3IMM
1QLQo6FhC1jReYRqsk4hy4CUOy7QFQS/nb20gh3kfSZV1vEKs5DYfJgWrptmMYpSrV2F1Pejqeyr
psX4XvN82et4lRw8L3/bYb5UNxtR3cQa0qSTFhQ+hG6OtH0PRkev+eeQrzNTzK4lywJChBRv2ar7
kcz7KfmWt18vL4fndyo0yg3D1Gijm8bHzdWxaPlapRZUlMsUlKWUeFBKHitpPUXYSXkce89cRpHz
8byBol4pMZmCC5J58hWJBkxYi3xlSvfQQYBEOkZuIFn0RVU84ygDlhPeiMChvMkpACF+G2Xir4bd
zJdkRvsFNRVPqxwZ1Feu6o5faAaMgR/Ii7eOYjhqAAzIZ5AYZ+aZQBxB4jVD97pxlRzRSlWdhRzM
WhDteSFxu0YmEcjrrkkU8MfjrnyMhh/LDIWQ/tSmn/HLzVbSo7hxGjXRzUgJsRazt9xsvrf768IW
lkx5bwbgCKAQBgINjPkw3k+MDnM/JZiPKOUzfRqhIhy66uNQ4RPl6J8aIvIc+hfZy3JjkWV5yeUV
+vAdLGrpqQGJxpznAYQZnF69t8raGZddpQhx0iKjzGFYzWE19RCRvzEwokLf0OmPXnYWiC4eKHU8
fY8N0AYxDskbuROBafge8/cmG8ypiMm0LJGCe9tqyufRlK7KTtpjLg43XSrS7eBGaAupMA4+lVJn
Iiey1K6tpBww9CE+tcR+asroWsnMw+WQRkPWh6+4McP4TZu3Vro2WeP2o5rcrlbY3jVKpYHiDjyk
ZhHWV7pZiEaE+eGFyEAzKlQBjX1bRDVoTtUQBdzsSVMcPd1TKaTlutoRV/oa3a2WaxlOdvfnNJzo
en1/P39Y88Y6s7X5Ig1TRq33gRb5+V19gIK69yv2lHsJjSdHxnAoTO9E7N7cvE8F2EvBqkEDwqL8
AcbB1ElcojEKsMwtimjNc70qlV+F/RwMWWY5cVh/jcAg7ehrnEDVLH+eu+5H2oXPtln9ymsI013+
/tzNACcqlYPE/0Dw8jw8EXtsqimHA1Ce7NXL/Bl8t5R7GTNfQXcqb1Qw3YrppHm32tYsc5TyyDbz
ZQUALiTaa6Fpd8PUC1yb62VbG8wtYmo9NEhk3JwNaLHbfUcp1XGHFX4amJ41rs6AolFRYa4ahQ06
k+te3lveEYbIJiC7BK9om00XxilszF4zgZOMVWeWva5tMEoqKgnTnWK9eWuF8eYiz3qkruCGos0y
A1JiozMeFVSn6JJigTX+Z/u9JCZchGBgHfQOnfVYkh/HVjrWq+5c3jVuzvh7QRBFP/dIJZrabhhh
Y4189c0IMn/cY6RoViA5Ke/BqH7Z3uUlYfb33Fw+kCluR6D9kurKDmOn/czbXwP+DZcllSpk9Reh
IFDnA6Uoq9XYhXBH0OrzwZYkQceZW5Hd2qEL3SQagI0PU2OFDRwhAZtjA/6sDuKniv//4BB498bW
GJPVjJ2Z9i09W8tstK5W1bbbhMq8U/Vr07iyy+758lcSro6pboSpoiykakBdBzevv6BPiqFzsjMD
ylVZCXI27osPGwaxVYwzYkKbLn+zl9HQTeAzR3LTQg3RxO0QB+DG9CgVa7sjXif4dtxIsTHHnGFp
WqEUQBOLIUZ9gwQ2GFtCERmgyAhzdq1wTYZkgZHGrh1Nq/BYMfayJVgK/SsfwtHvpbDIZp0MSjHS
3iw4FwAYzHZDQAnTRQAxwWJY1tdoHFbSZXRgLvaqfnSAraj6X5d97r1JeGktzCUFPLgsacl/k+r3
u/GHfCc9RCepc+ajDEIi+pSNnfR6/VnupEdN8y7/Ar7Xb3aTucLyNqmNRYPXN9DjxHw7/FA/zMfV
z/0oEHk990xvjDEBBAy+hl1atCyVxDszRQHefJplw8+MfdcKThg36moGBGlxM2LqkYm6VZ/IeZYA
UaKWoKYc+7QNInP+dnn7ePm6tjHCfL/SVkJ0t/FaWEZveGvmvbReL43/74wwn2jN5TmpRhjptQS8
Xp4Mcd143s/D/WU7/Ji0WQ3zeQoiSVLSIZ2Q2iEJ5nlsrtq5jHdIgUIna3V716IT7iqdiidRI/sR
Eqx9URogXzCMaVcClS9yT7q2Dwdk85PoKd2EScscJgzQouRcvEUQfQdWzEZcVnDN3et4dYr5OYSb
wFwDw2wNYAZDo0C5Hd5aID9i71WBsNw7R/a0/8SoCx5Hv92UuQdaYxhtLcORUKLyPml03x5agf/Q
Pbq0h0zsV228wOTVALaqBn1K3btoS3/rIknEQig6DEz4j6OkLrSYQNGblJqjhvlxjE3iTBVGMEl6
uOysguPNFgf6oVMjOcS+1eF32f4unLvkkX9sP8wH3tdUKtpuoV0cPx8d60V/oljPzH2Nb9Kn7DC8
VkCaQlkWY+K+uRPpBPD30oYOqwUVSuBnzv1eTfq2HBWAPer62hqOMkpH9SwusXDNAIIJdiugFD8w
jCxKl3U6hjLdPhrvW7k59rW1OKuhX1XJmgvyYG7PRdMhLyPjrQK8OnOYywmSuQo9zJNrofGSoMMO
jv17gr5+pEKliUBZqL0W9Vy47r+xyhzoLl2kuhoooqWIg6m+y2SQ6DZPl91RZIQ5xsswSZo8Ywyl
bx6nNHMyzEElqQjXxA9Om7UwR3mZunRIAU5zVdwzNqDPmR9DWMu2DknsgfMVtVrR9nEP2sYk44mg
6sbsO9S8wMQJPPw8OIOIM47vhH+7BXuUq2ma8RpDfCqh6+AMQ/aoTeSHFC5eUUeCrICbgWCq8J01
BfNCjAsmS9xD6i/GoJBp9y5eVMVtGE+RM02J5qGOindnq077y87BXeDGKOOBapslTWc1jUtQVIzS
3omGx1y7NkStMb57mBBuBlcLavkGkylUcQ99t5VW8ltn8kGR9AUkD25+k95QhiQxYJHrGxt79N83
t3M0zW1GLHREmmy/Kl+HUdBw5ufHGwPM54ozqdcnHdBt0KejsGK6616qvGnX7SJ0an06cwVN6sC+
0a/UU3Er/VxrQdDiL5GYlKwDzaz3X7hZogT113IBT5eLdkUPnaLUGwdbNMXGjR4Ya/zLCJNGWkuj
kmKSMNDbN07Z+gYGoiEWedkLuUbg+JQBRDZsFtExpsiR1RTgMHTZG18p0D5NbW1x9cqYP7NpG1NM
7j1Yq2Tl9oRHhXKIu5uF/HF5KdwDBXwb+Apo5Yttb1shkeSEdMgKs8xr+31b3vWm7aifGKKl4E70
OzQVHGpsfQ1F3KlvSNG6ndUHk1wEfam/2oloTJMblDZmmKg+Dy1k6QZQqs5dj4phY7xm6To6c7R+
ia11B5ETwROaHyjApUbnuzG8y2LrlnGVpmbBTYypSXnyFr8EFFJy1/t83c9+BYCACAzJLbpBiZeO
fQA2iPGu81hRdqNdpHqPe7+8iozSM9pTXkXBF4iFzgFp7m2yGwVQZ57Hg8nAoqrXtEXMhMNmiTVT
lcDRoS9+Wx665S4aIoGr81xRhxEgjaFwgrft+bKkuTBRcUeZWYnDKzmvfKIDRme27e3QrILLS2CL
vSjBGlREkBnGTLclXyvp91LTrpNc2hfTJIgV9FezT4bNqtjk1wgVY7JzpDPGAph2fK+sPzQ1gsj2
/TDlvp5fN8PLPz/SOtWrIsDpAS3ORPolxpiEFg1Ae9qzVy8NtPdW11xvQK8i+GK8iL61xNzGeqsr
jdbAERFwwYKqzV/DKvYur4breZvVMM4+DhjMqW3YyMwXS9+T8G4VsZxyKze04AscB0CcGO4+9zx0
XEYbqsXAEp3WwAqaneUruwndpQJkTqLGJG/Ttsbov2+uQfAHlGFvwhikg76AH+SLXDUCn+Pt2dYE
4wFFChZJbYUJGc2M1ULRa1TdqBXg9nmxdmuF+fpGDLrMdIYVKZZjv7Z6yemK1gyMsTg1w3QiBjL3
y85Awzd7mBCDNEQ9FKOAhTnfOyMutDAu4dqdEZBocOaftCNnZ46i7HvpE7kmoEsKjhAOEtq658ZA
PzjOfTnnLtr4DlDT9q0ZeVIXXF4SLxJtrajnVqJmsdWqnHBaiRmYOSjL0hc9lf3JNAWbx/OKrSXG
y+dGmedlgaWu+KV1O8wwOaq5+3erYZwbFVhzKnPs2VT8jPLOqWVogkQzgHKX7fAO0XYtjCPYQ2Q1
c4q1zOtzqtwr1cPlvy/aK8a3pTbS5WnG30c91JnGU54TdxGV5LiLoOhMXHd4zLO5V5zWupwo2Cwd
Uhb2+ByLsiFuwxh/+y8LLJLQyts5GRNYGIPJl5y6Qt8Y2jDg+fYKFyy2qPk8SbvCk3+I3rrcCgUE
ydCQAQGqAqDLuV+XbRjVmVkUeG/EdwkoZse9sie+CTSS9AZFdYA/rMdPfLSNSeajTaENeoweLYCu
uFJMXy5OQyfwb65f4DpHDotO8Yf+4LJaamKPI/oyOUYKKnANJgqGLAVJucgKdZzNFWGrfaPFK8Lc
aP2Q9EOWfM0/A0BGuvr3QpjPExejqpYKjaQYgZLye6lZBOGGG9g2FpivkYF/BmIqsBDrq9do4C75
oZqdM4hSU+4pwrQ80JegjwNLz/lmjYvdgO8dR3VpOkdVerdPesFSeCZsDJZASkcDnwKLeDeWnMRT
h+zXWK/KpXSA9RRY4G3W1gLzxTUznsxIA6u6XIHgJX/KtcXTy9YJDf/yGeGeSyi6YzwG+jbahwef
pCxSYRHUAWi3dPVyL4LOiWMe1pvwC32vTPvWcBdBOOUv72+jbBwatLE1V1vJMY/zAuHiOfGWfHAi
6xM9pM3aWN61eC5UI5WiFnO6ib8siHZj/VO1LccqOwEol+sSIN8DKAoFog/v2QU5Q95Z6GZA18n2
Wylrv05WoQhelyIrzHNWk6RejVsJ3EJz5uttfrBqU5DliEwwr64ii5I8K1F46nPpeVnCP6AM7l32
OV44A4bqv3ulsCARYC2kcZjwWaq6IY4EpiNnslavikRsbryMdGuIydjKca76jqgYvNJlT1rz74pa
OmaYXxOC688y/uW61PPI0+mNNM6ZgZaleSXZgzMZP+1FNMfxrjrG5rx4mGgaJmwpvJAuenMZTJYe
hXIGhHl6UI/zy5AD3Lt6sdv9ynZhoOx6X8U4QvHYOjeQbL1KIbojusx5aTeCHyYHbRCGoeB7/hPM
cdGUgvLFj9OVircRJC+0tT42qG2Q0U2FQmxcn9zYY66OdF0Lsyw0CvqbX6FjR+dm0avsXmdXDeIr
MS8I10M3Bpk9VoHZtsucDg2M3Y0a9TsDTE2TlX3GYTZmmOM82wnESSYdUz8mBp3zG3XIfSv/cfm0
cYemtl+LOdFm0pbGNGD3yhdD94fqSnmR/Qx4/tEF8mdIT13r6ZC0i7zq+bJpwTa+EwVtXDVVcimR
JWDuIWPpWavum1J2jIpScFkK3OO9PrYxA3CROk4zomKRp2CNjaLh0EexCCsgssKc7mwKhwk1Gzwx
8P94TaZ3rjW3Ao8QfSy29KCryWjkZoy6qK8EpafsB8h+ao7pUVl22StQlqeI8Dz5RAFs4yTv8NfN
HlIFGZx0fKrWUn+V5sOYxYdi1n1Lb4N/5xRM8IDAj1TZtNRWrNU19FQDI5wfikl0yXCLONsVMUFD
qnOqnIzyIdR+vWryZPPWsH40Rudl6QNZ77PhOC7fLXLblAK0B6/Et7XMRI9wGeRSbvEN27H5Q+pH
r8gksBBmFcaOACx107TykzbZz3ElKPTwszkdszTIYmR0VZg3PQEBRRk12Nxm1Z7j4IB+5l0/LG7V
Do4xKS+qku6VuPLl2i+lb5rqSpMoOeYeenR0IAiqayiUMJfuFCtTtRT4CSXW6Glx7kgrRvPLTBIs
VmSIOZBLY7VxpsJlQ6N20v56nKFYInr483DfNua5Iaxq2DaVGj6/69AXlvpaRUNkcpPvE3jF8kDy
u6B8J7UBvBr6Q4d/fEBsWs0Hew4YxjDBe24xN3vM5y8EGZiRB7X+lIaRF+vzP9+9MyvM7s0Vupyr
hTdMSKL7UB/v594+dlMtAB1TX2eyFZu+KvDwN9EUYYVWuhVejwELoCPDsra9cMjrw2h3xEWVQE7d
CQ2GzJE78+flPeQEawJBNowZoicHmAdz+MGB16NgCFlLaQb6s7CvZWXaXTZB/wSzsjMTzCnvIsjm
jBNMJGlWHMbcPqXSMpzWVJadQi0K/7I57ooIZkoUmYAdmz3ZDbGaCSQ2hZs1PxP1SVsEy+HFS0DM
fhugP2BzA+jxpBttPIIjAUUhGdWh5IhSw4Fq8Ijb25yzi1kK+j6n2rogqz43NpdGaxbdjGrQ7I99
4QDZpyQiVAxvy+gEjgFXAliRnVSx5iWq+xorWiSIkOhm8kdRDbrg4cfbNxv7RhmNQPzwgRFnmOZq
IS08PD91T+ExOWoPra+42V0FAgTRGApnSWfGGL8mkdwvZU+LG/WTMQaW9XLZyzjfBW8LWSNoXIL7
la1xh1naoFFP6w62HCRoIk6LcjOk3y9b4XUswT0NAS0TwzSYombOjqzVZRXpyKVUiJHqRtDr+ymH
aHxzguKyNyyvpA0yeSeLcjieYdqYRecSI4h03O7c75oszOq5R51TH1VAPStMndntmz6ZD6TvXU0Z
DquKrrpcBn2PCIxCjyBX5UUNdOFoqQWz4zp7jPW2HSVJtbByMxqOpTr3gZ0qFip7+peUNCLRJM73
JLi0QP9Gg+EH6anSMlA5SkK8gK3kNjMx87kC7L+oweUPynkQIi4pGv6DieEPBTGStKTK9aSAKoDx
bGiKRwop0DAYBYbW2ZFBmtDV1f6yTd7SFAVTtQrONiII40OkLbUysyCVnZNDuwBaV9xIQtwuvQXZ
IL81wrzQ0ljP4ybKwKQfYFzdrXZWCyKDdzjYUX8wHi8viXO6yftSoAmPGWXWO3PNDMGPhhp5S74P
2W5FE/XfGWDChz2Ek9z8h7QvW44bZ5p9IkaQBNdbkk12t3bZkizdMGR7zH3f+fQnoYnzmY1GNEb6
b2YuHKFqgIVCoSor04KBSbkx5dcpEbQAecEQQYMmoFTYE+RCp+erx/TcbHd1AXY38xfxoqPmNdeU
juy/zGjx2hmopsk0XkGG74yLQZ6rrLLyHtYyvwCP0I5aXG9lgCApS/Xilbv2+d9BxC90bW2Cq1gF
RgbaNRqTPklmEpF5gfp4XBgvxrLeNVm6u/yx6F6xvrfNYZhYRVDzkJoBq1uCST3KytVEHGm5G6LX
z9vRaZfbREH2HIoDkZ++REUWu6hNbqZdrdlNrP8w2oeh+HwyCD01YAMVFdVzDOGfeodOpqHUuwXg
pbLPnFiGxl+SH4dJvV1a/dAUtuBRy6uVwSBk/lCmh5gbm7xjTDUcF2NFjvaMtNO37yjdFSVd0zxK
ETJiipC+rPtnGQpAql/5yd2XtAZPfgRz6Iw6yesxxI/o6i5ypL5zpM72S8AWrNh8sO1uZ4zQi000
N+nB2VTpe2MRMdzxIgvECnATIAXXzlgX06YrMXMA2FgqveWzbw1CgjS+BR1wIBDiq+DlPv22EeR8
NU1GRlf/KFXnZtkBSLhLXBAd1M4thT2JJjT5BkF/QTEHWBETms3Q0tLVgMF4IscQ1FpNLMBI8ois
beDE/2eCWVNVZrJRWjDRh0/5OPvpdK+bubekfgiexbwKSP8qJ1849hujrPpgrlSRgjCBfiyYWnsr
ujOsP1MqP0V9vBPfCLxBWxupEEWO0ScXO9cMWUNSqTq8M4V68uBY9qruRi217rMQutmVFNe1E6ft
cl9Hk+G2UVR+N1MToFG9mvxYt9p7G+qWgKmm8UM5SWUJ6fr8V55n+SGdlvDTDRDkjeiPK5puYNyS
PdCSZk7ELmbQB5V+N14ZuqBjdJ5UoG6Cx74CNAn6EGz5LesWAxzcQHLqZRdobfIPmaWjXYnI3s99
18IqkIJCDhRpNosmLiFWYnygic38qbZviahqwVuGgoqFgeeiTqnZTg+j3VABlH6FtrYdoRR07IDp
HT7vqBbueQM/HyzMtO91aqQFZq8B4z/wPo26G9IBIPPI1cdlN6JwHn7+7ji1xkbRIl/baYU1Ml6l
y/OQv6+dY0OXXIj+ojWy03v31BKTw6zapAxSCRAWJbU2oKHa984agTdwdTHEfGVEziKaY+acQthU
KdYMVMO4rdi63TKM6loO1CalaunQ4Shu9NXTTQfGwZCoOlXpTC8Y579fhbMPdO/OVkxMiNkQsFsC
cnn6JWUlxA06YbxovUuvB/CgZztKW2jv7Kf0WftFR7dDYQ+Y56Mq8NIgREch9gz+jdZAFI4gHXan
yggwCe8V2nI/rf7l5IZnBVgaOqaoY1iRDW96llZSmSm4fNc7KW0ccz1GlSAo8baPIMtA5ADZJDbx
dPu6sYzIUoUopWX/WNLOimpvNn7gf4Lsnb+Wv3ZoVNlUaPphAJiFqIU7VyAOQuF20E2vrVSBGRoc
WG/YLoc518s4d+juYctKLXIa+7cy/LGs96I+Vv312GqOpglech8f4ZJF5mxn5lJUa4SF0dITrbBS
MWGveEieaKMP9Ii0oNI6+YPtNfv4rbtCI8QPH+M30RQtpz6AtJTYcEkUps6f53mzAIWp45dI32b0
VDGz6ym3ZhBfLftGsGqe12xNMV/TCrN4TmWYmupnI7+S0s4pSUBEUrkfoYPd3K0d5nPWwzyFnQE7
8oP5C0f7KLnANgdt7sTQmAXs9PvlE8ddF5AxEE7GiN3ZdDA2N8UNC3tttqTgH72CTu+1PtpB003P
/zdTzCNsigEMVUtSuMMAjEcpOQMmFo0/qyISruKdPENDbER+BGEztlw56lEIUXkYavqfNdV8KkJH
H0VvSq4VyAAAOg+l0LORQTKHE3QHdBwDWd3H5bSrFMl09EH9NHgfTr6xw2TO9ZxpUqbDTqVXz8Dh
OGvfByAZFIRFXpKDmAgiMoisQ8WMcbyVQBjCLgwksnF0DcTCYU1F5S2eCbSYoG+EDgOx2O8iL0lm
yzMQfskaZFKQi3rn509w9Hww0AOmcwXjPeyDVck6PJotOiua5UfEhZ0+Ly5RQ4g4FuVLpU7fLjs0
p3+HCwT3FZiVCGd6JJXbxg4LEOrqgyOXtzYKvaCwUF6yILMCAvE3G1WNAizNIt/jnFrQCEEMFeR4
BIMCzMcqxyW2ii6ET6hBjOnKVLpup1dF+iVYID2STDQCTQslkMc6dVSJTu8wNakWoM3y0u1TiO/W
fgg6vMF2LAVCWJBN80UFc05FCp8PKBU8SalgCNuAkgqpqNOqLFECANYVmNMkUO9WlwqiRJ7omc21
BmZQtGhQRT9/P6Q12EDKqS4hsRQG64FO/jSe5RT3mKXzRDwaQmvMFaJGUKZKOljrf/y7NuOwvPat
M2Irl30uCRIDvj20OT60AoF3ZTqTprQkpJva0g1vqHAy5Q2f/OpA0bvJFxiYoAeto+Wq4HSj3cAY
63QtyfWyKt2xAB1JMfldfJ0pT5f9kZPr4OFrAZUMHTgg0ZiHUhZZmD0bsaK8utPKR7n/rQAGDbrC
ZM2cTv8Rilg1BQZZSMwqq4uaKQ0o98iz5srJfU/uIyl2JB1lZQtQ0kjEHSCyyOzjUNj6Yk+wGCft
Q5bVDsjo/C6JHVOC6jXpHpNWv64MIqj1icwyd/PaZZIMyYMSnD//CvmRQPMhWRVc/oCcCI0SMG1u
oBCL0hYTT/o+XLTVgJkmx3ZK+xKVraHxY3O8URJBusH3f6j1YB4NyQCuhNPglRZAk3YZXLK8Xq9L
vwhkRBJIz+FsD1dCHk/6YdhQiffE/6wxp7vX9cFW6QFYjskjZekH6uD9X9ZaoS1eWN7aYrbR7qws
TkJESeXOClAivdE86eZf+fr/QJJPIdjsyggefijbU1lTNjOI7bTsF7XDXwZXcwEiSMrVDKJQZxDk
2PRnXzJEb73Ni6ms+0VeNBhKFh0DO3/yeHYS0SgrJwlBK4DSn+PORkmKeT1XU6p3lYUDlifv8/Bu
R5/Po8BlhbwZHNC02cEc4DymgLASUb7pDa9IntWldD9/iLYWmLNarlke2hY8Tc4jv4gWJ65+g1OY
NHsJpZzLtjgINwvdcsrTjRobEErMdqWGPirqgO2K3mfQthe7NnRiVFmoaJgl+XLrLSrUGSg1mCjJ
Of9SqOgBVkMMDPATVFpO3aGorKHr2hg4Uv06zV5qXVAwPnc3/H2QfmoYjLVQoGSWhtrpqswh+Bgn
7bu5rijX5g4yVME1zLMCjDkANcCBnFdruilP6pqOaC9RLjv6Ck2+FO+R3hKx+fENoXOMNj3F6jPh
ruylrETlD2Pt+FClMe1Gu3F0zFF/2iMoocJfO8xnkeaoaOwSdrIc73+7gjtEO/N2LBzU21uHqqUD
8mjtyl+y4CV0fnucWqY7sIkPq9a1djzD8jSG3hCD7lzGeFLzWILlITR/XV4nfVadBqNTY2wwku3E
1HsYU+vnUiqcyAaVW1J5eTh5ee/bIoASz9t1vI3ABoPQBCDM6eIwEqcsugJvjOp7I4qdeRQUy8/f
DB/VZeB3dEys4aY6NVCpSVl3IOBwCTr/FgaGYi3BS+klIaHA5bmWcGQpiwOghaz6jgWSW3tQQUnU
209z8VjXd2v1S28FH4hvBSEJPQZ67zLrKapx1osQHB+ke7CK36EMMIiFMeYfl/2AU2TCvtHQR+2A
I5OZUIrHqRikAh+mx8iN4iP4HcPr4qDs0gdResQ9whtTzN1BojFFGwmKyqaU/6zD4RFVSbeMLMEV
JVwSc4OkY6FHTY0laQH4nHCjZy4JqsN6I36pipbEuLWWzbZWh6A3z8MjCf1qhXRzcPkLcU8qshNK
gmEBicmc1GbK5WZeQAuXLv9kreU02ntYHpUhiMjO+LwKJLxhY4y5NOq5sqzKBjWc1fzCiGIrWgw3
DGz+Pl3sJsblpZ0YTYw6u1yGTolyTFYLvv55qo8V4KFGkVWghWYxTbakqDVOU4WPbx2pznS7M49Q
/txf/iqc9PvUDnNPpHlc4m0KRDflSVcwqhZ7CWQ+pKANIl+Eh+T6AOpktHKA3Ih9GUprkRrKgNJP
W8kIbCjOtuVx6B+QCjqdMjuhVAmCHPcy+muRfRoW/aBZlWGjvK/az2k0vMjZtWIfM+s4lv7lreT5
BIXemfBuVBo/ylAbn5hlsA6XS4UabZUEeuwbaGlftsBJ86B4gLYgrTMCosXyrU+lpMpLCkbbVXGS
9+p2/JajGGL9Nt/qZ0rarO0rrw5ERXVOtRtmVR3VU+QTBq69U2/XlyJJDLsF1ezbsCseh6DfY3Li
kaI78p1YOZC7kRtzTKToQ0Mi0oDDBSDCzhwND63wr2wkfZsRyLUBWcWE1qZsNCMLURLUMCaHCc3s
KjkWrgEliWeqmDn4dEpTOuB9cNkwL87ipv2fXSbOlmOCQqUBu91sXbVG8z0eLB+tXUGspTvEZkUg
cACpFiq4OGbMZUgWsi6zjHnDJX4B/iA3dv2I2frxz+XVcHD8cIyNHeYm7CBlOhkDpBxmf/YMF+rg
9/K9fTu6g0f7m2rqZi+XTXJ9AzqZhg4hLgAWmMBbNEYbYfgQwOAx9vTW8mLRy5BTLqaL+muCyVhi
0AVI8QoKLbt0FnSONTdKP5pWBJzbroVn1NL/B9lsrmv8NWsw32xtZKuta3AcZfJrZMoOuId2vUhV
kmtEA5k+LbEDEMn4n5GmXaInIFCsq9exfzGnwcFo11ecfGOEuVK6OTLClHIM9bqyCwGMwkbWEKX4
gidsrDBBifSLZGZ6hAdtlzsduUKrWmCBH/c2JphAVPfRrKgS7uDRL650x0JpvbpBzw+cKB+kU6La
M/fYbuwxWUuIJQxNElauPO/U0stWwCzn/Ve6l/BwkwCRgzYMygaMnTxco6SlvHt0Hi52yVW5QmJw
dj8wpYGd7kQ1Au7CgCmzUZwgVELv9AJRjCZsVwMGGyJ7DYB5bYsJ/PJVWzSB73HzGWNjigkQsaSP
UjzAlHWj/UHSfGWjnB79/m+AVX6sgIY0KHFBiqCyY0WKUqiSvCDQjmgW6JgtpJwf5c/yjwEmbB2S
GZEXfX4WDF8PFOwylbVBPYTdTL2J81lFbqvET5IdhNHg2vn/1QizjWXVWXViwIgOTuEU8ie9CQkU
EYfSxz17dlFt1sLEWujcL2DFRazVnfh78gfCIxVkbNDBOuQvnU8TjPE47tZb5aHA0AzaL274fjmM
cA85bhIMD6B0hnSACYmLRVZzXOAw5Q/1CJD9zxVKH8MvMyA79UXyRFVh3gW2NccER1WfozIrwZ2o
6aGPj3yYMEp/eUm8IE9LB+h4Ypod4NTT05Yq6dKbEtjQoJIWtddt9s0SURDxdw0JIdCv6GyqrIZD
TbIhnGVMBof/dDsq3pt71qGNcEGq/hxkQj4+TgRBC9BEMwLje7L+8Xs2yXXS9OEw9LCXhZ2LixLj
R28V1HUx7vLpzUP9Dyk8KumIVixsa0iMwozbHOSG7UEab7MFjEGCpx3vYX9igzlcSNlAAyDDRlVE
TlZN4LSsnTwL5PpGlrxSui6bxyo7muPh8to4vndilzltbaQsa4/6kkvqyemkZ6WpvrJ7eJ8gxqOT
c0aLN3YAqihjgXKImTmz+aYYXt79vrwKujtMzFCBH8AYrKFjDufswA5mYqQKbCQppEPtd9JeW9Oe
KN/pSYpiEQibu2kbc8yBbUhZkqyr4Hmm5uFC9awh+XyJ+2RFTCrTSxjmlakJ+ePATtO3Otlf3jR6
5i9tGpPK5GFYk6XAp1eW20W9GaIMZdnbVa2crFm9y7Y4EG9M3Gy2jAlANS6PZgZEwLXGN9Vw5tDw
JCTP4RJ0mO+RZidNMVU8CbybE/ZOrDKnakZWkPUzltjE30ble6o7xiBwPdEuMgcompRMi0aYkOOX
fIDGWtc4Y+iX9lVhiO4lwXJYOp+wKIkyqthEO8wOamq4ZL1qw3tlWtwU6gW6Bt5JdJcsAFq7LPIM
qXWS0njRS/JNqhf/8icV/RjmoVdrZjuvNRYe2VcDOOTJ7LRCQn6REeZRbq9GrFFkiUva45w8qkbm
SKL2C/ce+eua7L0Vh3gAZdRJxvJGjYmjaD+K+s7Wk+DyhnGjBhA5H/BVaBAzWUVmQ2kr1RvYGa96
jPvGAvfg7tXm7zNRSSe5MqYm/n6ojk6YQUlUqXdj/YVsRaU1SIRaGQg9Qn/G5to1pyK25QyRqTd7
p9Cr60YmT5d3inumNiaYyBSDPmoxJch1zeSxXl8a9KsqKrWXD8e0yL7ixxZgS2gnQhmSTY06MmtG
b8FYar9140MyBhkR3YFcF4PWL2CayL0Mk/k0MxA2pm23rQvizr2Eto3Smo+TFD/Ls/7z8t6JTDGf
p5YnqSYD5UzTU0drSqcyS9fuSqcRUiRxP9NmVcxnWmKVWGYEU2V/NMzrhJKeRopn1Ad1FERZrm9v
TNGfsnG6cqyAcVEXUC+Prb+2N6S7L5LxS57w9yuxtwU6ysvawRNCKwqsdnZboz1kZP1KQrRZC3Nj
JD0S5UKicaA5tMYh1vxe1OsQbJfFFI4yea3DtkZKPET+Wj0rN5YIdsS/0P+ugpXcbaykXKewBh4Y
xHxEi53ESIJhumpjX8ETrbxKw8dKER0kDp0+8oiNWeZC6COlLSuqnS0/gBI7/g45vyvMcLi/HHVw
DECtZYCEEtVpPtByYkyNaGeZIC5DQHmpFvrYgEBYt+TXY33b6argOcC9KjarZOLFZCQ9LSJgZiMM
b+e6uzWszzMfYoBYx1w3gEFU4ZfxwrBX00UblNo1yud+9ct+eK5MaMg3oSDN5O3YxtBZEbMjXdRk
cu3m8x+jk/G/G80KvctRj9cG2S7HYLKRNlTlzCoNJArf+tfemz3Nbd6iB8tDZanAZHTojE/1k/p4
2SzvO9GWHNg80H4BtOI0LOU2ybIpBanjiNe73HXuIAI98cL51gIbY02l6RIVFiTDcFo0c3TJL7Tn
Oe52l5fCNQSWeYz7YTzKZDdwKCrEV/p2HpRuZwGFPb5b7V2qiEjEeGUCFcUqNKvARAphW+ZLTZBu
D5caDb/JnSGmir3Tg6wPaKmRjq9Oys78PD8hfH1jkgkaFYoroa4jaKij5iUAvszZUQ2fq9H2sllU
Iub6+8YYEyEG0oNHoQHrYlxA+DipvSaSdpG6CJ42vMt3uyY2RBQAEyGFQoiYn/Ih3IWpry++oRFn
JIK3KK+kebJ/jJv3Wanm9YqnNNJvPLApcpFKnBtg73CS75GbQsAECrxfuCcV9MXQdgHoz2RL0lMz
lr1N04sRkPzyxrLupPD5stPznXFjg7nyl2kupTIEhRhkAXb9geyzm3pPMZnArft5IAlIbLjxYmOO
CbrpGBM5UxB0e7Xzo6i+TqpScI65JlB9w4ghsi8o656GpE4q+qVZwdYlG9VtGGHsX8TEI7LA7BmZ
o06pO4LsXFWTKxMI5F2iVONXvv5mHcxWYeYcALw2aV21C4ddaqiTB4ZFIwCIQPIuewH3xP41xWZL
shmh1DJbqBKY8sMo5b6qlbfrHAo+Pt/ZNnaYyGcVRlSEPWgotUD/sSbgtl+B39HfgL3Tjzr6h5mo
ZC/4VBYT+EhpJl0DbhWXDMEqm86siUCS/IsX2GLVxjA3CDqYCyqdyagYNeSogLmTn8K2Sf1y6qx9
hQrEY7EA0RgOaXTdmlMX6IAfepYEeYy4701/iEjvh7Vi3cdKbT0M47o6ZFpF+oS8n4jqKZ6qyHPA
BMQGEmWOtUaLwZSX/YluiU+HfgELXK+kXQsO1+baPrZu+kBeL3sVr+10YpY5J9Mkh7mdwayid05m
HidZ8zoLLPDjrR3fjfKhUxPHIM/1GgC+LQgDHPE/cIxtFs2cH6uJEW1MWLdmh5bjiz0VRp0wcVQ6
oVfuu9d+JwXGPt6R0t2XmNgVnCqV43zbX8DibBStj1sbV72rFamDCWVnGX/2UFjIy++W/NpZu1T7
tcq3dac74XhdSpMT17uOHNvpeu3gq2Hoqu2rkY+Q0PhujbrTd0jtP89EcLJPH4X5zctSaxJplhXs
k6n9rIbHpgGJ45eSuM0ZYWKy3XbAGDeAAU3DTwDYUaG+0fOjvIpelpwdVynO//+fRcbjwrGDnHsO
Pq08e4uLQzIInIqbc2z+PuNTZVY3ILlMW8gvHw35ATyXXXKvT6FnD6LLn/4ptji9WQorFKStkkxK
SLa77Vp5yBBRPHOohnGTVv4SvQ7F9SodLh9Ywe6xikFVm+UzlZRys+ofEoo1DER/nwnGnVFrrZKD
H3hQxhvwM15lXS0K+Nws/oNwDWByjP4x0bghHbSlTayhmZAMSjupv12ixzwevct7xQtucDXK7Pav
Icaltd4e1aXTwdLrI8xjaEbz9IDSJ8iOJBxR4/vdX2OMX6tEb1Y5h99h6MBV1Ic0/5F3j3lxrACE
vrwwfi7w1xTj4tMgDZj8B+X2Io37QSJeb+ZXsvBRLPhOZ+QzI95GJaUBXrriLg/fh/g5HrrbsBec
WMFyWJ5BJe4UuZ1hZwXIcWx3XSHdjaYosaGee35Y/7dpLHTOhO6VIkXYtPggu/Kuc8MDeew+oICS
J32//IVEW8e8r6oCIk4SpaOdkv66Vlu3GVNfJs+WKXqqijaPHujt1dCtEqZMYSkZnobskNovcRVc
XgzHxPaOlBkTagzHtmlqEqn7Cswjy3K1yrpz2Qhnx06M0B+xWUfUAbU8VDCSgQ2s6sGoVCyA2d6a
TS4ICyJL9N83ljA4WGrTBEuDFAWR9SOca6fQsqBsny4vie4L43HbJX2Ep40h4Bgja0lgqNEhwQ6O
hWTyL1vgdeRPTDB+NkqjbS4lTMiGsZ/qxCla4lQEU9s98EqvEt4LBa49pUogVCRSr+P7hYYZKkRx
EKowG2lI62AuLYpmTfFPnN9lQ4wes4ilUGSEieHRmoUGqWCkKu9nUG8osWPJj5e3kW8D+GcNzwOo
KdB/33yoohxDc83w4kW52BnKazV/kEEPc9mIyrkg8K3+WmG2CwiRvLYGrGRsh/2gP/Tj8yxf6aDW
aaAUkh8ok0BP7kLtZ6eHV3px1UjoekMLWHPN1e3LI5l2LSgtoJIhPVrtsU+lwLIBXLFXZ8pFzXDR
r2X2PZ5tRVpDeFYol6BL9211L1exn8+HphMMXtGbkT0nYFlRMdBoQVSXbW6puVXNI8FgZkEayN1L
o2TsylRL/CE0foY9yGfrMVdWx1alTDCYTPf8zDQkslGFAgsBsHCnX74CmnCwcpi2e6N1QESoOGqy
DgG06qA5blciQCEvJNggIEAjDcQAZ8TNeQStmykeMO+YkCJYVelnjmaYgOmQk5ZqsgooDuCEoNtm
oUASSi4g8wYvGp22Lv0soNPWbfCFcaITM0zCo2cKJvLtCWPCoHrz5L5vXEVS4zs7z0TlSl4mB/lF
jdCxWnQmP0iDNidULVdjbWUsqfsTBp2D6YFbSH541ffyKIa6fUgBMV4BWkRsnI0X3znxT18WdoyZ
n9JtMQpBpP2ayQC+P1uo3E/GW1R+q8wUU8RBnh604adRDo6UHrvs1tIe8+hNVQuP8g+C+tItJjQS
muMIVF4VOSGCSj02fmW8a+EPVd/r4zdNF7wQlLPPD7YiA3B8lPvRJsSo8KlPJ3MZy6GhlG62UFE3
2a0egTSWweG17qHhu++8VA20Ozp3kXliqobzChK1b9KqOX4FhrqZ7FRDmaSdMzzYwQu409z6DkXf
wql+NLjTbyt/2s8i0ML5NUhNYnoO/wNnCb7Z6ZLtJSllOVdBa4AZ8hqz+OHeDigTRSTEQZ5FDNgA
j42q4JoAfJAFYjTqRCWf0K420zfQ0Dmt2jugY3di+5/L9wV3H8HBCkwa4gQmpJm7fRimNKwlg9KH
RKuT7aOj4ekP6x/F7SnDxtOnFYvoyjb2mDSvj9JuSDTYK2QM29oYjh/2dip6u5wXuqgZ7BwGxGgz
7IxGJ1eyWspsOu+v+1ZAOfUwugUiZelpgPRMGzQvxu735b08u+BPbbIycPKY59NcwGZkI1FBoWM9
TIXVesAf64Ku6Dl7H2OLKaCWw7JkagQHKaBueSi95klx+gNl2tJ35bt8UH8t3kin1BTXFrxxzm6X
D9OGpdJ+6fltViSpXFamVboGMdbdlEpJIKmfVj6lRnB34QhQykqWHCiyDalv2hDfz5y9PNJ3M4iJ
9IHgXUA+rdkGW5RzCYtBq+CM7UCKNNVqVal0SXMX4p2LgSM1rBxd1GLhbRy4+sAboqHxcUbEDm6N
vouyqHIbOSQU/5L7TdjY3mUvPIcj0OWACg1nGnbONAjWPh1BdgGhl1UaPajuxuPiJySwwnejO9Tm
wVCfDPldYJSGiZPLDEZx1mSM+BkIWuz3ijspMZMwwTDIjypx59ihoyCJu7rZ77hztH30TVRUPUsd
GYtMopvX8xhlHSwu2ovUviZgsRnWdGersVNDs+Ly+jifDu1ZyAZA5gakXyzEI6mnMiUxjnZO/iTp
2yAaueOEDkDI4OgKGIhQS2KO86QW0PrV4BrlmvpWS45G5kp5KXAN3ipwa0CXG7cHxtqZO1vWBw3F
ibpyO4Xcmn1xpwnhXbyFbE0w6ZrRrWDzRXzAQyp12u4w5e+pLKB851yOIHj7uwzmHs5WEpodskJX
U16TtXf68IYAAQrxH8FjirsYDD+AtwNkUJiBOL3w11CyljnFfjXScLDs6yobfc36fdm1uEYw9YgS
pUIQFui/b5LO2i5CqJb1AE0M43hjxkZylKx8AQF0XX/BiyFcQF0MZxRZ26mpCNrLQO9XYL2IHjD3
0Ij0EXj+pYH2ASgadKnx1Dn9+2ZWaWjyADafLeNV2HTBoIr67yr+BBNnMGn71wT9CZvdssAZK2cF
TExHK8j2jYsh9usMjffME0vGiNbDfJpWT0H0V7YVvsWNPkiOKZxW4uUpYEvG3DBOI247FhJURmlo
QbcL63HbAxLmow7tdwliAuSIDPpW9hDRPFEOdv7QoeNRUBFAFIBbgzfudBe7NqzNPB8QO4/Wg+nT
/p/m5O+yl/0Hnj/eU+HEGhPcumwNtT6DtdB0tWN5DWqpDzlF+mTsXicf0Q7DTASCDfHu8xP8H5Ng
4DnGGJpNIaenS4USiUZiapwSvarPQzDuSZDeEjc/guBFcMB4ZxnvAtR3cLrwH+YAzI1st1U8IWAU
mad3L53e7gYR98F5P5Muyaa3PLIVyFAw+zmOy1yZBZZEvpnarj407wTMBKEX3Ms/ElcPJiS4Frh6
wNqY+KLaAt9jN9bpCd2cwLGfIMsiw/rs4/WJ9x4k9W6Lp8xNDlIwB6jTAXfoi96bvJ2l80agqUfJ
ATt8anVoi1TTRuysUtje1Km34wpNXVPIt0a/EBtfILyGaSqEY9C/MF8QqDwAX6OFEkt8VDXewnv1
vgcXcHWv7Y3ISX5ejv68bA04eFxnoLEAnpMVYJnABqrkCgymh/ZAvRO06d666wPzILDEuzZ1qlFN
4D0A6THX5jKNyprowKFObhhMxwmk21SF3fIar96vfz4O/+HzZJhwVioDgRxepik9c/40DAeRDKAY
Vw2KW0rTsga0OxbhrOPZLDh/vNfsiTUm/YBzWHYXynQmmU6cZjvpVru33c7rDtVd5GeCr8e7IAwT
E12IK+AfZrNeQ48J5MWRRM3RHORdeqg70WuL6yBbG0yeC+3lBBobsEE9En0+F5zpR/qCtQQFUv5i
LEyN2RgjPHue1JakFVkCQ+t0JUH4WynfL3sg1wCSW0rgD7Qtm0RXY1Un4NhE+tmT6yRpj/Aa57KJ
c3wedbeNDSY6Te1QSnIIG/Y3yk2AMcHHRnLActl5/zrdtK9+mol32axoZWzUMPNBrkBt7ELNzgE9
ye2YJK+XTfBe/EgRgGRE3obpVbbeqrfgkp9D2JhcWs8ANOvV+B3Wjnz/K/kO8hvUodIbJCha5ii/
BbY5by0Ms4IUFep5AKuylS9oz6urrFBgL6AnB9BQuu0eyj3qgdxO/robn1VIPueuQhxhhsQL/Cjk
gJYVT0uQcTHxo6iyJS+ADwTE8o86DF4UPoRjKnAbrhHLAnUZ1KJQjmVCo5pkUR3izQ/1tcNofjOl
XW3/EewhvaHYmwX1fw1yNSg1nA1/NoVuR6qGPZwA8vkoH66P5sO8gybcTvQ2pr+XtYXNUrFnKCKi
OM/cllCZI1YXows9NU7XR8HYFL4Vx661KFAgUgcfLw5sZSpwFN4+bu0yp08tVSu1c9hdpe8ZuKtN
7Tux5+DyTvKN4M6EQyLTYJ0xy+uoMvWEjpwu+6JoAn02XbUQhUOBGZYlZiZLWxVxiumh/tgunaNa
II2UP80GgngFbAre/uCoRkGNiRxFOtuTDXZF14ZqaELUHSZJPN3IBfVCXoBC6QkvDbzLQJTBOARE
a+vOsPFhLPXYmE+5CPfAyy0AT8YjBgsBdQpzSlFBG+S1w92xjMuNkuX3cQWk8tB4dif7n//82Cu8
YemUGsC9p74tNxCDi1ZwLxA7qBLkgbs5EdyE3DRia4Nu5ybHXQpUsnKCWEvTCNU1PxIl/XY9Wk7q
lG8iZhPue2xrj/rixp454r2u0jVRyhHDTX3JHV71wIA42OBMD5c3kNfHQKpJKaTAfUSVdE6tTW2X
tUpq0pQsAWCJMuflTo8YDuTf4bItXiDCl8JthYQa7yHGL4qyAHGeDHGj9BDta/C0KUFzyI8iM9xr
H2xVeNJ+lFc1ZkmoaUhmWtm4gH9E728zpNac2DM8KEEvPr3360AUYs/ZnXBytyaZWIdXmG531GS3
M38lmLyKwSYLNOOuOoAAyZ32+ldqH1uLjOfXwHt3ygiL1s3qm6gT2DvIXAS6S2sEoqcs98ttdpQ5
AkkyWWROcF2lB9z4d0mQHQw/81NBa1y4jYzr1wlt8DYf2zgUXud0bvwN/Pxoukb30FxB61C0MpWz
NEgOGcBgoEBuWOxtP6AKk2QaIrsWoDruAkj/IN0pXoVKiIwTD+5wd72iZ0LGfCXw6B34zugmjzvZ
C38CTCE4JJzgvP09LMAzgr6d2dr4PQY6mf2dNIn2mHOVnRhgTscghXZftjCQPFstEjgoEjwBleYD
r2P4+rHcZV4eCDFjvKiGshZRUDS38ehkObctY7EGyQCRh/agHam/Wp4ShHeR+1/UJLhr3Bhjnklj
kdhQ9IGxTN7P+Y8ufbMS4euCnjAmrzpZERPOAIIy2zzHDH5+bd/N15CrvgeQ3Vtdwy++icmjeTn/
iT3mOWukY53UC+xpD/KxRZsv9Tv02GNXuSoCDUOe+rG9hYoxMkiBT/IuiRPT9BBtrqS8mjTw38I0
rZuBRMFpbsDIE6jecmXtLl8SvBhAm/iQssboORgimRigjGTKswa2rCe6TFDluSEkD53ihx5IQX+T
B6KHOydfwYCfDu0RlNwx9cmcCDLW+jjKIDqI+3RX9fmhQwl2lJJrUkePl1fHc8ytKeaeSKo4Mift
gxxi8pIUJc8idaFPLthEXhABeSx9WsvoeLMN79oM1SqjXAS1uXrr0vwY1en18kp4t6yxscE2uNWZ
DBWxsZQ18toEjohA+WJ5+Z+uckqQXuJbgdJrFZmlp4o9dbQFDLUMjaPAmCaLOjYGuiEQ5bimeruU
TRGi57eLr+zUfYT/tsAqiG546uGXzDIRpa/MDvqiH2b/5ZglgR3kR2Hyxwsq2+UxQaWacr1QKtjp
dtrROlLZBdDBmKCZpaLPy77V3a98x82GMmFlJXHTWgt8BdILD7pf7FLf3umB8qbdjTtqMg560UcU
7Sb99008aaJJzlGYox+xPii/oFfnI6BB8B39Gyi6fB/8ej948f8j7cqWI7eV5RcxgvvyCm69Sa1d
mnlhaDbuO0ES/Pqb0Lm2Whge8Xj8Ykc4wl0CWCgUqrIyd+rO+WL82FjwhvG3GtuFcblZZL3ndAZD
kF5zxUHzUPpJoHGJRT4DlLvmGUUMD2nbccuN1qMb6oMqnkYW9IeEWGM3sSEny9tuA3DMF41a3o12
3Xv5g+rVuDe2JkY2TQoxJ24spQfFMwCft+ph8ZogveXoF5M4jLwBljalcVevKuVilUJymkNMuGRQ
bsX3xawvjui8T/0y/EvSbgD3WWGSNCNNuHV/rEbYC9NCqqpMMmaoM5guxjBZ7qR8Z49PGx60Fl6h
kw4iAi6KgYzso/tiaLpZpBk72vv/0SGC6rCfooFlBvKxcDtvaz529QIGHxkeT+gJQ0RKCAtqqs9Z
xgDalQ/prrmvgaYAk+fJDJLD1lTz2gaiAwG8DYfa4LL6uDh77Aylm7GBFvyjrR71+T7dEs5b38B3
G2I0ZRrOQAwbZXSf9HfyH/SeIU3x/vvCdjWmlqR9hA+0sOuBneR/POqroZJ28ftCzJznDhz2I/7+
Zgmy+VxUG2nCWs3hgwHBwzAgqEJl+P89bLhRdqgDXRdPvDkq78zrrQzov/jX3xsmvjps2hp00bAg
6Ia9Uai3nsKJzV3J2+xh8BAnXqUorSom4JOQTnpb+0X8tWumVnoOX+bqO5y/kgaLq2FYfrvisOrL
F6aEYDCCGLjoCpiKp5MSHSUlXMYt2vS3Wvtn6xEOTKwuUcH4ejqvOyE5djMv2mfBjFfjd74w+5h8
nXabNwkP25+ZFc6QXHWqUpdv29js6S13Ea0k+Sl94LqadhJ8HvRWj+zFVgpHyhqlRtUymHOk2Feb
F+Wfi1zyQ3VhQThUcTLqHZIRPNrmV4mmYFs+mujVfL6MNfzBByvCyTKyTo5zvo7OU4JyV+3HU36c
d/rDctS/NP7kMbCAkubKysgf0LVjiUDjAVUIVNfv+Nq5kyU9ntFaSM0uKCaUECNnozDEP7voFpcm
BJef4jpve2kC9XJ3SuLr0qzJIIcsmr3PN3Ili8L8BBDrHFiI+XYhkSnpXCo2T+F4MU/Z5eEU/C+I
/xW3+2BGSF6S1tTTtwfTYH4bItWdl63zu2VByFXGOuqdjGdkjXwzZrfKZsFlJaX/sAThi0Sp3LAC
7U5UmMCT+p23vZNvnNZFheQP0BFbCd9K0PtgT4hHuWRXDsigkHx1t6l6LJUbW9t9/vHXUCcfbAjB
J22ZktMJj7/Byx4WD9oDRHWhDAAVrcanJ9VLDjEQICrhtM5bC1xx8Q/GhVDkxJPZzQMWWOk/E2iE
LZg7iKSAbanKbG2kEJDkNKmcfuJ2tMSti9C2ImLH/xxA/WExQjyKaTYB9wwjhfm9bG7pphAG3w0h
IFwaEK92dVycaOE0jhwy0LvFWccLL98tO8f/boTFHa/A9TaxttTC13KKD4aFCMFYZQLFiJWBtPfA
Y4R5wzUBsiMKx+Hn/rj2xkFfGKpuYHZAeBfzY7kD4Z7OL/pkrL+qQAaZavJjjItwMMdf8dIeNLkL
srL261QKDaXxTCc7lUvsl/ZW92vVazibpYryPKBfwvFjkUOdns/XFdaPZOgIyCiIWm/Rga/v7oUZ
4QQ6dgWYatlhUhpKr3zQvNrVe0iauNsvyNXzdmFKOG9UxookTtDpzApRzAO1Xxv9Vs22KqqrkfjC
jnjeegfQvBxLkjWUkObvSryBFd7cNOGwdUAfUaDsuUsuqDj0oXTNgWrj1fbQzoYbiB3jusq7BUQf
yGZ6jSTzjdpNxCwfPvf7NSOg3obLA4kOoK3ga3M5l0UBxXhwrJ1U+5RIN9MWwHD1aF3aEBytqagk
STxATW7+Gu8ANvF0MGgS+YW/D9Igvt+K72vlA84o/veyBIcbjITZMb+SuUBZd5P7405GpSQJdA8R
5IUXLYyJ2H7kb7aDtnZU8MHGSMes5S9Tg8gHZ9e8OPvGK/azp5x6tw4tn0dP/ceAdhDKNTUZn2K3
DjCa5X3+ZVdv2Ms9EFw1xUBIWQ1wVd51Xrx9TyB0N/lWkH61fA11eD92lys1eD0g2fc/N771AcTa
7jAreBDymiCfp1sC/qiJfck1v/TB5JVoxXUuI4WbnLbqn2tZ5cWqLeHO0K1cUm1+tevhuG/Dbsf7
3rwEubHAlTfopYdZQloZ220n2TY+c3XSAuOU+ugyBiC3gl7cv/VmEWhfAVxXUX5I56B8BTcntH+c
gCtz4wx9b/el11z9b/Qga1WED6sUMs/BVtu6SuFDesiVm6wjZ6ejQXReUCPHf73b2FWOFBdTjcuv
J4QjhG3NbDSsVC0cgEt2mnyKs5ta9cbhZ5Ud6+yxXp4+t7l2N12aFKITVXJnzqAJAJBRQdSyI4Ay
ENCtZsvt54bWHo4fNlMIShhwYGXmwFL+JP/STh1CE9qYV02G7zh5vCVcXHMJxTLYvky2grAlhKWY
xnO3oC+A15aOwh9pgQ2Ogny/gMCzBlCfbrIMrjVsP6xXCECJMillwR94jQOIGtoCngF90qMOCtnu
dhultrVEkW0uV/h1yZ2VYwxGMJUO52g/uvWpus52GOjwtrqa66GeYyhQigcroPDwi1nMx79hUKnO
0uLZ7V7anK1Ye/tBP+pvG8IJxLvSzlmPLGBAoyPfZZAMbL18zwVv+KTwZqzhcev3E/huTziB4+yo
rG6xpgmt08TNMec6kxG1/u562JzGXw/W78aEs+doNrBqfHEqXhY0zMN0rwcqhHI/P3m/K9+Amu5y
E4WTp+tJitP95hnpXX5nPqmH6iFBHtJ9m2+5epCckFd0rFBCrAP7f6AdeNPJ+GxbheNXRLmkWylW
2nny5EX41+THuzGAvnKE/jsGLsqw8dmLAc4QjPgC18C85SrZTE/W8N8ftkI4lHYZd1Ix4Q+pTs1+
CqN945cPQ7hNSPBf7o6/P64uTAXpNG31mZcXMVO8BNEThzSNpCBTjQ2fzttliw1vEgtKkjoqmckT
HhljT+XhPwUl0HTuPvem9QvjfV3CzY+HWR7rA3aw7L5rSkZi02/o42JukQv9l3j2bkgIL1k+W/Mo
Yz2dF4Xa93TXhsWzdEWRQfHpivj8B8ihS98Q1cXzgrJ+4ToHU3KvJ3fzFmJ/rdD9wYAQXKiuL2PR
Yev00CE60pn2FRDVXRpCeIr5Tlj5FZB1yNlj8vk329xLIdIs8VQPFX+39R1xzlBgC6og9m28Bkr1
bVbsf0jbNq4HXYg6kbMUtcGwWi57OQPz0v2nOZy9Rm9tU8dLfHMjg1q1aWP8ExcGgFIiGLPrpqyS
YtikXRoMI33MCpVYTN44AyuHG2NZDvovpqFjaF+EzTYlizATzvcTEFMOJIofdQm9A063mnvWl2EL
ZfD74f5oULgHISbftWUHyDE/3AoYQThaQ968Kn7fv49mBA9Vp8hQ+tpAPXC4U5fQKo95vYGf2zIh
uGLLSxSWCX4AykGzhT4d2nS5Xaz86XOf5+718coBdAcyXhySqKjKG27xoku2WBqLe0kt3T7rSK6d
SyvonR9RO4d2/o/Z8DCtdGFL1M+pW9pHBsVrqHbkDIRQzfWYNC1RJLZR7FxdFCZNeetDV8EXg0Vf
LGqo5EKiTgxNTVUNTVkj2rKES1cvxNAxw1JqG6/o34M9FnZhT3A7rWv0ucsHMEo1ua/HGH+I6Z72
c2g45daZ4r8lfjDe3tEtDOZowDh/XJuSKqCYRDHGrZd9s+f5Mh7MqafjpS6fFjd2h3DrtbySo3N6
hXebwnO5aKa0nRY7xzlGhcJL8UbXrjn1UnZwPGmD42mlevbRmnB1praWoKmL6KRV9SFlTeFVdXdo
+/gljap7O3fwVuhNy6MGkAMDrTq/Xsrw82OxdvwsGdM5oCw2wN8lRGVJH1s28odQlX910CRkteaC
cdP9d1aEfE8F+3nMcjAuKQ73z8GlA91l7RYFw2ocvlyNkM5RG/MetQGs43wekCXQMPG0u/RteLbw
42CL8Xnt+F2YE8+5UsuJ09aAxYIlkCCO+TTXXwxt+MF6WQ2ruco2mpFrZ+LSoOCfquFkrVQj7Es6
RLkMmczJZm7Av4V47iwVwYJTnOi/zcxmMktRMsowl++xX8kX8MiizQHZ7Qy5+c4BmZ2v+AUyk8bb
7jusxZdL28JlUDjzyPoB63Pqh0aFGpN+KDUpGMpu/7lDrp49C5yHGnzeNEEO8TG6wP9aEEfj2mGH
9ro8DMeCtCcp5Kou5tbACz/Hv+2oo4BTCjwXGGwQzpjdm2BXM8EZw8uv/HHDx0zVM1cwL8ItqM7q
gb4wJhy1ZSrGtFfA7VNNOoZZVXsiusWplBtMrW9s4qqrXNgSjlta15FTqEAZTu6IcAnAaqC68hWP
1OkJzMl+6WEgBb5Sfvvc8lr6AyzuXztqCnfDZOqU692jmBt9VRdXrV4TFXxaVu9OTtBDvn2ONfK5
yTfU8idfUZzyyhYlH8oRHtP7ORgdoBBP2EELmgDcaNfpiXnSL/tcgVSiC5O7bJcctkBrq9EGzEYG
5swB5hYJ9FiUSbVh4ss6UtDWJ52dDQTs1jiN48Pna10NMxeWhGPY2PqAwXIsdYL6kXOicbmxmVsG
hBORQroY/OFIxiztcaanxdzIi1YeOAr4IN/3SjgFeRbbplPhIpBDO+SPqjLeTZAPceWg8sefqad8
Ab3qv9s14TTU2rjgC3FQv6wEhvQy2PNGxrB+tjFqiLcGhuLFZ8asFzWUx3tgUcAGGLVPWZmQxXr5
fBlrRjD6yQkuMQqNscmPkVGel6kcKvS3I509m03/YzaloyltgQFW6r8YL72ww6PmRe5aWZKGNwyG
MwczDlqFBT1tryvV9O2lORozaNhb6hpaQ3QVM+ZN6aOt748gqG166lMLGZmRlcR00ufFXl4xINlv
OOnWRghXBOgy0nhJELarWTYxXCANKNYkjLCl2aLhXbv3LveCn5eLvUCiXqY9b9OYkCDsuuEw2GVQ
mvaBOe3uTz4viB01PIPAxSF4KTRI4qTnT1XLio99w17B/vsw5NKvf2VGTI2cUTKGqkUIiZRDXBwH
5YGVG47Kz7AYkMEs99dK3ihALzatcgqQzvFLIHdakhWW5jltf6+Mkw558uyUSdK+W7KttgX/6p9Z
FdwWT8u21ww+d4UibQGeSoSVKgMJxuShbxkaP9ItUph1P8Sz1bEBRANE+qNzoAaFZ0GrQJey/T46
gQFG+nYjXm6Z4Ft9sZVxmnVseiuDJsUhjZF5dfV9lo1bmdCWHcH5IA05F3kPr8j2kz/ZnraT7kp3
dGdG+j09twFn9UcR8XNfXH0WgFfu/3cQXCkfl7ekTetoPNmrLY+PCAxH66tmofiqHPq9fqQDUbdW
uuomCkbOObUCBGH4TlzsKNi60yEDeBDZgoyCNvq9B/smd7lGeR2AQ3bLSdZuVJDq/G1PuLLjdlTi
ygZtW2+OIBf5wTZl13nc/83xLywIbjjkywSwT4HRzZMScNBdfKr3nBrM2Wy7rLrJhSnBHQelaNJK
Bxlx7URumV5n42u5df+s2wBdNGaudOW3blWhNble8eJr1md3ZZ+WRDNVT2qtf0wOgGsOZEd/2RFC
e25GluQUyNqkKNvZOTidojj43L/Xv/27CcHX4t7usrlEucmZlH1eRWFb0i+fm1g/QhfLEPwrKbs5
xswLXtbfJ1/1lSNvty8HOeDYhf+hWrzube9rErytbpJ+tIqe98L4Ox5E2yHkP99A7f1GVrW1fYK3
dRjOKBMV97zenVj6szZ/buzdlqsJUc8q1VRauiR3S3KUIA7oK7vybffMs401Yf/2W3CXjTWJ3aZY
TlKpUzRo59XH2Yo8PW38z1e1ZUFIE205lay2NRAOmJkSrXBSUtTj7k+MgKULlPs2KK4EIwBeR3UV
wwsyxWiJ05kygT7gxuW3vpJ3I8KNrlMpyxHDwaiaThCbzjDcsHFA+Qf+PXS+WxAySatnJUDXCJ2l
4/iRdhiXK33xFbYviufFeS7aDXvrDvduj6/44vJZWJIaDgXLqSqdDCMhcffSxQ+ff5pVGyie6Jpl
87FVwamlWm2cpcSa2lo64LbzVKX4JrFu4yLl5/y3rXs3I1aBmTRjjIYPF6Z5bhGziiH2a961WXzH
JgzGNuyPLtILg4LLWUoKgIEGl3Py3sNzAzUodSMfWV8TqNQwsYh/akJsq9JMWcwOD0Wlyb5KE8gp
FVS0x3gPmVx/1uaNQ7Ra1QZV8d/2hAA3TqNVLiY+FWV+NvjzvggknyNPSjCsAyq124QP89vg96/2
blFwjlHJzdji8+367QSE37KrBlJ8S369jbjvrB/s1nbl7RGe1UvjfaFi1KOT1o41koc3OCrze2jv
FUcWaH4TbjWHV5gaca9f2BL8pHPGYqkULHE5U8je9SG6IdGD4cc60b3R52EdYnfSj2kLk7Iari4M
C+EqzUZMohcIvLJ0n9rfZmUjeKwMon9cmRCtoqifp3LCysYXO1ROxTl+hIDtQBaX3/XxfXKYJVJv
XMIbHiM226NmgA7fCKPqoPwq5KeusL4qVXFjVslGQrZliQe2i+CodPo4FCMSP6vHgA2GouQFtQZ7
byXGxk6uh0jU6jhxE+brBUt22kSW3SONRU6+YxJzIenxKC/TxoLWHeLdDF/wxYJa07alnCPXFwpq
0tE8sGFLwWd9z95NCBHLUrOos5coc8s5CiLDK1M1qJZzNP3JVQz+5L92TIhUWs9UaVILMA3BsSHc
OW5s1Xoae2FACEwSqKfmaEDFOjsp37WAN4gcdwmLV+YNSGO3LpMNDxBH43tnZE4zY54GTHvg3FAg
FQTkg6RsRPjVCwUsfphkhjo4qp4fPQAKttBwseABY7bsDdXaod9xnCTKiC63Hji9/qANhc7J3/YE
j5ttu41qvQTtb4bHQDIGMqMbZ2fV4y5MCB6X64vDLF7caZrbYn6SLNOzqm+gwtq4i1e/0IUdweMq
FCTKdEE0LZn5NdHimPQd+hWz8/x5urS+HjATgmQXT0ERjVX1VSlLKTrniiK5hYMAmsqQIw3naOus
rjvDuyXxfpAkLR1bVALGqk9IpHZ+C5ZAtchuJ2g1RlAP+Hxl6zv4bk+4LrSqN5A+o6BIi1+LQSG9
EBEQ+XifW1m/laAh8dcG8ih4EeVqTmVV2GhLgkPqbv5hfeNdpvg0+nqQvAImCeqDYfQ/N7oaWUFs
rfJeKBAdQrQAF35qz6WduRK64oUzumN9968siAEiUTq1iiesam4fYhaOye3nv7/udn+v4K0NerFr
A1PSZBmH0sWsFqFJcV3oBbRtgUCutjhyVluq9vtuvaWhF7YSOiUz6vK8Gyi78RHzaXsTSO5i14Rb
8wZ843/LLy9MCT6nGHU15+xNgIYTSXPWcQzPhP8c24hM6MKM4HPjMmrSYKDfMkBUelhOtPxqm4+Z
028594ajvTn/xdY1WlsA/4ESxKgQPZT99tDc9GGEpCvvPOsXxB42wcarJsHTBtE0cEr+powQoWqk
aA1qoriNTyAsDOPF3riWViPDhQnunBerKs2iTzuHs4b1QWNcqfMxjTbSxtVVmBCxAVQBhMaiKIKq
daY5N/A5qWOnAWJeg8o2gsBbff03Z7uwwf+Gi2U4Nn63VRmkxPIIcq3GUUkRWPvBuYmm/nHKoCHN
FOXrOJm3bRV7kk5Nr56tBXS9w75Dk4Kg6O1L2aSQPkoSotPmNRpa3zYKSujYn1vNuW/b4b7IFJuM
svw8tRCpVmv9PjXKoGuyG6XLd7S2MSmoXBvxdGd24GkaezQ08yUmdW78jLNYIUC+fKHd+KCMyi9H
zxIXkXkirETnf1Rw6GsI2mY2/TEk/UTiUflJ9WrfUg20PWPSh2M/FJ46Z2EZJTvIWaCrr05hF/fE
zKaHtIKMuE1xf0h0bkldOfHVrPfSnWYkd0g87vPavLOkvgvmiI6k0qRnKSm+TmVc+7QqezL3FSZ0
tOJrJxlXWjMm7tywsAVZGMHgnX3VOHUI3aW7pKYZMe1F32UjO9QOGrh6FmDk9kFdqjCJ66A37Ye8
kDCcIkOpO5e/1Sy9QR3KQU4fbWGX1nPGi+/P3fzi+zcLZOuWCikCoCKQg3sF+hgibCz2BkYWQGHw
rbbKdzzr+MzlhJNTjbmsL7yVjCcE0ZP8ZqiYazYLhXR53ZE2MkldN18+vytWEwdUI95o27hYysd1
mo0VM9NA5QOycKSdxrDt212tjidEp6t0mL9+bm59Xy/sCfs6saHqUxPJvnHun/SnhPN8gNKWpLip
wFVVfaVbNcvV2/DCorCteWba7G3woXGqU1WDDdOACGHt3OLjhJ+vbiUwgXoDBDBg0QVvg0goLs0W
UBM8JZclbYQUm3wlV8XGa2klvn6wIeSu0WRkVduVuavNLZA+JdH1u0zfKMCt7Bk4JqGrCkZbTUN7
86NXOLmcRKCmyl1o7JBUum7q79346rCN/doyI2StI2snhMI0d5X52ZhuhiSIrRQBa2NiecuMkDhY
E1NVjeK+qLTFS0yNDABbWozIxdbw9erH4UKGQOpY+JeQO/ZTmlO8/XD5NbGfLFPIBn8a/vlDDE+5
v42IQ9GpPCuNSpHr5zX7biegHW/K2PH/wJUvjIge0Bu1DA0tuFleo2CCUYth/7mF9b3iwqAa1NtA
nvzRx4rensoS9zjCN6BUjWm6QxLvaxq//js7wvkH5XmrAzaAiBM5bkuLmOQ19aY5+hMvMx3IUIN4
E6vikfbixsiGuAawBrnV4Dx2y0l3wF2cPI2bhV3urcI1AdqndztCABjtQZLlBV9mDKo9RkjAWpAC
iVBc8/nX7anJ1c90YU5waUeqQSikj7wbYx47u7mRxiFsE7oRClZD57sZsYrbxjOqnzmcuuvpgdaN
B4HfjWcX/wCfbJz4GtfAcj4XA1o++fioxCeuF12BtwNZRkn/+fMY9wD4UB1OpvGbXPCSM8o6muOI
gtczn5LvaewEZvUHT9UPZoTLO25Rq57qCf1ZRSVDC05lSKJ/fnpWY+fFSoRTavZ5IXcR92o2PjU0
83pmQ5BDySB6qG7k9auudmFLOKljtYBzyUCczuyBpFrjlbP+Und/gHX7sGvCQe0cM54qhsCzlJJf
NNIPTR7DSrM34tvWzgnndLLVkXaMAc9AC2Kod8zAi874Mm61S9dSqg/rEU4omKrqQlKxbcylfnvH
X8ajO2FCLkY7AtyQG7nBWmfp0p44Y1zhobIkmVziya8EEjF20R6MDgTaAd70bYtLYiUp/mBMuIes
SaERJMYBcal+tcONwa7n5NRWJzPKvYilG96+vpcOBLi5GhjkwARzPYuqReGim2ZOBsCGuAzYuKsz
cG2qAaS4tknvVxd4YVH9eG1I5tB3xbDw6ZPkpvHsUHcNTDmm4XKtXTe+gclYcFyxXf1cSFurBTvz
WlAEARkGQVTOFSIumKnQNJHBFe0WVe+1tk3UUSUQiiVsPHXLC9UeinQgZuq4UQkku7af8ilctNLT
tXu101AEtlyneNGdFHA49YZmxrFeFBLFEykqDOw4gaTloR6FBnW8dNQxxJCSih6jGuTGGQ5Hc2cr
943do8dPb1V0GpxycakzhkV65YyNn8w+Q3u+U4+Lfc4tkJikV2NrDW4EIpGm/VKpVhgBVWYaC0GX
GHTTR3Nu/RY0fl1+ru3ILeTnRhl3w/TTkZxXTGmEKMFm04/CiK71pnyCVtixnRLLhcCXhKd4Hoxs
2C1pedV3GRkT+THJF7IUxaGbXzTQV9E6jLqWaJLL8sW3Mihyq03YJ9YVKgAPXan6mlrthwbjzam+
0+ud1sbfVTNM7Hind/nRNDDNRKHskxohZFfOZoY5U2BvWap9qauXltZ+n1u7znkuu5vCiG/n/LVH
OtEmh7L+ZUK5XZ29chmvEgoY7CPY7dN4cssYcr7yTRpL18z260S6rdWjTCkIuY+YttuxSCOKMQPT
eqPZZ9b+zJTHwUwIbXpfHV6b7DwsN338nAGJm0S5Xxf7Yt63quzpmMcC++3JiQO9i3250cNsdIhW
2WSqrpzkqzHMYS0HikZDlJd8eXpy+hdLuafGaRoXeM9PPDKvkvinVjCP5T9Yl3pJ+QJ0zDGrYjI3
EzSrj1He7LP+KYFnDEjVRqPy0yEnY1yRzj4xyJLYc+MPFkM54Edu5xCnPSXlF/4LqToSR3/RAKS1
oGTJ6s61s9NYojDDup00JUTpEx/16r0NGN4Q5aSqn8voeYachVU2ZOx8i+37CnyJ6SGuflRy7g2A
/ibSsSwXvykVr8xrogz7Ij0b9uQn6mOX64FVjEGndJ4O5W3FBkVAJRG8yTylu8316Tbrl6sOQku5
fVUt2qEbUx/Q1kCSllPcAe6LKdEEmxz/7GPbt1uH9Ep20CxovNbgxjHNk5MzdHIWd5YKz87mXZl9
iZbBm+HVyDpIM5dwpJtFVolR9ITOjkunGztDMDaToGvhiOyWpS1p2wAixm6rHfWuc6cW/ytriKIx
r45Pkn3PktpDOTxIsoHYYDvvop1R/rKnoOsPCU5gVbV+MmjoxsTexGYUlnNfkSuSy6FJD7P8VLVB
IkGFadirmeM25rXStt5i2WTB0ekbIyeFDs0Qg5GMYWoVgxqOeS+nOkrS82EYIJZCz71kktlSr6SR
hZTjrq3Ga3UAKZvzQs0KH0n+4lQFibXeL3RUrorhZaEPuvo0Z/g2jJ/dn6PkJK6TIt0fi8w1nIcx
tY6jJB2gqAdIzERkWXMn3XYThx3GdnKranjMdMunveEp8W1mUgBoZj+VftCov4k1G1oAfX22aU76
8pg0R7CVEVV5LbLqRtJMX2evZfVjKo4Jxf0rIcihdTBoNIiHKUiL1KXACNgSlFoGh8TKM6YrNIyJ
Rbslm8AK8rMZU/y9PbToe3dOC3Tvusin6uAZtXUGvt3rltqbiy+NdkzSmehRS4xRJnL0ohn3NnDI
czftk0k7z4V+yBcWsvGLGT2X8qMVB3M6ktH5lrTZdTGzX1IBoUCpDTFRsseUbyjPFgSYvunlvWVW
53qh/gR6aya7RQ++XxMekhuYqgHWuaqO8gg0gNkR2t1m6dFUr+Ly58JkokQ3S3odSQsppTg0IC7e
YOy11a6d4WCV52w6T2YT5LO9L5X2WNtf8wkhdNIDLftWdg+D9jwYzQGEyS6dn7rpsUsfI/W1Z4YX
11W42D/Ltkcm+L2Wzh1Ou+yyuNnXNaiTzJ9qGZ2oFd9KxT5ltc8keGe1Y82z3YBBIrvWhyHEqubp
MVUeE8wAjwi5LD5lFmq0zyleMgDs7nPJwa2CSmpffLdjejY6k5JswX4ZtCfT0O3r3jrYsw2ajDl9
pFbxai05OLzmGX+nfMpRQSFRan6l1XA3ZdoXJ5ldbexbzxqk3Zh0j5oK2Hheyzi12csyqfdD0vqD
jYkpGezsyugVuv6c9fmxrurrxpp3g2yTRmnCWqkOWTOHfdxezSZ0OtXEhyRY6bas+dLHk9/PRUcK
Wj7KOXvu5+ykJtHkzZbydcnr770++1pZ71ML753UMd3YcO67XqLhUiS3lkwxjY/ytEsN+qjpZhMq
HY4SzRIoi8h6aElmRuDTE+md6t5Rm4xEcnoNRkI/zdhenZ1vaDNg7jjvrjK98soWUFRVfgBbU4An
4pU6LGHXYQRzwZB3pH9TpeZRkvudqZZ7nMWg7NkDHZSzkS4LsdUKrD8TRn21OlAyA835yooBV6L3
ZRUHqtJ7yRDD/1SLEm2WznZrXpmz7TJwbSPB5lpzUm+7o41DCTYaqEieJoz9ewqlu9nUulu5nsBR
ZVf00Nhzu6MRQpUd6T4dYkQKcDcmGqUEw/FhZQ7fy3pqgyhLzkmH4f6oP5oUyqy46POIPkpVfSoc
OcxHSPnIBQvMdjzLi3WC7tRRSXL8mYN6gs6kR9EmwGC2uW9T0y+YcZYo8C5Z8mUqUuQMplvS4es0
jK5qQKHDLHTw3LGryrYQElLtqrebq6bIHwrmeJpcPSmZfBeVoEqzSlx5aXnC/iETNqpzCRIOA66S
t+phmnsf7zNkLYMiIZVDVJ+Gu6pR6C7R++c8iZ/V2nqcRvWYDAraDkZ2kBYTQBL70ZozzOXbnZfG
8lkuo30ylLt4LoLYkI7pohKMGD6Oc3M1gxOftPY0ktaxdoUNJQCkGEWmemYh7Z0lDwtZfkFJG6i6
El0E274FpaoHDRFXypWvjiUdFkVN3dGKQhUaG77T/Kqb/DFh5fdSmkBSoQD7Oyq30qScImcKFJoo
rhlRwhonIcki+dQYfHvCXxDX+kx6gyWeokv3/QjNqFp1hxxNGX15TbovSmXtpxESvsl8p0vKUUYj
Y5nbgFI5nPNC8WbT8KIpDtO2QCESvy+12VNPjZg7lBtl427W66+LWoUQpvQNDZHXBHY8ywfqwgEc
Mo36zkrzo10u980QTYQWGelnVNAyzcU0xwG6ySA5p492VxLHWE6gqQcV6qCEdaP7zizdaDnYIDMZ
cxE0Uk5ZpZ/KKLqSVBVq6VHhD6p9nw1RIOPBgHwJhKM13lymftMOxjclbUjW4CYAF3LaI1+bJ/Rm
4sdyqXTMDvYEn9aN5BZA13b2nCT3mv/j6Lq2I8WB6BdxjgCB4JXY0W5ne1507BkbESQQQSC+fq/3
bcO4p00o1Q11aw2jRMr6B8GEd/MQPi82cJJqN09t06as256ZbrKFGgxiedWSDBHHFDcniV+ja5p6
ZGZ1uKAxhruXIDjVGlmgUVys6L/a0ZTcjx+HDkeJrM4rQcCsU2UYTDp13C8mMjyGVhw6u5ROg2HV
eg7bkgQPWxSf1s6WbT8f1iW8YIS8EL0/JPswHLwWXd60cIMkh7jYgvZ9n/1DO1KCUK39ScX7i5Dm
odrVIVhRX8fIlBT2Acipw7Un7HFtSWJYWGiF1KOO/siYXIYQb8zYJ5bpkoVVW3RxuyWuEK+rNyPG
YVTXaGOXaG/8TFfTH3eqk4VWz/MCI2pM1itW6p16Fn9bW3dZWNNXHoSp2w73rfIeQ2nLWZMTYTiV
ojaPa/tOhX7xYdjyfHm/bcOWo9+/2xlwRYADQXjxD8elcpnE4lEuHuaY5uFAn4Zq+PGkCZJdLUfs
/WG4D8uA0f0AEy0qulJl1/t5MD9sbC7B1heDE17qTRVxVR1c27wsvoO6OfMXQKPUTOLLkfbiRzrx
JiRC0/A0js6R4jkL9h1VYv3XOtuWh2wo9DL+7QHdvB4Kn2APoZnvcCAcGg+Xig/rzxzuJb5IggG2
OxH3T9smRtxT58QDTBVtEb0ypytJ7z+5i1slzuQUSHo4NVSfqBFOss0kd8fgyvy92PbfRtYtJorO
awwxVOn7V1oZOLU50MrQWYlTeFuScEJnFqDKOJ5giaNUD86oe8H4NxanOtjCPKsAbX9UTtwp1xZ9
HX6fP42PgYx4ekSj+eGG9qXFS4PnKfon285PaqbXZOTLXUy6N9sub6CkUj22uepnDMEHG0mQW/G1
VsJDDqlfCKPOc988NagJyRY0302rDo6o26R3/JyH9JPHeGDaiCQtki2SnlfPjWxsWpt2ApyI89Vt
csLj3FasjO10CLTck3HXd+vwDwGSONqXzBPnSm6XDctVmvle1E+aA2bE7y0Owj54GbVNxvqupxHw
3bMwU4qu0fdvHFT32D9MBqjczanO1z33WW6BSXt1tNyklk8p1c2x72TJ6/VKgzdXhulUl32FpVQs
dTpswwUW5G2VLtRHU1QhdX1ApzdfNOsOFb3M1ZC0dE6bGKhjfW/iS2P/yLjBowYLBQF9YcM7tt73
psl3GOKQj5AgWf0etRdxENV+x5ZcBWf0PA0gsY+uip+4/7Pyj3DiOee3YSpZ+9V7DxSF0RvhKW7+
zehZor2Ygi8tH/Rw1dOGLRvPVjwDqKBgJoPTJnH8EbVvc/g8O+exNei1ALFn8d5v68ELqyTc/i6o
a3YB7GimbJGnZRDHGcd1vM1PDfIJRZcF09XBjPf2qOfDYLdEwQ9pQw80dZzEYAQGUkgAIunU+Tpe
Fq9KOEbZfBWkXP9b5AN1MelRo4nGEvLNL5y4zUj7XIk9r/yPCkMH0KRyGj6vU2LgOQFu3ldSuthV
REQ+iQ1o51NPXwpvyOoFuRvIxBlmQKq/TZjvbp0O69PYYBPtmQMViPpxNMUC0DRXZ70RbKvFbpzl
0un6sdv5WUVIdwP45lPhhLkhW7LFUR6611C9hFW6KgRohBPol0JRnqB7fIlVCycHUEl9tuzcVm2i
m6vBQSPrf6E+/BI3tYfOC89/r0RiNG5y/weLiZI5PgROyXa0p41XTBaNuCxnOHuNy9ZkX2aQQ/03
NwzMtfMvXEf41uT8DMIvc9Ypq2f4Fyw69s7cRTQ8VL8cj7ko+c9X16FVyV5HybSemI9FsvuJNa8a
KVrVd9x9aJYKmY/x0cG7tI9B0vj4nOXWVZ/+dhvWs42nUxeYTOAx7RUAMyxLyNSge4NI6+Vg2+rv
uNTXnoOuslGG1RRltE8Zwcetk/20iI7Y/SAbpcm5698waZi1MDzYeXptV4jZDdlP3RyjJEQoP/pB
YU+PQhyzi/80W1Ab7WkhGas9AOg3I0tXHBG+fYhCmegeDyo/+FhLbg8wjSS2VvgYBw/c3RhsCVpN
cGBN8NiqLDbgTjCosPNj7T2N7vW3qHj8s7Y3uVT5BgmyzVwvRyzRcd/AkkxfYjCJt2Cs2pKCI8Gb
4/AM9yNm1co4QCKmZGlUYYXjuOGrNWm7godo3KIWzwIfMA5jUnUsqc10iNv9FasoCta8x4wU7Csa
q2OAI8c1x7BFCIUOUqOzCeuKVjB44CwuvnrZqsJUJZ/uginfx2+Kp8s1ASRAB8TAiyPXslreGq9K
K7VnBENzQ48XY0PIv53TEKll/lxi9Cj1nSOfqiNtHiL95ZDxsVtPwvhndB5Z2+0prBupJjMBV+ec
fIpcRXfPV1Nf4etAO+KCuenPTd0W4XTuLMwlUFFnf7uK8CdQ42mxFhaYNTcx6jxgxiy3VzGv2Rzt
Dz6OiKobPpCWgvbAdInUMc401IrdFBqvlK3hJ7VD1msUA3aReJOwYS6L6jMR779z73G9Ff3O4I3B
wqoJs2FtObPqsPvYxBaLi1qWZwfeH4ZC4NUYppZL6avndcZKRAk+wHXzfboI9h4D2tZEvOmQXVxg
FGAdMxetfmK2AZ8rk8j+sN3gQsBHIlU+Ew/lGusVnd94V9B8TWuvHnZBULGeGg0yZsWSqaXLhH+O
WgTAaDC/YNcC9bygCC/8tDKconihnN6mdLCwE01HRyBeC8vOfFiZnIdaj6lbrRnll6gvJdOHzp+K
sJJoLeDpGTKzDvhAXrbiHeuYknZqypjTi138wgNtt6OgEnQtEXiCOk5k0+X9+DiMzwJt1Djs79bf
T1sMqmz42FqetLBcBd0TiT+oD5YPz2wkhoThzutwTDnvk924hw4IEbhzxzXZ7HOE7+fu3TncUbDU
XKhuO4D+Tlz3n98cfbfQ/pLOHvI+wyIG0aSogQkCg+b66MNfZcCumiVxZJV00WWbeMqCwt/e5Zyz
5borGIXkD2974NcqWaZbxH6svQXIBnE/JuchJKd9jc6EPzj1LTYYQQVxG1oU1u5ikEkNv0C/qwRt
s3BasNz6JL3bCo/tKKu0sTK34XFYroLxp8A/DOg2Zw82mqnBA/dY9U5CIWcGQ4V5eJsq70Y0SZv5
vA1ob4ai38J0ZSLDJt6L9YJEoYZPbtLy76gxR3hfE9ZeLSgrIp57/eoQlA37Cef3GciDrnviem/E
L5fpMscyCXC8mFWUW1SG/UtT54L3eTVchj0uh/7eV8cNPGC7+aBlcXYOdRHgpJbOUbsdXu81Y+4X
GpA8bhBYo3xcrTjfgybtHfDS8q8ap2cXhY5OAzxCFkj/rgF/G8cHuPOyuHMO1YRCKMCcI7+UxAfW
gWxClrC+290fRGrFFck9/ddf3cKOfwP80NodFhEfd/tFgo8ZR8gozAOP3tdfeywZUwPDHqlv9XwZ
RJVSCXdZpUp/bh4XkjdKpdE8J2x7db1XT4Pca9usj+hp7OF1cwaAQswFq4StOMtxLDy0rPKS3h+L
yifFzNAvtzCQwdSVELu+7KsWYC7Ch2GY3WRkbjlN63M4Tt8em72D6H7/N4terUt0MrRwnnluuS0R
GO3fp7/5wHf0skmRkw3gZTHK+7fFw5feR7wU3kBRhL0Xg1C61MSyIGP1Egb8FPkj0NfW4sY6Pw1W
OvAFKwPl/LnP3oRXmu6Jg60B/uQVnmLopVz3sw3Vlff+0QnDJ97hVedIUB5G+hHwsZz28aOCmBK3
v+tvhfNN8QtjO/taCiOvRoBisfh7QHJ5z3aZP1fO/8aCPjqh/KudaT4ilBJUCh66WmuYIxHpq+hN
Qa1CT9TfRTW/IcseWU1Nd2crkPltNAPVAUh6mhWWDy/rhuWZMwSiad7A6G+wRUlC7wfmvCKe9EJ6
rhJiWJONJnhG0SrnJXicqbz6m/g38Plsalv6df0iAnYLuf1iE3mJZfgUVN2TwhZx4w6wgjamNEG9
4N1A86UUe9jD8Mja8WiH5dby8UcsExpK29f5NEIe0lN3Vzl+Wi0rjgmzfLM9fKwXwPeudV+83XHR
AwV3MKHf8Q1fEdzsYajnzOmQILjPYRZa8rL+YmLuq6TzkejEXQ6y3wNu3ilSZVeV9AwYboqjhwgx
l3MQHCPq/KFyK5vdUdA6ur9M1H9o397sVNUp2DwnDQx7ZNGIIll5bqLaekznCfDUEQ+tv/8JFhD1
Xhs9DAt7iuEHBd+2fS3auXgNHFQLMYnkSLF10bVuu7g0vEJCylTfTyoE/yHusdZiTBuEOSXeIL7B
Jru/DVKm4/ZtWmUpbPu8kfZCNj9d9nrHxzf/VE95WsfzvVe7hQvgt7m/spvy3nVoYJU1PzOeMycY
nvHhJGkc9R3T6LYPFMcswd7L38A8eBlvCDIDWCGf2no6tcviAaOT9ZENcVNWIlxlgkUQ4mneB37c
ncaBsuKC4bGNug80MIczUf5OV8gbTEmL45ku61/iW+xKJQheCggkl5WgH6E4QB5Dwus6mbpmfu1t
i3WUwdDuWchM/RhhqRmQ1KCu8OuYiwR8PO4cwpTjDgBNWnd5aAGN4pUGJ08DT+7DtJZ+78gr/MQx
yzfE3udev4mPytmjhw15+3VCt8Vct8qabGZ+/FkvYfPib2P/opZVwjcDAFgLF1lRccRPIVDpG6tQ
T9dlq5+dMAiLjrKxIDh2stivArg93SXVmg+4jDYsBIV3LRiBJnlkRFYh+iSvWn/+wK743/y5sLvU
nZ4wIiv2LJj74Iw5+vUEl1f1tkVLfRYx7CJB2O81Hg7qnunGsA27N9/yl44AkDZPY7jJj34Em6tB
uuQdh85HOhT/Gr7uxDQtyp0NWbKu/nxyWEuvfqVweRCnsAGSWfQMfmuPSLSNP13UJ5Kt0R4fQKRB
txN6TvtJu38Y38E7ipgu+OWnP90mQVjCE60+GVVbDKbUvsA5F77GOEyLnipZKoEzIhpUU7jzUB0G
g/vPa7Ylzr61hVjqXz0c71vE3C3FqOi/oKv+9B5+fNZs+2xmsn/2yIUdk9VSKANTu5fUc6sTnpX2
6HoT1rKavj90K5hmNsAQTgAA73ggERLnVvVhmnYnYYyKvF+G+GN0JTi5aN6Pgm32MQAt+hGinOQY
MPsxjsfBSgbrT+P4np/qhoLK8SeXXis6wQGC7QzHyUD3a2RVVl1DL5NfTQe32/DWc2fxnkMvQKkJ
EJKaOAH0+mVZ5ryHJyDFCl202euCRa6ibQplDM9Mg38lQcMS5gV7WdUgu5fJB/yLhiUPY2c8VDiR
ynjj+Imh39Nu1TLtfH9Op2CbrqZvf2o5MzRZK0wDynj3VSSi+9AG7hnUI8OsoRE57wXEGWQrJi7t
+Jn8wnMyDG2djG5b/WwRxEsEv3QH2aHJG2aBFoFaqI3jGk4Z1LSPxjpowD2+5cJt5gv39jE3en+H
AcL79mmtvtop4DctyJZ1xjs4+KdMIuQ3xfKF7Wzc9auyDh5FijUtPrbbA3/54JUaX7+LyF/zUM3x
Sepal6IbupyKpSr8XYogsZz/tJsL10a796dWyf4uMNG12lYI4uP8WuErO4Lh1Zfwa5kUdOp9P9U5
VHYsmdvTCdLW3JEjPBsH1F/0VyjjcbQl80w+Qi3fJ04enDlMWBAcIMgVG9rmzd0KlLYcEWIFa9Gu
GlMOU5BUcQzU/OjI5bR6IBp0XfRNEyd7hKLVbPMx9qZni+Etf7OXDk9bvkcGYaBmyugKlyTk+wOc
wBgG8JcsXPvcbz/CTb3irp9cgAFvs/fG3WUazByXYuAPqnYvxBv/gApFlKNH/1bd72ECY1o/L480
ICZFlQWmrcbCbFEWVWAsOKkOtnZqDMeBW8ZQxSNv9voQkd9YE+8ddd4korFf7srygUMLXtSaQVQ9
rj5zMtPjWZqx4KVbU9hTzmpm6TZ12bo/jUN78xj5sp3+Cvfm0XcrMFjjPiTx3OfcMbkdgGeIWY9+
G5YB3G7JquEt6AX25PEK2z6WMfFWr0R2XYnXt1whL/nuv2pGuEu1PG5xl5N9hv3BO2/4TWi4FuFe
38sBMiAhv82ILhqQHXagp7rRzzCPPi+LzbrJfWNTm1bCh4RrsHML3UYQXOTm5+7kfY4kuPRR3KVN
A/CsSDKv6nHo6zdhTVrB5IFLelH+YjK90CcJ3LtVS+4K9sUc2OfAiuctjAAzmvu6wQIDKNmAFv2z
hnhHevxJMxVKtVXidt4vZ9a9EQ9jHriZT/pXAfJjvqSty/K6j4oJUMyp3FzXqpDReAehuqyXAP0B
iDg7DwISQX/unehYGw+LiQ14hFkDTFQjeekHXnKQCpiLLolcU+vGf3uFKJkOLybyYJNObyef4+ei
MMiNizDtAE6iNi6XcT/PUXXeEfAYwH5K6PCJoRVadkt/6bFCBHnHVP1Z9wja7Xz0fZ8napKHoaUn
YYMDfBIHpw5eKxI+oq6WRMswaQXu3Fw/ik59EjKeNyjUBvMloA2LRYP9lO1tt86LkfslVPTFYc5H
pHc3CR2OHKe2qvPFcKCFgINw5RBVw8p8kMkDKHpoBfBPbDLUzWeI8a913RwdZKbkG3xSYTefkVZw
C6Ym98N71nV3BB6lFjgNE9B/Vt1+DF2Qq47iEnYs9cLmqd7YkcroxUw0j3AnoCCYlEbtQTUCZar6
Qnt9mgZ2BwHza0PqUDJWIAl4sKlc0h0BlTBjRMiQBFZlTjoY+t0z90RAmSHq65dwxdsUDu2X1v88
V8JPzn4VHtypfYZRKxQghbefwVTQVNvTHsvphJDKu21vf1GZRcuwvqzoWYvJx2xPXWHwaY9jgFQt
u9wKgX5ewwM5bfARWU6GOyj/3ecUCfgpCO71UU1clTGl5yb07+D3AXvVfXbKudCoy7BkNG+7Km8J
N1kEx1fndtdWbzfrDqAJJzrddq8LATQDc1XKmw7K3Q1UNdos+B3JeNhgjz25vP2zbv2XteLWS+cd
WgXe8J5fBxes48TEk5qdp1UMMtlRVMEJAI1RjhZ2i9VdjGTExGp7HgOBjQ0OB05eUD1GFty6uXmB
u+IDg1NHXEV0sgDgK5T7Ypg2lQye1+Q8Fv4jiCus1Qi5KCdvzhdNDtxCdias8ostxOxTrEOdDYx/
DKw7obS9x0M8XqOGYIzO2a5o+zMxxq9yaqOkc9dv5cw3GJtwachhCwKcNvibEZ2dujgOlCJVGo0Q
q2fCHsSmwJ/OdEEr2T+aODgZAV7KbS8tRNinGIniv2qNKYOGfDDq2az13JdNtH9sTRgkSmAqHJL/
mJQmYwxt39ipLMKjwIKoxvkZcdjj7JJolwN4+iif/lo1uatQO/2A3u319lx7MR65dYMTRy5PSyfw
q+wPbO+7g0ASIqZlwHxGlv8MIebQKNA+r6Kb9KwDYt1tk3AFOqfMgY+/ln+01+DwCfXHHC5ZDb5K
uniglJzffj3mibsHP5zuJ0yHfcQrmp2FTr/uxfVJkq7OZjD3q4HiHCD9CY7Pc9xMcyE2/rBpcS/j
8Gdi8ReJkeKAQQuYk6rIyXu7QJbryWdn2RsXazYsM0+nDpheaX+6qs2tUrEJqO5BM2noE2uAM6qF
ulkPt2WB38LH3J4AU5P7JFIlVzHQW0DUHd0H5zo4o3+MNjOAoPEbmD3topxSKAUf5IS9dGYyfWFo
h31hFhP4kd/iAHX0o1e3EIgrWJqGpr5p28ypVlCKgQOSyK2OiHy8jDIS0CgItD19YbF4Cyt+Z5v2
DdMq7/O0+omkOKNcvRuwGNq+h9b+ynDwe7uxGrFi1bFZNC5fOPejPOAdvUexPfWNqBMzqCpnDNqI
JBFIHcAkzY4wJfepZgDB/tJe8H+/qcR9CZavOoS3q6ZoCSOLFQm1F/5VYRUC7wo4Jzqw8hHOhMhs
NjMaShpbw3vN+FU3AkEk3QpaOXCeGkh9SywviCNuTjsMoPnO0J5QqsVZo4Ce926CzY9Y9zFqfxV1
a759V4sXkMtRJnp2ChswOQRycFd1IJ34oavh4mMiBvmKGr+tDrQvIkrSRYXx6tKl+pEvg5vsu31X
C1wUlJ1duJVYNT/5jb1z2XiqMc67ewOockNeMb8HnjF4rQP0+qFuynrAC7RJ+cmW8D1CADxKRXBn
aPzkWR5gcFMiZSNg4m3tMIIH9BO3D9Jz4Yya5V46bPiIojlIotgZDjhZH3Qb5bVu73rHFNJ/CnAf
K7WglGx3US/xvHep1PdLX/2qKF+eeJy6HQo4+3W6mY9AkKJ1YZGsTbl68QH5e8/16BbjBlQPUO2A
COpEhKRNL5OVzLzBjOCyMPm4Q6CuNpkiFBV7QOUzbSWUkv3bN2/MnxOH2GIP6WFs/riVPtNqVFev
hnGyjp+5vzpYMQYlqMLeH0KxcjMGYPUcgTFRDNuHuz1gBcAd4qzSyUQPfbzDfqYn6IhK/eF4gYhj
HuBLe9ucCq0Etkxvl//tCRu582t5t87CAJ7ZOhURLUgTXhxoUxL8amT1aeFh3iKpAe4OmbG+Pslw
PMjpvnE+Q+hnahP50rww4WftDGeRLwp/VKetZeXQsLSpVOEDm+4WK2B91FTyzBcNhzhG8cCM3Edo
jUbYnSMiHsIaNd0PTroK38aVqcw3Py5+9xDZDPCDht56LyZ4EnyTqopc571uDoOCjEg8g4BF4NnM
qOZAXf4dMLamWC5xxCOTcNpf6eCki5YyjxxzAIbXaesgzJ/M+RSpTEXwqztSJbXrvoA6fIhN/dcG
pvRniM3VhI3dEfsraRyA9KnxxcGsWfqvd4dHxw2xUQsDU8n4u8kigEYWYzkcWjff3PNhSjhHr6fG
O8ERqglvC6mWzNAxE/pmqhG8kskMmcu5kUePfseVzB3Ixx2eQAeU3UiBoyqTr9ux4TeLsOkkmuAL
VOuzBMI51wzC/M79GwjSsRwEDt8hDm+KhYkeljvsP6HpOsKkTWCqSAPmHiwB6x//74aAb30Vy9fm
GFAOI2lKs3Qu1ICYZXVs750Z0wJggE99FNxAfYFmCQ+RN/5QTu4YiyAWeviDNHMCtE9texqAVPaI
3/Du5QhsSAGrsdVD37yOXmq4aJd6zr0ABWpRZ+lAqEXhHUOetT30mfZnnEHurYNOpALlXA2Atx+x
vcWeAwe2yQa3A58IdOdRIMAH2CMhQ0BACI6N+h4hiw2Q05q+hUli+rCexB9cjzaWf8Mep1k33ush
AhkTQT7rUrYHRTibu5q/TB6ibYDndhwjQfU1Bu093Gh/uhHEwAKDuIAovom/xjrAYXiE9SKgggeP
WwDu2uP3a+D9MT2F3ilxrvkQQVtzHcb9VfMtSgDwDnghrmMIHODHB2eGMdqbT60XpP0aofHHNhz6
T2NydN8/aQA60YUa5oXd6/Brp4JIgRDwaxSMWeR/heRlgym2bmVJlgAGSxw5DjlYY6oTqaE1Lvx3
iH2Xrys1KQc1BJulFwAwLNt8gHWm/iviAPGAqoZ7hjYrdpv6AJvrYPxyaCVUAM0CvKkAHd6+hhnV
M+razrV9JpR4xaDCoKT7hKVrgTse4poJiN+B56Sr3d8gY/HE8cavFYW86EcCNZGv8wMNJl2snWxR
eyZizp07huWGoZhk8S04O7deYGV10PhXQ33cfm3y3Tzowrhb9K9tOxRnUEBp17v6Gvmbf1RB5d8C
qJhr2nSoQM2kgmziDE43iZcLtxsZBBrLxLKA8uU2Y3xaQGMW1f1mVjQeqFZYD/GEVrc7zWyojhG2
bfDEBNNynHfSlgNCXE/tuNEjd9r+OZ4mzE/YVWt07LMQhWscevRIKLMAQTaf628bB7xkygmk2Ofa
xOo0TTU4xMCnHe6e/Uvj1bxXw/pXiWl8DxtseYKxwCqkIrQw4cFT3yt0DdV4Hw9swpvPOk8kvhyc
A+jF6LSzzoFfp4GJyh364Aur3T0E+Cuy7ynjJM703pOTCuIVTnk6nRZWK3zDrb6hM9zxziEf8DyE
wwKn+BheFjeyX8IdyE22+Ejfh6O46zf4ArcJBKoL/3616fWtqtpHLIeab6FL5J/OreZPbG5oc6kt
DAUqZoli7CfuMe4iRmIzvxLCwa0YxwwwEBsVaQXuBNtV0edTAY5+h1kejC6UUB3tqWXWRZ1AC4JQ
1vHMVx+KPexVYA7E4iGGr/1pkNAI4mWf34mE7oxdjTxpoMU+TzO6SRdzlVzxD9gZx6+qQ7q5X3tV
SdbKLWevgW+895Ctx+KqbBq+5IOtn9tRkkyDHGyq3S1gFgahPcYRvpEkUOwZPw8uMxBeac9epXQt
pLQRmw0bQBPf8S38ifJz9wUW8hle535XQ5Ybe7+QO1bCbLCcAeFTmjvuuB2V6cARGL8t6nB9UzNn
R9E0zYcODLR67GGCQ3hv5g+io6XspFA85YAGX6EKaYb14t4Z4/HewaUyvDpNJVLHrcHRSobhBlZx
CjZt4l9D35BbE1e2sHrx87ZGYVtAOl9kN0IhceoWg2CMZXhkncPG6FPg4fBmde+mzlrViedoc2mR
s5P4HppAClv91cRjixevg8tz9+BprBVYm0B1EPkB0HJsHBFlveIwD+x0T2nkHPFeY6flpkB1aIxu
dr6FhO5zpFMRGTy5iOsoBQFD4Y0BGtMaqcV2HRHWgIDUTAR6OceoBAdCor5oZxe5HNL/w8fVv+KK
kO9xBAMXc1a/TLtGlmrly5IKJITCEUZPswSKqTyun0XF13ffIe53vVAQX1TWMAUvUieiI3U+Lv9x
dB5LbitJFP0iRMAU3JYw9GxvNwi19BreFICC+/o5nN3EhPTUTQJVmXnPvamVCNQrY9AZuZljruTh
cwHsJCYuoRrrX0/heJG21u9Xr0iZ3baA3s6kiie28/g79776yEzcNayNbLiqNElP0rRE1OmWt1Fv
FAnGMDURDDJ4ZrEjF3TCQdBOYaGL5loMa3bsPceLaPH9EHdgGQ2OqCOm21SvCY6JSqalv6s63Y28
tCiwq1vmjjlU+ejOYvw0u7nTgyYZsv6QDTJ5sPSxfc8UKNdq6Z8ctACLqy2xnWpzeaKM6yJ/svqz
sbk+pfRkXCwrS0mJZc697zQrib05Ta8NN9UHIqIjd9SY6PsrcDvVjWf/+IbQY3NVCS888+FdM+fW
f8AKUGVOLg+TWv4lzMsxN6Qga/TvY1h4QxmPRQWSRQ6jDJeZd2xK1maP88w91ZvH3rfCKPe+Www3
s630a5Um3WUtqvS3q13rBcY1h8sqmysSwNtUdoKzT5oHW5BFCMPR/+140eewTDbtODdJ/9jTSEIW
GOuhlHn94Rrt/OiwUvo1G0wVVy3xOLBjbvZQ9SR9OZzT4E5ov2aJYpEyuTy39eKEkCzD0etzvBLD
qD16dcvSqc1vD5qR+U5YYrz9k/Tr+2TPH1s1Hlv96qCTF6Cai/OvFMNhnMwjoCYFgIQ1EKs8JJ39
yFDsPE7poSi9oLCNeFYQADhzPodSC5ZtYawjXVKIOROVQkLx82enYZaAueHqDfmh1hT2uW7AkYRA
X8rxxJouOAN01dmNuw47gEqeO9HJQEF+WBNVVuMm0dw8dHeKa4Zh8moTHx19DsCUoX6RIDb0THt3
R+dKZwnobaPc0CN3/ATq4/Pdky+8KylMK/GOjByOOTuHy/LIoi0PMX8Af8OJQIwPWgSAlJF+swn2
qPnJi0zrb0etu7orQ7PPL0VaPSYlEqiys8OwFegolRN09Xacti7y1HyrBzN0eZOAOE/zPL7Pmx7w
tBgBXgBWr5bsb0v1kYOPM9uYVpxzZRoVWZuG1pLU4I35YdowMVo1tKUpjwmTln0/ec/aNinQKpPt
6e7CzLPuHrwxeZazHC9sgnuwHWaKraQNljY/Fyc5wEFWnhy7oBpQKVdx134XKTCGnlrIx7nZvFSO
PCNi2dfCbrvYYLS1L8XSPnXO0F2yqZbfsoLIH031bS00b3WanofpjZ8CKFxQMjKun3ZYID9Kf8x+
qaZIy8FvRhepUgxt6zbieKKMCsa8Sq/CsH+3ejw3ebkv7OaYre5ltf2bxJ2C7n2oFyyZBflAKNz3
QSODvp1ZkKWutg3ApF9CNk1AXtIbEYXCAGPb22kW13YGwz28UGsARvXAjXQaPkKslUjMUqCmc+K/
WN0YgoWBEgAz71iLWVED2N/JcLd/Nf5hSvVg6bObXbAbdvLCLp0euMz/831x0hiV7ITun1KE6rxy
bmxnQb10AVOGqQo14HSVNV9VYnL1NMmblYsYm/nBr3Iz3DL55ADn72p6fGb6o/tWVf3BYSeHQEqH
PYGiNLNS0cMOrzomrVxux9TqsaLpqBaq32MxQaVSLgwPSoDV7O93rWIMmFTmH3+TuD8k9q72tODx
9OYbDpE3Bg5weFUoCtq6fiojMjAiR4hdymAVQW9fVvV3rt8DBBNmuebmQYwVQbdy+gn6nLq8OpB4
MBnFzuMiTe2aVTHuY+rAC/uVESFg3iRHlLBjSZ+I1HprRisagKLAziTVO/zsoJ3qdQNG6dGa5Xqz
/IYHZt3CNs9eMjdfQfXr50433hdGMa1WDAGxrX+L/79kAh1/WwGKCjv0e/27k92bqtOHVFtund0+
l0V1qmm8SSv4EvqIhUGWr21rMcBc9b9zivropLCy1faT329OpyFmLSs5O3Q1nYUL2qpbXKFZBWiT
5Opat8VVr/wolaSZsRvpsTN7J2TWauNmYziUm0ArhfWardZbb3tdvM0dRgrvVPWMuvjUT2tvX2e7
Zp7a6iigCOLGCKO1EQjgdv3BkMtF6QA/lGG7jJtE39ZrteoibkzLjdEWOmIcvccl18ydbyZgBp4Z
67W17bqCK+me6HtKUm0GH6PUM5c3NfDZ27VDB47E1PDg9owNZo45irBzZg/WvneZg4+1v1MGT9qQ
rzffNDgPLB+2y1/fVcnRgry9S2cnGkf5q9Oa75DjdEgo7wYJ1QY6MWOMeN2eg6y9rne9Qu+IR0vS
NGFd4xyVC3z1monfpSNCLW3GIyoTSJeV781RnFP116gZVI1MKQ4rESOQhzxQ3jC0kevVn3aX97xy
nNzCOtn++G8WrPdi6oEAtV5qhS9ukCdHMy5DaRIqrZE0jf6/7lyvmneSnbO7rTZ/sZ5Feoq+0W9Q
UiVPbuvHCWuuSDSzD6i4MQ/ihwdl2s4QBTh/dn7Dhruue5nnMiAw+AGaNxaUYjp26sKyjo5r/2gF
xLpki0lvnZnbVlY8myjRF2MF2g8tWccFtDcku9GPO6KZ1vLbZWDkTQKDbB+W+bHm0jCZjbd6SUuN
TID3VPO0sCPtvNB8rr3PZJwPE7tdlblr0hEhtQRD/k1alO1PNe6TscNFfy1mHjQDtc/EJYAjsW06
zO0nl2GwYFTWu/NbIuqznS1HzJnx0D3k8z/bjwYmIx11T+n8K9Y+ovoPOGqgVfkgZVZg7i+DjPdI
0X06kGIZj3qVsaEY9EHn6up6dZSb+UDdjR6LhIAELqvPYdHfhsI+0FeB/GdhkjVUPbF0vYhGLNTq
ZFdnWeht23nripdp0b51520EqMF6VUXqngLgUUtB9aUkIiTLsNe88omFc+9uBdpSPg6Yl6xRhUoL
paT0Yi7BGJBa+jJ2FrscFIWiy6eeO6HBL23MNIMpPKTsevyWPZl9AovqGjGsCNwpucHjx0AbYWrR
L3DoMqQGLTAwxVTbiwCJsaz+YG990AMAJ07I2lhekxT7MJ5rAz/MXP5d6i3ujfHJsOqzJV8Ewxpq
0hCWknHLdrWnfs/cCQx+224OxjJT4Ri9KSUivTaQiLTzoFU7pZfMtr7yVX/X0fq4He8NPJQZiqUG
wT/j8rCc/srvi7Arw6mfbiar4Kaq2c9SxZqbxZpenXz0vs4qftNqRaB+Yn3da1erCHk+HCvtKdF0
K6KIu6bSwRToHrDk7TgYWMbuEq1X9Aevoz6q+93G/qsaORwPz1M6W6HWuyz6RkspGBrO/RzaJTCs
dNYnKuFIVSvvPxZoA48eqw8gUFIA09AYG3KKGAtq6c+wPG2ruAnWxhYt3s2BkR58oa5Iqm1g73NQ
sspf/1LXYuPJ91WC+Q6xx9jymOj1Ay77t1Rbfwsx/uhLx8th7LwSiYJBvkKiT4Y7peyyBLE+Ur18
ebr+PiTyXJjVK3azi5FuUTZfpu4OobNXVhpZbC9l2Gf10bPpb7Itzpr/Mihl5IlzIekIi26/aICu
yb9MnBt/CHqEvxbe6K5xut+cj4tbB3UyXpP1H1+PtxS45GlNbtJgqyRJjPQmVEd60GdrpMPT1yaI
nKLmtMLNOUraxraKiroP75PmMtv2NHK0WgKxQc/u78uji22bZma/rC/pmh9FO0RJzrYm47VnFLJq
NxIfA5eKryaxtr076Yzhj48aVVff1Sopgey9nzn4LFJ/b4lur60g6Vod5h2rBHED8C8HGpe0xOWh
zwKujFFmd2ryNfKkRTthfHcQMR6ev5TbDwEsLOzLINpXQjp385BGwwiNSCUqGJKupBJoc/PqO/Rc
pZ+ChFgEeEjT303ERmfeEufGl9tbQUaHMaifLG/wFHtnsfp/EXEjL3d2g46dVPpYODE5GNyPuufC
g/EUYJLEXAiXQCfu6ekpqT7KMqEQQx7M+B0689QJSEDDPcGW3heUaNe7SWl089g11TNP0r5dWzQg
3ku0ToaFzA6T88gLNjSKN8+4Ncp76Zo5du3qe+Sn6e+xA1R5Q/q3APHxaLdzzw0nt3syjPFn6NfQ
RuQBqMEy7wczD6IY+4vuvzXAngzWyJPZOz0NI0M1YemnvB1Cd71m4mTJvd3mYX/v7DJY3iGwsINV
1vKWz4eBTS4tE6ypMq6uvex5B2FB6KU3zEHVdLB56YreD+16ORg8EvxqjanFi+r/uQbXod8/C2M6
DHlGO9ijsmDj7D+b7MMfywdiSHZa4dwWf+ZyyeBFFvTvmrRNd4yyfD6COTdYzJJi3PeUIkxbwpWk
yBlHCmPXO+5MI1UeZzbj1d2GM1fbA4v+8WiZrTanE9d+mlY73EerwCoEfhpFiPr8YeHr972fTn/O
AYYXEPN7ee4vUbm+ZZ32wMLNvbU5pxkM35veNQI4bV09LfZfqKtHj5xpyEwtcskqxREQmltZB52w
oWWrcF0xyJI3MLLje8LySvA7rpZ+T012MJYFEyJHDA3YMsbr8sdyYM5HnnDzX1LdDPHPyb6Xpg4M
xivd+lGLvxkGFl1PwvvNVt9qrb32g3di0gGqFNTZ0bT++VWzM0cqes7EuXu+p4vM84dB1ZA7L+i7
uy6rgXerQ+KywNGkEc6fareMh+y0Dlnc+Y8j8PhWuXifzv19FpC8V+5bJxja/LCUMUqwl1sTThs7
2OgwTReuK7HCFW3eGB5LTPz1/bt3fxnFag66yXYYJZhg/WLSIKX4u1tcazloSVE+m4JR1nhQ9l8a
QtrAAysYGIzfluFRzDj2BrEX3NUmKKI6dhiM+bSNae9Uz8Lc15WMqrwNGy4u6VdniRUq5/xrt5PR
PhnCiTtGIwYVNmMCj4YBSJuv5M2aLwNmZ5F+qgnt/1aod1xpa3uHmjn2txB4pbF+RswjmXy574Fc
oJ9L2r5p/ptZv8m2nzOqP+9jkT+lPHv5O00OwpkMTdOLpKV/bTZ7YHOQOf2R55DjEtsZMCgWDhfP
XOa/pdZ58E+d+tl0BBoZNWkWEmT1lBr5MeNsdtO3aVy6MB+KgYJHHplmNoGk7sj76TzOHFe5+U9R
+Hej2Dvzkh9UPZ20MbvBvx5mYT2kW/E7FvKazuvXypVZTDOaV2vyfBXTTl+meB4Q7Pqc8BT6z24K
qBsKpBKqUUePYEyJy0BSb8ASWm17WaCtmzHf61P1oBzjVuQZ8hBbmLcmZi3tUfk+4F31blfieVPi
qHSB7c2LQdEXiI7mveurMxkkl8QzwrnEHJr1NDBdzAbr3bRZ+D0AbysWgrLbHct20z66SX7Rvfp5
yuUfBIVo3N6qTbykm28G7bpusZDp3Vw0lbvtbiYXKnDUGDsTUWr9+tZNZ+Kfj0a3YG3ZTn6e4ZJb
OAKSQ2nSBTggvm0Ds8Y33bAS3NH9d33dKFqZEAoUOjwCgWlbV1X3pyGz9rNmXf3aPkOl7LzUu+LX
Bzct/2gYtprc+aMa/aPl6wvMlJUzQv4yxUjDTBufjXGJ5hklxeh9ZwejxWYfPNqBO7YPeV3h3R2b
k9Cc/9yVYEMBkthm2xd+/INGoZd6VmD2E16l0c4ju4W10Cds4gvBIo7o8YjOhhMxWctOsod7ALSM
xsbcF8P0o2ptC8fRhPuniquF8Vpk3VWrNMSv+jCt7t6uyy0g7+iVHIWoy9Z9k/IAajCqShI81ljP
jTXc5sKG4R1AI/rszfa3h5wMnVqw70OsQYHmvhPO8gj1e0whyneZ54NYqf0ocwr39QOVPe7XPjbc
4bbho9gq/rOp8SD1ic9jXvaMlommsMx3YOS950N4WJ9b0T33ZcmkwdlCIhNjNZofpYOujuGx8/wf
YSBnWuILcr0PSmt5NjVmdHTqfcmnsGJFZo5pi9Mwn+9MirUePX+jXCAdxDvyd3YKInEovnX9VjC/
ELzrjfUit2Lv5E8FfUw7fDW4urNsxOdwzxs8TiPkLaP0hlFPkbHBaLkMfDMsVAhR17gvmS2lnymb
hWvScQZSkLwBd50lKNvaXe982sk5k5eF33BJ3EfG/cEi9UfgyV2z5nEym9Gg5ONdvGRAeHFb8WQA
ShST9jVqWbRl46kmiSszLNBOUFlF32vSCnc4N+v/GlUcfeBX021OkvwRnAAHK6dWXvXu7AstMvOH
fj6XoOfVyRr+szF3MSbBfaNOGppZhIjHN4p4Lv/zS/vJpwfLuXaZH7aefHWGl8Ri5oz6l3vEJxH3
Anr8NJck+yDoEn8WGax+0YDywBVutaXvcxqeSWFO4iaDmoq05rQ1Ge63h6b4TAvqlBHfcBKTUomd
63HFg9atIugJIEnWj9b8UeNnk5xdJh4TE0h+/vEuHcOWK/fvvTnp5sfUOy7GY9rOt4QWquank01y
MZz+p1gu6/zcL9+ZGQHv8g8xoLQ/Bv+vP+81f6x3JayC+qdPeAlJuG60KiYUy16Lx85YoqnOGaEz
4dLbUPnOcXKzoOWoI7PZ/rYKfd958Pwt4ledpRFqz8nWXpp5w/MAMWnJCEvWzhhZOoXHevKYDg/l
c+rxzKFIZiDdg0mlk8sXIF3STMmjPswFULeVXiaVRKmroYmvkcrbW5IXp+6eFJojr9Neev546Fs7
UgyX6hk7GlDJdnfC9WJn+nPU1IAKCU3sMGmBab6vJLz0jrFfO+dt7ed8Ny8xAKBGIJfNMzguz46w
AmMVx9KvHmTfkXCDLbKt78PSHBscMVv8490T0i3vVedchyYJodjeK6H+uK5x1RmzDCmuRm3bXq2q
Z6Qg3Se/Xk/sSicOry+gqfxPDfaxc/vQWLufQpn0d0Yay00FQ5l+8rcU+wC0f8yxjnLu4rXqHguk
uKJeudlIl4HFCgqHrta3bk1GIWhy5bkTnC662tx4T4PRX0fpEVsmjsMKzIeNKkP0bug0aIfW7ckb
mD9O9n605a321DnP9EBO3t7VtICMmm+Y7lOGNdVR+ptpU9Deye+MxVqLae3mrdr3GQZdvbxtDW9W
19B5F6Z1ZYS1b6aa3DIv9u4pVEV3sArG+LaznkDEwvtPJBRLgg12io5Yt6auVaQlqK8JmLaw1lNZ
ma99aqfUbBjM14rSg0tsrhBQIIgHX90MzI+aVlzKVhBxaH9ljrar0iU23SJa9SboMu0nL0WkhuZj
Wdtj6SUvacfhct+FVjP9I/rgZnTml15X5C51N7ObHvg1iKljxKW0JfQEYA/FeeQzlYUofLPb9BvQ
gdpsOY9VeyI0aZ9XbkpHL79pxs+i9N/rJQ3ptcIl8446M+RSQLCMDnW+zYBzl4343KhCMQwlZXHn
uf0HEl0u9pSAF7WXTE57tdGkaPmhJTAIQz3MX18qBJSGkV/rVAs2HucyclgSZNs/1+n4oHJEMvDc
H+E3yW7Jx+OoQMxscTGybt+3NLxlmTOUJVSBIJHAHAjLM8zQbAaGKgoxQpW8acL4GTY2XxOCUBNT
0Jr+sLdX84ZaenEb8089Va+onNjvBSCqiLkjX+5Sk+HgsxCK5HMihgy81K7QoF2dZ33oqczdp7Gt
RnozMy7NItayNAbGPSEBfuH++js7KB+Lv32gccuI1Kl4q0lrYA5w3hzzILasiaWhJSEsFHfEAB4m
q9fCHckGAMoIRh8y0WdaMOS4Zua+O2YN/pDJLgjLwMUqyotMCs4OWn7XwwrnyrhFHErFcsVU8CkJ
IUS1Y1jqIoo613akrHCs44jKIqr0X63LuBnR9gWwcWl/cssEuTbirfWRweZL1tc4POYKmxJk5uzk
f0xj2fW6+QB08tJX2gVSdooWPL6Yfw9d1nyMhvXoYucLER9WHLgGcwMKmtFoftMeCWCuHrd5VruU
p8+yhlNiNm/+NOIxhCnXZcZMo30k6POU5+Oh9Kw/g1qeRKa/+4pCx6WX0OoHq7ynD7nJM68rfZG8
8PHeHK0kXqIq+LrsG93xz+j716acgZsFg0f8qtacHTLXxJTpk9aVBIhExAmVh4n/b4Y7AkDNbwup
Wwh5vLTcQR5pNK6VvmodXhY9je2WgMWCTCp9zU+bCdWNjQ6iEUw8cPXuSzOoEwxH+1yUT981EmfX
DvV7aRQ3bUtUyKBg3ytxawtZPqvS+Nic6dSSA6A3XNdM3Q1CGY3SjGkU//hFHtqac5g9cjgJVitn
xRlDAbLKV5dnSfXFe2LALbPuw+e4Sl0mcDVjbY/jK4fdWDbclzKy8FwzocGakQKWJUGXby+WBAEf
HfuhnvNXiDzOb+I4jOWgL0dnof+ravZ/MHMD25LkCkxrEzqlf7XcKuhMHB1e+wkmgYWXeq92Tm6m
fSuNCEb4LwPg3J/+IYV8WUlChow301YPR0VSk0gZdpmj9WByKuQtwXqyhBSqI0Hqjul1RLWx5JM5
jtvSAAjs9Qxmnj2Xk12ZcQFo6CxfHGHY7BigISQFXTvHBJbdnCL5k3nah7VlJ0X+4CYeyEwheW0j
GdF70DExAjaR6rSw78vStDNv8E9r6mKHQWwhWskGNpYiGlqHN7A5KOjGJmuiSTIsHb017siKJbrq
t8FdWPraYUDRTFIWVwj9yfQ4nDbPZfHeetXG6SjT5Hft21dwe2dXucOjoxFg7NMtYzsPfGVE6d3V
OrlPieTl5QbmQkveGrJR156S3LCWo92X7wOTMt+zL+xFPi1pekyq7cnp3f04vy2CaoIhfrktB+/O
kfUO8TU8jLgrG1xogT4Yr9Cypznjk2wZ6VX6UzfmUdpgfu+qmHymYyWKIGtm5tykXPWsOfIdbn4/
34OYUhUmwVw0n045PTtgnLqcAoPKx21Q6RgF0zcHCkWFxoqJ1YtudNcJhAf/ZKyTAMZi8n2ptZeN
y04QkpDVduAvRVw375vaTr1cfqW+PiLgn3AvHYCMdyMvUz6gMmpyhx8g6rtfjUhF314+Nm4j7s8A
k++Xlc8v2bD+LAg6QeI1kUj4VRkJluVycEi5QDMI16nC5/+FVXvXk9CS3uMw0T2E0zKsEUThTbh2
h+NowfHW4N6T9aazLk0fiMgb5oOO6IpHNXQZCm+A1avaQKkprkgp3RD7e7I8+xmah4PY4IOYm2kJ
aS/DuvjepBFaTY30socNxy6TBpY0iZDIg3yxQ1W6wUaag59l0agIUGAu4XcUDdoYp3yAqbKCtSCh
EJ5gYVCbC/OwYkMn7OAgiauisiRnpOYR915EMx+xeP1r3Prs3oNiVvMpI5ZFs9znEfFd59fWnT9D
S5HkfKq6ItvTR3P0WU5hvWJf3udZzorgcrcwmba755liPpP/cvi3ZjNjMSBikEuTcj5k2na0UuZq
/nPVdScWhL4plKV2JIxVGLuRzcaYLgMLbxjVJ/X870q4xbiYDxIz6lLoN23EK5x+bwXd6JA+6DZq
yJreWrodbfGeUr/8WcwVOT559wT2S3wpL3mWfs4pjt6h/q+rnafGFhAXdHvEmNiG/yxL41oU3MyJ
PFD9xJhbgo3MoXa439SkuRApiM6AJNMgSbTcqIatWRdfhxnhwy6AwNnH6++WWbghGJOM7wv6mtU5
bbmKOSgl8sTLlJuoK8V+qAh6gdWwjeZJdf0JG0qIH3g36xXpUy5cDcPU/n0dyM/oCeEYQxDDr4UN
EJI5KiRMoAzCAtC5O0kImXIOhmEfWwYrTP6nma8pMfEA+BPRY9bwLDga180iObGPPcZTRv4fnigS
R9vAqp1b6ZU/8D9HDYLET5Y3s+sf21T/FVVNosl90U2FLOpSjE07l0Q5kxl21nM8dxPlDu+LZz2I
YiU4SPHCtp19M/GZ90y+N5Q+I5n+6NYU1ZDJemkebdwam8cEkX+NHZqR0RRneJHYZcqxrPJZZ6pV
eAVFShPV7VfTS5bfzIB+zvZQMpFzY3GPal3vsbjCrzjObY+RRj6E49wuxz4rtEPhaiXqhGncxq15
6jOCOJKNTR3HovO41bzD0OBz0lVCvh0Gx7sqTRoQknFcLQ49+vDEox6qjj+kNuYOSeecMBRf2taL
JotRQEcBVqXdIdOGuMLXj8ntKcl9Apva7YyYF6HEXUjtA28vYr/ieiZciUDhBbWyDivZPpY98Aa2
ct7bf2m77Sh3wuweMbc6f83CftpqxhCp9ohBh4uiuEhenU7LHhwff0Ky/C3J3pmJ3xZwT3b/WYry
Z56rJ7anB/kdxGa6jK83xMozEk8DQOR9CP/uScs5z0AWFuuqNXno4et1U0GUN3FA5LWec3LCGEBS
CiZkYzgvgoe6zN3rsBqXlsTJAqVAyxM63282PwWTA2bU1q8L37aeu/+2ST+1jTi1eLryhkRl9WEK
2BYKJ4XDKltiUtkRVS1yX9UGkQdp4TBWQIxuaXRqd9u7mbjMqU6oMefiWu8xez8nnnqa743rfdBE
nh3q8mvONEo3rP+sriMZcca5wKKug9v7N2twXqD4Z9RM7H2WqOPqvhDWlyhUf2S74Ep25odNOq99
IuyIaoorCBFQ4XzNlP21+u0NtiUsNsbYbfehOxvp3t5fH+KvksZ0k4P7m61YSlpHnVwEzJ20JZdo
UsamcvZbZh8HR9sTH9DyT0uFmSp9WyVRqWYRLC0J1/mX4aIXuvTnaGRZPX5NSc/NNfM8uzt/8w9z
Pj2aqiXtwuaWrAyO+pVKG0KNtJvcunqKWOOs7oGJxhFNpO9aPCz+QRis1nDpgNIcYcnjA+6ZtdtZ
RmCJZDmWJ5hBfepcCdAbOJ14wNRtKOo3ePTxYTaGFz0hKLuT0zEh4q33er7ZRmf7GnVF0I/HwbhP
xhADB8OcD+XigwZvggFz7Wdw6dZ00MrKDX2vgtXqh4gydUHoFsQCO/l5w5QVLykiJNuadmAXXUTY
bAqTUfkfckrrt2lqnRtxwe1RXzQjGuY2iQgd7U9rh+s4qaRiPkTvWBG9RNfT+HAAqZTa3qv119bl
0i99mfI5EgBHUGZJKUHd0HwSAzDdHDOdmBU0d1k6q/ZMQ1OyG2Y+skxZw7nFkP+ztbDGABmTdUwI
rzi7spn/+KXJ7zgpyzt2W076FI0W6PdgHJUgmcinsJincn5fF9N9B6MZD8h3OsEyfRUMzqiRyg6V
U6N72IEnOqaAzBzyyF0s+1AU699tE8WppoXerU1l9ztPNxdm94NBFeyTq10zPS03h3t7hvmd1f8D
TF12Vhbp/GInwjrMPSi+sOEdc8jdEOoV2Q1sLPJV908fPKLeZsOD+aKChhZaArelCHWsLWcgqaUE
HiMKnwiH50wuSVqT+UzUuXcX/9KxXc+Nfs8EIU+HkKPxq8XQGsFtu0d/sPojoKBPYq1c4mHumfcq
fH5za2zBvKXG0WvFEA6EIteAwkyPiuLO/yrIZ4MIzIioClIzJyfnoizZNKgJ/iJ/BE1SI7BAoczj
vCdnLkuQ8naWvjwTTherU+OUOupjTSQch81VVDpGvM7OdixJNbH6qiys9KFGdc1Z+EA/SjVdESXa
SxxlZAws79167NZCQ4CGEMoWZ34Tc5k/yU2EywNJP5qC8YK2XdF0dZfiXxJOhSsIzRRspz4xkMkf
fIMApLwo+ydMUWQXGMk9bUyuw4uWrO7DVMz2YVwwnbqidK/E5JRxP6v8ZosBYA+LaeB13LFaW9Zf
aWGVjL+8n8bus4fCr+St2wTM01ST5Uq8M6/zMDxjzN0+msV5BwdeonqptEjjHgscN/nJJmDNjed/
N5m+ezRVne2o6GCseDgjMkYI1YTADmw81ZEr8fJMJEbsKoxujpwN6jqJ4D0ZxVUKAuODZc7dm9bZ
04emTdwpk+ycPzSzI6c9JYFEeQhKkQFk25PJDHQ2i/3oMeCn12frg62M51Kk1itGiIx6sM+D1idb
C4I2t39q9TaRZ8lHssie6csF38hrOvTnlMIWrGcDEccc0dAVzEW4iTe9QCirGa3ZfJwuiEsKIvDS
tiQg1gxKVN+QBqEHlvXd3x1lth4W/LFMfg+YizBhU0AYxlNdPq38b/NhwofqrAVN+QmlBlf/nati
8Wzz1TdHvVRhmq/w1W/retbpTluyZVzi+75cxDgrYdY0/dbMOpm8u/ce3vVDDsv/UXQWS7YiURT9
IiIg8el1t/KaEPVKIHFN5OvfYtARPeguu5B5ZO+1D6ZsPqP0OiBNBFsTUD4ZK86STcdqv2cWVabg
fv13B7ZYBeas8NDqeM0prEjnwAkBDtK2rB+polPno7jXW+mvgJQs3bLbyeS9J9ahR/oQI3ukYDi3
bvGSqOrYOI+MIfxUfhnNcaCVgZSyqNjgY2ngblXflV/9jL39ITsmRfWrm/n3MG+2Jhh6CVZSImPB
EqsNL3mFyNhgK00lO/n9Pefykl5y6mOWti304NDGq5jjbeDw+esb7gA24qlgofHbwbMdLs687EBk
FFvDrYgogFj8tI8ipOYECzdob1N01TFA2E3yEQ0/gvqReoexrfUEESzjjzRpYIxyYAmM+gfX37T0
0L7RrvFvLVrWwK7+l7oPTHMoJDwktR1TdGzIA1JyNS6I/vwKNINCEYNQqa06NppO/AZ0fJGwzLDU
WbMfGr+tcEoY7Xcj1BBNTuck2qFqPoKTZjjESYIBXdlcZ1V802GZJsFbGf9DXQD6sYDOitwQNpSX
PzLZP6Jolshai9g4zKNUK4biiVK3MozVaCF37XiZmJ5abAosy66Yjgen1CPbYSxZ+dltdvADh5kp
nwZF1SIqMNekd0DdqJR8tTZDdGTsXUwWA35+nLVOY/ls1lckiMsoLA7sH9d1fTLDe1hDqoVNVgzG
nl0mE3YE3jLb+z0BQTSOU3nHsR+1V6tnq9W3+0i5z8TbwF9BIFfAeCjzo2WiAekK6zETzlJ0WWVX
XsZmYpIIV0Whj82b73wAkiodKowJCfO9y77a4Hlob/Q2O37CE9mC0HhXkXXuNVx+pO+0codLZcVY
d+9yuWRSQdTQ1y3EYglczAg5bGtj2ebVtWyZ/xcPfN505f1CS0euWxjz2juX+rxSgk40wkHbaWB7
dNJD3PEWW6RzgjocsQ/VyAg8v7xkeCZCqmXf7u/jFF6j9K+HJCxr+EV/OlrETH1NyW+WsboeN3S8
o9DvQW8tpTRWrMUwPcQer26Ju21qv5lErwJoWGbJhzz6rP04XAMHM3L2nDYnV2QHMctvZ21mK092
O8tKFpltrLugPbW5/7D8GVz2x9NFCjlElJfKfq6xOzIaB0XxCsrgIFwINrrXre0q+60NRCd4rlnQ
JcMnVDa6V7E3QOPX+PpMzH7LwAS1PBoAYrwnlo5fkzvwKE0QS4hxb9vPuEq3uPOvYxmssqJ5yrHP
FZVcJVl0cE3nQ8VQWtGb5u7wbjnxySUtKAjnuJj9VA4L5eDJPPcF6wsYkLvaKRah7jIPalcZUhHM
CZgomd0lLSTOjdflm4GpTmzq6GHPRNZT+wJ/1WqwQehTnmJQbHnAEjRADuGhaqg77B8KKRMQnNMs
1nLSP1xu87IeA4ZcMVFAYbt04s+Q+hAS3xJmIb0LPXoNHKWdr7uG/xt6rEMOMbg+LtS1ScAKhtWI
cXp3kN5dKf6C1CIq/QmokDZ+pX3ZKgNByezUNszXbjxAQWO0zGhxHF7i2caB2olJ+2dRfCW0TlXf
bofwFFk6FoV8GVlYFwOuWFNjWkafSirgriSkJo71k2a/GczC5hHR6P8TSXUhXO3gJjsPvmov/lG/
bxW2YzTmvWCcR/oJRrGFxvIzrnwUVN5DWRwqQyg2efaltf+G/hxV9CotfouEQJYxdV81ekdVE9Cg
coTW3kUN6WmEt8x+mtVR+IgbT1/JAvVC5UQHEjXW5NWtAyTFRq6WcRGuJfLJlkFMcJQh7S4Gq9C6
+R4C7+rZYFFolj+1STiWBapFsbqaSGzjdu0azFvw1tHLw3yiZkd3OU8A/LVrw521xdLlD4NcxdcQ
RmKP6NOA50+uS+epQqnfo5sbvRyTzZNwSNegoRRVwXQWRaONx2ufMHbQetNEn33KYnPBaDUsogLg
ASFXpmMwHkJh2VVHSpS3ARcMGEPUyAi9pdbdu65Z5uXEYju4wxU5mdUsdmKEi2mX9VX1k7Ilxpd6
oH1YhTZ4soPLyk/rLr72NLUvab7p8pee0cGAHjuvTg31GlbFhaw/Y+erMJ+r7ipJepKT9mFwB2pa
RZOO0mwynfdxqI95+tBFs27tlxzVatkDF/Lc/jhpw1JSTcbhyUsZiUXMtoOUgbKEd8mUUD82hIgE
Vj97WZFIePsai3FjlE9lBX0pyiAP0ZLaZf1pDO0pQs/opshOArkZjXsUHUvbRYdwcwZ1rGt9TaO3
Ssi5YUGFb2TQ1hbaE0Qhm3Icz04KsqZ4dYM/jY+j9BhMY+DSJO0NQ7DGQsJZ/qMHgmmRLsMSMctv
VD8EsVMALlY58PCq/9YmfYsTDWm+s4xxBk6Vh7zMP6IVVCmGn9FZY3xhM/Gb4VwXwyVkbwomlnaG
ETDHZ89768PLtyuLnUi+xcmDwT/YVKjNPW5Y03LfUepuAmmzCU3OAwslhymrzZCOiQDaHL4RE1Jv
2HrtO4thJj9s1PNNnf9U7TH0gn9AiJjkvKKn2TcEgocvNWEx0QvAhq02bFNxUglwhAB+IR8JC9tM
2lc3vDikYcZZuPMLe8fEU8setfWHOcsoYsw8mI/KbSKw8HI2845cfY1iPyKMa5fZV9TuQv8Y4E21
fbVMNTREjYvYYhFEJ5H92vHV784Va3Hrq2vUClNJPO6c4hvfA5szwmziYT9xgeQbAkmCaj9bwOVK
UYM5LLdSqgu4389N/ISPwXCYwuCYyjZVuXKCFo0Cq2mAp80h/encdZBdmYiOzslp9tOsjwv5RC+x
duq7c/8s2kvyHmGuoHvz5SUbbza21+zoBegONUzn2551GQ0nDn8vh079BoZg2Zev7L6Y8c/8oHUb
oZglzQyPahU/gmpt4JJtq39leNfxBxACNO7EnKSHfEi+uRmoeI9Z596RHzTkUYOM9yz8V5t5efUU
5nKZpkzwwcXb0gIZ8BV/OlAxbNAPyfhtAkQRB5HVZ/xSMtpJDKtQp/R+gdz+YLvpWdeGd98fipU/
x+SIjNQWTWobt3T3k8UobAyfCqTIlkPWgZ18FB66xdcBsUIxjJ/6ZN5Ut04qvr4OHm0AGO1pl0YH
sGEEb5VNaAQzwjR87YNfHP97t71X/lMUfEpFyqizkF7PQKo92N67FBSqz2xhWNWARkvPCrVlMNEW
n+oO4DWS/9BiPPlBpgzN17LA2mL3r6ZS505HKc6LwyeRu4eBosJnd1uRaGbqxipNX2r3iXQlfzRB
8fS8SXfuJBzWOEPos6Sj7235obx4g93v3OCvr2zuCSxkajhOprGdzOIoUgbosYFnylspk7w9vds4
/UEz6a3pJCM/2XLl7mrSOwY0jWGIPKU8Tva/ATeM1rPfA/6GpmNgnqpVzwqhOdfpyTfvGpEYw/RC
PFRLmFbzwBLgEgkogSJFmM6GWOxrvfmh1mrVhzEd6/4XqcOOQMvl5Kov5g/BMvdx/efs4h37xcQo
M8bsitsEHxtCGnUEDznxIc4BDbGNb+S7KH8iZxtT01EWJuZ3YIOwEj/WWO4slmQAScFWLzUuvRCy
HI8nAUJmterTTTn/WaBzg1OrRmdJe4/5tmIVs6UwRtwtoJ45f0b6h7cVrzMShWavjC/lYDJiNllB
eQrImKzdY8Y4wAd00LIUchgy9atM+ZsasXUbIBdsIsq+yTU3VgYTEmfCuw+J13M45Z8Dl6ywET/f
bI4KMsqeWZZAI3dIJbQP3iLo/7I+S91ADi+9Q6xOpSfOiKYnHAUhCaMK7qDPsYr16MpSYpMSkGC7
ahMaQJZQErM4bzi16+AXWHUZ74NIXKKOqKaqsMyFrVuA+dhTlSr9qqMaQ0xsHfrQxV4a+mcxyH9m
TdJkV0KtoglBJ0xLPGziHHNKy4cnvfewsI5B0H36SQIlR3fGvbSqfkEGfImFGuuXWZsvuUW2+SQQ
Tc8JTTmsu9xZyg4KKfy5lxAl1TQOp2jEiu0lf1MUnIoY4j9LkQHIjPphQPA3iuy7HROojumfNna/
iEG4CqcemZhouRtiOkij/fPH+HcSGG3d+jjwZm88N4NFkPw6bduyseUMtsIPlzi/1B72gwwY0Wu/
jmc/I0AvcbnwdHs0IS+pS11SDtSDzCtBq3F01BwUQZVeQ7tHReYd21K+q55VfltkyQJRJQoSQh6s
sqOaj53dwGVnVKDvcni4XfEGzWbn2/lvWMSXRBUns6n3lOd0qIEgYRx4svuuJ69pSrInSwRZWUAR
2h3qhu3ADRQCsDGZMbJS3Qlz+ueFNeNs+x+GW48vgcVJK+sT1ewKWNFGa/qf2jAfum1+WUVwHPG3
NUzEWTOR3xFiZ8OkSGHZELDQSjQMffzsWkHGJGl8jMhkfEaLi5ZYK4u6aeEwcBekIwxj8CbcahWn
Ni+0ucuD7Nyq+Nn3PEptE527u1RWdRSOe5xG+4rUrpPWdxXrTzrQRUAez2bWnZMgXJcuArk8bu4S
qsoKDcme8/5QttA63QCAfwGkAwUiwGESIIyGeCY7PCh3eA0Fa3a7RmxoDy+hYaP3DA5+6+1GLfvX
+YVGply6DieyWkpj69XlFn+vS5Sj86YTOeXHM3tIjpsq6S/55ICVARo0xqCmlJYi9ZTfUxrcWwZc
jeIhaIyiQ18GRSyRzjksg0s/lSyFe20XIMeo2AJvrXT41rKWG0PL9zgPT8hit1HVgCjNUy6N+l8K
34X8qRUTNZ4rjZ2PaNCxjfXZgDaATO+vtygaQhx+OJEjefAyFo3K/hbKpiApVqEFccnvS0YbHG5e
DcClG/I7IP9D7XcP32KX3DOEB19W4aaAFWiVLt2azaHaFSte9FsZ6vsiG5/iXs/2o9Ve/J6yrhfw
E/DIqTkmYnAv5BAyUiciwyna94LXzktZIEeqOzAtJym8uVUUtiYsVRyOG8lEwYkRAwpfP6P03A9w
Y8neeULticmPPeZgr1oVHQKClACJIK0RGPtCBolpcswktK0SMrLL7ViBPl50roGaqwsZDaUo+Crn
nrrEIKb1UUzpXsyIr2I4RNT6ls5NEIGSwA60y1uW2FMCH8SFmh7U+6qN2Jo5uymzEJzyBpXl3i2n
Iwipk9H85JOOnSazT7h5oYyb71VK8BradZFxbI9dtaVjkWtMUdqiwiqblyxjmDP89V7Ou87Uqyy7
fZQy5Wuj8XWswuem6L89xCKJlt8AHjzc0MWHqY5wBNe5pEOaiuhD9uOnR/xeUceXbPgH/PmWRNS1
lrl1oI71Kl+HgfcVuwrXLDGYmui3qMEOQUfGXINs2/RANwanKtQOVthiBkPBYzfwRFmumnCAHX90
GHlx8ow+9XbbbYx+vODGW9tJeax4qhc9ybVDE73n8Dvz8cVym1VPWcW33ImMlA0XIYSDQ7Ll2i0m
tEXttSKBV5qUmCzJIDOyj2L8vM9H/zgGzsNUROVBRBdzwWa7/U7W+sHwom0d/420i/CyMbqmT5qh
fYEQYOPiiHXPfjJqwo1HpwWJnKWhe/MCnyi/8BGFKFiL8WxY8ibK5ppNbIp9CuQ4PxXgNaKc/KQE
s4Cdapc4y9iQuxbzY+YdTlCuNfsrKnkLumSCGuvPrLxPIfQdZwTwiOFoB8krkhHyUaO7QtjVJNax
bMxHJZpN7J3hRJzNyVy3sf5mGwk6tWyLwuu9C6ZVB1aupAlxc2cP+fPsJtGhn72DCYFkxjA3ZjvN
1/dmaT5gZGwLiuSsa75qGQHVYid0wBZjL/W4wPMsGPgq6lysCN+NDNasS4VnX+2eLUBaDt2lyot/
WQARPooEPHsb+TqhCLj3BkpXuF5pmP/DSX1AR04WHd5qCqRjOQHaz5vpVQr0KWIuRDG6DhsrsR9G
131FenozbPWUip7BrqqulVdvW1W654mmHTYYwucodnmQBzhOPJ2veUJOQV4BNSfJx03u7jh+1eTY
gXzOFyzJgQHYyXFMgILX1rAs2mGZBPaLbsYMC7FbEXzmGMtsghKGTmCTVmbIUeXd5IiEIsqMU28i
EWMMG7lKXEjVfgadyrWJraKT0wOtmZqlm1AgQ6mvcgc/bkr+1L8S+OQWHkW+tyLJ4jxOm3U8JtZW
YbJYGgD0c8amDmNaNQXi2kwhyCWoMDpEY4NmphJ2tfV6HAwqRw1R19B3NHNGVyjChKFUmpjjhNLe
AuQ0IOFoKdE3aTPrgfQRwl2JlPZeWmty19Ug/VvdSHNl9qm3ztGjHmNtalhJImdkMVwewXwhts8c
7cZ4XULn14hQ6W3inShzEkP4GxmThqkcHoMQ7to8P8DeqhALjYnXE/LTtmtAD9klGZ1gH+Ky4ZKe
on9pyIpQ19S0savU3/WG1E5mXTRsTpP8BhzI/SDQS3+YjVVeawFoJw8SKArU29fahSTR+oSkoGaE
ZEbGSMlVI1lcmFC/poxTHIklJ25v8TKgR6HOZUJT4c4Zm/w7cOzyg5+JvDugL2c31UuSqWV5nioC
SfLUj64EvUanAQD6UVeoRphmkvNKLsxqDGctb6RFbxY0TnTJ+EnNvtYo/MZyE1cxI5SEMRZAcxZ9
dLxYYWvZMzTKk72Ebb5jSVMt+wyzdJ+m2Cc1pJs262gmywBBLcHkstF8hv4ygBwe+uGjU06+nzzU
VaOf9qjrjHRTR1P71uiusSrhSoFU6cZ7nBcM5qCKb2yaM6ymQXXp7PhcdmwP4ypzD6PlcXkF03wU
hSoy1ywNaUwxEV6TLBgOHeZa3uigeatyaOCxT2Kw3nb6AXVCsypMEspjIEjoRpm9sLqQK7g1IGZj
/jKxhxmgLRkgVBH7R1/rvUONMZWvkkLAEusstNGVUDeU+6b7kkifGDNjVgm3HhNSi51FLhD7Op9+
dS+Gbj36T77/15FAAnoSJWgABx75JDNWd4c5GDYKk6wpPZcAL3yP+1izXp2k36c5a7nOESyH2anQ
DhY2Swk0fRXCHN0ix4P3bHCXrp7dC0YSSpls4mlHRxxitcVtbLMAPZfm3xD8mM4bzPmXzgEbXC4n
u2JS2fAmfyCKpf1uNkj6GJuTL6i8U07L74SvLorammQC/h++lYtRG1vgpmVWOyLuc3JUIqZlHMCM
yB0iBqajPsb+hgmYiugssm0KdyXjIzLDXyttri6pjK5XHFE0fUmHCrpKLJbPJuNd4Gvd7KyUi1K3
JwL1CjArDMYVsqDYs39kQbk+kFVTcg/kTaNdEy9vPieHeCsxusk+TuB6QV5RvFEI9Vd95pc0ug3r
Z7wrhylyqrlvCPd1E/gbQycD1NOw6yKDNgvjkRUIC9jilTPNLtz6zjtIMaL/Zq0z1AiMmSS0ZNMR
QwuFFWZHg9Q2wnaUSYqvKuCEESKEdQNh8hifZUZkQvYayhKt8l9F3SjQHgURBVlP4FLziKuPGU6Z
EOKUUY2y1X9Ycd49FX4crjItvdkdP3iZ7tKm2YA9W2d2c4eMf210Btr2QzU8EaaDogsfH9ElpR48
4y6b3QP4rfSLHUTcZs2RPfqmCOt37Oo8SfrajOZN+BdSB1CG0S4B2ROw8TAhWvT+aV4upLyxJeJA
wrVYoX4pzuvUMl8CIKX50DzQg8MPR+dRVE9m8FkMP6l/9WBLNfqH4MYSY3lw8+nWpvGO2oA1yl62
Fnmc1argV5/f/YRFbQ8GsRwsvtNXjpRRtGT3hSsLUUmDWrfHYxc0Pz04ubhHyM3RBJgLtTvpeTFa
s01mAWaZkBYCjxD+UYkPAmWl88EyEjYRRRZ3daaAJID01n8kyFmbWGSh73HzsPDiVBUpSVcgS6nz
ubKXAUewxZumVwloq4M/3N3u1xzuGcmmfRHfict2SywNZOSYJfh6thbDEB6yjhUEIgnkIlUPTpzA
AJgXwnnO2+45mU1LiohQrE0eIqoSC5mb0LdYpCQh/EL+SLQIYgNtnYh+OaS7chKniCClUR1NUJ3O
yJ99oAwGCCuXYcBYTiFOideNW6IySraWK3ZVAZWBsZ+OF9lrSlZPGeRNh3nsLZqAuKK6zplhlyJk
O6MWsx/OHFLUrkRO1ag7lfEyZRXtBhzlCMm5cbRdZoddScpZk/6KIQX03+xQdC/0eejHiAjAJxYk
axUG+g4BdsEsx5+1E/VcTrHeWptTvFN4oEKT0URxKESziqufsMS604wXMGkLKyWl2NWx3OFZghoQ
sCJMI+Y2+J00wyT/5ifEjdDH0DIpWQMB2c9IX1liMFCutwUtSku56kfxSbZYS6LgjXjvjYVmbb4m
tQBiaoVeMYuPnGnk9xiLgkXqSLZWMVwzCZcLs3SksxCYyzT9qoZuEzbPGZ9XTv9aAl6ZXemslzc9
PukAZWVA+B2y/a1NdLAvGGbjvw9DPLTGpL3mIYvovgCH7bLEsSwkiEA56HsHvdyEAU28slBp9/BF
N1oomf7Z3ezW7r41foHn0I39bUPveid6wVpFukIDY7O68QghIlQbG4xRcRRq9ggyXll3iPrlNuLf
trGpiSXZ4awdLDldkUcilhiBBHQgCxv4ufZdhh0ULaAWmCx8Tm5bfAyKpE4qC623/hIwk+WEiK1R
pHv5w5kb9HUK8Vok8lXUVMDIfhDixISn9fbZFNey/0pJgJjiN7h8G52xtJ79QTzZ6PR97OYIVWau
p/Zw16/0bvfQwgkEGwVyqd1999BHKq32mTc2T76HY8GwsVnbcsvA7ogEi99YOL8RUuVJY2DPSAJo
9jyx7IS6VXXHrKF78lgEEoZDrmeKls5P39ye+RrqZCRgnxHvtospYD4DLfhpifMQ3Bm0ldgEx5Ou
4zXq84YZKbt0gz92iUPcGfo3RrpoC0yb88M6VpFGZCUVbF/1+660mWezYepMjtXkMEcyha53G62T
6QSLVp0UXupWtozAvRPuAa5pE25o/SJ5KrFBwJDfABm6uiZyjIgyUdrDVfPRPowkWRR/pCezWuzf
xGRuAwstsmP8RNUxJAKv1q8EGaOW7zaoqrZ5pW9w522Ezg89/8Bs5fICNY7ysq+uLpaw1xc2FUA8
vesNcxv++2Ly94nNFJyFcCDJsfN3pUDbUoP1aF1YOkGwC532keGkSSaYkB4Y+dbDvJCuG+09JaKh
71m91Ol+LNSRQAy2AZcsCo4Tk+KERJ2QERxBXk8paO9ytL8173MYeV+Hn7FEcxxWa3d6EsghUiy3
jsFqZCIbldxoLPqMOMyUEjJakAwFdztetxYIWLRoJtPWFBEisqK1jDVOcJRTnvpOeWClaZO03Jwn
rIyhhuxP0Qv01ZYcuCXt1In4pEXTeMchbNaiZ/pGB4iy0tTLne2NS11ZmLfBKjAwTosWwZW5HlN1
70C55V+toknR3fJ1lNExq5lb68bPAD0tYVEcFD+1BWko48EsaGRDi9KNxGbJw+Em06mPaA8adndC
MvzqmxEi9PRuF2IF4Q+Z1QSqhJl/nW6jIPoNYgCDIh74zPDDjMlvmzYg3X4Q7C9TfR5J1ywr+wOG
ZlY2xEPSDxOV/hF284rRf+km84hO6TkLnJfa8d4tlbxpyUkJmGIOLUrZP6diWIU1szcoBsexJVOl
4DfiYkALRdAmcjSiAEhUMznHtfhTAF8cOiCqtXoqykdkips5ojfUXzNG2pI09TyYTrnycfAibmnD
p/kCmPpffYIcyi6oQtxhgokdxU5AUPU0sVVeeFcxxjEAqTEqGj/1T6Nho1SmNuHNYr5KbYFSQtQh
2aKtdWm9p27O15PVjVTQvTsKlEDs7kT5j5D65Ug0Z81frSOzyM45FWDHkTlivMPz3ycjBXDPrKmO
t0Mt300sPT3OxypAo5xguMYKjP3BvEtd7KJEsKlxPmzthof8FAtQoZOxzuoRU9rwSYwKt7r2HKc5
Clp2THpyR9W+jRzxV+DZiEyGSspJlxJ4t9I5+0Wm/3lTd8IIv/H9akd4PDc7LUPY/7m5f20N0l0V
4rTMJV5guDQZiX0FajGPIYub813HMy0ZNxTBkra3C4J/ItRfpPQoBTGpgj+/izy5tb597HQKoibY
Ovr3iF8p0HrE/+O1NhUnPOa59h217d6BceJRKsIDJ5kjWWPLw2tNB1dHv55ePTrfwKHXseEJz96U
Lrw0eq9mA0tswtbTzSN6BtToMwMv8L9MPBFoRgkoSk52gsfOLrsv1boHx43LRd8SXAySIW1+LBO8
NqO83HqHUquzdSZB8URsUYIMxGONLg+W2+6ZE3xkRXbiDOcfkums/lyjfc6J6ybd2iHJqCy6d5SA
C7LFBuFt3P5s45PzU4/4OMQUYfRipeWWKENG/8OCTmxXTE+EoewgN73YnEAjG2Ntwhvmqftgwc4h
s0F43gGbOvOelYmynUHEJjFwK8DDd4afnrILewsNonZk9bdMSuyjzQM3vemKPajU5cS77lhi5WG5
Gzke0xgySZp/5grYqTQflrS3VWWsrKI61wX1LgZOKQloHIKnrEg42kbzxgZjR0O4GeOPKNjrxGQH
SnsPJ3EUs62eWlbTr/PYb7KmjUBOYtKaWaSwsSvSSmjqcccO1KuAuKOvKN5VhYJTwTgkusVHY0Ib
e6nM9p5CFSsoE3PWwbWr4dGfK2VracmHymi4LW0LmtYj0QSHgJSbunwOCIhraXls1BctThIGPDsB
rjCuXHDC4E/ohw46iKBMf5Pui+gRAbi7JAc9i5NnsMMVLuLF2NPEjfbaRJmlV/5KiqsxJ5SDE5kI
jvWZWzZ3W3/J/exgNKDmUM2ild0QUQfTAUcMzFEWQ/Y+hDBkBh+UAYSO+V9q7FdQS/au4f1olU22
V3kOtJT9s9X96SWHrl/gta/AvEek4LpfhH1MizCRv0Ypj8aAGcET1qejWcvIGe5MoqsVe6FF2+vc
hSZqaxQfASctY//0s3eZas4rJbNq144s3qm+SD8xnJsTlc+j0T2FdvHac0EzTGjuBmOizsVTEAkP
ME4QPidZeMO0ka9T3b/5A04DShQYNUa88zNApwWyJ5bt9m8u/hHy1t2MVnwaebHJneCaefxhCkNE
N0HKA8ecfkhN6ysY43VlmXgZtIlPegoKxNwmu5C6qjCXhylsfDx9uwn/cUP74VbvSZEUTzY39GdR
++jZSsjwOQ/cILtvVzNQxuUdUka/1AJcvy6hJCIqvkYPsmJjeANHlHz3BEWHDVfEatuDF2l01Vja
e5SkVY2Usp7Ao6lOFNvRRq88NbANaNlmwkJk+K9TKc4aQ3e90W4W7a80fXoGcegTNJNY2ZFdGB4b
L+eNGJQdC0d0RolvbnKN5HJSGF+b3gCWZuTtpUoVOkCmnG1eOFzXPUx575gFVAStzr8FlabtWLE7
P2mJJo2b0aC5Cd0nq7b6d5qVkEIuUovW05mKwOdd4b+GyVmSEzl2ercrPM/6C304fUbRtqc4HfML
uT3GKxgbbde6bvBFgAdDmXZCBVu1cGtcyXYYv7S2UazYceBV0YrM0bc8nBjDpXb7MviBsU3N3Nl2
VWuvjTBnqN0a5UnrrOIuRcpd1ShoerbvoK+uxVFaXr2LnDbdZGmmbaYkp17vIIqrgF8+Ix1+qXel
CQ8wNp7hzWafqsz9Vax12aVEhrdB7mfPhJPqrRW0H46Zsbdxs/bSlIIlZT6qi1KuaHdZGTsX7HXB
JQUKAwYO1ojbyL86GNnyNGpA0MJ6IPnoDXEfW6xVgcRLN0R6dQhGghNEx2lFyJaG/0AWBEoW+SP2
I4Yejib35gyYRVHOrGbA4Ea9gXa4TbGHRsiZxmBu8RPWpX6jWRujASWcqFRdHNhyawGeYA2NHxJS
HTXb3nI4TxLol5Xix9B0KnX87kDm4D69ZUkUXDKns3bIbayV6eT+RY/RmZoQ3+dGc1dJn+F52EWc
ZRVFHrstSJmT/ebrdY/T02FSDhgf4wqASXO2qghrb2gSzZciUixKeS7dkJM9Q3a/FUHjPQ2wdMmZ
7cZdSFdxSbMO7ZUq24ft4/gdA5VuNRgouYk5QBg6Q5EcMSdinfwQWqP+RFYRdrwE49eo8npfeK5E
fQFiIUuUySqN2yeCqrsOdeL4HDerNl6VdK+ufw69j5Tln9ly5mtE/VCyxPmz4tYoq/4G6X8mvs1S
pA8hXwDNtripcL+meEIDi6SgOFha5G+aX2EaLkygS+GDJZ6rn9lxzV0/4jYUn61OIJdzDKJdnX8I
jfh3iyIK8zrfVGuXmsO+QwS+yU6LsZKd40dJYlXvdS+SW6ti+KDhljyIqMY34ljkJTg2k5gx+2uR
h+J6RwDi0cLpE4HsPrVjcev7mZtEg+ZsZqG4p15U8TyYTNDxFexr1CMhq/QxYYNjJys3BhvW0y0a
P6rnwGQJKxxYZTJfldavXpwrYVxZbCwHb60xQCPga1uh4LfhpExsr0gLm6JbR4RfV33b/sPxMC0n
6Ws6kKNTQJtpemzBPJ7MpOA/rid438omWC35tvOnsgAG13wPJnYNEiph/Y/VRiQslDwwLDVSKkLX
OMjIew8I4muZBA8MD/nCa1WjtG/DvTnejdxaYhBB2cDnVV9ruZNhsu2CDQgfPTGXuatOhkLjiu9m
TN+CSiyxhKUDzsWhfUJU76IF953fhMeQ3RBNiSSdiC+PUYG3zUr2PrFQAHxYU6fyUhcfXfukZYBH
fxiuyvSXQPMwvnu4oNL+HpR7a5J70RunLsCPAuHlpx4hvtnWJuZYAAnpYRqAaNUW/+b4rgBNzJAg
UPnP0VksyY5sS/SLZCYKwTSZoSqpzkRWGGLmr++lHr3JfdUnU6mIDe7LP8D2z92EWO6HkT1Clp9e
8odNbYaDBFpjPg/54ZntgVn3zAZVDcvQhSgJ0AVYMiq373Y8euIHCeQi7wkRP/go7ZTxGI47pVcQ
S9GKCRQZVwMgDU2G4UwoDjRj6xq/MVWo9a5Bp+ksZjdyk7RwLEFDKsbGQO80MKKX6rrQkgVc4K1M
VligNA2nkccGip3DZLitlwEAdB16Qe6CwBiOBIohUvwJnMMUNlFEdw4rcLDIitVLab5HXLwF0pgU
OGxHtTUBVkrtxahmSMUSOex8+q0641oj0rA7Kc1jZL4aWaec8STj/6WHcpWjjkCfu+WJJyQPJivg
+QqFdgw9gUZxYq4Mc9Plt66pLNYYZv0kIRZpFqEwSxkr/C+Qu/N70tjBgkRnwOgyRUsdiw8FibEb
sxxVbhZvE515ghvrUDAS4CMpGauUWtZDKRHtw2KMtjBFihUTIxgHwZQQmP8ST+xo17BHn8lIi5B1
lmYu36HbfDS4ZXjXAbxSSI/UWfaZomwesBEqqosVMoH5a3uIGKEza7ujh55LAzfUIWH1sKLaxxKl
hCe+RXix5B23ND1gtpE2B0zDfWji6a6hBYD0xVhGTXE2lZ3D9NJdasE/SESZ9YUWY5l21wY/FFpj
ps6f8JKgmOEbBHbyA5HIV/c1KbIJa0c9ZPrXHTLJqoavAORo4dcMTK9KzhOMp5QldYkxNkEqFWqH
WLYEHWLesS+WsmPLneYPBArzzP50oCrXnwLkXazsBTmjAZpNLd/nMluGwcbKoxmGuMVIQ930b0oV
QQbAaxp9EZCDdAljUoIfjkNz2oRZW2MCyXAsTD4U27wq2d1G5Kjl1wmPn/RnZrazsV2O8S2mip8g
knr/SOwbAbCUbszriwP7hDL69jjK9RFOItJyG/bstGgibmORsM8OUiikzSrKf+34ank7pz2yzJ3l
ZsUnRB5PmxD/mlm95PtFXun2t8zC31byJzOsqh4dcyWeIave0XiLoVZQ/OLX7v5FxLzIYB9jSJDB
DczrC1QCwHhCxuMfYgMshN2u+PVYvNm8Hroa09pF8yoMUKNvRvFpCPaDgneeCJwR7PJkxKoA1/1r
UnuTas06wjXY1PlbkjQ4mx0QDYgSybnxef/zdDjIMbuDaZ6TuqspByqsucevYEQM0IGDld0+a978
qsbemiEyYlNjuBBrkg3+EwiGhC1X6jaJUIR1627EEVPzvFCd24xznOZDt1DtlisBVij6TuiNHPmu
4DhSmVfrwQsRYuzD5K6ZqvRwXHiV2JbS4JjsIICIwFhxrRytSb+VDWki9l3JVwUCrgGDRqhyPqZw
Ijwcqz/V6FPM/yQh2y9odtw4imDUjoXJQWRQJ2eE87IN2CuthfsTTiN1nbJy/PU4jNi4c7yP7tR5
XdQBTX8P59z0IFMx7NFG9IbNd42VkT+CdZsr/2n+bzAsbyPEoTS0rrmvzxSLBF3k8jx21YVIsptM
0EmZLdD0z2rll0XOWoaM0wGqgQ83quKjnXY9sNoZIhQBpxFvErdgkZ48n8+uEoi3Yde+1rnvoV1j
BF/YFkNl4EARPRB1TJWOBF2Um0zcdAylZburmj+dsSb3JL9h1noQeiPSYQ38mStbY89TAY0l0TOi
HuRToYHUYTJomGsZ5fMEmujH4PefK/27W+kbT99zIfnjbyCvOsEJIdRhJ/q2FPg5BpADwPovtAUq
lTXItakY0A0dFscrcM8qQRENh43x1guKFm5+5uzYrBomLnJVym8z2Y3mZYwPwfjd1XeDh4NiFTOx
VJ1VQT50HeNcZbvTSvThoLbsLTEwS4fXBrR1ar+U8NvsRtQc43yEu693aBRtdEaEx4+XyE0RS74E
/86uDNadwPCYnjRxIef6WPvvqkLEWXg2ONtqRrwB3mhd/ZOUQT4jF/oOWtljlP/5ZM0LHBrdeIzd
zwLJfQSJOzwBSbFyjcv3gV/h2Eh9I+krG6vDIfdA6bor8NdyXEERWLOXZdUQoAm71ayHRideG4Ba
6oCwPbo+GwTZWLhzsBjI6n9ygBQEbTsKjSJI8ordy3Rg9Rj3TP/ATJxj/c1R73n3pY3qWqlvgOhn
vuuuHKRmidh44dXs0a9gVwUHHNYU39m6pKiyEvHwgYog1SSihLN+4mtglB+PGmTk5KSl69C9VQYG
OaCHRO3q0bNub0P/z+r+eMm2KrnY4X7yukhwSn5De/ECJZZpk/PQP/pd/k+YCro8DJL5u+Oee+PZ
VztdT1cmT1LYKpMGMu3fy1KBmYBSIt53iFjSYWtW/iIJAOv2MIhupvtFQBGDPtBfU/FMI2JF29Je
BUJd8qfJu/Wqs1HAVL+FXjEzdMR2PVXYKjfQkxctMACw6lTkDkPDOoND50XvoOoDDiV/PSg/Awli
FjEeMUkDbXzyJXs0mGJMDBrtUsAe118x4lh3DoeNXccq8r+gravhpht+xvKs92KJptC0rxWSqVF5
D9QvGmX2/fdSGzlD8OWhmwpII9TrHvnuT9t8dP6RMXFrMKd2iLBExdqSwuGva4gPxZEgR/Zuex0i
kxVRTDGb7w0D1jqOLxd8frSdBCwx2Xs1m9/w2bfFwvK3BnpMS24Jh1rTZC5te22wdef+iLVwxROf
T7HjpXeq2Wd03VWBA62ZjwQ3gfGWMKV09advv9nKm4oqwpxE+uWl9Rg93DpjG3RQoi2OqI01cPuz
s++x2CZzo9sG7KAHbR8BrukQ8xnGjxJeSrkPmO6l3EbMR+fBeB8RfiLXc7NrkdOi9jF6UHNf1k+F
11Ut9oZ/E8zTu2rZI5oBBF3IX276GZAjlcsR9UcD4B4isXsIxbok+jp4dS4yhLMNtXD88tO97HYN
10tk/pg+PgS+oLb5MexxZWGLch5BvFNV0ijJwAkcdZbDs4qPeh4sxoDBEdopF5ma895ZJKOwWs9B
W5/99JW7697H+FiyUfnsLWQ3LFZydRWw6OjFKuywoJL3R2yoh3PWdSH8vlruXftI9FLELhAI2bw3
P2EKqqyK7OiYTAnP1tUndKM81/WTzMAqQolivkzmTuikmLklEl0RUARC0lWLgQdDzLF7IcxEMXRK
Gasq3Z5dZtxChRtAWCiX2HiSjiuIcmf/K4i3xBMUlQffWZtiHZragWHCJiDHwsLPHvY8ih67c3iJ
8JBr+afLbVi6rDcR+PWwKDlZ0C41b47+buLamHaLFfD4kE+eQ+9MOkJUmOTHvOJhCX5EWHsh//T8
GWsD6XYaJZa5sJ0rQdQzimIWFvgkLYmblkmnvjMYw6p4DXVQ3yREVpgRB/8vcI+autARDRT6Y4B6
CJmsUdwFtfNK5lsnuGneLkF6EBTTqgSuL/svizhBlhxalxAKBCPR+9Ndas2e1r1YDP45QgLN+LMO
Y6AxNjAZ4k2SrxZrZ0eBEjfxYUq9AF1r0YVi6lXT34RDWjC2sZJ3s+eFACsGBSzwSPjJdn5D3k5+
HVgNZPqnwvydsMI0Hw4x1hng+ZTC1YENz7JBM5GwLc91NMb5k5jC+eDiwcLR4oLsCLZdWawL96tM
fhGczVSL0E7qk71pFlgS1lJHT8N/1s9o7x0mh/3Nx71IuE+T3TUm+KrDV8vtkFNzFQJxZs9Y8tAj
nO3oF3Osgs6jj/9JqGiZMukFaS2uAx8Sa5Y5bobmh3xgTmHW1WTCjeGlAuIniZ+R4pXjAZ7S1guY
Qg5Wbu4c+U3wFmELs4JyOp3KNugEyD1qk718dtObjyK8V/4l7vDSIZrWNjW6pDY+pP3nqLxKAzhJ
e8SFEqXbEv2KQbImtvh2Y/PhCAJmbjOJDv463+RqLCescVY9G05Qj34B5X/FCVeP6kxJCWiCrdId
s/BATWm5O0Oea2XNrH7jsEejmfYltx7cM3JEy34dpb+59/C6u+2tYu1l5e9jg3S54CfpPCoaJk17
C50PlZ9POb7XbOwq++RRn3osjTX/V8S7gQhpspJsHObSVd+D9j2it5HiHDjYRoFhJYceYkk5qT05
a1RQfejTdpDmh3o9YAKWJjHT5P7oZGNnf1rzAik+8/D5h+UOCjiDuJ2LhM5H2amdRxxMJGbNJtUU
h2uBezUKs30Ad5mca2tgtWHDKtj15qrWEX8fqg5LKIYqktiyi8xXWZsvwyLbRHa0hru1iah7xs4G
8dIcmIXO0WTihbQWqXqQyafGC9BT3JfItzrrMDF9Ot0glB6erEb1t43sPXwaMfDW6fep2KgeNvGA
IZ/NEsUcc/dYV1D/MCrZE/4KhICxy/ntG+qrdH4V1u2xwd9i/a49YufPtiEjs1QxJrAaLX9IJ9yd
MzdZGUJwdtrrvgagkSXnijkDI7NcR8chy+UwnPOUeuQPTAd5emSQQWDG87CUgn5RECWf4zDjRPPX
xjTIYdiEaVLD1LBJYRFDDWc6vkjTu5XuQ9v+7swBX+0y1FD4T3fGyqkvaX3Iu42Wni2xlpHKmbd2
2ndOgBd6ahpC++4jLxg23ENqh0OJvBRemgExIlzLun0j9WhM907MUvsjRXDEtqu+lJx/ttxhIW6N
faZ+SZ1DVCSLnN90c42wZCIGs0iS8hFCSOEzTEdTph5bgSb2nIX7PHoKZTMWgsZs3fXfpXGrMJMx
dDDVe2Ijd34HeoqqwnFOdka1bPC1ronAmOn21aN3COWltr8apiI17xSbdCs9SySAcb9r84vXIDg/
GAqQiO5esrMRl66yZ4P5B9hdK78hQFn9M28WbreHa2MqB+x0hGsJY8VbSD/HOUUmlPJjx2tBJNdg
wMcFf3jx2VabKB18dZxZMcLIeGFEX6M8qvSXMaW4O2/LJ2B60iFXbOIwEp5jjPskvs1GxjdS2/fu
Ji2ednlT5cBD/3UC+gP1EuVfBcoQ0IaSk9CpjY2ur7zw2bjLiNFKzCE+9C6VHz8yPsTIQo8BqB4t
OzSZaHQt5af1ngw6nWZDS2jTmtiAppYZC91i3RdE921N/Bj5d+pwoBwyXOWtQw7KK3IeUf/Gmjno
2DpvI5Dj2t4hiSh7aAUb1+ycm2c6YvDp62mYWDt4Zm9NsHao52AbRxdNObfqTWsu4JdQS764nEZz
C9iLi/Kmgsgu+1+isW0oLi01YvgF1WFKeHBJSuLfAON1FNu6/SH4kpqJGSXjg86A9qApxJb/QhCn
anOUs4jXefZbe7AtdV4EwA8hwsoR1BFzjwK3cfuRo2Yugrut49u6ezEr5i/FWOEYT5HmpMpJU/6U
5rPjM4YHjQA8jOBVwyI0evMzftY3qyKwUL4B/VlARFnF7R3hg54LrIZEqHs3azz20SXwnkZ0qig0
OY8tGhUIDqBUBRGNGHf1s5ssWCYquAgV/VoHFxDfsGIh9h3r6hAVH6QvDrxUcl9rXNRYBvT3DI+P
INNqnagHD0AvOo/iagg2+sW/XN0CbHGBPQUsq//wPLhCrhJtW7i/Eye9IWhTgNWJMKuyr9Bwn5TQ
CIv2A08cFCJgASe3Rx0B8MdHffHhVV8uxHKTwLXRYhpKkWTW4apVp0SgCsM6kqXqiBUa277r3MMS
ZHPlz23LgcABs4aTuYc6EpvOpbT+oTDZtJayT9yPSrnVbBWL7ikY96QniasttCEVEDPj9uxy2WqP
H6rcGz0peQH1JE77EL2sZTFI2I42QLVPzjaFE7/rfizkxRMUIJ+jxUd7cXOxAeZYE+420EORHQP5
KiTGpugz8R8D36SuZQu12/Zo2ZhbU8D/TqAL1gSNA/sJNVFZmSSIrAjnVrL9EL5SW5tZJSvAMEaN
RCYxS7C6xxrW/SMtAXDGvdCjeV8BvpPGqudW97unor9b4tVhiY1JHBtSbRNZrEezGZhmgnDQGwP/
U84+joswvyFqsdV9SZHjD58D94jrnoBnKCU/uCnm5O7wgrfVnXwVmzkCOaKTWF/Ed1v7s4dvG2SH
LxmiKfTemrls201CCVOFco6/tirvGfvxiG1/yv1bMx1TQg06+bpofnME2NWuLg5tClJmMY2gFbfh
1rgO+TW2DhU8jl5/IUewDYcPCdwXvYx+yzDxO8Ss6fE29ymqfhEasH6mBwr+GRlw3HjRxBVTj90U
gZR334V/KltsOUZ4lHxj2t0p3RVZQwRAnlIDkPieCTCqFZhj2J1ZpCPj1JHm27QUmE7pCwnSwjJr
GAAiogc2A3wh8T6yUCYLGIhIgWVEYvyzVdlUsKc1h4PCCaHkF402yFD4JU2JxMBIAL4Y7SGGFxpV
Nzs5JBbTL5ZBBbjiEtVVxaYRJvqsTM728BwYDehXwyV13oEJH+wwifkEr2DLmEWcYSyUcmDPSnyP
jZPs755GYBpiC7vultiaRvdj4N+aq3QhpVj2qfKQQO49RK6ehS+eMAUG8Xn2Eah4zsa5O8ZLmGPz
RHpLdfjQGJx4rbVoOrnED88s8hCPyIKO6eStc37b7qThhWyU36aFi7HTPC5P1nygw7SgIsHxq6Il
6L4cpGFN9WNkVwmdrz/3BGo16jXvFAihCcq/bNl7CoZyEjJIeEpJwAHqhyucX19NGXXypy1LeI6t
rxSRhUdkBp7YXKNq8uYqVQq1Ih8g3KnyljR8nw4TBbVcudW+DA8eFNmRJjF9EUAyAk9j78BXDFJO
slHjTGIqUUtwBexvmx5THQqUqNHOFkFLcjewszRQyMJtmql0STXj6RI2GL7YKa8dQ2/kHtLQ5Vtk
4GytoumwasAw0mzV3dasWVA2v9N/srbp9dkxT5l7K6//EFOgEh7hRKcgw/s0hd0oc0aReUeKx1JO
08ODD2Kgffaoey1+i3j7FvwJr/6KzUVUtnMl+vLFG9o+P//wurPX4HadhFmrNDpG45oxbOgjT1Pp
u681raNwj2Au9IDM0bM7nNkc45SmHq0yyGbGbABMaqT3hIK1wVOiBPwkrHXUvidiXNnW2s0j1kY8
Hnnu1N+quk35f2q50xRjUffBPCqeffntd9m6ENuILDukWxa2FuwioTlvQPP3Eb33A7rQaH6I6MSv
BC02yqenSUPbkuzCoUUDRve0VI0/y7UA6cc3IlpH5ucAwyo3WKhYj6u+45x0rj4r0N4cPh12s77y
FsMZ9UFMKXyhecAmps5uqLc7n8FCt3GC7ei+EveIN7CHbTKUaATgYnE4daw0Yya78kCNkYD0Ty9h
9WhQR9m2QQALEh8Ev0hBgcysDQ0ULBdNnn2H5aEX9B1sOxnaQ9aE30u7xMJvKEnMbM8645HRO/nm
WqPgV9nUQ0gY60NkU3bpa6c5ZvZXFdNykk45MlLBFo8AilknmjvtGER8bLZNTpwDmWX+NbRsNPmT
bNea8k0DAN16Pwn/P5ojFsyxlg4zrjoml4i9g3fK7YPKvEWz3geKv9w58eryR0BPZBNBB4pD8xHH
l44BDpnvc0Wj/uYPmM2u6B4DoLA4v3rZmsm4SVHKsthndoH5cC5ToDtM7npSP5lXALebMftQJgBA
fmjKPcuRnYYlAGvV3MzWNYbomU0iSgpLpHcPnnrvqTpiCvC6shcDlUZuOkcPVvOynjY+FMhlKk49
LNeVgeoGhwgVU2iFizTyAC6htyq0tekwCitD8qFGHmQ7DDicJoSsO56IPfDXyYDBJ63r94CSbOHq
NfDwSSklfZ/6EMqG0i0NHVYT4zBdtT9MU6fOMda16d3yAGB3MMhDbmpAv513GRLjrXlDvugzwjR1
R7/ZGS2Wr27qXIXknNuMQFn9hN6UhU6avC/vAZpJP2RD40VEyqQi1veFRaefNBz2hTc+B6dqGHCP
1qzLs5/WiL9sh5bezs03vRa7lAhcBQZ7BSJaQVcigS2LMX4zMv8+SXkUv9kEaArN7gT7aG20LJgL
Yo4dd8kcfi4S3KeNTcwKTPQgxFBTcV0P3Amj/kTNxEJOU1FhERoWl3cxlB+mT43W0ESHqv4VTMJs
C1wbakC1/IFP8CWa+i8np8FsCEhiNa/Ux0Q0XFYO4zG+clXhX0LTnGo6F4476ULmua3MhICbpnb8
Pbedppis1/Dt8R5dLFCSyHKRoQGloxIrynpVG+GmcHVohhLfqbdD4EHWi7S/yTNaxNFb6k0GVPPo
gfCsU/tvSG8Bs+RYXiUDMEEvWuZveQL8Lm/XupoudVNfOml5sbC0usRxoRYlXtR+5lV2NgafA0R+
AlgCx40mJpY2uj2WrHBKdZMYXsC+5ZhtTWbHMk4XwhUI8tsv0yMUmmnsxS85hfN+lUsod9j5dM/m
PLgrfYQnm98c3JuwKO9hezJj/83rxp0fiqVNVMRCx9Gh88vLKe21ADpR9Okx7kqQwASpu3PY3Ksg
p7ven7udvUbntZX2H8bbU80Jq6FHGVEuEkM2D9oE44CibfBbkl3dUdJyNWn2vmwQwKPu0ZjalyLj
cUiMRvifgKc5AJqjCU/sk0tee9nWQtmKnHeTMOnHVHkq+g9fj96JFJqpokGx4BUs3zps3Yxy1ADN
uLlQESn0BASYvbG1vGpvS20Hn26ljfpFjvnRF+M2lVyKhfUuJLzLQdzQ+qMBqClK0SqworTLXz+8
9Q2qyqTCDjwuBk3fMxT2i+rd7/0jYgLrFcs/CCTXMGpXbU1Au3S4WZ06+tK52goXQRLFEhrNKa6l
tMjUFfvBt9cAQ3+lahydxqTu47yrnB+ss98DxpOYfXjtMx4L+naeZtzIWeTMwqJel1Ptl3vVtcXo
zoApl/LNsAnmEuNhgF+jTwQV96+QnNNVuA5pn1mjanM88wiK863aDSuTo10Rjjs33A6/l7l002Tj
N/KUE5JcRUhJCjwtPTGzyAOULudLBqjHClJFnQ1fjccaI8Eg0tOjpxjgRiusggoRk/0Ysp9wIxbj
CQLarC92YV/shfqVBlyKWIp9oiswfe0xC/Sou40flEvQaJqd7MO3ErmyARPTcdWrLhG+QKPM0Aon
yzwB3GBPLhNWSWOhHyDa0iqzpa6CZ8ksRXJyd/GHp4b/RMnXLTv7U2PgVXJO8cqvOliVQkTxPO71
B/930wfjASjfPhvFpdHlA0r90WwIp4FZvM7D4n0skSyzzkyq8Bim47PVxvc8t2+tne0gbm6Nnv2z
gRhLab8dg3RNxal4aOlBC5J1yoYx1PuzE6r3Uk/gkwKcgVRnEBKb5sgBuKZsNlvTbZ4k1dkH2pkW
SAnYcmUIWLCbsZaiqNaCHyvDROp3FLAJI6ixxWUwIjgQDVZReG3Vh0M9aDOQdYgcUqpioyhyUQ+0
1QG5PGGF3I6UIe0zQeOTAbSyGJkVZKwhFpwTiLgCw74gbHwNSnpVWj5xUnvox6y8sW6BehSB8i/t
IkLt8WGk3bwS1TZ01EvC/r33oE9NN4fHqeAm21CG916BZckrQd9CEv0icZSjaosrJezS9nQOZ2Vj
Q1kNvnwmwjioecj53m9ToNsCHJS1dMYe98ATrSmxbRxSbfXI+3IeO+0iM+2ZhopaQntxAIsXZrfI
IntV4SVI7L1LW1xUcl56xtU1DrrLXHCk8jKTY1tX9FvDMmlCZpV/PbKfjPBefTLckHtT5dW9nEaF
pJA21UhRmq9aOriQ0QQ0nU1UJAfVIkkGJ1gDW5pu0p7qZDPh/twmrr2IINI2KZsAcnfS8FOSBN4y
MC4L1hNjRUDEh+lB6qyMWdr3cz06KVx0yvglebEttFuTl1RB/JHpgHuds86abqwF+iy2RyGrO1k+
Suw/YdWuayBrZTBd1Tm1DvLowl0lKrUb4bVJoK2bOFuU6DrQBXDB/sMWOsed/R5N6at4JKwh/QrT
e1CIHfZzcCf45ZHt9F32RfQLnjtFudZMpE1W48VYHJseyHoQHMoQOYyPanRWhCxeCsY/lkV4hjGA
vlME85pKxBsfn8w0GdEnXU/niHE2FFTYApb8zG5LQlRQPuNJXBhN/upN7xJjMFdS++wJ6jVtfOBY
fisE0tDaprxpbkELWUWCD04171GXxr9OeESHlCWuDWXT98YMNQ2u9pGGMJvs7pDnVco3yl8lV+ZE
ts0yBwcrSlaXOzhKXlbVHboq3HIMDZb5mYPvhL5Asty4wBTJFoYRHD1kaRWvCgR8QFJIxlUlaGQB
P64qkuHUimWzUWwCdn4lxQlxX6vCvyvaP1ULFpaiAMkhcaS11jorAKGaT576oeBFNjQ0tLxeUe7d
beYtiY9BVPziibR5gBgE6B5GNXuUKShyjZAJA+NlyY86t6n4dUK1muIzypmMcpwujCTCN4LHOemz
1VAxAm0HJoW1AZ7CKm5GB7o3pvJRW2Y+IoQ+LuFp066gcwAT8AnBDvV/7J0srQD24W4MHTQ0O/oo
2FVjtVP5fHXHw6kx6gzJtRm7XUTkTRBVq9pSmY/gt4X2ovXaUwKysXh4pZtvinC8d0O6a6CP5GO0
lE797IVD0EHN1MqmoL9oyBysmpgiiRalVFctWOeuTdae7iGz8DaKm26KOnpr1eGAKm2LK2BmZNEO
UMmJknYuBvSWRMW9Br18JsgAdI2rQde+nfJehc2uaeLvgXTEAeVFoIdsriFv2fndRdlL7qaGML5A
y4QFrGbbFDYuls+exCLYHzFZrEC/kFkvmZzQZAN/B/DzxHV0CANSLSA6xjEhNgahNL3R3H2NIgSt
/DZADolHRT97Ca304DA+sxwqNK2aQo7tENqNAOPVjAo+Fx9z9aCMd5W0ty3u2R9ZxM5KrT2FQ03f
YmvHdoiXdWkBJt96YbJKoXsZKSAcjukkTz57A/x+0XkfgfA+9NLf5CW9nR2jucl1D+XrpIfuezYT
jKB79DZ6aowX9gbvapTeIw+pT+KHG3h8E1dI/x3DPoIJrMP5pzshmJ4W2fetc20oYtnqqBxxPA4O
mqyMmAg/c+U6ovN1eobUqgu81YlwBGWFhOFDlJBuFgeNXtmnuO0mxYiKlFFOjJXM5lbAqBRYhOtW
TbYSXq4tCAPceaP6QagtIQMZyUIKxqZZQb08uimQ6pqWpPFRv1lYYku19dhkG/96rTj2enntyW5Y
5XbmTJOCN1F781a4WwRIezjW64q0krLIBO2fBstUh1mEJCLBjmgutKmAsSZQ8YjeZtWazOGN3oYi
kGw7M3ofde4GlLjw1bKtFMq21iZsivos0DQ4no2OQLA6A1BJNuuAesYOV4HdrHoPIVmpc7ELG1fY
dG4F8bUeXHhiVUz4FZgpAUIsFfWXL0msd/VqU6nyGKk/o0VmaSAeBT2wlpL26RT/lMhcVEzvUjHc
EME/at/aupa7sYjnRc1+RopEZ0uNYWKqsSFJMjiFORJUTFamQ45tEL8qvkP0G5rMucOrDcYD0pnf
+6g81jU97TC9Jwm57AhyZBpeSw3vHdmq1qKuMd91w6/pmryKvvEY9YiQuT7Z47PbGkFyGWW4Fq1/
soS5tXXv0eOoT0ftzxusH4c0weNg8KwdozmyFlpqAxVGqCqL0RiI+Krx/hQ23XoZ8PiJZtiboe4y
/FQOIvdQvDGDKcUULKmSlitdFm/eUC/7IfXmwHtAMRfBUzTGXaTdNAoj/Msb/9mJXJqRv0/ppmap
EYyzvleugddeuQ8feuEzTw7ipWfiYB/69lExZM47BtMZ7oghrtT7ZGYeGmeKme6WudItDLipog3X
LWZDmn0EnQQ/k4K6IJXjlYSIXtyeuUo1ohK0VXrbdthVeXore+QXkWuuEZp3gOeUch7yMgPgDBAC
0+P4Ja/GaMCOtLgxggEzR2oisLOD85AEm4S9jK7pGHn4ulxb/8BEvy0N/+FGwb7r1T3A6yuCzJOS
sDSAlDtzqolGywIyj6HHSBfGtPnX6vFVApJS/f5FTCRCexSBYVDtPcs40w2/GQ7V2IhUb7C0X61E
pe4lW2GlG0tjxivJDRv76A5bkqYTERDqtqgxd3mP4BBkRoAWHcvFzlYjxrDdT6BLY5eUzCnaAc2e
XVGYIqFxEdubcFoKTZLebuCaKsNJ5PpmlpiNrOHP1cz3IshXopECiTZ8vBIhsO9kqLEyslTjSx2A
KjTpTyODTglpMFRJyhm5FGSWuCJG9A/LFQV2WieHQs23lLM4QN2NFykr2TvJNu3qr7wv4D+DBDH+
JYb2MzQQFeL64MH4tlBlw3n9Hon9ZhjlR3hNNCh9gecSyYV0bDcMjtxYIbZzv3ZYE1QBJz7HnnJ2
QEbFMYPEVAfAb1arse8B4XafQQ1tMivaH9POLymOM8jcVoOeKBFcSUI91BWBTwS/nSSqUD8nzUk3
Eb2qjIh0umXhFNvO705F0f+rceuUJoZ2ocF3Uodw26o00n3nnNxGoM3qLnGjLXp2kyPfta0MqA9d
8tAMv/OWWuPmEAGhV5h98uZZ5WvUbN46H4Zor8qPwZA5pN8Y1bMht5av7JUiZjgqHdib9X0gJmrr
jZNTIyEmuGuZoWihSldqvjlm/xT6uHc65nJaJwi7GLZEnsPqcln5YE2rwb81vXZoQaVt4JphwWFl
TprgtTVMlM54GyQuCgWhVMP+wcx1rERQcUtHsCiiCPXD/N0rs82AArxKYUVEIOuYCDnLapLvwl2E
GK7WPwTLsJKVcbforWRJy3SxypI1IhAo4hBnWexvUgt+SsqxWTOjWvCfYjGM/XmM5C4U8Veld0cL
oY05KDSctA5zaVVL0+5evo7q1kBgy2K1S2lIHA1esUOh79E6osghwZKydlOUwUWJ+BNlQxeTmPm9
yBMsIi4INvIEscahR+Om89jCuu546c3CfXAe1ihQiVpy1Rh3i8GaOmrKBdZExhZK6C4io2PEyd9P
+g75rAOupI3cOYFhPImEeWDgJOqy0eK3RNXHdWsrp8xP9rJP1q1b0OVOmn3nzQh/wwoHozSViFgD
xP265631CLVWV69KPdtVJWM6g3b7P47OY0lSZAuiX4RZoINtpdal1QYr1WhNEMDXz2F2z57NTFdn
kUFcv+7HiatvMzX+EyllUZjiEH2xN9fRRtJwzia5xZWCFb13e+PcWO1f5lHUkkeMgiiV20oNb8GU
kQfIqh3Yg2mFNEIpl13wG2bVkt/ZSXAMIYC0KVll6aUvJfaaoCJXPMLVXQARvt/D8kLn8+iIUvZe
V8Z8jFRAG1Z2DjSGXQ2Qir1UrU5B4zyq0viKsceYtf0kWHsIGyWUd3oNcNF54zN7jBIWD9X4Vbdp
S+NNDXp00ju78469EVIWY6zDFosr9t+VJ7oPAqtM4uVhtDzupMU918+tqSr2RhKnuSmNkGWkt5pH
0tPtgFDRbrLIegEQQ92bKsxN67WvdVUAPfL+bCe54vZY5w7/agXcKR0pSaeDDnLTYFEjXg7utjM8
lNh+3AYDZn13eK3cBjqu/VCXRMPM6uz63FzsSXP91s99LHajS4XghJVl8UGRaxQrMcJLCSjrrtUD
q/C9VTJgZhHfI6sFaMFwRjrgzSwxKdERxcboVnPrqjLxFTt1v+dTFGsznvUhLZOvIe0JJbf4tZXN
6wtnh5qss5hGGjmmo62h+gdssAMSmITw+8A8dwWG+MHVv6INDq3JdyOi0cbOecRicq0+LrqJNNWo
b2DQPo3SOY1iOiZpEaIiMyW5bfmY++TSUhR3+sC4gRPh9oaPNvW2YKsn5PMZaHlNsBo2c0NGh9zh
ZqLC2hqGWw6D2mkm+KNNdUzb4I2OBhvpD/NmlvWngGPvrlbQ9q2Zg94jxDMY+rV18+088CkMAVg3
ufdBJLSwedC+OYap/46s9JPv4UfeVsQka6ydkJEzRYprnsl3aZtNTNZ2/AK5yY+1fQXV95fq+Opn
1s1v5UOe0SqJ608DXr2DTIxZYBzvw05hPU/jJy6kE15kjmsl/2qH5LUKueE29hfXYoYmD2dOspXJ
+Bip4j1T1iuFG59dpUg/eyU6PE6vaBrhchL7cZnZB9lfIm19pkVwjedq68QxdH3u03qw1iIkA9BN
HcETVw8QmhKU52ljGzH+r2xDqzhUExNeKbOniCiGwiABXGEg6VFYv8nQUKwqnZ/ETsZdny93CvpX
rtFs3fRc0iaWsyQRVR+fcA06K5BvF4FFghM7filKLnO9NZOCMyz/XKBunAX7C/Qwm4zXMqa0Rbdy
bHPlGn5zNhpfrpOZy3y9bLpFhyFE4jyLWqwtIiCsNLuTw3K4wj4c5OmSBIvYatHqZ89/rsHdprPQ
ebuKRLzwGw11Hbd7wBUq698yFbxEfDM3sBzTuyCKJoJzw30n23uWpl/c7o+dVoCSKrZFYdehOZnN
fUlOcyKK7ZChXDHtf0bAuv2OTGxLz/fdjHRMerU/tUX2Iemty2b1gkuLkErc/IsDPHdixM1tM62Z
VFWREgbt2A6PXdq9+xYJHqOlfqE89FV/c9kK1F3wKFhRdB3GRe6cOtIx8Zz8ZwjNe9zimxoJrBX9
KSOVDWT2IxD9VsXxJUuNe69ZEt3JU5BH2xDU5mQS7auw6OnyKA0f76qxZaT6rXCNDV51yXvnr6Yh
j2DDo+EP+5qkszV2z3lv4uhgvWbQr9uO8dr0Qp4wBLY42bJ7ZnCAO6ghbkjabJPQuMAxKg4q5sDK
HN407Wgy4OHsZYF5oLZuGbbHL67GmwkeGAYq6INjdDVyQLZzQ1SnrstDnJHCTZGGmxBvNHcoHGZI
pCnNimC27LT/yAF6iGr4nIHqR4ut0QiqQ237xOace0umm1rPn6bRbxoeotcyTr+zwaAnJWC36TkM
Nar7HCAP3nVWaRwMEcIGoDv+zrUzBsCWISXOpg/ta1bDVvfoDt1OjvJTpYjdiUctjz9fwaU/6rzm
EAr4CAb5O3bzXkjjOyi0fSZItTJVfSwNMisy838bhLDTOOsd0XoM6WJrsfJ2c9PYJRFS66BsALuD
+xNMxXydPaK9iU3arKh4ocBXDMGtFUX6M/asIXV1X2rnhfZ14AQD8OmpFYBYUYUqWt/u0kCJFfXE
3G7pYjkQMXc5zg2ou8Sk92agvivLr68ev6+tlLjWZzB1K6eBIh+YGmNEe5zH4tbkdDq1nOVV7aC6
DP8oPnLXdU66OUvZc5EHwJTS4IhNgTDNgAxrkX17NAbjEB/FMetDSXgOb4iVx0iYfUc0IG8SuUu1
bx+brGFnFLv3AqQVExjSeBJV3ADkBGmJfg3dTleqsV6JKGHysr9Vw6uzKKA4uUAyyHzia3DLiuu8
dRM1wFnlUreEJYYcOOWRFNfVDeG6SjSXuA+Pjoz+STula9Xc9gkMj5n+Tns85QYNZ0nBasjyuy8V
hJwS+N3Z2tZiY3XMHH6ED5+iy9/IhYua9V8Q4PDvdlfH62kQkQ8AFXZh3X4bRMPyEdhYxQsqmakm
a5PpENgR5sBi6yPwQsjnLkTgBcsFFmscsYXXHLqMWy9GtbNXJWe7nG5K6d9KTleFnxeY+tEaeMMs
u8V6IerYzTO9jeD+rZ2Hfpy5Pbvved93v67OH8ZkYhfh0dMhUK3vLEuBfShmrJSel8zPEahr1uiK
otmO2ioZkaVEaSUArv75M21ta49HB2Y8JpS4WiTbhMgLqckC2s96SkJ2ogQDanR3iiyiGFbNtNFW
vDLtihIWNf1AMz7FYZmipvyNbRntvKwfcIiMR9Gqt9oMuJQ0xTMccexTYfNO3ehTm0DTydITStg9
dVsr2+yhqqRHV1RfVgV0Ja43pcM3dxC1zSZTk7O02uwkMbp1k7NuB8x6Rnlt9DdQZ4Iw9ISGxtlY
+sTpIL4LivotjZCas2weDnkHgcXMaJVARZMHJ4nsu7TDeBfM/fTQxhVJ2CZWq06wwHOxp3QROEzZ
n/U47RxiUE2ZfiuHSBBb62sxFPTJjTD+TON+7FnvBIYlSCLkPL7Z77BkRLuRf8bBTin6gFsASfbA
MwHwO5Jo/gCVZQGXjNBw+jDYZUV/Cl1uyol9l4BwbJ3xNagJ/U4jKwaHjh49CyKsMRczw3ij0XIH
y5hrpcmfQ3Aj5FtK+rSLlvxrtPFTveVuRhN0tdURTqY4OQfuqFdtXwLEq5A7FLEsxaExFvVXPRQa
TYlOCK2ehAQnWQbcIJl0ck1vbPLetYATaPvl6sl8QuflHWVULFZzGlJDGm0UZa0e/0fTQFtwPAs6
kHgI2LJPE5VcY8ynnrApkA4HVFmOAIMS88HOaLBksnsiJE8azCNvbo9Fdy7c9krDj9p30jpPNjbr
YAZ55Hmggeuh33chwe3BWTsRhEiKvXz8EzGJkyir2H1CbXQ8ev9aTk2oaCwrApwsAec5f5sGc2Ri
TYCizK2iE0RxmEcFEJOyeKpDUl697D7aRZYvE3rSdfsbck4CXrf3YUKTkUwx1JjG8F4h86W2c0nG
4Knph289uX+ILjvVcC5GbfyqUo5mPwffXshcET8d8re4K8UmHzx/bWRd9NNoh2dQqec8Ey+0kQ4o
0Fh5LdyMmdfhrMD36M6xuaW0mz6N1H+zPX+4i8fUfPBIUbnEck+saigy9heNFk5lAMMvrLP7GKsL
1u163y4iQYv7MA/M+2GqHjSvMsfGJzyTted4TbYB5A2VhpjSiVPV/WfAScQcge9zmH6DCBdm2Y85
3kzaDXWKekQ9hxuzDYqXisG1p7jwiEjBYpGrDpOxy4HOheLYZaDpAoeCsxyfku2QPUkUKmNNnYG9
qJ9YESxlQf7kCLd4XeEXAsl8ojmVzXNApW45LsbAAtRXeWCU28VY651y3s6sZWM9v+Jz4WSkmUl7
j9z4QiqBTEwR3n3hs68wE8K6pGR79NfA2AYgKyriZyFnwl09NX+lGV9rL/sw0xk/lR1iz6KsqZT0
4RUZol97tggMU5dlw1ecN1SV3esm3A1NdAxDDjRwkndOxzHiWw0KiF1ueOjvS5LeZY+WE0OXDMZj
HuAhmbP25ITqcR5JRfkBO+uq9H+LAgKK4+3Gsrh33WcH7xez4W6k1CEzjXWE02Omm8aMe1b5zA8i
bqLNGPGx9kA2HXgvGZnKiXCCPbt7Yadrx8mdvSFQR0LIRVFM3gVpgdAeaNGCO1oJ+EH7r02BNbIn
BqcTgm/ANXone+tm76fzk50huLdODiL+ZLfpofJ+zdTdJqHa2SGRE+lJIBzZNUimR7wVtzhVN3oO
+Z20mAhAKdA/wuulc81zWiOLQeh5cYtpXdvmrSHN40bZTrBISSVNOK34IPNNE1nwkmOxKomPFaa5
1jxWaZ2uE42frQ4eRGbwDLNxdBV9Wp8ksA7uonTIEXJFBQspAcox0bahV36gEO+4IpEGKGBFi9o9
aJOhafhfA88oMmq3TZNsK6Dds5uy0c1WJZ7FcJAXPs5DQ/+RHhBEfShAEDDbY9zyfPjoWhPnp446
hLzU5suFyBYa6bnmBkTYSX6Pk6IZUkcM4Y712o4Yu0XTv3g1Xe/aP3md852mxOHAzMxyPjhtfN9C
nCxxwwIhZjtIbUNKLUnmwSys3K01KVD2zb9U1vva8yjX4YbTi3fHfKwRKdrFJojDu5fBK5aRO8/i
dxhRTaiLE2XMW5Tr1TBblzxV92lJyaHl0UrO75HxG28l1hYr5LTxlkW8Fy13cTrHs678bBbpZrks
+sYC2g6JjUhrb/s2IfYiuljU59lddbHI8EScgoYUl57nL46SjSvnPY3EJrx7UpvRdw20f8q9kwA/
bGTeeoR90Xj52yhsUAbDZkLZhAbFoAxJODI+6jq4emW8zuBSU7pn7augISAmH4sgyVduypLAbWmm
MuduBIkRQxcSb2O8pM3C6DtR9ZerUqC/wG25HVwlhIRowlJklO6W9u6JnTXJNuBRYK/hzdXbBPKG
06B6U+Y2RsQx0Qikg2+ywl8pI/U0MJCCb7qa6Mh99DyA5cR8c4Bleg9g+nXAJFbn8tCwRNVcF1eh
eHMU3a1usU5BKcWt3LeUksxtXXNS9jfWovBe3H9R2BF5xUWHj8mLSReM1JG7JcPwOK0ywvCEJEHt
hNGvpwlp5k6OWYkEQhaXj71HNbDrXuGe0nKRfKmaMbnv34cywqrJP013FiIikFy02W5TEpQGYjA1
q3FOgcXhaC/zy5iz/vN9hd/fW35OonluTcVvwXaT5mcpUQuyzWhRDzRIQBlYRroETUl5OLyCEOew
K57sFDs3CglbYpofoO0FzVbn/SsIb4zBtHh5dU8J+WDdlG2Ig7OwE/OG0jzFVwXP3FuZJhAhGj06
R8sVuP9sDGhmF96YbuF6ivsOS8HkslVFvfFZFtPLQz/5HkPaJkOxXFFePOKYFo+lVf3DiQacE2e5
pj1y7dhk0eLR+knR15gyolMaUQhFX9tKZv9b2ukqtG0svWM/9Sfagy7O3P+G4RKabz7S4jvWFovU
j2r5ztSsvxQGRJZDqhKbhapUmRojdH72gej1pMydbJPN7p9nWauwd+loZH/h4TBcYCajY98MGCQ6
mE+eTlez99u6mMwT9g8gJfyApgX62CLxf4kNtUTD1czopxHJhWW9y/FFsYVwzBNqzrwyRnsfhJhg
XZepNaJyobjMOHMhhtHPYwn4IIBhIMxwi3qzmtMAviTpuuXXie+wMB40+yAgbTi47Mh7tdnNFLAW
Kys/4r7g+Anqe28RPYoZmbp1lw68/rHrMZ31ixr+607De8TPSEXSVs68avBZCheOgZ0RVDfDB3tU
e5cOLVH9qzpvH6Sswi3/vZj6d0iqq0LCPTAMcprDZDzaIn6s0C398DWhBYyYvpzt+xH9mmMccYMR
KqP5uCvuy4DwBrWlad+sY3wzXju/VgDMhen/jnV7ZwfhlapDA9FhtqBmEb7ATLQKMeEwiHomWvWz
L53jaLzUM7EjPjY0MbP9ZJmHk8raemW+GiwyGF63dfPXyEshSnFe9n6282lG9JAokqheWzmbN6/d
m3IsN2lOUCygE6Achmk15DDAhSXOaZEd8zD9YTlMN3HzREoaVw0uMWyDnZqAFg7bTjbvJYtY6bMq
rZfor5y3QTsckvgfux2Qeu4tn4dtbk9yeZhXXlhu+/QjNK8l9pfUg5WXAF0H8FP000YMjwavCF0X
3FdGGr+hDkTuZ8HLtclDum7m725ewO/m8OCRPe0F1npUpSsw8wrXMdcTaRfQwm3zjJHkai6k1Ykx
dc2K/kv44tnoF+wPqArT4ffTTcVXlc+7pARXRPIgqEhXMYQx1+0AAm9ghfGv4utuUrwLkHgJftOs
h2fkLg/+WTjcUQK+24lEcCLXTjow4jU3u4OC0oZU8OD8duotQUMW/43xJoZWrxx/YT32IZJEJ88W
ohGAkF8R0g7kNjRYecD0Ec1HA2sly9hVmRMilYztrht9mL59MSJ1ncvsSVKDvZRvQQF2m5uOqn9R
E7OaKQacYiGjUevZ5mb2mMAQ8hn/KdfZMGr46yQ0g7uBMohe9luGPsRwekKFe/Ngl/ndzNonbQ+K
V5AngJxJJC7MPk1zm3XzGuW4DfJR/sssx9y5bp+8YDqhmlmF4wGYVLSPmpA6G0Mn+LDb8OIAdcF/
rx6poGWRA7N71Zjcz/oGgJjpsjkpfO7xjE7pSaZ6M1WGd5qa/hKP4QBLjHIsFJhfuXxBlElsomM5
u0IhszeE2Sh7gVF1TpCfLrzpulUnw5tVTjGMZCxFuiB5yIJTs25vs33I7WAlEge+nMBBi01GGfgF
PBxa0/DiB+W0bgW+N9f1hrPVYcuXAn9e2uNDV8tQ0joQodip2XunqHAGtua4IwiEQ9QJoovdkXxv
uaGve+WTSKSHD/R18Zf6KZVPY/ZgIuOs4ZBHq3TyXw04eAov3YsYS4ftVLAA0ob3MDbNs1wy1dRc
qZ3Dr3dVxbO36WzcBfgUepxFsjt4ufocG01yzHIJi5gp+U7p18Nhniu1lXXXXSY9fKkBGIGFIebN
KOYaTCfG04By1jzBSu4rw+YcjvWuMbRxsyOn3JLvZ/kSUttVTyVwlGZE2kbeuFM+s5KrFr6aEQcA
Ga3x1HXNa2oYmBEKbGEdg887EzgN87n8Zdip98opIJNFwoeO2wHWcgQaiovj05i8/QCxCDhO5URb
2SKGd5lfXceaMEau6SaJeyfe27X5nJrEgVwS4es4nUiyYaeg6trcomhvsWC+piZ5pGLwoYzL7slx
M42ypzwsm0rzJsUN0XYelikzCp54XdhrN8mmdZTIHkxJDdYhQzRvHamPceHiXFFkbrKYL529YChy
SuqWt7yN5MrqRzvaAfvObSKIODpjJ0M4JbSyT7n2BbYOd2HHyww0uw0ehi0W/S88MH7u4nANR5T9
eDNjmvdN4xSq7hTHZvpi+9jLTafGyYtfUElMFZ5n+UfJXmGK6bLPDe4yjdXJa2R2yPwmrvjY+zOT
nDu6sU2USLbJVBAJhvONUbUlSeFErCS7GDOc/mhF++jOv1gzN5WkqJo0EiskgvcYhZtZHAfa4LOB
bHgdUCpcps9RlxzTCQGdS6Lox2NaS4xC48WUTKBekRUgzsTKcWw+wgZnIW9LResqneOGF7wOQbgL
AL3U5KoKqI05YNcwz69O0uBzUbhl4kfbkSs3YMekE7J8LnOPyyuNIrid9rqPwLM/a2n/aTWcknp6
zkpON3xqUDLSA+1/9bqMvK2FMRoGdHlI2INJFrz5wJ3Nnkey5YO1GhMn37iEY+8mmHCh4f0MFLLj
UKNVjyO7hduoFCvJoTK+WLPLtQUcxbKjCxvTFzdEl+zsL7PkafCdduO3I3wH+dfPwJ77OX/DHrGq
o3RhBn7MHbWPCN0c7uk1D6r7oNdL5owL/JDTNth5b2mMYWTwsS+RN70TAq2PCMsD8sFHrO1dkH4X
SbTtuWh5k/cUGdUTfLo1qva3y9uydiGeWUN6zN3YOjD8codLZjijY3Wn2/zLICXZVjRw0g93KxT8
DxTUsgfhbBTGVcXOt47YmnfDExxXHIhgF2MSfV77M2nnQ2JaYve+GhVujDkNzznFR7wADzGmlsr2
mYTKzVQC4KsBho3JVtXhNvLmp6wZ9jMuSrJtTIP+YzYtteAj2ljZtGiwrDTCAVwVJYrUVcgFrM9g
MIFZmgGrcW+gwu51TtM9laF4yjDq1/JNosLTI0i+wwa02saZfc3SdxI+M0sr4fDA6YDohKryU8cC
bmty/+ZL4cBWJFjbXx1FRsqLvYB9bBI9YzHjUtPiyi260oBS0jBIQK7hBZNoNLshDG6Br8fnwS7p
gNSN9+TTJ3VxWahcWgl6wlm67ukrNE59O/V7gi3jh4xoQOydvKfVCysjSFtwdAVc0jiqafUOps/O
tvtLkIJNmyXOi97p2QrVNp3yQhWMKzOX4NHFR2gF/T7vp3hX6wIBQ8UgupmW532heHcN2u7PcVP/
BS0UUAPD4c6igwQRe66AibkF1c7c4meSEZ7lXP0w+gNy/xgF16pjilCD+W71AE3wyhEpcw2TEyoW
JyNB8msihhKBvET8tvIy/ga+94uOGwCxq4Z7o3Kq/TzaHtBsmtkw1nwYXVVuzVY/xFNgn9LQKo6N
4XPk1AUCMQD7lu4LX2ZP0WS6m7mcD32arBV6KSFRvsMT8NqoKXYm2+ww9F+KyuQpRNJLwbVQ9iAb
8U2PyHkI5KdnTUzXPc1ZcTpvVOm/ViZGn7k4tWO6s/PuXLEw7GJJdic5EfM4uIx7NShI+K4nv0s3
FErx5nDXimKcEmmJc2LjZbwGDH6h/NEbPTS70jHBpKpn04g/C/rRuBlyz6sc9Zhb+WM+m88mKZeu
ktdOU/fIrtsrMaH44b00Kb1nl9Bz604GCmeyEhHB59KVkRzmQN9lwt/72v0XeNkTNTdrwRKy4Y4G
6nuTN3SgUzCCF+S9CeWuEjM1ZMYDszYqn+RNXXl8ByIN6KZmX+kE3gA3pFybLAEjU++KjB82cbmQ
RkQPWPDb7pY3yOdUU582BPmeivjHgPTsCg++y67JuRruvI/a4Tfr+TnI3BSN9dJmMK4oyPw2FqJW
xZKuH/TNGEv4e3B9vGDTL8XV3BO3nUvpD5UKrDy5Kzlcv/19InmrDWwjRMJjZJBgrCbz2xl0SXb5
r6dmx2vwsWlYgZ8RTrEIOzqj5XF0/b0W9Tsbnr3jxx/OjCUyRu3s+5CWyuK1chjnqFzYcsZx2rkp
C83+zH3lqRvL+zpcwonmT5ASNQrgmKqo3HTO9C3Y1ntLG0bhyq3FwU2p3xNxqM1s0KsUKc40Sic4
Ug0Xj2MmT3nerwGgvJSxGS7070ebr/GKveuvXdT7QA8voJrpVYYRTyCMq3XTbu1Ka3xX0+NSnjxi
CduzlaGrS3ARER9OSqdDE+dcwN0lKLRh/6HuoJXv6Oc5ZH3xEs1gSac8g7tT/GHSv9CQte+xD1Oh
AdAN0dM2DBPjtfk2AqReFX56a6sFi8vy1eUHrh1o7KqjhqW1IT55JgmkkTyMJnFhdNM6dKgokMlb
HxbfY8MH6Zd459lq6JHQxSStDQmibFW57i6AHHg3Foovfn5MTOOSA3OvnIxceLxFTN/V8BYMzIcS
G9pmKBheQrC5wCynut9StiBBU5h8/bPp3cJmNMybodzlySuLtGVIGa+q+VQu0w+ESlDAPds507N3
lPdtI4ERHAOfFfKdFu8exOkYVUT202dF2VZpVIeWmdnMj4ECjCDXqW/+ppx+ns5u9mDfSvNUq8dx
mOCqiXzrxf51qcmwFLZEvyEbvQyRO6HFUQn5WU+/ZYRJkdqgFKZwMGyMeP4V7i7pSS+0+SZpH2av
aqFWUJ+NC9DtMHRIbqyrickorW8zK7WW5AGyrjPSlWRaH2H/PKbMk+7TlBsHJg/2beQMyfU+WeFP
ipteDGzm2zCBomjeOqbDQeGido84HpcuEFQq6wPYoVEtzRZ3lALuKGgDhU/SxMRmBZUwgWZR7RKE
4BYC9jjjMn+qhPtBPvbOkeHeIpYcxhWyut5ZOHx52EggI/PatHLkT7kdrTJ54DjIa6wt9KdkdvxF
BNzvIEUtlSpVeapxNEcU7OSx+9VhVTKFWAcjxjB+pIZU4sV3sWI9DpTlZEiQDXCeqcLqjj23MON1
ACKnj5ewGX/W7O9iVQNZGY/N1BxaP9rHWbzzHBZe3A1BfHbIIKi4d6YLAWtfsezKPXGgEC/1sQuO
80ZQF3AnSvc55aCJ6MaI3ZuvwnVk/it0cxfz/GWskkOIAHyF3Eep5aMZ/Qj6n4PwUS4Rg5CmNFJA
nM/YxfRhAHGpmKQgShct19tpn+kfgTe+RtyKgZaUFJNMx4amrF74cJuD8ieDEi6Y23C97QzLuFi8
8CupH9ph8VjJPf95m3rs9AOI6bM1nQt+s2F5btjsxaNJ+ILlG40kTU/pLAYHYq3mK4XL/K92MzjP
GR9mmT524QO+DdURXuUbOlkXPKWfBlQWXuqUCrbbNgbYBNDK619JY97FICgtEqLGh+/iEf+wS3WM
7Tekr1B/4k066ZrH/8MWZCut4slCIcpIkUJLPc5ti8vj6rXcNOgK5jwoN27wx0Ln5lBfkhiHZYdW
U23owpViFALp1ZM7HbDTjPhaqp5Yp/PjDTSifPicPzpaRnMcbgxoBmBTwe4BUkgxLmMvntGs/W7y
1wGDn0k0wTAvaHcvarBZX3yr8R57rki5nYOMm934VSuLfDBcGIt9/tckopWC7YX+UaxjmtLYVbIg
focXsk5wG9HweTB4tZmFwVpgF+K98cG1Cg4byuYFQLnWO8PHWuAADuiXGdtyYt6HJmDraNwYya2D
hjEQoSTSPrjOxSUrVkVXx+KRbd8kAxXPfdMWZ3K/ZHC5zW4Hhq27UnB/wDkSN+5DUoeUibTndAKY
Z3Kxc/fV+J4al6aM34PqbEw00JWH3Jup9+OvgC6gSbKUdKc0ztPAF1JM+iznxbl8RTYgjvlcGYoZ
9Ckqz6p4q4n7scfcEmuividb9/nn6F6Twd0k9EiUQqLZakhF81aXxdof96ZCCvJODdADOCsBUxr6
9yGRxnOAHIYmRp10suqy+6owPh3Uud6P/w1GT4atuHE6vM05NhkuOn6GhsgCRhU4Ekf2zT23V/TS
Ae9N2AJdwH08MlFLtSRHgldnpPSdYCyFNd8RoaYWoKup7GMShLys3TtjuIVQByVvtJlkraXuR+Pe
SH7wiKyrpWdppJrsZGqgEl70VxbGIWQt5EeaTN5np/JHo8qunravc8FmO39rbPut6epLRqon6d+9
GH+nnx58aixHAqO1hY4GpjOX98A/4RjU79UwbIS1E1huZsa1hTPkQ2nzrPzXpOurhlwisaV7lAv4
HY5/uHwQyQwIUUB3KKHDNE0BZRcfbem/RzaMa29jdl8TA+iMYmSFctPPxk6zo8r5b8/MaP8TmQRJ
rhJpVCEjDejiXF7aChrkqWk+RHe1cAorFrPownL8jgQf9RKRq9W2xEwhsFfy2674NKcOlC7GEmHA
sredZ/x461DkH5HGyFEArS/wvffqho4G++G5NZ501zPfP4nF3OcFHQueEs9y4tz1ZvVKMckmFQAc
PjPv1+bJ7FVxlsVLDR8aZxSZc8kuG5xfZGCtydfQEaBIvikLJgHkStibNnZFvp3IDae6xEYUY80K
t7U++pwLsBJX1KBntSTdnXHqxoie/BdyGkfH6ROw0sLiyczgORDRIXf49+v4iCq7mqOTNbzRX7MZ
6K9X7P+6BD4Pv7ap0LfYre+CZlM41r0eD11wnIuzZfGH0KEKxqLoKdwj6YKcLHyMVpy8EwHgSVGV
w/Ca6QdSljy8sL2yeWOVn4IfsJ6wJEf7QbCsoEShI16qe//UlP37iNcurD99Ap1jclEC1CAua2ye
XqF/6G/iEk46XP5zjeOgPR6/z8n8pGgSkuixXTLOfr0zgDc6KbWo5UhuV9C3t2udejWa16pBCl4M
U5TH8g3Yi+DZ9OpzNZNin+8lELIwfmEnu1GgSCe+eaXbPAqmm7CEvY8VLmoo3ik5P7LpPMTEgmGR
mumfTvv3iTTlXYRZNQipi03ZtGMuMFnnhfSivxsGyH4BXAo8k/tVKIxSWJ5m8yUMm3vKMUGiLBc9
4glUVblnE1VOZe8ur1GuylubelyyCfEMDvPfYrOz5bGE42F2TwCkQS49yzrZIauE8pZDpY6Dowjp
ZSCd5yyiinYuAT0nDRbT1sWloZJTK/MTikLO2ezH1NxkMHjHp9T8prCzjl5cxrcKnU0n07Wz3nLw
981k7Qz7qpg2NL58Fs+LS3dvpN/JeE8EdVvGPwg+cLX0uSAQwBIMVAy6rzWvZZIj8Htbe+KiBslw
vhXWB6XpVCEwhFAlQqVFzX0dZp7TWnibsLwUV1jF+zIGroHZeTDl2oh4xyWPtA8RiSZ0JBMezcWF
cq7b96DbCl7xSDahKxbjIrGHkiRPM9FuDsS1zGndKdd2wFhS4oXihdzI8ImXzzb3QzzAW7hn29HJ
dh2UHkb5SKUX1s67jCyPF38Z5psn5WZqv0f9VcMqVe2zR4w6D4ONVTs4n1mDo5+TvfZc9L83Cu+2
c3KJrGGP3rvPy0d6h/g0mofYJdVhvpd8UUai+hPhKqbTY9IcElZ1jnMoeUxGKljjQdFWpM+9R4dt
8xbarwRxfnXnv+rKf8F+wDIbu2XOkpgqvRj1SbRPuQcTu0g3RNf+I+3MeuRGki39Vy76uYjhvgzm
zkMw1tyUi5aUXghJpeK+7/z181ENtCI8OcFbKqC7geoshNHdzc3dzY6dU7LzaGvlNdwP8A3JIGy8
Z6d4FybFYwdzbwXXRSvzqp2C+BE2dFIACE93FtS2YAXUapfNNw342hzaQbUDxCdAJ5o/Tfm5AMBS
WoCowLOpsJzIOZq9qJlFzLmuKHTx0cI2obeqc+c2Xwya5E3jXTSrpJXWO7UYHkgD8kYM4RAgCEKf
8BJV/SeyvzR2gLrsPwJi2+nVc9V8+MM2nFTPZxIH3jlUKaZvQ0f/v95/6n159wetsr7dIEDkJu2J
d+SkPU+g1P9odCfqFe75COs98eqiVUB2/7BG+twRq8rdsfusaq+h+fyv//pf//f/fB/+t/8DaFgy
+nn2Xyh7PeaIudb//S/jX/9V/Pv/Pf353/+yVVVTFNVWTVNXLcMxbZW/f//6THGLf1n5o0y7uCnK
EvnrBjblIt2rWjU793UryqIZx7F1XdENxVCVSzOpDPdER8OAa6guGuM3wIC2wOjdYE+uoTqpeyig
9tZ2xaq9NLgzq8Lg0jLrnai2qCi9856g34OKa5+9dI8RVmFZg6PrRqEnwwUwfPLcFePzj4szq6ma
7TCtqiw71uWQO6kK/bl47Rqbdgc73oYGqAMSEnfBMbgxH65bW5pfTZMtk6o6q6hpl8byKhghMaBc
C2MAaZofafRM4+jmuhHFXBiSbin4iq2hKiyuoq2b0kSBonDrHVjD3cASpk/RFtTtc7mdXID5wN2O
w+frZtesCqsoV2bJfZJHewXULW1QkvE2WkMm6cd1O0tzeD46cQ47P2yNDMgX1cfQf7IVmh7yFa+Y
F110inMb+uU6ZfSExVQ/csAVw9HyUMXWuY781U/wY/nH6+NRljzw3Ng84LO9PSp6CwM2xpK7YStt
6oP5qG+6nb6XN+HWWNviy9bgqdVBG5imIfj7ZKldQ784ouP3lDm9g77zd+hh0G+8ox5yWNvci6tl
K44BLYttyKowOENTVIc+hHyGfJy8uCMSK/fm5BxWJnFekTcrdmZn9s6zSQzG3ukacAXueAMb6ys9
hFt0LvH1eJsdIHzfRisusrxsZxaFibTqUQL0yPlR78qP1n46QoF0qO/InmzDVWuLm+vM2BxCz4Yn
0wYiBVDwuKP34Ps3cHqpFbQja5HYWZnF+e9nZhJzAIJVBIkLhzYEmy4Jv/dQubsk7E7GDmgxnZWu
eYyOtEgdgpU1XDGuyZfGe4ekzTQBT4f/JD4WubZF5ME+wvaWPSV5oULpbcO7WgHtrBLt2z9zIE04
+uDI6OpgwFFBYvNcONBm6IZfgi36NZBhbvP9+qIq84iuOK0mhMw+DuOWmxU8MyfvJttDOLiZ3PZU
HaKVqf25za5ZEoKmJSmVnVv4D0Q17z0A6xtQgztjbx2DvbUrv5MveEhdbt0urQru7MOZ2xySQ31z
fZqXwoGhaboja6YpG7oQDuLRol8pgyuqJqti1PVeUpC+oaHlN8wYsmnJqmZwuAtmHLvTkBBuIKGH
uchKeTjR4NoN9UroXhyNwZsDzIbqQAV76bF1EFAkpI/bbUhUSO9jMKZIYW+uj2UpshmmRfBUZOgZ
xQhaaDZ1wZAOciv7TPc6zTDP1w3MgUr0jXMDQuiMTNnrqazihe2rbn9sKI2MlASi/JPuWysLo6yN
Zv6YswhjyUZSxbLPXe+FfDXMGNM22eYuzF9wy7jSk36XfFnz/sVr7fkIheiZK4FEQqVPXXj+g/fD
+/CGxtfb8Z32pN2gyXQEJfQhv70+q4vnw7lRIZZOtLrKXYSqHzwKp5Z0xp4GfFdxp/vsC8rMK16y
eOk7MydGzzSZ6L81HHCCybb8CL2lcQyfyK/v4Qqy3/Vbc5++Gz7QXrZ2ZsxB6or7iIEz5FVn6gUS
uPa9fUiPgO62KNYdKNa50uo5uLaUYshM9bidaG2BV+ppdGFgO8ZPOaxZt0BuNoAfmwfk675BRb2y
mEtuS7wydcNWZuyO4LaOkvgQWQDBCO7G6URjS+DGN6iN3BcfK4VT33DjvbdbMbo0s5ZCqAQ9poHI
E4ymUwr8QKIg1d6Q/dxDkLtNXfNP46DtAPSv7cylw8jSGJppwypr24K/VoGZkxonDclhdACGeEQl
bo/8tfs7Ty5VBVVlWarC8HQhbDpNrpHuCsgJ8jaxP5bsfppQXW/TPKGouBKjF1buwtg8yWcBJ+9a
xYKrjJWzdOl5BGH0lFfJj5WlWrSiyib3ak43Hs+XVgbAK+NUwRIEK0l1152kT9SlYE6gBYwjXdnJ
6BtulMffsKrhkaou0/xim4JVNZymsA2hfKLA2fN4bZ+VY3iABESDaJZQQwfescv2K1YX3FLjSNVt
WTUx/ObF3NW5H2YDVdogdh6MOdsUJEGNdpbVf6xV+MMNT6+fVSsfX6deNm+QKDZRRKBuL7VKtbI1
F27GvGVsBcCZTqOpLZxeg0wF05bmTJHyw/ARcycNn0R/5pBYXR/3wvX0wpCwG7UhsqDPn7k0ZHVw
oxD2nNwf3LqmvZ43KWlNRaN5mWqvo56um57XUQix9NfJJlcmR6WvQNgwuefR2BrB8AliBRbk5Gms
u89e2378Z2aErdI6k4lIOoDhyf5KOwClIsA08BP/MyvCVVSepM6favrjUx91xvhdENDXQMfSdSsL
G1JzNMUGiEeA0X9evc+2feO1Tk6r/NxxMsLuswfUu2JBmT9UXBWyRiowTke30QK53PN1nchqoJJm
8e7lg37Q9u2hO9p3dOQ1O3MvHyGRvT6mJTdwLE3WFNJH3Djnv5+Nya47pWwTOJCcOoNfqwMmYb7I
QPqum1nYUZpjOZw7lsa10xS8beALSqmlWILeOarVCoSbY3ewwpUL0uIKnZkRvI3apVfK82jg9nzR
oBGTo3F7fSQ/L+BvlujMhrBEGUDvwvYB6dU7ZAJO+gFmEmUb7lL3hDIskqz7yX2wbmiOODytHXML
49NlWTbIfdiybZnCeTrqSIPnUcQbBKBqURcHvalWXlOLJhyuB/y+rnN3vnQIw/FNuFNIuQ2Gvg+l
/FiO7f76FC5duNg9GuStFs5uy8IwZMn2onjm7UcZkirLuNPduclzC+HWlgSfvk8e8m1xMFbONnXh
OnJuV9zAhRL0ujHiHgOdnwcFNqq79mu2hV3JHVx7wwZ4GXZ0BsGNt6UjYf1GPcdzwXcuPkDYBl5L
M6c0MrlRT+MNcnjOsYBoBIIVcILtiqcubO0LY8JmiLy2KjWVHKCj/Oim7ybF3iRe2XDLS6loDu9i
xdKdnwHtLH7QCwDpWQe7cb2zybLz8OJ030i7agcL+Mb6Gm+PHeDe33glU535ZXb24jOzvTf6tCAQ
JzvtT8ejLIvSmpJ+W/HTeTneLBc9NLpqMjLVFparj/M4SPy4dKmanZxPdHLiJ8jNPBaHemUi5+ei
YIp0JgcxNz02hZhdgLovwTEp9oSydijLfNfK4y05D5oAZFrTpzYAFWRIL9dHuBCWDYXqj2I7jqPR
anQ5jX4jqbGURUyj2nBV1mZWdx30oq0k7yS7Wlu1hdjCXVaGFIIjR7HFO0cLW1vU9FDeduY3J/9E
//v14SwdnxcGBJfPm9CvKgQmXS3ejy6dhM+Uc1k12Hjpi5xIP7UrT4HFG9zZkIQZpEezkIOOJt4S
Dv+NXutHM3O+2on+Ct3WCcZdRPL6Rof2HoGf66Nd2N8XgxX2QEaxJiwzBptM8Lg8NvW3aXr9ZybE
wyCQjEb9yVEM1qQp4FjPHJgt85V1WwiLjERnOzucOKp4HiS211fNbEatoS8GrfgSA3EIQWaN6cqI
ll3wP6bEI2CyElpuYtZLhwM9gU5WTsIv1ydtKW3CrV5RTZVLHJwQwqwVY66PAxoGbvfac7TVbvk8
/qDb1IRsZRM801JzKNBIAm20uW55cXBnhuftfhYVFcj6ey1JC1cKgg8oo0APEK/4+6LTnZkQXiy6
DjuFrWOCThoQEZT/U2vTednu+kgWA9OZGftyJHKR5L4VMIWx92nMD1GnwDZdgb/987qdteEIN5Gh
gR+5KucHWPqezbtp+ucGFPl1Iz+dSgzuZw5hzPeSs3XposmDTW6etGb4AT3Dn1mePpa1vhvl6aaq
6Z8r20Oue/ex/+G66RWPMIQTrKZvsZIyLKtwq+WD+ajBi7LidStzaAhB11S6cZoM1qqHX6P7LJEs
jK1i+88GIsTZ2stbOFdYqGIIb1q7/9oqcDxdt7E2kHkyz5YJBuOadltsaOaHoYGB8n3rrGyfZb8m
KJBZsSlUCsMYrMFTehsTFmUnWf1sDM22gQy9DD7/zlh+GRLGAnBmiBIHQ5WM2k2pzvQ9AMgb1Xq5
bmgxduu/DM2TejZpTQ7LeSthqE2UQz91QNgM0DTB0Rgc16J37Lq55TX6ZU4IcUmUQOzuk5rJupsQ
KLQGFiY9/TMbQozrbMPXIe0j+GQf+/AOLKi/tjxLmXzOiF/jEAKcArq0GOZxaJMO/DL/kxfRzrHz
XY7+bA2rLQ1yRxkKXY4ypGlNmibT5+vDXPNFIfYhUFiECaTAYKMN5Bk+2fZHL0byI6x+az5/pdOE
IOR4uWUUBobq7E915taBzHjS14LsHGbeBtlfVua/nzkiWbRJgTB5Rqj0O4ipuPipn9s9+KKDv82/
XZ+75bj6y5iwjxFzc6RMm7cXsGJaapA1/GcGhP2bjaoHUTqjsSVo7GbuizL4dN3E8s79NQZh53Yh
rZDWgIlWpUMWSeYMPKJUQX/gwB4XN/fXzc0efW19BI/nKpl1pOkLoL4Hqzza0scQic8WAhjtMAXV
/rq1tcEJzg0nNM3qHQsUU0Ua6aUelFPmfJ7yBz3PVlxv/q0rI3OE432cDK8ybQ5ZeoHBEUDG60vQ
4ima9+CpUFCFzTvLgp8zmZ6vD/JnteaNZUB1lkwJSZV1YZRa3OfGz+yqTjvuprqbABgg9odAHW9x
gCpwnFF2B3b543cwPxgG1adaJsB28cEa5oGtB0Ao3GHvHTLyXyoZsf24p9uD/qqNvIJyW1zPM3NC
3EfCV5OskPWEuoIeAmUvx5q0kcsYXRLrZcrMlYN68Zw5szd/z1k0KcmNwfnJ8KY+2Grpq8UtLYXg
bmUB5YUUg6GY3ARAaynGG3RkJEceOArS8HKj7STfe6zT6PNgj6hDpvTHJA2qWRmcIVN97IPk2DjB
fkjqg9Iad/jVjl5BdBeBeEnxrjCQB7LpYg1K7a5pwmcpyD5OnkJLZXnQFPmzFKtHs1CfifcHBU4t
urTRpWzppIRC88ZAwKHq0ocKWjzkRGd91a5xJUV+DpP4oY+TL6OZvOjdzBAXQiCR3Tpp/jXuIcaI
1CfPS+8TVKasTttPSXjsyr8SAwpYB/pr6LAee2N8si3ImYF3TykSb0rw1AQltBkDvV0AcnW/vzXR
d5h069aijVxtJnhfmwdJtm9pWt4bhfncSt37jv5dOrN2AU0toTcrhZANLZVDVpc3Vt/f+TSbbazS
cxPUh3QJDm9T3sOV4ipKg2gObyNlOMatebChQs5iWuzKaVdJASI749bQOti79OKk5gaUGVH1XK5W
RJaTFKZtgSXhCmg7wnHYpnKGfBtLrtO/qAIsDnrYDVH9So51vjfDeyN+mqxPoXVUJQgTyq/XfW5x
J4FE1lhmHVUXIWaoRhL2tkPOR0qMbNN40a2aZe/9kDYhJPjMTD1ct7e4k37ZE0EEQUl/DbpWyNPS
gpwiEwrDR5SsHf8roxIRA8ZQKI6SY4X+M4TM6TebvvX0nnvmu+K3siJnI1IvY8M0+SRCZWx1o3ar
O85tiA/raBten7hFR6EMS25VIVduirV6SVXlGBIXYtA76SV9aA84rhtqpLKkQ7p3TupKjF28lJ4b
FI7oPoOHHY0BgtETlDWn8hAfwjt6X7Z0OuzXahnKUuhTzRkR7lDtelN68gI4/5AkxtqNsa8gywWa
nd8pO6SqUDRYmcwlL1Qt26LGRWEXjOrlmvXlNFaZBCGJHxYPcm0fbKU8Tbm24uzq0i0HaIVtK+TD
NUMsn6R6ZnVBwBQOdf3OMfK9OjQf6R7/AVXGtpC1uW/uscnQvJZ7bsGaK9Uzb2t4N6ndTVm8mmaw
N5q5e1vaqXRFB8XUUPCvtlkKfrE0bjsDjol+/KhpynuIoXd0AawcSkvvAh2QG7pMsgkETbjbKrHW
maPecfWsnws4RCzrVlZV+p7TlTVZukSfGxLuuLBitwhYYCiWv/QGimDRSsHnbVBQHVUn1JFw1mes
8OWit70OTGsoKU6U0CsgSTt+7PgnOf0gre6dt4O5tCVcUNrOHKKJkpzb7MMHZWvc+k/qZ/8w15Xk
bfIUvqw9Qd569KXBefBnN5Sg1XiohnkCg5y2KVp6UEbEBrZ/OwZhxVBteb7w6JoIR0RzrWip4tG9
0dLLkD32B1QHTvVr9lHZ5S+/Bf26NCgE18rJAyfJbaSZbpJu4x/rg+Q2XGm4zXIbWY0Li8t2Nj7B
2fMBMZC671KuBjepR7Pvu5UJnL/38op+OR7ByblHGCOUSXMNyfwr207H7ui9jPu586S4D1beWAtQ
SNVh59szcoWSnC04hULHdWzM3H29m5zy5/4hoUXje3xXdht1AxvT5zXI+tL8UR9T5mcAiFVHWC6v
MROkGng8SlZFu6aa5fsKAprdb8ziuRlhmYrJz+O6IHyb9+YhvK3vE3kjv8yYCPXoPawm0pf21rk5
YdHgaNTiUadOqzalv+1zjdKO0g471IuslSC4Zmr++9k2Ruovrp0yTVxdeqy6HyambASyf2f+TFOh
GAHOA8bwSyuDTwI1kGcQ/t20D480FuxQS97DzeOGW3vF2tsDBCcE0cEpq5qWKguLlQP4kZ2ALWyk
nx39Y5RBUdH8mQwrZ+3izJ2ZERaJ/jdHr/AKF5gzKjmPaF3voXBfsbLo4GdWhJlrUems5Jameq/4
M6/lTWEoK+ftmgXh5MilrglbuFhcLVe/zgKiY5/97ery5YoIYcFzVOgDDchA9fELRPKq86hKnwz/
Lg9BGkHPc93b1hZGuEaG8N5FKDDywqBVJkOhezyUsbliZOF2fDkm4R0TJ06b++1McLrP3oPlUCFR
3Ev0y8DfZ0yzYyPYsbJUyttUz4VRsXzY1zJyVhbszZpzr34xA+DCaCkddSptm/Z7R3s7jIgH577f
IvLsIlu9MuoVX/l5pz6LFv0wxBEaUej3oFToy9UmDPe/s3jm3FYF0MgQIUZxEUhhoXGB9SHvsnQo
oZ4k9BWuG1HeXpOZRwdoJfBKfkWs+I6VXMMrwjx2r/bB2UNGlG2DPU3vr3Sc96/DLtv1R+cIdXd1
sHfXjc/OLp7IZ7bFNfRKyFpoy0YcO8xe/JBUGQJrEApN6s6DcHoLS8+H6xbXhisum1fRkGdBouxG
RgIvRhH6OrSAkG4Vak8rpQ6HQWWm3Xs9ocPe79r4g+fU8dbrYVT3hoRGDWOWiqwiNJrtgMJXbqYf
EZF2nlu9aVcWZ2n76jMGhSeMMcNDL8+KWkvKrO04kbxReRdKn8aivFehkLg+J0uefGZFXAWNzKja
TgGMYJ0OlK11W/3uuoWF7KgKiJJSG9SQvMbEh4znmBBbZckcIfyjfIM4wJ1/zPbpYXqQvlQ+kMrq
QT0mLvja65aXxmbQjQS7mqbO4JrLGQS4m+c2vMpuYH43vDu0Ta///gLqijfmLwNixtnzitIz0Xua
Y199lL7P+Vdnp7+L/YPHRa88Ne54XEO9L/nFuVEhb9WhBtSmxVS4ERm2xtwNFHnD1FmZu6XdaYBp
opHLlhVH1S7nDnof1YxKmaoE3Vxm+aPpPkSQBiBwKJs/rk/jmql5Gc+CadbjNKDReX9Kw7MBIWWc
9yfflk5Z0m2LKn5/3dyiV6ALCroX9l/ADZfm2jCDn7D1SA04h6q/QyTw+u8vXv653qmq7hC338DV
htJUBl9m49r3ENDvoD6LNlDCADuhU6c6mOO2OVinFaPzeojR9NyoMKpCy5RwgOx37lfLTvpu7gkv
jI3+CNu1uoc+bat9vm5y6Xpp0FsPII92Y2oPl/OYDoButIbrRR9Ci/fi27vOfgjbT9etLCTD5jzO
LzPCLQbZwEmKFMwYm25LE79LvvmQbPITnb/78njd2uLeOjMmRIwgbtuymtNGSntTWE9G8+w1/srO
WrTh4NA6pA9QPwj7V2pgpy1zWn8a50ZF3kX9qqsrCZclF5+TlXSBO4ZK2L1cGqS5O7nVuZKnMEij
Tfi18oI1L3+bNuSHlRkmZs6oTDHTGzZVXCBoPaOrpi16XVsUko/RQ7aD/XCtEW0pQpzbEpw7l+M0
zuEucZP6Pg+AJ093RvAuQeCXN83f9wBzpnHQ6Qgj9AlTJ6tdUJc0SrsUbjTvNtGeUm3FyRZX58zE
/PezeKdX+IasYCJo2iNKAa+N5K8kIBYnjJczV0fNpqdA8DGAox1MW/IscOEdK/RkSLCg1un/KNQU
oipn5V2zaI6DAm5I6tiaLVRe01RCfguhUzcuPzoITkzeK5q8m3C8s7tm+xsLdGZLGBqQTl61Fccf
gszIByZwwkL28xu3b/PMiOBw5oSIotpxJOUqzCGhdJeZ3Wao+98aCyl3WpkNcNtzqDjzhMn2oySS
MQOwJE9gjc3Jjb5en685PooHAxkHesjmZgJFrF6EkWYkaoGNyjzBwbzxfJU8rAfwUtpH8UuNaPp1
g3OMvGZw/qCzQUVZJ9e6xAIZHUyf6bT35OAxQOsTWRW6z02DfurO7RRnDd+3FFjpblHmtJtmWGIj
Zwhuu/cygnev7UfrI3rMUJVfH9vya/fMhjA4VJRaWx7IqUQnBMXCY7JvjtUuvDO57OXb8bj2SFq8
Yp4PSjiRcscpB78ilEcnYx/vghdQalPkwp02uMVH2iTo5FefKbheH+jS4U4UojRJ9Hjb9Gh7eeLZ
MtEdpYiUujfEv374dcjklY22Zmf++5mz5BbUsK2Jnam4L/2XSoVfWbsNom/Xh7N4izgfzxzBzuyo
g+LDrsYbpHrlZUk2uzlaH9rttEu30joRy9JlTJc1+qxm6gAw1ZfWoKvuke2jiwBu0WO7a071wXpA
a/Dni2CdZWnpQDk3JxwoSHarZmdyPGrdjwLsUPu0MntLO+vcgBCnooFSWOfjhNJRvwlcunrv/Q/Q
HKV3zgH2+aNyMj+s5tDXJlFwjXjMq7KrKXmY9xAd3cEct1Pf13tzA5c8pC9rXSZLZ9j5GAUPITFr
Uhskj9VkWrC1wCvBNBZ8aEdEeSM/ePIRalyZ1sUr1FloFva2n6dyDX7231A5xOm2DWDUUzPTAx1D
ZcXakpOQCaahWJNViq+CT9qwQnqNrbLTMnj2Jv2Lp5lrqNDls+aXDcERVRvd+07RuAe0JlTz00b2
u31Kuju2xztZBzejditX3SXXPB+W4JqBpNR1mzGsPH5JrBAA+SfJWgmGi1MHQMTiuu7Qiie4hmGH
gWLD8++OaKRWUOwZayQE6nyheHNonpkQzhWrqLNJb5k5+VCcvL+c1+g74l3+TkGe7MvcPz/dj5v+
W3IMduW3Fk6C7GntCbm4eI7Js4SKlWY5goOoGZq1MpStLvJPX9JEfS4y9NjK+mM4do+DlaCw0jif
V7bA4rgd0kM8h3gKiS+VBF3xsGoY94wWRcxW2UD/cAIXtUMu/n9Ay7O05SyY4BwFSjiLsshlZO76
HORUyiC5/cxcdNwhg21quNYhQSP1uMa8sOSdJLxUlek0DVMTvNNSknpmmGZOA3KHqbOVhnLHJl05
RRevJed2hFjZSbJR8hzkMbaH1neLgMM2gk0c8GH+SGVuBynQysIt7Ql46ICCgbGZT9bLifQN3LsH
Pe2OT90rcj1bKjN0eKEUbDz9G+tbrjwylufyl0VhjHYzSOWI+KJr2s4p04rbOAVg3OmH6yNbHNjM
FkjCEtYBa/bYs5tCmRpqk00VOb1ouM1SbV/Z2koonp1M3OzU4/5jQthpQW8nrTVnAIBL+up9LwMU
NW6l+Hs4/k561+J1weLTqgx44HI0tmLD+djyMiugDu8BhCIvcH2+Fq9W5yYET0CgVMkQ7WE0FbcD
bYtou9uigIDA8iH9vE54tbxAv4Yk+EFkUERNc57PhQEhTP+pWgUPLQYJDa+2bIL9m3ZMTRoR7qtz
diyM7xsn2NBcvlX28Pe56SG3dnG4CR4QQnH77Q1SiTf1rf/t+qQujhHfsxzLmAvgQpiqKHUOVc6y
NdqdMzxn/sv131/MURLk/2NAOG/SwqNPZNAovqQ7pCtH9Bg2QPXhHkUMdKuBidog+rfKKLQ2LuHG
Ay7CltK2pgDq1UcnoNgUFh+uD23FxM/m87P928rUuRUA4O5UK99bPd8jgfV63cRiJMI7AHxzhhgi
Y6vKPSNC352a7VTvGoRg4lnsbXVjzZPxJkycmRHCRAMytvVq+oCLxG131qv6tT6kB+PBO9l3zY6n
C3BkbgbVZmZ0C+W1CD///DXz80SfTWSJbiOKjBaA0eZ5MNJNCa24CW8q/OPowjXysa5rtGSfkhrJ
dng0h9+ZZYNORk5qFYImIamkNsPQG7PyRY8Q2CyqaOanALrg62u5fHQaIB8NDMG/IrikVMiozUQA
g8ZDuxt30BDs9UdzS2HwkOz6T78D1LF+mRPdsyR7kPcls6pGSP0kp8Lr1zKzizsAvQ7kaxiPIpKX
dHRNhYalcKcCiUYpwN+hE66jbebqm/B9cEz33BO60/V5XNwTsFjqZAugwRXvA07A26KGJt71rfhJ
ldTdWJf3jbzWur7AHaECU/1lR4j+edzqlZIQuOQn/4E7qQOa/Ll7nA+d6UbfBl+RPHLjO1vZAKvZ
rZOezr//Zlec2Rciszolujql800rVtEMQ7ayvOmlL6W64pdr8ykE6EKtQvTC2fy2/Bn+MIjqvyXh
93+2ZoLrI3uTdjQjcKMyh2dH56hLk/cF+m/XzcyfemXKxBKzUxqwqXJhdNF1nG7SDmVXUwrVd17Z
PcVlFd2oyVjSk92spYoXN8KvtRLL/SOqZrU3b4Tean8Mmnpf5tHu+tgW0NOzP85ZdipgimYKUTJR
otzKJt7wpf2QndRd/YO623g0/mfviQWyz0tzs9ucBeUAlW45m4Vzgjvt1XNVePks2OnUe64qO+m1
2CNF5NqAUQ/hoX+tbs133jtw46t5yeVtALyadw3PKfFhA0Z1MNM2QhQ7N26SctiGkIH5HQQu6VrL
8fJO+GVK2PFSSJJfne9CpXrQ23vVPjXe88oqaosu+suGsKtLNevltkCEwI5u5jvsXD1N6F35q7yT
t+278LcARGA75soZ/G6QNV+uo5H0TVqhQ+9Ozr0dnyrEpa4PaWnTweLGm/Pnf8U6lh5UU0QIRtr+
DkxHctPZe43MZ3LX6iu1pqX1gacO71csy6ad5XIoXhPpVh8S+bMpOhpZfOgc5bYc17jpFgek89CQ
HQUApQgil3uuizR8cMAE9s3UOfsEEnLZ6DZ65NyjifiaOfFKtn8pfpCyAhhlc4wC2bwcWdmDCmp0
Yn2heX/1eouk2qQFv3Fw2kCEdY5r+NzFtItFu6yW2oxLj4NHG/DkBr06t1X043WHWHynoVUHsx+E
GGQ65z1wFjogcvA6lIFKt+kqR3ONBGEpFHbC6eC0hnLskmD4MAWodQyhoyNiPg0fh0GWXh0LuZO0
GqT99Q96O7uarBjkyHVep29JbxAksP06Jy8CqvjFM4djYJh/e24vTQjBWY7yJErLonQt/9mTfgTZ
wRjWcuNLwwB3bYOSUcibiZRqoZEXDX3V/2a8bE7xbvgkPw5ueSr38ZaO5+Nanm7NoCqs44jcbTlQ
X6uAysghI9PjaCV6WG83NVnis1EJztJUKKTGdlS6jpHVh66I/wxSjYqJj9psqSbDPhxi9WOTOsHO
saroXW020kHqxpci9VAftAwUYn2EudPaSo5eklebvjDbE3fT4UPnVLROWYp+W49ec4iHtHrqNQ9C
pykoNhN8iDtFUh1XmRAksfoI2vd0TPdxZPp3VtfRljSYo9tPUY3sn4n8pjdV5osZ1cq+HJv6GeFa
5b6Wi+kUG1mEpnJHgqXtivpr3aLYF4dquoExRn2XxIZ868NPt6+1yGhmpTnzKPHkeS7Q57xvx/6r
1kiygkSRnW6GpujdqUPBL3P88bvcT973OrbLk9f7zXaUg8qttWBAYQ/B+SwpvaMRZt5HvU6kbTgV
wUnJ0+wwmGF2iEKVXGeZDOBktd55P2h6scunxtg7PhqWK4u5GDnPNr6wC2rDN4K6n184Zr/V8m5j
ZEcrhurMv42HWwdkwPWNvfikctjaoNQc8KUi24ntVG3QTFNC90N2UvbduwlSOfXFfgfyyQ12VrFi
8O2OUJ1ze+rljrDTSS2buTzlGO1BNdCMi9eIcN7uh0sTwn7QimIapJGjQHU+ab723BqQP+vBSkhc
nTlhqXJ7mqRA5R6SNuNRsrqT7Fso7EjjO0SS3STIXhNajAqtuJPs9OiH+Y3TjFu4S9f69hcTREDY
ZnkaOlhk8bhNgYNmWUZ+12oQmqzr21RD5MtEAzy3n9V8oIAf3Ldlvklkc9P3EGSoqdtV9a3c2e9X
/GleP/EBcf4twmUpT2DNGRDcpUjgzWVw5YiucL7ppB2NE4fM1VZqSotHpUNSm366uVYgQrQCb0Bs
NuJhhGrrToIQOqcFU//5ohyPa9oIi651Zkzw3jyWPfAYjK6v7jhNNpF0Nw1rnKnzFL2ZwjMjgv+2
SsNhS0+u69ffCuVb0P2pqK9Ou3IVXLMiuO/Ya+hYeDyGvACi+f6klEif60+N9um6RyzaIboosgJ3
D0X2yw1fZkrsK7O+moqIVtXecs+gc1ve6NNa491iaPllSeyatotBi/wRS7LSfkUh/gkd45Xotbzp
gav89DSHds/L0fRGlU1mUvCWMsxjRz9zETe3YWDsHB/mtbp7qOp450vpri3bYxhVRxIwpzIrf1yf
1LdDJW0DCygsFvSbAo29/IzIHLQWgWvkXKZyGxf1QfXM7XUTC1GFC5nCdXf+fZ4Kwo26Q6SMmy2R
uiKfDs86Q9zwntu0W8VVN+kLF7T3Kybnz770/EuT8+l4du1FptbpEwsshkx+r/9oHIdv+ql0g61/
rx2GXfcw67pQgDnYHyiPXDf+1k+xbcDqS5KYdJwmDNcOWkkZU7yn77+EwYnrKBf7jbGKz5hToeIY
QRvTK2yDI6OSejlGVZXKvNQ54XtXdsuH+KY6Imd7pGdjrTV9jhPXLAnBCjG0LKtGLFVb2Blc9DYP
3mmm47Q36l11v1Y/VecZumZPiFu6FfhJCZPfrFqj/qU/x7DBGqfWrZHl0Y7dLZLbN+lR2QAKhrRW
3kYPsJA2u5kcNNitfc3Scp5P87yDzlzJqjy9j9WBjwmMg9V9shJnUxTVxu/sv/9YI6ydreh8aPzH
lPpHw7tTbyDZciEq24LvjCEkjz/nFTj/3HisPN8E8CB9/cNqMj3Rff5FNOsa70GN1rLJb4+nyy+Z
J+U/X6L8kUKZV2QTmYre7ZCwCujuMj8nzWO1A3zmysdS3kyZS2n7+tZZiIrYnRsXqa9wGxfbXzq9
VuzIBrGlA/+ZEVsp//O92/UnMg1u8CH++z1ds0EgHjCLI5UgwgclFeXVJK1IMMQNsvcNTcIA/N3r
w1qczTMjQjQq2jLJQs9AJEfPn/wq28pD93HwtdN1M/+f2fs1GCGYD4NnQUmENitHfnFKd9F+sjbB
p1l8TN6WLzNm8LrFpTA7axgCkFERpxM5emUJ2o+h62aRLu/QHuwT0hmn5rCW/1+cP6QsyAEhn/GG
iyOd+lrrDY0+Z7V5GcoWDU86YKp2d300i/NHl71G3wHSIKhZXHp9NDo2bxu8r/EQU+pOxV6irlDX
uyzZ0H+8i1elEpdGBore4rBQLcUWOYCnvImdUoMmOhuykxb2X8tB31letnJFm2OUGFABG1uGgeIQ
/xEdgze2AcyAzkmEqnupfFTzeMXHl0yQXwJwwMRZ5k+upbOIoZqpZKQDJWUdrodcOtTFWkxaOoXO
LQirU/w/0r6kOXIc6fKvtNWdPVzAbezrPnCLPUL7kheaUsokuJMACS6/fh6za6pDTJo43WNWlyxJ
4QHA4fDl+XPdiDKu9v9679ItwsvORf3nrP9qu6pOXFnRh6XDQe4RdTvkAQn07rM6hEnRGZmMZ68i
771tukrzPUZJdEXpfscdAHRwJWW2rGKwcnmYnnERYPwN6nbAbEQ7xOyAWGIC9tfS1pY0e1lNu0DL
XgKwvtHBqmvf6dgjwLz/WsgCB+/nJc2eTEPVu+yXlNaN3zDM1ZuMAx4v9Oc2vrRBrxJm0NDbtYaR
hTIh7i148zELDJVjIII+H1icljV4mTtk5fYoEqZnUToa4NP5RoKyAENqvaNC2GJnqw3QD3frFPNL
2wt4AObTwIaAmm22vchERKGtTK+J8jIat0hdCfvn15u7ZHLxPMJrNxQUEeYWg+U8kaIcJUKyYUAY
p5sumKCxa17P0kquxcyOsK9CXe/QsuQmQvIijMLAVPkuX0mjLtmMayHTl7iyGaBYDBMy4VFIqgRx
DOhNQlcUfgFKj6YbhDZAwGLXfqsgdFKP0cGhggS4J7vdGaxbE9XRFNbXN/RuahSXPHn1Ui/Zqmup
M/8p6iK9bE1IxQwtDAKU7lTJGV75a76brjXwDBnxvtaLpb28ljiLOrKC2NSQIDHhp1b6xrOXrz9/
IT3yeSNnTozchyyBBzAFAfZlCgLivXnXoOFe85vHNWb3xdVMwFsb5TIwqcwuElXwyusyZtEbmuH1
XX000jWkyeJrj2Y8gKIntMlvw5byDgSKWoubVLx0LtsVAfwLt9imx97HfIhVFNRSHIG6EpomUceC
mZopOyO0qkUEvL7dpBe5by6W2nthojykJHZXzmopNLyWNVO/VIXGi2m6KIOvXTmcxIBHlG0WkE6g
tSklfMdDDfXBFmOODGOsD1mzmtdcMiHXX2KmkXHdyfZUYHXL6FQMP6feMK58/3qlS3qCRlQQZgG+
/PtcyKrnSifRHpuKqcGj2HP1P28NRK3WwgCwaa4ZZt7ONDFWhkrhJmxU35eeSqnbtI85NYOv17G4
V1dSpnVeWUIrs2qmxsgZ9N1zChJY8Wz1T1+LWAqqrxcy0z9DactRLZHeLKytYPdVdW9Gpyo90HiN
k3zxUNBsgFKAAjK+eSKVY4w8rRWwRtnKz0H5kNdYMiZLM/dmAdP96/NnHhORdFtg3jbQi8pPrfJb
6sNnR7Fy29c3bfvx32zbv4XNzj8frFICeTcYTRJJcUj6nubmWzMFBMr4FivKShZ6WRH+LW6mCKhV
KWU14R4yEjuSiB25rZ2s/o9r3CioyyqgwdhHDC6febbCHrtECQHkqHvjxKkaSCpfsUFLC0EdSDcQ
zINqQp6ZIBLGTSmFqJ3Q0VCRWbTZJozB+pkOlrXyxi/p268WBgN83IjfZm5f0UaK2cTo7ZdG7dJ3
5lEHvd/XWjB927nKoaN6au9H8hkxzuf7mRRZpWsoaLoVp77SBWNSBVq/Q4Z9ZS0L0CIcDdw63cIc
WLx+MwVQeyIn/Sgh92yJk9ELbwDHSMdGV+jSedSqhzap/aKpfaIhsxlq/tcLXbIS6HYxbQIfGs2j
s4WaedqB4BDiAbZwsom0KKVAQsQe4YA5FeZKYLqoJVfiZm9EmQCMb5kQNwxxgOwxqG0HkBmsKeNi
RGIjLEXnAqpacJ0/n58lVaItZTyI2VF1iTtYvjqhfRA6vqACjBQi25g9ggJ55aItmapruTNT1dpS
YlUq5KaWHBQsOhiZ9mG2mOUoEnQBlF7Oiv3XJ7isQRbwFWgxRq7Enl2HFjNx4oQjoGyaXQh2Lgvk
TLl1V/bPdvUsya+6qjtN6WfF44rgyRT+dkn+EoxJfZ83WWsMbiB/+a8AHf3GDn+U/AakDcOu2oT+
WsV5UXeuxM3OFAO2+oR2EFezwNQvkX7XtivWeDGitK9kzM6vpMqfT023l9jOAt/25ChiIK7DvdEt
DqWNMbUcA77NvRVUq2O+F0sn06A2E/cA9ADzTqlKSi2JCjylRYpk90hv0E+HhtKcuYNQ3qM2fcBM
s3NcASgRca8ObVcNY08IkMMkaxzyi/s9NW1BqTBTdq5XIUh3RU/wXVjX7EyDeWkqAo3G/tdqtCBG
AZIYKRe0yqBfZmYSMFaJmzxHiiIfvoX5d2piRC5ZuZZrMmaxTGJXGW9ayMgyyx0bBe2K6LvrzO3X
S1m4/Z+WMruJUlVVSYRSBrChNAiZ6oaRva21wRtHG8N12ls9Mx6/FrnwFqI+qgLvhRwohghOK792
JNUCOeAqx+5VNzz9burPX3/+4pKuPn/2PuRGTTWUrbGkqAxorT/ViXEEb/XbKJFvcq/t9XQtZ7Um
cqYQEZmIQFosCUeGQeatVxevQxKYAkzp4amo8+DrJS4qx9USp+9ztYWGkiuFmUEeevicNn4Jo9zN
htevhUxfemYrkb5BbymcI8AoycytJDqTm6ErYStHe8p9lPqWgjLe69rMfKvVwbjLqBBrzsWidlxJ
nTkX6BEgSp1X2EqfW3gH04NyqA70qRhd3U18eio2q3PMF4/vSuZcI3vRG2MKmZg16bKHVAV2edwa
nv1Nfglf4uNUm0g9I3LI9r+oG3za5JmyxgrT1IZDdKS/tN1rOJzFuPbaLjx6n2TMtDO32z+X14Bj
gLhFEO2tm3fwdgf0oB5W++OnB+c3vbHBUQMOKwRA84pLFWEIqa3+OkHZVUCMJA6Gxz0bSVWw7e++
VtLFm3AlbPb6RZ0S0WRCORbjWQaUq9kbazjipSyMgslzfy1odhHymA6SZP5akBK032JfHIg36UQO
LKW0wyX/ek2LAkHPMPnxE1PvvI8LLayD3JlwG4Y9e9DA3Sa5CqI7ZNyn2XD1c7TWU7W0i1M38DRK
HGjRX6zlV/Ykr2sbKEaYTGKl2xZVKyK1gRatvZuTMs8141rM7LHJ86YaiQIxMfA3ObCSoO+YuqcS
fY0lbsnDxPzPv1Y0x8doZtOwcZgeAU94kz8d73WUYVRPPaxSoSyZj2tZMy+PlALz2TvImirRigey
ykmc8Zoih6u49MBBWi8DntVt15q2Vs5Nm2l/zKhBwmmVen2rKHem2TplyLyv1XHl1OYVA4aJZ0M2
ndpoP7Za5xD1XKavWbSm9kvvDdj+bYB90KtlaTNTyJpKaqQK742FpgMj+hApGKK2kfk4WMXaDVvI
PgI5/29ZM5NY1BUSfwQPaCreuvSjSjA5+6dqdsCgq04oXgri90TffL2Ri6d1JXT2amvUTrLUApGv
qgOSCE6IBqCmvtv+/0mZXbLBSDRRTVLG2EY4rBxMvfbNpFrhnlhZDJlFUmrICBrQJy9OPpXZYZQL
p9ZWlrLA0AlzpCM6xYOhYCz4TL+7jhhAyUMlah+Tbk/VLsHY7F27oUHs0iewUnWaq4Liu3BXIVJL
xQRlalBHxoYgQzSPa5TajkkkYPWZN5YOHILDBCfC/BfwCPuFu3aVl7T/WtzM78naEYXBqSVAYluj
0d22P1DrdgyPIo1WLvSkAXMzfC1qOtora08NPW+YAlHZbmIASjfahm7VVddmScyvtDfgqiCdn+NW
qJqjbD1VYxLr0ZaPhL+N+QmNFX6UBjWA9wV9+Vrzl7bwWuDsfg16aSpjpsKXilHEkg65FTli+Ejl
0YPL734tbKlqN9HYAYpLrGnA1uye6akVYlaOhEcaWNwRNBOBnTsgY0PzPXPus322KVeIJpZSRNci
57SuNuuZVMUQ2bk9KCcZ2C0i39rJNwIwN80tL+BFCdbSvUveCKQiw4D/kOybYyOb0aKNHP2SOk2u
SP2YOBHGvkw1XRI5SCmsbO2CaQEpvI3kEPYWjIeznTUGs6BlHzPXLiIX/RDocMh9pBa/PsDpQs1u
AbLLMsrx07BNDEj7fAtYG46WNEHaDeV1VC/xWpryV/vo7wI0vGVoFCe/IVoag1loEQToOGH9ps7P
UdmiQZ27VZI6dEC5Hx0jBsDB9tpg94UHGysDOe1E7gKa19njVtXYB65hZZgFw3ypseMgZWV3icy+
3+Lbxivv2sJF/yRvdu9qsynReIz6g5B5AFDyFulY5VHD+xajop0KQK3JygO+eHjgAwKIAbkEPA2f
D68ZykZLW0CT7fhRAgcciFpXjOSiEl5JmHkjdYdOYJVCgsJrwHjulIgAaLC2jsWjupIyOyo1oqhC
xJAijG2b+QyjLzGILRzYyhEtvWaqfCVodkZKyxV55NOGSQlGDSb5BWWXdpflAlVy3iSOinLLbd8m
P6lac2cEr5JLexl8iOghXjm8tUXP7rcAhTMvTeinnQZWerDbD1U+5snt1/d7yXkAQQko5Kf+T3Bm
zsQwDjIRkTbMJSBTEigPKAYGqP00k5PFvqE9y5km2+UydQsiHA2EnWaxoeFTlZ7Uxq+lFeO9pLFX
32Zuu/uKDvEwcpx0eBLSS2as5IEXPx+OszYx36J/d6ZJo9CaoTBahIlD5A3aTYla9sqGTt7W3KAB
RvmXiJkOhYBmjZYCEXwPlkkkmcVWvjfA4px71F8bErKosdfSZscn2grEQQTS7PJhan2uNyCqbjZW
5MkBqnXBahi3kCaZRo39uTw0G3y2KWmLtrfEnJbnKwGIgwPLG89kmpP5C4w13q9s55I8zOREtQfQ
DmB/pp9fuWEWN1IMrfwlz9qgtTuw/fE8AdanaDEB+OtreUsKci1u+vmVOMkGiyvIGJmb2Ds7ujTS
yucvOkSgMJtIQfFwI875LACwtlQKiZG67KX5RWVJXnn3i+urecOAOM/2ipe1HqUlU4LeVtgqFPHB
8THbwzaMUOPmExgbw6XDn1b5YLaeXq7Gi9Ptmav+tZzZ5rVahEbJlKRu81LtutviaDEgzqdZAWWH
EZnw+UhQYpjqOsptKZOhYgKGBvP9qx175qeQVh5aqx9BP7fJbloQ7RDgA6VNsV+PQRam02kqTKUM
khaYzd/Gj0tjbWUqBx4G4z69xhPH4jil8CZ8Ii5foNwpsJggckBnnaf4vdv70/zYFpM4+PdhswaW
XDpcwJBQJsAUTANEFp8VytTCtq46fBtAADz0ODixuantSyWtIfCWrgYiEWVKVqKkM9dckytFBXJ1
YI8rDNxDM4ySrry/S97ElYR5OsrIeSclrGBupjd+j0qg3DvE/Pj6hk8XbK6kuAkGwNqox4GP4/N+
5dnYaVVcoHHdbk6s57uoyhygF72oTt2aCEA+zU1RrOEwF4/pSuzsWWgKNSF2mZduTNS7phnQ2GyH
D3UjXDkx3r5e4qJTfb3GmZEJCeYlajVQd3iBHnK/3wooY3ZX7P+LxPw0h+HPzURl8/NmiqKRWcMx
gSasoXx8Cxyeq2o/vl7Oslr8W8jsbluFNfAhhfmK871lFK6s+q2yVoT++nzQS/J5JYTmZjS0KIpi
FpuT1jG6xg/SeNHRSPL1ahZNFbhC0ZYIcIjxG5MD4HRhqbAQKRPTfLEl+SwxNMQagx8R4udh6Umm
6XdNs+/txNUs6n8tf2GhSBfhBhsIDICAmXb76oWr81hr9RGBKo3QG19Kyb5VuseoNS+KZPznqBAk
54F+AT4JU5Dm0WObgf/aiHCha+kYG89R9JaET18vZ8EqAYcJ4zeBP9ESMVN11pKkGOspAgH7QGxd
rIiuHdiCR3ctYk5lZqSylI8JIjd5Y22Q8twWW8MJkeGaWpnWwvrJDszME4RNkCEsCSClmXmyrN4C
mwaQ5439qJv7ECsivhVtpHrXDv95dhIPJsBjCkj/oZGzpyMrZLM2wOHkWmqxjWTuNunoxqxa0bgl
nwdyUCPFitBX8luModlNX000senTRN/dbgr0Dzyn7nCpd5lfPGZ7ertmmZbUXNWUiVyYoJVgnh6J
rEwOAVHDBJw8c2IM9zEOFlgT+jB2vlbApXyThkThFGFj0s5vD3AFqgSdd0Ct4eFonXqMD5mJSM0a
N6oSedlEg1HXPzJUA5itOPYoTgTz9YQ13oHB0k/y8pJUa62rCyYTygPLPCE3AZWaXfKwzMOBFEAf
8vzQyX7DjjwMVtY9md2ZpmKaqQYgCWaIYHjEzCwbEs8HMwLkq60wYTe8G9rU4RG6MvLbDAdc5rex
/R30wE66JvpXR+xXomfGmlOgsMZsupHSMVIrp6w+TEUK5Dj1zLb2OgXEBgZ1wuR+yN+T/iVr/LzF
/ws5JpS1l0obb7jFqaNURx3jw0jmVdopMbogrS5FemPF9iucdycx6MOobNXkhWiPkfxoUL8VrZOB
nFc3L1LtsEH2iP02Fm91t+a0Lxzhp+2dXU65iTES1MAabTu+yXLzFt0iO7NOV3yFhXvyScxkX6+e
g9JOtZbmEKNi5jy4V5yS7mOJ7sehvPtaYRYs9SdJM53sUloRkTKEVmHmqMpHJP3LUP+v9/5/Rz/K
m38pAP/n/+Df72U1sDiizeyf/7xUP4r7hv340Zzeqv+Z/vSvX/38h/88xe+sRCajmf/Wpz/C5/8p
33tr3j79A+DMuBlu2x9suPvB26z5JQDfdPrN/9cf/u3Hr095GKof//jjvWyLZvo0UH8Uf/z5o93H
P/7A1PWrvZ4+/88fnt9y/B225sfvv//jjTf/+EMlf4cBBLUXCKyRiMfA9T/+1v2YfqLgJ6pqI2hA
uhqQ+MmwFSVr6D/+0MnfUVm0kfPVpnBKsfBK8bKdfkTsv6NSIQOOOL3pMHvGH/933Z9O6N8n9rei
zW/KuGj4P/4A6eqkx/++yyYIy9Fwqpi/RpWhijR/HHBvSTSB1Nw4bC5S3xwwqz1ILPnAlHsUlnKM
dEX5ClgrTBoLQhUdYRYucQoiGo1ulChxW/bRJDA7WrpL1cRF96IzILadOKmMlgQie02MU9TfZvEO
FIYOiIZcTQWhAJPdNN8WqeYN4zdTeSPSOTREoGQKMHlNQAzQDmXgiWkrp27eKto6CcYqKoP6lr8o
zQhuB7ARccvpyHttgMwoD32hCdRSnujInSjlx1TsOCQAdCs1kStgmZL8Gzxzt9WGwKruqvq5aJO7
b3n0AHV3rP6k2vcgGNKagzakjmnD5VVMt7JuC37OO8fAeG8Vo5x55yoqcwxAX212kqpbHTxVdgTH
0UPnqBNK34rsZKsYyZhWHm0SrzAx7NB8qfChansRBugiUweQieoNo71BwRaE7bYB3rDU+X4yBUXr
hLYM8srSaemJSZva2mvMcutsx+XX1DwkoBlWGIiWbLdLEgek7I5K9kL5afItetrRV9//AE9ZoEna
XZvqe0JPlDF/gBEu+LHtdWc0vFTvHDEWfoEKVELQWBjKTk9cPOiB0BVXbgywqWGNSZ1ucg3c/Zjv
qL6qKA6Y2i6MgqELPc0KmpgfVPMkVOGk5DnO30Fd4XCx183Mi+3UGctxm0vdpZZ28QgQgIZWahWQ
M7t3mt7ejaHpckylUgcgB0GIhQZvPB6xOyLMCFl2UtXbnGBai9V7JveYrOG7yrtYs7G7mZPR2iut
xBPbQbsHyZ1jZNYODf4u49mJDIZbtON+KgAD4WYZ94MJWsJ89IQuTjZmWBopBjupnROGd3ZrgF6i
dXidOzQ9FsRrJKdOdqhEOIn1YNterz3CCb4RtL0FPt6GP0UrREMUW9Veena0EnEzRki5VA2muuX+
WOOlixydpMd8HJ2aSQ4oinYVKz8EDUwzGKyjicnC4S2NvTgKGNtJzUazvhEwxlnxXhSYGFgMToYr
0mG2pyXsOyVBZC4XwaBaG56MfpU9WimUJu1cjNX05RHkd33ohh1zS1s6yEXkgIjIwYR1hybMLzTb
ZXW0k+Itq+iNhnEMCh391ujRu4dh1APam6I3U9sYrcc3QyhAQovhqU8YJe2QKgcveU+3OnPH8mk0
TL8+FhVSq69WFJ5p34NFAaQyBe4riki9nR+yWNlk6hsbf2rqY53hE4ebjnV+yFFcrZVNLvSDxcDK
TFDfkpwYjgWaaXkwMuArRr+wt7FmHQA82zZd99A1Hxo3nKhAPB0/W1btkT7bmDQFqzh7lgiyPkJ2
hLynleJL/SUu3oiN3FD90PKNlXROrEMbJ2563n1L0n1TvdPxu4mmcRUvoh5C9ezvGFkGRM6dYJoz
kM4NoVIV9tsoH8M4cVg2IM9DDl08BKls7tPoXsegjrZgQaVkPtUxibPAaJeECO5Kl0E5WUlq4QjY
PivjTZz/FLBEpgxdYnu5T/0iVwOt0ndp9R3NUS4VGdD7hdcT4euKDU7Qx46IvUpRolJvE7l2bO2S
GzToR8Uf29EnerYnMBcgPtuIUTuF3AzkEBjAlO1ilO1G6cDUyABtW5c4fcy3IRu/J3nrtebLSI3y
yHhnoXRJ34TmG6D78xNRCKfJItVvkEp3C8XAdWnSNlBHEjoIMojDtYo6XQheXc4o8iio/ecV34+K
eQJdTH7GcLiHrq+qjYIpKY5eDjeMpbuiUmKXCEu44/hBUAJ3gM7sN7YusVO5lyRX7QGxf5Hr+F3E
KIbokhVEdm/uVT1+ApO4vUki6R3NmcCKRNm+l9QDN8LHXE/BYmWCDMJgmb4tQGsvi3w3SPdDmsSY
eWcL39IiDwmgQBUSd7LKkjzCtcE3YhjyPqkD2Wp/KHzU4TTrHZjx036X2lbsG3Z8n+LpqmOB+6E1
bsiF8VIOmWOreeUUDX01ayV2kD1Psc74Z5TI9hamPbfcNq0it9DrGzJuAT0f3cgWBVzgvt3VGHic
JV7blq6oc+r0FYirxNiKQKoMpNxu1UxiPkV/aF7uadHDq24GV2e54tE6/slrt7VBeWfLeub1WSnv
aiP5wf2hwQ7WVbwtB4wPkAY1dushrh3MtOT6cxO+9sCHOVaTOm2X3ZBQAi0KScOt3bOPwTeZRP2R
JjcjoMFONtj5rhHdjiayS626flfj5rYbyHdKInJr63jBWSq1m5bFsduZfbtHv8SPXsGrVyO3UQEj
GqJhDS0opg8amg1hgZ6Z1bmtzZ8wbrVjKMzaWfEI+0a7uyyuzbuWZWdbgbGPbTDCZ017UUJTbDR+
yuRs2MTqqMB6W8IvhzAg8dj6rLcf076o95k5fEtE910d8t6vRgsHKwy3EgrWmz/wjmXOpBlMdQSa
56smf+Kh+jjKqeLptXVHUQ3oE9wAm8OIacW2R++H15h02A6wJHpHcDkIfa7zxsvVknpiHJuNSIT1
KInCcqII98Nm3Q4kx3tK5faQxBkPOkt9ikyTnpLYxAxkkcAANu91HrV7VSsdjs1xAJJGCgitMxFL
kNJlT5jhmp3Q9/fcIZT3JBuzcFsl32Wc1dvOrwdMIwkjcNdTFdMBO5Cyb6w+O+MxPIckopdwTPRz
opxZgx79OoeDZPf5m14bgF9Y5Ydet7LfgYXbaaGjvSahtdWOfGAZjpomIs/IhsJvUq27yDm5H6JU
3xpFhRdEw/MC4n6XQ6d2dmbcExqmm4TJ1kauyRkTJZgqdxxBXyV7DZdBqWxRfa8PGnHbpgHMsOq2
fcijXdvjPcavDZ4Mmu5jmERPhpnmToN6hWnhyTOaYBSdU1lJc2b4ZbyolggSpFR9rA4+YF3usbok
SMwPe1TvSScbLknyxjVEc9QlrQm43R3tpBQnUdY7WW2CPB4e0sR+Y611VonYSEy7yRruaU1SBgpi
TXVL+N4KhdfBFazKHnyW8NbUEr7QQc+2CTsW2g4tQJs+sVyVge5Bal24lpGFdhHutlGQCepE+bhT
mrex8jvlYLQXXqMyV8hODoupdyaI9+oLAeyGfqPKu1EeNOWHZl9sumFwGjKsgPJ7K7+XYjNARHFh
XMUiL3m0i4qjLYMkNP1pJOe0qc65yHFPqM9TJ6xUrzVuhLJvUFatQJaZlfsqQunTug874M+KYitj
tkyjkLdBZ04f9Xuh6VsVkyrSItwOgMXlNlqX429Fk79JGnP0HMqbBrAzTiQ1AZqg4VO0bqU8s/h1
yNIgx+khFmfjgSOXaeJ8RQlGzPoOLrTZsecSvmtjj4FkfKvq3g+Nc63wPXdUdsOr9MFoRhf9KY6c
77XaQFj/ygW7o8mlH6nDw62R5QH8HPDSjY5GJa/BsWN2+CgA0mgpulPlwEDNgHf0aHaaX/K9Mt6V
Rep0pgpcsHwg8sFQUJNVgBoAje7NEJU+JbKTKmd9AOSwfrWr3ANDHqaZh56tb0bJ3stscIQYzonU
OrFy5Lm0HXGx4fuUmwrjUmT9BWPN3R7uRF4EDLxSaDo4iGK/g6/dW1tSNTcxGK4U3CEMhEI56EQx
qCYfL6FabYU++pG5U+l32pvQ19FhuSMhruj72pGhVCLZWfIt2oP8tkX2RKgeM95pGmht7/c4q6xv
EMGcLBuNL/1HynWHpwi4RuLQ9kcLBMQwIkhiGWo3nWuYnWcQJ7X9hB2Q+RUs6MMbGVONY7id2Ulk
+YRhPZnWJjWe+YYpUxfr7UjvWlCatO2jhPa2QtFh5Z5CQ3IjePyYceVneOrCfLowyi6LE89SQ4A4
L3XYuKUAHxxLzwPBSG0MejGtLdcHxFVZ5chmdKE5trcim5CYzFGS8alFbyTeZS/BaEueIfcRGm5f
Wb5Z7uqB3sQdwfA4fAtVh5tq+E0fO3BdYmUnDOpa2jnSb5TypiJ47aQbObqzyI3oDIRa8o7a+7pT
jnb8qva5K8cskLWNnWuubCT7rgc0Xk49ENB6rPsw4mNoGi6IdK0cAQDwM0n4LaWpp2I/K7ML0EoF
rzd17bEINNI4gxS6kVzdiXS4N6qzIP1eUxAbUnNb8MpPtGIno3Ag8d6riOo21qkt22dLKjdafwDm
z6RJUNMIftcLXi+nHUaMDbtJC0RozZlaO3BYO1Ji7DNZ28tgp0fB1hiBAmZenY8YOpNs4/xlKM6K
Mu4Q75Tmbdz2Hvj5HTv6ZkRwCDr9UIVvbWIDs3MnjIvGQnw/GcA787GO0HwvapAQ27tapahYQmtB
8QeqC52JR0LwNphaUA4XVem8YZAcTaWXomp34Jp2U23PChK08imqERB28HPHTWvkXmhtYyEeVPOh
h+ej0c63Jx5jY6u1yVaSpqDB5ojWd22zH6rigeeJlyWRkxFEo0XvcjMGF1V130jkIQyVTTx+72v9
rCKC7wM7Q1ZhVIKiP0xshJryFMJKENrAqnEokQnWOmObIiXRV5LX94dcbr1I3A0NUDXS+8g7P2vg
18Q89Cgi2M6utyC+8gqkIMJ4WykACCZmwNBe4OgZvURajv7+/KYHdjCk3KHlpchfO8vaGFG1k3AH
6ki95F3yvYxh2pXI9IfIPNZFfuh3GoyXklwi9b62xq1J243Jj+MYejo1EE08Vv2wk1i0G3T9qO6Y
wTY2GfemKR1GI3TtHOz5iOHziWGiLu9hFgKp5vfFmKFPS/FyngcIUZ5kGu2IwW4rPMyaVR/zuvCi
9GlARqEvD4NSenWEMbJ3uvmg88at1NQZYiCQhyF9sZPokFF2acHEpckuN9BXmra+TfHqluot8ueK
XW3kIXRlBfOaYpN8yy1sPbkwKp1M2EYgzYJCMjFycRhOIi69qGc+SqyofSe+Kbuxrj/2oPlFOwW8
SeSEosh0jFz76FVgmFocMX9SMzw0UX2gofQxWJLf22C8Kqzb2BxvLYSQeV76kvWaYFiJzXy9/OiN
Bz6+sETbJxbYL5ERDn9mcYW8A4G1t2E3JuAiminruHDLtrwVMTkow89a6IEKmrgQUUKk9+9VgprO
UO4qIIzxnLDAMOHIZr5q9Q34D1pfHdiJgp9QKMyjKQ+43j8PVu/IfdBF/JLFRewwhoyEeLGG/DLq
GxsJ6N4eocmJK4qLqkeYrmbuDNvwNHIX51u5kwGkhLqPZwkBUwOfQ2iZH5I96kDek0KG21QtAqV4
TWzJpXCV9biC7/ujt5+HDEzbsuYK8rNB5qioLqXWBXmYuLzfGf0+6hCyEXWfpQO2igZMOyKd4tXy
KRw2qQV3NbP8OP8uF6GfMXqUiP6qUPscRp2bmtEtnV6ynvuxdifXaJng5DzqW93E09nDbwE3sZkh
MI3MKTW104uT/JPBxY4x3rmDmxHl2RY5s7p8xGi2PdoHXCYHis62JcUupMyRStAMG7jFar03wTYm
zP5YmjZeIuLa/CxZt0AyGWgnr35khfZSxlslsfdpaW9KWh3lkngJorEqPIAiHKunt+Fwo1GgRjmM
q/Z/uDqz7ba1pEk/EdbCPNyCADiAFKnZ8g2WZUmY541h4+n7o+vvru6+KJYkS8cWCOzMjIiMuHZW
HbeN/twuzIo3Y2ufOyUWxamtx4CngkfuKUeYsaqUn+HTy6YXE/21sWCo3Rm0ij9Tdki7BOhdfs6t
xR2RBElNgmKa+LlaY+qgP+f9K3V0KN4T73NyPjPx4HgvtY6oWspd3Winejp6db0HXrP7QFN+bX32
noPaDFtLrdkCo18PqdFGcquCuR6jBrGYdlqa9FBg2OQ9u3aUEi2KqIvrnxU7LzmbN3u8ttt90BS7
JgUerYnUnk+DfK5K4I5xaQJ3sfeS31FzykOXL/wOy6G2HjSGO2daDubQMPEwkc7FJa+t0G71kxGZ
FvOVxi69L0oOD733uyx/mwGr8uRWT7r/uLXDvsoFQOKLqNxL0fXBsJWEST2r7CZlU5QWv1g9CNdN
P47TEnXGeHTy6cLT4BvyK/Vo2VA7dTyc28D/OAd1V/W15tgWvCkjB0uaRMt077yibXxcdez6DHpC
u/fn8rFM1kinVWlU7285GYE14iKNTkRaZbSp71qSh9Ui//bZT1USbGucGCth2eJiYLgd56hq42aZ
YzYKfX19GfNvVZ12PG5+sg5M63Zgea2/zklYQzOl+m0dOXmyxlebjRJh7hT7w7FkkHlgAByrEoRR
VEh85LVMh4O0kL81DUeqx0BXPD5tVXbMmzFMZQtMxgwkC0Z/4pLn6VRX4JzltcB1cc0t6C88QO+G
pFn7KMXwZI/8CCNpXScP6Vzs/gqxJQg+nVhpxshbImAQZnPVv9ul4pe/a79bjj7K0iitUDUisCF6
1vE48+2Tpuzm2u/QUqfMyh4IwFQBllrDaaz2+VKG1ry3O3qclCauuVqt7W9ObOTHtGZnVW927nRd
ZHIaywfT45sxJk+jma2WtQdWMUU4AP8gUQXUvMhS+H05Hwp+4XGJvaUMvHY4zOxBLfKhQ8KRYerf
ul8umWdyAplrFhDofm/Wcj/cu6jup1rfx2w7FBlisVmPJhDeoqKb8/KDOwWdOiBqlsFEINYgJtrF
j417eZB/y8EL7W48zPqfVBt5NjaQqfrg9Aed6FxqtVoiATMqZSf6dwVrLSybCkiCjsuwdpdlUwHh
WMdcomVGQ5CLy1pcc/nHyeddfw9SBfT1NI4Ll/OGU31Oarrvkqn91Jhb5FYHzbosZJin8rSI86aQ
NOX8stYSznIJ2vTgVVdhHxW4jCW/m1L24dLMwfRWLHJHNBXg+rmmxejbuLMveiW5dJRg96rKnpPz
5NJJkzh86My3Zrwmljjoq+KL5qWzfnfkBFX829T8oVKAmNIBfmT2tfpib1d1tsKU7R9Gp6n6a+Zv
2yKPjrEcpMApcOIhGKcPw3tMN5WIiSJklKGZ2Ve24xfz4OvOuciPpfrQt10IobOp8rBWKQl1qQ95
FhLnfKwvUtLfOVsg7efZOnXAs+laUW3iXvmtDWgAOf27k7DpxIu/Q10GZZF+GeK78l5GxqipfuoW
ua+0P1n/vA2fizftcQY+DpoRmsBq7mwc1PWX7W07IfJDn8d9dlJTO8rH9lga6U7LMZ9TlLNMsFKB
RmbBcmd1wcjZIxyQGvdZLJj9DJnOuZdz39VBulmYAe8y62JoyM1aO662b01SBUy5k9ofhzUVkxNY
WQHH/MXqg16f9/mavIp2jhqnC2dN/G7pRe9wr8JWCejntj1bnFuTW8Hw/G04xg3h4q0KDKDK/VY2
F7vEFY3pTrPK59yxToXWH2doM+KxM/qu1M73iWDNbom87E+9tBdbAuCEdl1GusZSqLXt3CXI4YDc
NZzS1e8WjoqtCOriyypk6LlNLJRL17+sdDKGnII1zbk+vxUr21VTbLhdBDAkaVFnecP8dZ+ow34T
3h1SoWb077N1n9zHYNbWeJy7i0TKU3uwN/VVuvLVEX2U9JNvbKnvpMUBgHHC9c/r8CfofM/F/FL7
yLKVPu05Ky+ulu62On8jJMd3kiSomsdOuzXdi7l+zn17HBGEGLkMemWBybN3GLk0JnZx4qfrQtkv
qQ/Ic4b79Gv9MVlq3sQitNPFV0Yv1OSvbX6XTmA5B+1XMv0l3MGbVxKBm/2cvrat+Vz92obryJm1
qrq/mfNryUxdquqt6+ad1gvg3u20mO+2cMKhJMF+cp/S7c9S83C1btwO43kGwSyVKhg0RAsuVKTK
FZ8Nv6tfCFgJtS1vfVcOH6u6vVUZ6JhNTbdYr2rGQw8YlHoewPbH1k5BgvhCUmo7XTm4ixW26+fG
uGgWb3K5enogNTuQen3qtTZMKuF7/btRwELZ1ccCMOdk3k415rObSl/M43NlaTFd+sntNRAqG4G5
YNe6enCd4pSqTtSU+VFYZ0XEnpu+zfT8FueimbwPjAQkou5LfBhAG7n6OF5Oabg6DTi38mIxehfK
SRZz2KxewFQZNHXxasLEtV3BMGj6zcrWqb4gzLwV5YvbteHoAdUtrNIkclfmOcoepD2D+5I1lo9e
bJ+pdawBe2teeRD2L3PNaCCzw+K4l0Urz5b9uAkm4Bb4kuFPHZIoQ5HQuC+2l4SF+1H171Nhv8ph
/TvVm+89NJq5MzDxGu3YaPUQgBV/llMn4q12gKmxgtRfnbwLS/HqxaLLrlPWRToWvepKdks894uf
qdDbyXPLIpWWzX5lvCZbg6X8nPFU0tABBs8/pTNex5Itiy3bF/P8nvC3W6P9uAx15MCDqZM4Ss0I
5mwLuv5rHAs2YsZ4YPbZhiIWdpC5+dlpijgzoZPvx/+1oJ701roD49958izm5GhZGCYV2U43wbJ7
nq55D7h55H3YZDQbA8PIfDJB81Ptg0J4mP9yEtjjUzqd1bux3XX1XnLzOYs0Cq42f1GJlexa5m/O
YAaDG239e1E9usVNynonbnWrxz2K6KdOHNLsKLxofNXMYzlf9ORQKvtC+qOHABe1lgv+Yf/pqw2L
Ni1aFTq7zIxG3dhpYhz92WImsvNATmDhDZ6wnUV9/64182Tn/UFrx0hOxXvRr35L7wRzB6TrPC7u
TQBw1PbzVk+xstT7tI8WznexFZfmriPo5FOOgKAfiz+e1H2rbyMBJ2PWekB6WjgrOvjjw6bb4Z34
aLcyWpcmLGDi+7k7ljQb8IYnFcKhp8LqFm3Uet9Wem64MUg80c30lJuQuhT4hm23qh8Dex0P41od
jeRD2X5sdFPVtlIZUW7p2a96LsNtdIK2hxQljoneqkzscz6kIG5ruNxXc1b81Z3b6ip/UudZ8Zon
U380xdlc3KCE4h5bkE9bB819d0eQg2pc/S2yDf3JmZSglHJvOZ+6dphA60WDEUXyrcpfdPNhXTjv
BlvFqfZbbXN/nP7oy3zhLDAhk7uNya18EMW1YRDQOaMcbrwtYQe40XbOiBbTYYztlt9d+cfOifZE
86Z1nPUeaw+V2DufQmcfRrJUlH7MpgPacddj6Lwrj7n72mrujr2IOZw3BWYLQy/Js6vH+W8naa95
S8Oi7opKPLT1Z2t9NIvnizr7VnqKZZ3cvHTe5cunpZxIRwsy/S1z1Itok73g3lb078V7yDbtne4b
ecm4G5UcM68qdOf+UEDSKgWQ5gr7nVHVTRGgLT2RkKVS0OFTCRCw3xrnNa1/GjPbDcm1Bg4rDXkt
NNKmqJJmidM9/k5ZPTKbP7W2DBJ18jcMptZsp9U1xu5KqBJ/spl/3W58cBdvbyfZS2vJE1scR89w
Dup0dudXWaRAB2Ap9HaL927XP1bDNTi5uRsVYMAjafF31xeqaw+sZlYQmqQKG6g76LVRq4Rmpryg
xOAE4IjkbWGcWzrfsqdLOzHUOlowVfZhqR4cHDU414tDVmWBPq1Hx1xOaTUfJiV7HluCKZfbLJS/
uvDC3plOm7qBZoq96KrT1rU+9iBkCJVHshHD1A1N4URKU73MQ/HtZBvABbICksCs7bua91n/UTgr
c/V8VUfDH7tvfRh9l9nAhTIS5npV8oFW6s1yYbmJpq8Sv0N00fT9BeX8u9QfFceMcq2N+cG4Kyso
GX6L92l7uQ8MUPIfwubaldj06t7E/TUDeqEVzJjqf2ijDrXevdaeERWsLmI5BpSXmN3R8r60Tey8
Kd8PYkSJdBpX47B042vZgFYhPiim96pU92WrfDuKMe5c77ntIJnUYsfmxDVP1Gu7HFraDTNBKghI
QJBavxcrbiiyPgO8x5qlPBW6PI5De0wzcn0INRNgAm2n7Ydpr47LQ+tMxyW7Gl8toO+iVn8cKA8u
i90+qAMduK49G+kUowg499PwszZRlSK82Ox955rHbNyizlr2qZvFrQ3ak/tp1l2yOdY5zlKFjWTN
AfiHl7QW+2hM6JnLuGUtQRv0KGndk7dqgepw0mDSGeST42sjbGy9KbuWU0obxLO7Tn+NRARxaQ/H
peT9KZ62gQJDypyX9Y8OZU0aQPLLZ2KOcJtavAAQwi08eeWU72ST+GwIeQg/pnp6Qi8SDnq9R7Ac
kV8XKJa90wGpFV37JbblVFC0NGV7wdrVb0vUOor6B0IgqBMnoPs8dmiHYCdJ/nxclgrDp+4mtOHs
OOiyVO04zSMTxYe7oAGt7TRwB7LUFH0NK9keOkk3bSdhmjNwV21olfbjPE2Ro683BeVGcuuVGduj
FFHYOj+XmfcxuLiuUtP75VWrWIBr0GdNS5inX9lEd8LN32pqmDM69mZcwys2innWdPF7rRUEKK8D
zWZeGEeS5DgCpoNiwTInoQ07t8nvdfuaFOVIxxTIKom2BrGPbhIWPjffZnbHvcWp0XH/pSVTspi2
ZBnGt+b+5GU0deN03JwfF/lS0677QW5Bi/KoKRvfHja/RRxUOQ7WkPobIr/ASNxgbSoeT8+5afMc
NJIedL8wmiSt+C3K9pAVWmALqNZi341YtIgKVu/DFdSmATA6TZXD3Ci7qY1WMIuaTgCiZOHmaBZ0
TP1ejo9CZJdSYpXMdTdNeF+Ga7aGSa5Eq+cgQKrDzs13WHwflDsJlypvHJpBW95s7c47o84dHixz
iy1UZygvYi7IAzHnARlqZan4VT5d0+QwanOULE6s52lo6emBZUaSH2Y/BaIHD/FTnJJN0UXmfUtL
n8hhtE+d3lyTOg2GT5cbckIZeKeKQNqRBRFN2r4pC3mD4l7cgRXy5bHLSRdHv0W48FPDbJ6UIM1M
hg1ueu1jP+BIb8++M2xHxcKLuuyei0nuxrYBQPgwzY98oxF1GEXUwFm4pbZ81+gxJMMb5gzBMDtg
c5fSsfxqml860ZwGK/nLtkDut2t3yM35SSmND32kVTIaez+CwdSqGg5SnEh+3PeT8rBKuqIGs4Vy
O6i56uv0Sv6SquFY6Gz5cuF1pnDwi16PiDEF1uiXh9yVvrEaRyUFzHGzqGSKLKJGuHTiJRhC8pUn
U1QzlFVl+qpU3q53NtQvXXDrvWbfZcbunhJdbF8lArZ1nHeiJem4OM7wW9J8N5XvDiBlRcHoNb9c
Te7TAqa7/5LGHosvX8uugvqZyDHoPER0+ouyagfJwllu5Y9dah6cqfAdduZtNl6TY59O7JszgaOj
E/VFm42dnRVHs6yDAW2cmT4b1u+tOdbqHPUT/1/PKPM+O+9ZL5RDZ1m7pMlg9h829SntnvT1z9IA
Cplh4TF3mEUgubKLhuDLGB+nzf12aoAUKgOtrFh5SJo/bWYw5VvPWb3EmWL5tI+XNldCtsz20sXu
FVLdsIqznMfPXF0+cKXztQUHYgU/TSLDFIgSjU7Q8faKciFennEAoQiHWbcJds3pXWxOfRwCQXq0
85LPvkdkJVI+73txso8BaL21Sg4TY7oMHH6TnJkT1t9bwrEwfrZ1SivVlBcI6tIYHjhQLetZVWpi
mDR9t63kfLpz8qsycWHi0awfEIdyN6Sz31XyhuPKc99mF2s1dqPELn5U47uc0e18dpRAlv/O4LVD
d2IN4s+4EjbbJabYld0d7x6oNJFJp9ZqNRYteh0qm2W+A+7ebGvK4zJT0/02M7zaq/q2eOZXWqpn
kWUf85i2726Kg/vmvDVeL3edYvUHNctAb+/b6oUt98kgwUab0b8LqdInS/GclBV9l7MdVRi3LEYg
z+oCM9ploYFvESHDkB7C+j0tprqzzHq+aLzZNRvnQWVPLH7BFYMqVB+NW0VOW9w8nNUjpOjQ9Bxz
W5eCx22gdyu01B6hRlVxGiSlCNbEcBixxJc7KQlNo+s94VmQo95HxFo03H61+UlaYHYqpikJ3Ekb
Azd3fijD9sHSUpQbGZOPiROResdWmxV/gW1I92XVvWc8v+UIDmhJFcNbz/cKw7dpJ7esDFVtO4nk
TTlrGfCf+eXpD8KTENa/0upxbdeYzie8yy/0sjvaiQwrEtx6uNP63qGj4eE/iBLSZBHx6lIvvfSg
OzPEt7pTzCJsdR3tWYHP/LtY18jOuqNKP9vZx0bljgH5g8mHjTdiLZXPybwkcZ0u1YvpIkrRF/Wt
zhkW6zdpUmyGonjoiWINzAK+Sjh/Z8ERZq/m8l7ZYxNCbGEyYHvBojTIWrLbonfMhkTPrvcToRWn
fKoOpSeM/TwXDYTmOkVKhlfIihLRbxdIrrYcgrkYp11SQu+sRm3vUskUvI7Aj2hQDdpLOHW7GqLU
eO6RJPca4WOoDbQV5aOOKkm7ZWoxnLR+/SwApA5LO4CnYYC4Q7CmvGgqCnOt8be8c+AxSpVhrzFC
y76OuNhzszUvK8oXmT7kULcGG2li/ruBudUFBsXU/aIBCaL+eeBrySZDt0ePvF7ujRVgIWvaJ0+y
stkBaMywggsJ5jRCDueCMVO+TTV0LCpZCiqEgsHQA23+qZhDhwZFn/lKdu9hEVRmAqO2pxGsy0s/
e3QOLu9WYf1RapLsoHmqFn2EGrhmUGYuXcGXY0D14uDYpdZOTvx06vp3MXtbVkio18OYn1brd92I
qG0nPIn/zmiyFQtdjveqFSjsbX+1HOg7cs5SCn8Hzs76zMo8vy+WCOhzt/b7qtkizWD4zrugWsDJ
4PkUAHPX/NVYfwoT7kk8UGCH7qXu3u/mnVimHO861q09tYkJfffYZqvv4U5huBVCY5pY1C75zCCZ
7Or+wBqa36rjOXfOnNsdpF1tFEGp/l5UCdL43gLaGqUKCIl8JXmx1QHG5teMkY5GcRxtUIONcWml
oJsY0nPVRtjzvIn17ocRQqE5yCWn+4LoQPMH++pQLgyHJPgMRn/z79BzM546ZDiSxAZrWXbVM4iT
ZAYWZzWPgTCs5GqD1auljDD426/mfmHSd6zfs/bUOaO/FhYGOJENtd1uYWYYfp/MjJ9HT0lCmvid
53b7evR2CtXRBHrOvu756rU4o3fgwGerr4nL/CsriDuA08BKOCt/4/bB5v816R/uBJICwYH8uO//
tDWLB7AXNZSbWoXGNO40ZYb3Qo6Q99HKpdGncwJyak87hb1VIFwsVTsuzWrxPbwrLeLnto8mTERc
RLZ3JaYj6SLeN0BpS3voxiJujc635xzZNghi96sYj32NXUByKlj0AITqtDidv/Xk1t0SeNuZYrfo
l1Wlj4RCkoRHs1JhxQubAoIZvdueFIF2O6sCZYid5EVHLOJw3jclOrnqpS7mU8mInnXPcgnN4e/W
I6PXb3321eenEZETOqNyuUjvO5nBVtPOr80GNomNS+ETVebDU0QWKlt5sBFPNgiNv70RV667xo2H
eGAyVywR2d6PXXG6bICcq7Wz7G81YzBcQrHxWzDC982pMEdfM1/VdZ9QzqZsPCU4tSZxXrw2YvUt
xtBSj/LuByWo37iMTYfWRFhTARhFGukfSbXiBryDtW2B3LJkv1kolE3luHKUTOqjgoOdgppGuxqM
LKO7lwjThl9aasdL9Telm52E6yft27rEqh25cq/mY3i/dTZY9oIRSO3VwO7+rGyCDNji3+G4kwey
maaaj75PYuWg/xrKHwqtr1tzlHJaGnnLeMLdUIx+3dPaabsOY7HyZbO/x/mQVr8tBJ/9V8tyXuvt
0J/atRkoyavRISSx+kE9OPO4kVvayAi4YMzX7ua2T45Ux4M2MpUM/fxXLh1p7LpmHzVpVUfHzbWg
havtnYZhi0kospIqYzWmUILhrp5TRPtYQvQBsnwbqvlhbwoSZplP0BJW8uxZ14UhydFy803JvaBb
wNr1PsWYrJdfmVW7b+PMJJWk/a9hgqbM2xZCYFKBamDNWxcE2an36+o+QG1br5P4rTeFQ8CcXgfL
CjTlKo+93aRPZvXXS+YKAo2jSjEFm0q27tA5zj91J9/tiuqJPIx38LElCNLI7ecxGdx9NtmRnY4f
GsTqZ91nrV8zKZjQWQyWHZjbxIGvZKoWZvqSRrW6mxZUM9dU669yelV57E3+IYaTw4Q8ajkPA/IJ
j78HugLgVoeRdlmJUj/XUj00zVNTnidPIveEYHJ/3GLvqDfZli+SJSK72U6D/pPgRApLtN+WH+Fg
BvnCXrdbfZlK8ZhzedFEOzTzb+WC1NVm8WkKJwMgDinNYs+sZgrfNp9GhCQpa0oZZplaeWnWN282
Hzzvt8LeDiH0d2LxXhyNCo841wzLbDkPJr9NVp/KFfkJOu7l1qpzE+gMsiJXP6pBf9hq+HMxMDNv
uKdbVt8hjSU3rGStGReZnW1rfqW42hdw6960pvI8z6wiZtutz8djRlw3DVFBfbTrLEpby4qrtej2
VP53oQRj1S9XazIK3914c9LRPhSl4u3plFP2ls55Uz7kM+cdOiKKn7bAWJX2cyVovZzeCloFLwu9
69aj1/OAiJp5Re/J5CbAg+Ua1blVSnFOoDk7yeHMs6D5OlhjhMv4rlrGNapk+uZ2c3vRpyEL59Jd
/Gmrzq5BJu0GNf6UmA8QWE95JRz24kaC5+6Kra1GU9ouuukrwr4ONVh53S/YUOSsu+YnrSG8aFky
fXeXHY+r7C7VhvwcefQh68tP774HS0Os7enpjp4zbrxTwdQqLxlaYbe8DimeFhZTWVgoAoap/q3J
OWXI/JSWugK/loEyWtueHAPo7LL6BsK563GQZfLYQqjwD+JqsOSjvbW5RQhafuOXy+n23BXAP4+G
hPo+DIhn7AkBX660pxra0++5nAzd0qJj1PZJ5kDNNAASeXbovEb4eZ+5O28go2sbFW+XFikgx0x4
3ACcfN/8UvBSZTqhU8RoZIyYqMfQKTMUGFn1zCLGAb0EfQTCz61HmtCSLuoPWvvRiOLIZuApNal8
aTbf5GobZ8euuJBdqKSFd5iaGh196TOnOnCzaKS3FGaa2qflyB1Wkte7Ocnjf5+bvWoCR5TPci1h
B+8vZcV2tf/vw39f/PdSWY48FfoioCXvH/77ougVqBRjvnq9550YPhZr9+9Didym8VONFUa7JSGG
gZ1OpoXTHNVGPU33l9VJtv+8/Pvafz/996f/39f+/akQy//9Y2TLZid3OLUGt+DO5vKf5JwgZtHG
glwOBVzDMcTN01K2FXIaPr9bjTZWerX4nw/V2kHb7WEjcnT7ZDdtaRejPGzj//yBxvGqsq3gVvKk
dAu7cZY6ydN/XuYi8YtlRhuss6YzSNs5/fuo+z8f/efT3OrI5KTdKeY6zsr//UKeZ7nT3VRhtjTL
2EJyBTBrxTBq2x5pdNJIEeuKwnrh/cUq4PqM+8v/97WkV6qjUs9g6YVDqRVO/O8j5nhgqFKCSYBn
mMw1vhSNoUe0CO1+KKYPYl80gcWnEOepciu0jwnpZTpGuwCgt2yyzNhdy3ygfc0tuNfFjJXC+H8+
z9Z0i7P3/37Dv5/6961Tw1OSaHYTbuqKAcfk/M/LtHVD/D05EE2JWsT/XhbPYBL67+cG1wB+dAI4
MNlf2K+J+kfogx5bVsNajev0CFor63mb3fdOCPQMzCW6+ag0tfaQZOAfWPk8zIYTbloxPpqGyE/Q
tr919oJQiaFQR9ji7hfBAGINa3VJF5ZWJ907EeOAQpkdnXBZUWSZWpGd7UL/g0DHikZTHX0WLABa
QTDjfy8seI6gQArSh6nr4zWvXT4k5EmfGo+cyl3iDEacbuNnWaYCdTRiGbQSY9IqYZemr2li9pBw
5Rw7EFwAVvTxjbtckmFQwgyE0S9ydvzUbo6HCWFMr6hP22yrh9rZjnWzICsY1/ZoO/RoHkLTzpZs
IpfAcVo2Rm1j7C17QzCm9qQup5UDdTxdi8Rsj/nyYmeu8pai925mpgp9s7I9geA4gq15cnS8HKFv
oexn+OXQ2LxIU9agNVBYm03ObGYwWwlFv6Yl232qqi7+RvrASWfq9TfsLI+uFJHo1TuXkT81HrDZ
uInq3GJ2FCBPvLWXzREKTfuShbkFSp9raBrdCpisH8ZrVvn//mprTFh+SFQrbjp2EZZ8e8FdwjpK
7GoAPeYXW2GdBWnKv2+UPTC6xrB5bHTULkYr7L1VgbXOHoiOZCnJZZ4J5548nXFpRbSaCWKXAb8b
fIyzxwXhFt18/TGoxRRqREZEWU0LWhiKfajtRr01Cs2p02/1nv2f7eY5ImXLlpwFKbYPlVSsR5tN
SAdNW6mP8qCjTcu24qetUmTVmlbe2k69zFtnvPNe6GFbdw75VlCTptale1raKdBtgWSsKl/Kdh2R
ct61pkn606jSinWkwkl9BBwC/y/b8VIYUkGAvb5Z9VBGYzXL3zn7MU7XDLdUlE9kw7pPGggRxrQO
XMJE4qJuzHsd4KjjYmerbj+amOU8OihvmQ2NOvrv1/rijkrrFkqqaZ2u00gAZqqK27zB37P33u4L
oJHbv5exznokCOWTbqgbO2dOdrU3/Zzo963Rlol1bLhMo5aq+5osr/OaG2WkiQFY2xRpXGtKGgOR
Y9lmjCtkPIiNQyEU2bnqiEGlw1aNy1zaJsR07t2nVCA1XaZ7DKq7C8qZ7tKndBFt13nhVA2gKjTa
0ShW3Xf0un3ohduwAWUNe/sOqY1D316SpEfN60wIYizWV1LA8qCbpvVMw58fjaK6iPvdWG5on7cZ
8Yc2uWgVhSEIlpzST6MEN0u9SYtZm2QRddXhZxvlMgttPCsshq8YxJ0nYfKiTyo04QQ0415sSkpc
ablzyzRY0wSx32FEou6xUPhYVpm66waNvdz7f6uvdTfAaeYmeuJo+8YcHnVFOLfGYjtJUQn8MNWj
kM76y2F2gkl1eFxerdFFlEpGo2/SANrF5Nwc2xqfSid5J+vOgZmC7uHvUF2R7ywlU+K8L1gVmlwd
JHVLL8WUa8iKoXn74mGdMjWex6dxqMCJas99SNl8jVXhjHG5YpfLSm0SSlWdH6q2nx9WLX20/xdJ
Z9bcKK9F0V9EFUKMrzae4iTOPL1QSbqbWYxCwK+/y9996eopiW1AOtpn73VS8txcajeulyy5l2XH
0CwqwjgUk4gtnDvH0Mm2RBT9x1RGb+24ROx9HOucyXdeB2OmnQs/eWJtxotuTvRInqQmaMqwuLsm
Gp3jbEy/Wbqiwl+0vExY8W8rD/Gj0HKXrfX63Ybti3EIgSeF3Z2tvC5eop6ADZIJl718pVaqdwlV
xMkBhRsLiROls+q7lgbqg6KFGqQvYZQ7RLPmnkhq7R10h3vuv0WKgeyGgFuBlSFznvxucI9jaDgC
Y/vTZAnJGgb9Ys4MTDFnPQfm7DFH81TZwS4ROIe8niChuzAjajMN3FxhVq7IwfTApnR0b0oMCaLI
/39/BaR4LMfoG5RHHJhmzu5G63bw0oYvyfEBzknXfpq1sC/Sw7appmc7oQdsjzT9AbpcOsZk3P13
Q0UlcpjdFHPs5Wl+pDw/mSkqz2xfw65rA/8jx0t/NU61x4GF69ILAdEwbHAOG1FdyixLL/5z2gjr
krJY7UVu1BZiOX+8/l1IbXEEQYlJLUEuZqCFh69HBvfj9ZfMY7Jylq/2/5/oZXLvwsZZT6PGRD83
9/89cKuhjVnUfNtwGgmCWMNta1HYpVMEbYvGcM6pzBkuwtTi2HNzbmiEkQeyp7ekKJ0LBxjnAqCA
akDVSBadf/CZh3g/JmOOvzQv/v+7YfRQcjVmSGT/XTondEs9fokjq3yXC/PAZ2aGxlf0/akEFZBm
vbOdR5sU4ERIfZ6nj1mnzZ3JMbOFqGilBAlCeia/dljK+3mcujht4YcWTong6s0P4xL+G7KgOPhh
lZxBWUx2keyXdvkbZVCbxCD3SWIHjK3N6zhfK4SfoHR3tpXvO7zIR1pgD5I2Jy5Cm3R7UuOiThMa
oIaI/dwQlmI+97nzEFekrz+YMjjB6/5nOx0OnzaXr1MdsqGg6C7k4LwxKY7ktYubysOsPJQeYS22
/mjAkJBgzz0ELlPFa3OZHTeO1HDCvEuhs3gPRKKeOr0ehyzZGuGIvQMZiYBx9LTm6UsF02E+GKzS
N3ny5Xp19OwJHytSXxXbhnkBOT5NLXs8jXWW3PiJ3mYLGTTl5jarynpZ+34/lbJELGvLTTV5j3XT
HtdQcfLDu2Xco/JURwm7NPuaFlYtr7mA2Xqv5/GO86e+s69mki4kqGNR8/smuSg+6YDhidtpul3m
0GHEGbMsmEl8cVvO5HaYjzdmWgjQXRbJ1ELZ2ad6LlmH+wfEYMAmIzl04AI+Pr9tG1QXPTHHU5a/
4GfSc7s2+bbUilZZ/Qb0AhGu2rWcjP1Q2XiDh2Jb9um3U1Ryqzp8BL5KztHkOEcrvG4768+UFifb
RpG0YX3eamneRYr7rBXrnejMVxhw2hoHRsclLv71UOO7tdt2U4xud+psWoMulttyJvxWeN6Tyv2I
FpOxtnUQ3AFan3Yi952bpXGDa0cJsaG8jaLw2XLSOJrXv06O9I7WgNkr08xRsJp8b1Xviw+pBLMC
1Ct7cM/pIs824YOBNfJRNuZ+cIfhNnXFfaqi/s1UE9aNmre+tI9RuAYb1juQmiNy3qoaVHicYzcV
RlN26xFvWj1tkhw4gJ87+wEqADpjdsrcXu9pc1zdtH4Way/6zBywLUvZ30Ze1t0nKOgYM5ydEhrB
JbEwWfaPfVFZn/aQH5xwfK4y59L2fRdX9XBjEfojie2ssR15vFxTXCjX+iPpcuukbXOjhA35pAYr
Ybz1Za6Meg7IMt5Stb1pmT3+V/79V/QlYixvrND5CSW02dL4FLCNOtCAmHEJyYO+Bg3sIKkOi1hy
3AJ40r1c40ht2PbCggZW3dzN2AZpU43bwl52jj/pPe3WYbtWP/bYvfkZ4IEkSAiC9ONunh6TYpge
wkjucqdtgJHPC9cnIlTDKXSyfXgvy/JtZwl8FXv+wSJA7t+Pxu3UMnHGZN1VrCad1gIYMrxufLWa
Cp6IDSg3eRyWX7H0I0ij+okPXKPr061yIxPuBi5s7xb4wokRHtwh+Aka1zvb85819LBgLTejdNoD
we1PATo8LpvWu7O1Rxx9OevCfI7KAgrdFRjMFuewzA2ft+MSjDX9XwsWQ7wUVr4NB0yP2ePKdKVN
jhOVvEg3xRWiFRie6XkOGGpsaaTlQj8QFHY2lag/ssX5J9xAQkZrZVw7iFu1jfG+wBKeKJz5K705
jbs4ZMWNo1HgI+f2O0MBkbSYR1m8Dxwidoyc7GKF8v4nWh7UUP02TnXUAXkuJbioVu0V29oT/a4v
aHRVdc/EpwB6htPb8Rq2cmMhJmbwiPy5U9vAL7+cYGFWdvEZ0VQ9GD1gCdDdXVQLjDmMlYmU5vA/
WC9taWjSFdWH9vRb1qRxtqDWup7zPKyC/vKwQy21m2r8sHvnr2Dk+O1I2Dty2AZtCk+4IhV7Vlsd
vE7qM6NxYy1Ag7jJLiurfjd23t6binwncaeMgXpctfrMPJrok4eh0KQ0rsHs7clRsgBC39jmZX6z
jMWTQ1naN//SwEoOquiYdy/ADETpX1nWH/kCiCLMCEeh4h8z7aa7NoLKs4TpP9c4DGIpicG7lvjb
+Bkys5m/RWC9KqMwgyv6NQuVjO9kt7IH4hQZ9x7KAmVB0/xxhw/XNzPW8u6niyjek4Ud3BL915JQ
6ojB3/m6wRWGr6iVVMTTZOPOQARLqmHLwIXbkRZxs2Rqh8WbLPKa7Gcx3asa5FK3aV4shtzTtaD/
ooYPDjxEdRb2z0A+gdhI4kdPFd991ZH0TSsUfhb4xDcfaXYNHergb9rM8pBWKE0F6TObUyQ8EPEk
8t8y9V/GwD+40/q2lDSVuqGWKAs0CUVHM8U9uUFZxqM/WTdlkb1aZUDbciyoYJpvT2c48xtsb3Po
Xa7RIpE4e8+d7Y1K+sfC8ZDqiu6Q5wOLS4jKGl3REYNa6KAIe9+3BOmZ/cfryt1T0BK3CSvcB3Mm
39wVYcz35rj0f3umT99E17bv2tKX5bgfAjOo7H7nDt1bQTW6g4ZxaFR6TuY57sskNrAUt7nESQhw
JpctpzsawF4rqz01FX1mHzk3WIjhOWT0RUm8cTBdjHn0uZiDc4pxEOgkVIRkRHuboltUZ4K9i70v
reW17QjJ91nFfmP4gaG/wntYCmwpnFuqpP91r25O53sUU02oMfgqJaaeQO28uQvQaREzWl5aneQf
8zS+LGydgF/8Y5jZ3Q667KFh2fJrzkUk8oHXMP5L1Q+lH9w1WGIVh367eNAhxJ+w4VoXilNb3aZ/
qp6HRAct0Q37tiMFAJ6juoE2h6E9CY6JeIJLYzMvgB1twEXlIhi06tn0ODYstdUisI8i+5Nm82+N
6rRxc6ztnD63IJ55LS2lmi2672jAciba6nGtlxtl24dCqfwlxzNqOITxSTKOTRnY10nN7sKuBKpn
ehvB5J0y1CUeY5qzdo2HA7ZYtlsWcCfgU85oX3JbdkU8l9Wrq/ojRtUv234yY/vcKgUmQfbuNtRy
i6/8+sHgTOyX5WZqWH+SxD3aXTbtddI0dAn6R7fIPsMysjcem9RmGNS56k29q/PvRZX+TkrgLN4y
P9o5iQUnmXA3A1qjHmWwbVEdqarQgdm/+8Hu9uPMh9QF7sGex51tw1myItJ9QfmscoaWY1w62Hoq
OblG1amOXKKA/lPb4h4Ji+FvniwbfU0TEhnDowjCVBfETT0pfGxyj4ZHIFE92Yyy+62Kxd/3roYO
kTzTZSEbNt+V6OKx1nRSOtPdITk9FkQejv3185sCGDdi5iDKOLAbOyLOKvyXLPRuy9HC5zDrf8zO
TWJfTDBT1G95Tf1JN+i2MwHijS3dd8cZ5UYtKoPo4PzRY/WAdW5EWIRtt2TpfSkR9pq1uMjWroEh
e3sr9d95kSsdwuKjWrIaZBKem8Vd7wD7oZeFAtWQB+CwtiIOegKspH7PQUQfFDaX6XPcn0WGI9Tz
Y07R2/Za4QHx6XCwwJ7KxSK2GmzE4kP2ki61QxPgw2kaG20ES0JrVThjDF7PkuwpFJH3KWrnHa0D
buS+C05s6qeqlf3ZKuldwT1YVXXbcjuF0jfHcta3EYuUgyHOVcGHSPSZpfms0+gfA8/8I0hEXG7Q
oxbHfUZpA3SYSXbu8mtddX9I6/G+6oP3MmhAt6hD0fyAd73jWf3q/kP0oE0qUjYEmmpus9Y+h6lz
VxX6dknNg0qcbpdR79HZ9CgXCfPwzskeBzRRPBxUpGU0yJ8OGthQ+ts1MKCBWnZXAApfxOCQRyah
Lpb0f83Qfk9LuAnpkO6lwkDduJegSM1NXZ8aLyQE078vtFe5gP53EXDJndUd4lnb28Wivt5a7BjU
BJW8N9BkViMOJdIEh8ABbPMVVAHoiqSTO70w7+UVj08dq4HyPxMds4ZWJmQO7OoUZl94z4B2pC7Q
A2SjczjO64YP4AWXelQX0UMts7gxpNhM2MI0dIInDMMYSXBabKx8eY+IOnss9NV4MY5881Pev6A0
Tiwac6sGOFjyhHNOWXAxW9itsGDQTntaBklqwoIya7f2n+DWW3tW4EqruGAyr67g6MRr5XZniqT3
fqYZDw9m1wTtK5Na9m2Rtcey6qKNAbwSVDlCriR0Vg7n1XJ+VgJjI2OW6LWWJGoyiv/VTVmor1Xv
U231rAVBRcfE6TBjK19si7mrtn5YMDwL+hOuu5LTETDExYUdBjbsuJroSWQkCnwrWLdm8DJ+GIpu
Mw4wzDqcogPGuB7VukQ73To+XzxMEWOUE4AtFkc6XTAAYwzfa/FogoQaEQTJxo4YjZT27+GV4uNM
ydsw6C/dYTHwR9TXqtmXcjyKSj4Pcl4fdVWSdxJ89TLWmOPd+TAPjBv2NkXlO/d9Xp6TZMZlPC5Z
TB/m0qYiYbygjZmkr36FkaymYbozYfXOnsGNnEYCY+bMzdj7ZyTKbudG/sXp9J0c3rxSCsh6UxwV
Bl98WO/TKf8i6kXZL5qnBMFhlxTBnb66fZt87vfQTp/HBkxSVEmsngmq+DLYtwMAxQQTzCFKHbxp
tfgqVlryMnBO9cRirltx4iFkWSmYPp35f9qsSdgFUqCJIYv1OKSHNAdZ2aJYVSHh5cTvSZglFp+w
N5Fw8GCKt5K9OlyrJ/p2xIAiolFW1bzoJuFEINEjVyZOY1j7rZEFqSkhndD/eOlm59JI5GqboLK7
lmK/oqOj8rWH0EEjtotxIdE09QdW2H1kRdHewoFoa0L8lkt/OplNeTcoBttFdD59Zg5dipnayhsw
YYd56x0LFKoqZWfPek24AGiUyEn+LDLby1LZx6RDltd0VFdXfxdNCazqsSMdt6V2IWQtSTCmTnGu
83nP2a+MTfqtAIDfiSbbNA7ya7OCsWsMaIcoceIqoCGpStQZUdP+mGsYFcm67+v0rcKtUF6764nS
jzWbdAodusYDB2+MBvu5TqJyN0x4UEVWvaiQUxuGVGxKxLoBNQbrdM4EAZQkgMNo++phLK0/dt1a
5EaCeZuG7eNqNbejEV8aGW3bJPmyKSLx8N+fIAU2sargkab0FOKAVspmyE11TFkyE2mPmzDAuDUs
hB3TKmVJZ0CsnZi940PmaSta4tIu/o2DAUEL127AUd/l2T/Qk1jdnHC9kh+P+G2mV+20NxR3wOwj
DD+FR7zNafE0Zbmr97aPc9ZWDzrHzpTa+NWWotivxDG3TgAVcBLhKb1uV7nNldMpGSnlmn0zjfci
n27wRJ4mq5wf8mX+13EypS6Q28AJ2DMHsgNJgju7DebzUhIZ80YTxRI6LaZILEE5G9P19oDd0oK1
uXJ2Gso9WY1fuR7nvQUdoHdnAa5++pev6n1K3Honrd3ICYHH1KyxJg7XOtT1xgVU6VaYPQrMPFFy
R6uI9kOYXz3aJCBYFqfxr22nbzXEp9thVV9VWy7UTeNjOPvl2e/VbRJ2WO0gDuZlX9/RJXvv7MZs
vSyDIGRtEomUSv2CQ6eX68H1+TSK2nqn1FxuVVjS1Fg5hYaZRTeFR66Ry7kyfvFAUTlXqMPLnAiq
MTUf2qk+UkafrRHig7Xa9nb1xyzmm0nMfaRDveMosmODHDTAiOHZB8m05vOhyPnGnlzjgqG+W0/p
eMqxWbY103hkxG2WjXW6Q2PhFqlvJjtAmsm82NdwOryF9+IDSOg10MGENFYdGBcvH8PuAa8O+Ezs
35bnMrOtjGWX92Gr/jkZO3Y41XBEwuCXtWv2YFckU1Yi4ilGJ3b5nFWV6EBt+pBtbt6vVmpOSw5n
aJ3/LXQ8N7Mewr1P/+FsC+uhKrz0Dp8tkJzi3US53Jc5g4Jtl/x4l0ILIt/RDUtsepcau4MWSHMN
59iUHzRxj4FkTJy7eNCjLJtvW8HNz789ZQbn0XW6N6xbXrrBNqkoqySmj769Lhi4dcq25usLwoZd
+sCRMD+6fvfiN0LSE8sO7szSrJfgvqrTh7rC0OLS7gPjwVG1A7Ol06JCIWlOfffVFl92x3DSlqNe
tEYh9gLnZ2m8HzfhfQwKoovJrsREr9xJV3zNXvk0KI98p9KvvU+ifFVQYlsgFviHWLlRRMoK+1wU
fYdhgsvQuffL8hf//ZuV+PupKb6g/ffb2QkvDBeBKDKTDF2U4pGzcS8MnblZHNiJYsKQpfRLpZm3
2Iw0CjGr75dh1a+zO4BzbpYTmZk7LPsY+nUz7kq1+ttRYe9Fed6UImEnATe4dxLYJdz32yL1tx6m
eROgsecpsfqhYWzJ9XA1EVrYVWuKY11Ph4rW4FYORc0RuL+ak67/IyRjWaZPYrLZWnGCBlfJNuzP
tKvmDcFBVvUS26QzQnsaxb+2z/G5VskX08ZvmfrhchKIfokrYCyF32rrT3oQMTYFaMe2FjtT+j9L
NT9j6CEb2e27AUurszxX9PHjwHqMrJtBIpFWCWKvqhSe66Zttn4uQN9VsPKGaTrVSeKdU+p0leTu
TcaCgjNrJDWAFXutOS+LXm2XFO6DN8CGpDMT5eqzthFNp2W0WIKmm9WEFPuWZ3bOITdtxrycMjx2
GPLtglFDkV18oRe3kCDg2I7MJAhasBo+oT7bDMySQmXZTBA05hoOW60w23dEirCT85ZQ8vG/dzlD
+6okguGdrIfAlG8dJmRT92zUCnASfpxdzhjDaAQqZMIIoXd8KBsig6tHZ9BvEFkspGu/JdnIaD/M
beJoRAjDDUscF8yxuSSlXxJjLTlg4D78zomLcAZ9qLIAzal3L7Zy3qceM2fXOXwUQdRvsFqnKMjr
rh+ET15KNVhcCR0sOCupu5jUsLBE5ejSGz/xKPVagoSThz6UkBbOMlxjTopJxgqvsfhM/Kmq5rWD
JaYcqzhrB7QASR+uQj3gEJnPPm7GjevOn5UqycG45Yfvdv3JHdJvOydZaXES1sOusWHh9GM7HR3P
vk+W4Nj0/YtwkKRpHQJQSO80x11CRupP26czQKzwU9bRd1N6oG3bix0WLzrDBV1anQKhVG2pIQ+D
BL1loHXQVqIr77Gt8vzzaNikiAhX0vA0+8nvSQ+FJamYtsDAgBpkY4dpGQy36QH2hgFIRFDIJ3ck
vzwZi6qPI3ZEl5ig2sR610u4CfNl9Rvvyv9+tEqSWIzmw1/svvVjF3JRr6Mpqx8r+VuVPm6jQBAg
QKUEEkj6t7cDEI4TiZUMT1Y6Nedxkf9yf/odJwyHWTvrbdC0ezqKuKKjwwBx07fcLzqA36k9Jdx2
kM6BGdcBttiUeIxKKEWH7sfK9Y0lm+iEn+fip317XkbKNiWnR2sixjdayLTpX0wg52KGMhel+Q8R
prfVyS1ySBZ29uATNxknzaU71awcaKsu1ly6LD2pkO00V5CxprfoczLuX9932JemkOoKQaSa/e+E
En474e8pV1C8pCsk/sXkwHxjBq4qWkMG2zSxr3nvDjy4bT+hUQXuZszm/9at17q+EthPFQ9BMhE0
X2V6h6dnz4XwDpgPiNzZCwsYiYd/UDPgFuqZHmMtn4uERlKNtB+ECOvMXiJL2n/NFXl5w6CWWEBm
8XkLg2CwM51wgGQumDPvn4oWGY+J2HqDPlccHw/rkrxoZqWdR32c4R3eDE67BwWVnbxx/k17v6Cp
FgUIL2obBdn0jKsel5gpbytW5iUq+kNnxKXUERG8Fndmjzd365fmxgJdNo7Puh8HlpM0dl0vok2y
hQK+KTAQ4WR5QEs6MRQCkF4H+VvbwzUfCrMur8xr1JMdHC3zVqH+wGOLLq5vP5Yu3J0+CX9YldGC
5YoxZmHzGiyNYSmdrThp43HgtlkTKAMtMhKlIwG6C4DU5VvC1Y8LzQS2fIBrryydbOnbj0fKDnQB
x81iGakf1fINsuqto19KQxOLVs4AZG2NIHOS7gg9sQRdXt7kEyHPEi1M5h3Gian7OyISGyP+Gguu
mmIV5S3Qtx7YT4YFx43Tc4/PK7QJIib+yqHMy/1d1yPJ90QlDV30q7gnOmB8M4pVMy/7sAKTOUyU
FLDVd3TpbtuQFVb7dxbvcSP7iMhcOh+8uml2pp692KHSyieM8yofwe8Z+6v2Z2D9IDBcTGMKZceg
pwCA68K4mMNDv4LTaThg7FRhvZmFRWv14WAQv4H8gOYWYrVoRhBfZq3f1/VQlM3f0QQ3TspPqzx5
WEBZ8YOQXxnNC2yEVpa10ikbk5OyorPICX9VmLOj1PZPdro8qhneiMC0swkAlza2eqf2sHdzSAIJ
R0eN1X6c1ozefEhL0aP7PryOeffcYycCXgHIaVxQyLR85nx10FIAgWfoGPwIdea4gagivZ3F6QdZ
gyTUjOkKxsptsq4vrDTDplyYHVCwog+5b9PkuR6MS5IIjl/tF4tVwOu900QRvnWTEH4tHJyN6zSP
lTkHC1htP7/YBWGOaf1oss/Zck7uhEvOsTklK6V5+lx5l6OaUmCB8FfEWTxGL1iSFsyc032nT7+P
6PXw3JTh7npztGRl6GTVOCnm+S5rPm12yK1Lx4l9v/twUHdan5xgUyxveaXH7axZWYzbwOnf5hko
/WL+w6u4rfLgcg0Bm3m4BcL92o0pbKd+V+bRdFyVRRIUTbtyATavqfkM+mjZYHlbVEAuC7G2TYIG
rK390EeXKYuABuXDWxbCFY2eVWZ+Suj6+/aDYWU4zUaAvEHr3ztV9kHR2W4bpxc77X6wggo8keZh
Ha0HC3QoZhdk5+6eh/AczN4RC7vGCOgTsonozBtV/GkFaWd8FulVRrC6eZ8JjtqrxHIkInQkx4Ge
GgDyE7b8pmUWW1lORzRXR3lls5Y/M5rrYVANdZYhATdlKKYqukpM5pjrTgLXOnBogpLl+OGh8zxw
viOI4tVRa+xfO42j9SaqNiI9gxKUDk12strXqppBk0PtdSiZKKKgjEiaMnRxDnYP47lYWUnswEUD
FONZ0F9cJrJT0qTVdunm2yitntLa+1ev55ZMSsRNnqNMbvssCoEBQVb3DQpthrxDhU22r/OHY1VH
t4MY9Zlo6fWgDnARFf/MOK53e+URL1U37Qr/13JB+UVed2+EIKGR6pdMohe0k3rDAE+0KWGNWVFb
N32dxLaPZhIgR9IAMPSgAro0BjY1fLRvt6S/hP/gJ0wpm7xwfqmQjuLMTAXsAhR5T6DqU2YxZzSA
a8vF7rsHmhIYCUL3T+2L23COwj0aDxmLnsQzk550trrx2nnffko2kQiuQ4CVwxJNqKVElJBEoXIF
HGnuSpD/YcXau/L3Fkv2xhwta/mbyf69yLwDB5unmckhrZOQjXUfeLInvFUopFkIvC3zkMGJD4aJ
jmnoTBhXefKEc0w9HiSmpiUKqHma10ypVIl1YFxJCPtUxnM9PcjS6R4sTc7RzfpTTY/Trwd9qNLp
XnRjvusaDsLGJKfQa39nWgTWQsuqyAJMwZrQYzVdGoJZHN5n8AHKiqlfeKeiFCfbRe+BTHOieoyd
CMU5GJxf3HQ+HxLrASMMdsNKNx2YohU3qvjNZutRNdVz4U7va4JtAE34t4mcZsckz6AdvSO+i9+i
j8oTVvZdRdbOkf0YEyYajpHv75wZiFebfTMVKIA3o249MKpk6JIQKyTJdUHMEWr+sqlH0itDB2g6
wspPI+sutVfrRrvWK6acnwxa5S4108eSz/QAslcb8C3D7khniOd1QSjwMHmsZQ0CekQSMMhtK/PK
N2tVAfvDPlu25XtSUqL3mGuZviQ+nX5BEVJf7O9B8EfN/avsKdWthJElxfDQWvpmLDmANLP6KkJ4
i7X4DOei5JGkwV/2mdx1Xv40yffGro5rl5e3mPK3OtkJItDbkkDXOIDOt8z3JMWn6seLW7pvg6CQ
nHJ5g9UaUmgTz0RQObd/E5l+Fj1un2FywIh6xU42eGYFvYTA1xwkhX1Pm2CKHTSXXc4Ha2u3wVih
Lj1brjWrt2X02pvA8Bu0oRvhm0ve4f/WKVz81UseCo/4eApQiSgfhEwxl8/aDumlIm3O42sSIZ36
Ad7jqCo/uobZFUXbUYjtI3J/Gfnvdq972DjEW0iWLVemBGTgqcpv/RwHOxkgFsh+hgoBh2TvXUI1
0Wm/hjKczgE26TYfkYvwsSzvqQeK02myM0AYxc9zu52jH/yACUeaJoJHzDouEkAxzOjlJL+kxHL1
dQdF/DIZyfbB2UWL/8bUFLi5OaJR/YHlsdtPNj8JVQT3Os5Rnh/X55/9Yf6nlvI+qqNu49TL/YQF
LM77AhFX/GBorM9ORNClR3bn9oTVIb19VhJ7T5R/sfPqLXhGE4yOYE0hIBeYFxkdFTbm0s7jw1r5
7T6kJJfsd5SXK9F/yzvJmrZuV1xMfy1ulvRlkuVhnCZ578Fp8h1C2KFmj7czfHJe3p9EV/wTTXkc
hreqbL+CbMygbOmHJuEl1QyUjoLPVrLcdFg14yobr8IxM4q1jI6JI/4lhhaQ0/WxMAXaVg0FKcUr
jrFu72vvGQD9W6vhMIGJjpXP4Up11m7K9Zdf1ggqZr4dx0rtlR6deB0xJAc7UYDACEMvjCMhP1ph
xZpSLcZk+FrYqLQO459iixloGz0tEOAM7i3sn8RuAkW6uv5T0KWP8zBw9i4OpvJqxRP18odRKBQe
4/yi85XPDhFhg4XzXDneegW6kli+osECkGKL3YoNtHlfvOYhPjikbTuWAeqzs9CwBJtwnR1knUY4
6NgQdgTrflJGSeVJ8Om50BSnEC1hCt9spPpD69N6bKBn3ZB7Vo3fbnE09HBRhre2iWocrSAjUp3H
wZXuUOFwJhWLO3mJILRa3avXQS0hyqldGCi6SG7qjH3bLpgM6flesAkpRhKJazXJ6fyOgz4W0vlJ
zYKyJeEOdoRuAXEEYM/RDebHPDdHU4wIYFeK15K7HQnx9qtrAy6I6hiKUXp/U+N/rSGzcho/p73H
8TkTNVuEV97eNTTkt9XIJtBI73eJPguwFw5hmhis1jVA5ryA6y22Mw6hWOLhj2fLxh0TXANbDuS4
molHIx3BGTxazEAHQn8Zcawwy961G/gM661P7HpLLFPrtPbRkyXReAlgRL17gDNhbdKivG2vc83o
bRClr8JXNH08juPKrSksVHDTMaCEWoHBgoAQAZrSsKOc7IK/M0h45vUwq0cQraMlTp/qda4UJUwB
938A2okSOHqPo/zjNfqfx4XYT7UfxqL8bUMEfaYWbSucFHmC15GDod5GE8wuBm65k1+xKCniZ429
Zw9JqGvxVIZi5rDk+iEpNxoKg2L0U4pbAh+23I/4wLZWqqz9ImleSsc+2M0goEwED+vUOQeRQldo
Vrkd9bx1Zf3gpR+BGe5Ao5x9gHpF92ol/xAWH6RTP3OAzWFOoC37lbcrvOJVe/T4+jb/S6bkw2Fs
ErxEzbgFITyQKgAQomndLxn9oDxvnaNtyVdGkzV+fQ4acixt1rK+Oi0zG7idy/HKO+2+lGbVXvBn
TT7uuUAAt8KRvqbfXYqFclgYJJ3g/lF6OOrrghLWZ6vXf1JngX/Nh94U8Gjw7my8P2FrfYtWBvsp
L/55hdMeJsfGOOaW4DFWztxsHXd1r/17RM6TRy7wBuMoIeTEpv53EZ87n0ArEsn/mDuT5ciZ9Mo+
EaoBOOCAb2MeGCSDyXkD44h5csx4eh1kSTKptOjWrs1UqiqrP5PBCIT7N9x77oXFGYe0QjKeBcCz
ozfHNV5HOoid7Mtn5J5/GmW2OMQelNXo3Wx3v/aIF7ROSeVwCqQoFQ9btoA50IMg/5FH3/PaIwuU
mc+JHz4+jCh/cos8AXiNLK5CMR6ZwXwjbdoW4SfHFxjxBYOzuCfJLqX6GrzlYn5Y3C5RMr3MVoaQ
5611BpaikLLM6hhDTnJyuY9CRF2VOiOMQLwYVifqfF5OeeowW+JrAUMKlNhZkyEwd+m94iDp0DHm
MKXFcsBj+5yDg+7SQ6/yt5qqIB7D8zSnb9bMkWSMu9J/0zZt+RBAwRDRZ2pwD33V5PdW8bV+c6vw
3rJeQvHON+40cAtmMIDgM7IZVCckNbcURpuk0p8SmERDsuPwgmGWAL+uf1L9eGFNv6n8RVDBS4Sb
3A3Fa13zLnS0A26jz6AcUidb56gOuGSoTs392KIetraiUDt1x25k67ogJTLrSuHxrntn6wf3AaNM
FTpXF1JJISgYFlWCHFlBdME5yMAZx/kfHNyj1/2GgjVor8S0GkjwGZR1lEly6Ozoxa3AOFCodrwz
dKRvJapryviV6Ox95I2PYZOeihQdZ33f2f23bT1ZxB1xmqyKON0mKV9PqKOOfJjMkB5lWkWGf9sV
t9NEC/Q3Y/R/Fbf6WOb839+I1K//iGT9f81Z/W/ZrPufcskybf71r/r/MIxVEFz7f/4j8/R/ZLGi
vAg/dJz8/Nf81uWP/Hz8jWP1/yFN32R45rmWbZvEe/8zjdW2/yF4SpeAVuW7AhX+f6axOs4/bChA
jue6NpsXW5Cs2/x7Gqv1D9ux6QxtxxE+d8//Ko11SeD9L1Gs/E3KNIXHwM8UtuM5/5LonA8VltG+
c9eFFO++qR7Yvi0L5/b/kjsu+I3+9UcJfiNfQF5wbSHkv8Zz1xCLq26AizI13koYFFjDdxgb3cZS
jE7L6ivOx99uItgqM4sfkFurPOXQShLIq62iH9TJJYoJq0siC/lhzokwG/to1PmxhkIMdImhUsgw
OQDrcTfJGQIeucPryaSw0BLsPdIYmau7IZyXNGfULIP12sRoOQtJ7kASFOA56nXd62idMglDhSte
xvKKCTJf6dL/muN6CzxrRur8mAoTmL7LCMG6zZqpPUrA17zi7puFNXRY39lVGLbwOMSPjRRfomd7
rUTmrMHzrd2KGU9oOVjPMnavFRs1O5BPmWcDDezAombSwj0VTsdaDK/MFvaxbwFaYC2V1i5w3Wyk
1JOHsksh9bq/aeDeNQjBVkna7mo3eAVmxTVWDuDscAvDrjKOTHPZc5X44ZLpoURuJcL8NBjnxkfP
QZkcsuphkGalTzFuZtv7HogZmsm3Uww1BQNP8PSb2kGlh3+l/eefGPV0yQaLTTovSjM9ICkpfo/K
XTkvy80YZ0iErZpF0t086aMMxcfgzYtt/JgvxFVTZO9VxlRLXlLX7vZkFCKjLSGuoIkl1da8b3tq
vBEoTC/H1yEvF83L/KYjCQwkK790z/wPEZcSdrHpNQNvV9akniixv0B1IJEidcZtPVCeD6mxMdhm
rRsiZ/BXMguvLOYmJDbJjlNTlahKDNDVECFE7oo138eWLoEh9/IaCjddkomeDNW+6pyyPOthH+U5
eQkQZeMqOVWwyVCooip1oGVYLYVik8ttChawS6olmovak4TrFdPrT61hRuQl0htyVVAWAr+A5Ghb
UG1LwZKE9tAALWIBcmCiozNvj171qU4w1LQGwW3tfCtjJgV1EJ5onch37Dwqj0agDlAV1PeZNTJz
us0Un2yZemCw0u8GG8nq3skZtUb8Vxsn7sp1n6qqpr4EvLBGp37Dpziu04wRTeXeTROKhY6J0IZQ
QtJyx/joZQ1Ya5r/Rv4xdPHaq/Cp4cOxWyzxps0yg3SSEVl8xF3UpG0J+cz89bTP7Kb5db3mzxhT
CZMnBFK/CqncgEPWrE5VNFawLKMTsjTcKaijMR7/cWT7XS5cprTwUZnyH+yc23GM95U9JGx1aNBL
g5pvcJ/buiGgzEivdVffNfRM68Bsv+22uS16XOJ1Fl8ADUDnoVNLXGEwIaTsGA1308ABUlBt92AQ
eZKLNSQJ5vF+cRqGB7cl32fw14XyXBxMgOYnPXxohnCbVlcEK7E52LICfBKJ+Qsbm0qcgt5EskGT
HBVrGQQ/NhyTlQBpg1Bia07xH+Czl9CheholoA4U1ShkWOwQuDlYzaffW08lk8YpGfS+wz3AmXct
e6AGpMwJ9ZXbSblsZWMGlWQ2SHGHAnVvzX8Cc3hXHapc0cwLFPW+XwIz1VUo4jOqYV9X9P5kDkCK
jJHM2ZKpoGZ9P1fuPgxZZ47xNljWYY3E6jYU6ktG9FbwcArY7vUfa/DaHUYqBiIsN9lcsBWEs1Dl
THgzxh7bwmiRjxSdsxnG6twaqt97qjsExeCjPYmI3q6Di2ld8lLCxR41g2RlF4c5uHQBOOYQB1Xw
7oruFGfufUJ2SDReu7F+cTpxUzn9E76zjV21e5arOB+WyKPuHMB6bC1KfoKYZ+j8bbgZhMRT3bHv
Dj5irzpliJnRwBLwEby5NcsNl90G9gsTz07dEpSR5O6BZNazyXyDBPUX1qTkyQDR51HxDZYBYcfM
hMgo8AVonkMQhx40Y2vGj6xAIisoelunru8Kzn6O3ujcRfl58Lnwkh5FpSQnJqKCjrzsBNHhszAG
E8/Jnpk+A3MwcFGiLpMu2BaQ0wQfqwF0EwK9s8ILxk1Y0UtkHEI1MT8S6b4vy4AFfcnN2aLFqDOT
QSgJOKlFklNTM+/+bgx0v0NtfPswA1dTLu9wAfRYig0zOUwDDTvzHUZi1i2r8RpFp/62ex/Dr3rP
2w9zys4R2cr+cBDpeAfehE9qwcu4xUfbNgdhLK36WN3KoPjuEAAxWbhvyupNavu5NsaHetCvdj+/
hBVerYom0XujJRWHvxdJBcB0rSv7xb4NWh+anAcepotfbEApaASH72G2STwtN9Kzn7TwUfivetgL
7UCoUGo8zC2JKwytLKu7ZtHTqMUpVt2dVu5NUfrXSOlTG/Evljtmnt1HTn1pGCgCjGJ8ZptEqmTf
EVuKuS4uqQwe9MzIKMNQpx6yQm69yX2ONJwgYLQVOXGVu4s92C2/KDlOrkwghMbqzeraP719m2BI
SksH+GvZvtqze+5HzKr4bQoZniOWHLA42PJXe6djX+jRjnruBxoEPnaofmLcN219mMjna6S/0416
LOz6MpP6Q+TN8IztfW8AbSU94Sbx23c/4iAZZ+u5YNtV2O+MPH/EaN2Y+bjcPkxBNP4IjG9JPL3m
mlFKUqU4hpytk6RPUYNTZjiw0cXP3dxjPn8cnOrqe7cgJh7DQX36CdssK4Vfk2ZXj5ywHPsMvPGz
w/QTKZV15brEeOHAIfNu7KD6cosQoGOpPq1a3XwrJ79GUBvwEAg0nrvYmN9b27zIJbiKEpB7M9m6
enoPfKhbQXRjusaPTP/SKxLges7Vpghi1kmuxaLWzCeHSC4mYL73FBcsqIhkmZm2HKMqP6DfATcW
7crmEbzDyk1xEpojA1O295fCCl9pzz4cA/2l7vcTwTukUxs0rwUk9/AtMDkGSYCDB1DtxrQ41bU8
x2FDQGWE8MRlDY49AANi+N4XyNz4+PoJkJgXnuMlVgR9vWtWr9Xk0SSPb0Pawemnx6fee4X6tfeW
ckTYt2XsH+QI1gwgyV5yxqQogVEOgvJO06svnsJ6wHSPdsAiLwpY6Sat43ceczTuhfnCTAjWfg6k
wGLPZYG/7hk8V/7FsXH+zQLH93CAQ08AKd4VZ34uNXEDthYsCxym0Gy1uu5h7KZL6ZJpEMcnV4H+
7MMTct8NCoJ9UsU3zJsLBrOJ8Rja/iXEu5jMIbeKzxRQ+w+2F26N/MPpgqMNktwlMh03I6rg5rR8
PQnQXRMsTjm+YFv7Ow/iS2aZB8S/WygDTzniT01kOwHzb3+NeZXxFUSEUunSuXeGat8tfsG/KwUg
wWopR6bLhJfAku7eDJNNY7jXqJkuYIsvNSetHl+nam/zZjIspT9Wr6A8170t7qHw7syQFImYqNkp
ve+cYeuMrGqU/YgVjtajW1Ttm6Qpb1ixH6EhbKF3XZEo4lGdra956nbqrwGduLnptiTGNdjXhIcH
mXjLcu4yFDC441dOFJNPikv9HYvxNlPTrRaQRebyuav49YP+NADlz1IQK43cm8K90yN/OmMrvOzA
QkaUQ36MYeRW9o3bmsgQ2B8AetPu7Tx4W2HS37P8y0tyQBHXw2o7aQ7AwFbHzrwgIN/HprslyOTG
8dhgjO1p+XdcRXcDXFMCGxDewR7q8l3MgdiX5iVfdA6TOCZ+uUQfX5YXp3l+Oxdx9OI5yQFzNjmx
foR7I04rYxZy2SmPLQB97lmL/nn5FHwqBiONSDflRq2JiTUb2g518JxvO4+IXBI78qTgfgesoMe9
TpY0CNY0YjoEjgcsiKCEMb6ORoaVk+AM1smyetDhsDUkLOvnuAlPvdNewCc8ZwSt8kjuaiqTUBrc
BNV+cPVJ2Ro+AFyO3tn4Y/zN8XRQm6wjtScjZSNKbpa/pcma92kIf3mk7MohgKM7NISaQik6gEJY
SfT7WYCzNCRmxVfVp8dGtnYyNCDyklHu6foj3S0C/Wk+mnPw4DMxrnD3UeZt7bC/G6LhzPp0bUCw
1bzpNk9Xw/66cWpm/fGtnZ4sfEHLhyyIByex6e/PnD0i75fPGLDztm8kRyQNWLMIqpZQxFhdm2ze
s2vdFjaf4ABNjfSkicdGjPmu6KGnUYUC7ykd4OMErGD6Wo0tIQFFfKO1xYUUHNvg24NS5IrovAhe
UTGWvIcC6ZZ/D+xhGdHvUgKcohpo6TjsutYDlcD3cOmCSx+NXEaKxnhW8FOiaLphTrAp42yHV+fI
Jpk+nV0J9Ra94YWFGUjZ+NkMG9Y+iBxH566z5YUV6waJGpjH+GhJfHgD22EiaQ0Bz2HGZ8zEPGpd
NHE2q4Voz81wYwaoaOpdBaYcuR3VJnNlxc2GXD3DeYYWbx+BAbR4cnKDIl4YRzfGa4nadXxtlb2z
2rfC43sBtx2dT+Bt8zE+A0E8OFhFTM+4Zym8VhaPfUZuD7DB5XlGjbo1eYUKrWBDnpqAr5TEajtr
F3n+2tfhbkJIKWAxL0sru58uavSPuQ0uoYm4VDCClIcUiVKKdNWvvAd/khfJgdkSE2Fr5Amw7qLO
u2OFp1y1YVl6BFN3LYqCWzEONh4Wyc7V2zrOr36cHXurPBbldCL8el80BBJn4sjAaBeE3j7oxJEJ
84ZWYtN0oGEryXOEhWzREpsRBGEwXJxnFi3uQH5Ug97cSvQu0J8J4IKJZOzU87bLG8G0ZmdngENM
bJ4oBgoF3oH4iZeqtC7T/C77/FRE0QH23xItRwU7HZj9M2knLZA3EazuvhpQbsrwIEX1kAk27OZ+
OQtrJz5ri/Bd5AM2k1VMhhcmKVesrK++9GiFGxhnLF1bVWyG3HtiXb1tQvLSG+MBytXeARJfLrjz
Jrlp8bisbUf0R3JS6S7wFU1TRVa8xhLpvFcF/O2KmBYGOStzKn+Q0gRrl+BYxD7fDhIjUGGPpYNM
PWMnuZmnpaJdZFtNoo5I09///m8eASo4ythslZCl0/GRb5e9ZtUBy8qz1/WQxph1jAZOqP/iIsta
+YN4Do3fyk4BffhEGeeWSQMrFh8irLBVrI2HYiC6y0x5F+ASrRv1wIDml+AOwypu4hL/esl6cWVB
5mKQj5dsipHczbxSDWVpfi5KYpBLq91bkCu3Hu0J5g2N3cM4i1SCmVBM7eoWrlU68feMfX+nCXEc
HJafnqkxfAxYeRQT9BTwcddYBIGbf9Bt/wLy5IfPeEvKCaWUyPC6Y12nOxRYkBxAOgZfTZxcHG3E
XYcRJ1ODLHvKf2bmdGzsDLZmOH3XkycA+LQf2thMjIQQVINVBI4KyYW4BD/sWbhDP1k7RYTwt7du
PUSvpbR7zpKKyPr5Js+wo1kcZEE5ZXeQLM7LZ+rZEXeZyH4im8/fHbwHS2Y/ZWLwHWRZgpQt/xW9
sdMLBmBGPrfOEArpHhdK3d31KR9IaUggxxF/nPMi5oerp66HmZOHycrh7Q3DUGHYj1/hiwXsNHip
Q4t7Owp48fRvg3iHzn1nerwaJ/3pEOLWQpHa2iEl8CDSh1GyL832o1W8kQbzFQZDwWPosE8qOeND
JK2mYAHrWvFtnt6awqzOY2qHO6P8KAJk+C7iQNhFX62c9U6b+UOR3EkKplXYIXarebcboz2YZvql
FJeATGJkGwJqp/R45wdei578eD927V56KYYBgysnWTSc9ns10ut5/HJMCfEGsjw2u+eYgRlvFLl1
1kxH5nYVesYh2sFAwmQ2vGokBGtAgugTKlaVxN8yyNBVBqcoCX+H0BEbk/N87dXFtTeeJsTjx6ZN
n7XhFiejvpR8gwCKkUo694UAlwM3OLTkqxFiyC8RIJxnwqiS6GMSyJHjgN+gyrGNBl51Nrqa/QvJ
HPH8JRo+faXr/QD7fJvsLQ0he0jzS0toCyBW/LVUGI+lvHdCWZ/NwECyyg5dA+ZgGEpYQKCqnZji
32muNvghrwZh5qtGLUwAxXdhWbWz6t6bPsyjoUy+65i2uQ/dpzwgqFOPjN8IKMbTV8M3Nd79Zudb
/KNzBDnHX95SszAe4mgmEiGjtG95y1rqpE3s7aIYsZLXYol2Q8/cYKStN/3S/2pCC6UZEUEKeAUw
nMt/z8zW3gKJQH0XFja1+3QoIprAWVrTGhWFYixfv0q78k7WXTEi64xGkkrnDH3TVOG9r7AerlFD
9Zsl9tSomath6jv+/Wgbkg03rkk6dERfU9fVj1EVP5Xd3wGgJISj4m1ok/CNRAnrKDSY9d5MCT+u
CaqeF2DOyKgyTIaTrZMvMz16OXUO+lKeb06l3K4axG7Jj3A0hz5U99S1vFuEo+vlZB7tfmto6LFm
k12ytiFmwj/1mZ5JYEkQrnbjQ+kmH0QaI1+auEtDv0WEwMZ1NZoEVhj2TNV0jSLn3UWjS+RfehZ8
j0MnplXKWKwtP6VrORHKSb4n0LPSuro1Bl4jJBWSQ0limWOyMVWFbkoswHjdbINfkLcEbDtWv8HB
8sdVtO1ViwkYbeZdBnbmUH+1FhnEXW2dc5xvdsxflrgcfQPrhmK5SqDN9ptp8blzD71XA5+uaXEQ
2SEPl2Mtj8cCrgc9gg6r4GBpvYXMLos96eZ86Ii9+z5b5N18CmlPxsF47n2TbTKSFri/mzbKfzqz
+gmcgXei60pU7lvyuxmgOnpnRxg22xISdOwUh7LVyACWqaAM/jDm4CLDY4Y2lWQfRdJrSkyz12TQ
KVtxxQgvwba3D+WyNpkYxwzg1eZUOcTZ8i57anlSEW8lHbHdPbWDKMafyPdAeZvmAZk5R5YgNWbC
C+e2Sc/lL9nxipGBOT9aEkk41e6PVfM21RYr4bpN9k7f/wGcwonH18eZzVu0/Zc2HO680n8gg4k7
w+RrJyX/Lxfjlc+D/OUYed6Eco/enrqj4LNHHsOufwyrW7s4TmqK9uh10LjWPRHYfnMEdxCvMLl5
kdiZOdLSIfV+8IFSq00YG/To0cCMn8vaCxwHb1gC3U67aA6xRiKKceQ28Bwms4JeJeSeXxI4dyZb
qQZ21Rsejcdmil4H4Qe7JiRzzQU6H5fRI6pqUlSjPj7lHhl5nbso3abmIw0qss/0o+Xw13sLHHuW
48Wv5y+wkKxTZPHTYHbirEfB7fCgyLJlIjF5L3PO/mfsjWRXeZQsJeMvz4E+lhr+S0lGbWK5x461
+Hp5TEAM3Lm2JIkn50G2BR9/25rhOqyiW5x/j3LysOOaBnAeGwwROSfbnkTeEGrbyBbzkCf5w2x8
QucTSPiI5nRx1pxc10T/GeflNuscomCGfomTn5CYZclh6B6RFOsbPypfkDc5SNitV0Ms2lEUeGtz
Jmmx7rvXzA/GtSR86TbUzSd4SmNvsTI9dIZ3Rbdk3vAWmTdx7L04ofgzDExXU5XH+5kcipUSeb6N
p8XtFzLUSyJMhGlPKiavyc0bRqlI5TcV9DDcpEiK1JArknpREsbLWLSy7NsOytbV6vMKFBRjgIJS
046WlEeVSaCI5PjoHDD0zLLEmNLvLOospiPppeyyV3PuxX2RP3oIr5g4GXpTgJAvBN1SieftpM0v
lzDyG6GwrQ7ORA1PGkAdRrgTfOIPZyPf1Yh/6RHQw/oNESx/VUjoOfK2SK5OHJ3bsXE2IbglSmUs
FE43PCoDyAP12EeeThcnZkng2uDbauSi2JPG57Hk8oxaDC2W2T4AZfJ3Ro8/KhoL2tiYDr5EYcaz
g6MiHK4wlGrkRT7JiZ775Qv6jpnUCyRCB90zbQpKz+JCIvNkxICT5iE/CuB1asAamKUjD+YQ3sPD
uZO18zqm0HwSbJdYeMUjIpBqPSwy6tnsmV8BLos9hMoQr3uHxZlsUYEuSUnzTZXZ78DVgh12kt0w
V/ORwCo+IlqxIXtqe2Zj8MmOeUaIh6+mdi/aj2S2LFIuWCU6xrwL4v52xjwHmACvlUkMugHAkOKv
EM9aQY69MmXHBJFWzmFsuDBs1zgbzxHjnnX4BEYo3jyEOCM2HTXHCqEVTkJ6hTLAj9yH5fJNwFs+
vlEHTUP9bmTx/VT1FHJVFG6t0Vj1ZfvkqsE6Rv2TX44W3jnzRTRLEh7FNe6F+ZUwPZwknbMPGiwB
mQFwZWCaarjZh2WzGYoCN9873kfgzuTPqIoZQdS+Cj3Y24jRHPHfON+xK2C6whCuax4IiLw7k+Q/
oLoMnlJgKN4AgHGAjcUIJS23uQPFmneMXTZF6cwcddBcnbGRnigw6/VkcxYxAl+jBbcA/lApmB6r
z9HuNnG7qQJCTD2shhtd4KQJyPjcmcb4GsyVtxkMkgCcLrkY7NJLULHsr+s3M5ICfzyLT1S1XAxV
CJ2KxgwSsbokzU3flvMNg1P0NS3dRZe6G6v7TqVIybVIoo3PI8jDpA+NjD5c3lmJtfNQKih7vpt/
9EmLM0CPF66e6AABApEnFatc8r9GQyAu7bejCZxiSNDdN7F9rMwZ2LjPeNID38xvHK0mCRVTQmmt
3ITJcMh3Z05a9gQhy6iKaqBijGom0K21QLKofhBDccUCZ8RA+hn2Genr5bLnQvon7IHYR0m1JPuz
Devp0Jgtgs3myualPI75r5W0b2ynCVPldsMsZf+pOqwA7BBp0tvyc1IXPbCxGZGSbus6ubeSvrsJ
j2njRxicphtMMJgbwlihyYi3LZaZXWC4L60PgSaxT4PuzJ1wSFIIOySHUvvrfptXJH9rerutl4wA
KkkBoe4h/YVawS7io3KiB10TbkbLdiijvL2OVfJZzCnS/qnGey/FvgzTcePNYjgFGLjDUSITF8zb
vYF/ICxtxXa68MHKgj1ys/klJvoJGcOmLsEQFECF1gOmbPahD9gjx62yMwlg/2DHC/jJMx0ISSOO
r9pkR4n+vSAa13NBkfC7tDt+8ZyOpSX+MVjLrPLOnYQmw8235ainCgL0ZFRklaDe3gQidC4kFz+E
nrhT3oTeqmlJeRrU0a29RxykmK/SEZoSqru4AlkWO3wXME5tER1U4MpMKNR2djLHjARf2wWKgoI/
nU0sHKCpVPnMNYpw39/DFkJKGNb12kteptZSx9gYvOfaHF7sEKYcOQQSMjAWMYT5IGnbiaRdO3/r
u9w4TDOHup/WG8WZCAWB47JHoR+AN1szH7uoeiH1UHyMvgZLH5lbaabEONvukZ751vfZ0zVGTwxW
hg8FsS8rVtubDyggbgD78OPgUq5hl9SbVvqPCOaijdt7rMqj9i6Q+UA6eBnR88asIvR4bpJubVlI
trXHDpGFAvlhu0TlzY0zNozaK2b9aDKzDfnSocgBHHvFrWKGsS2YsTqJ+WTjtQLYQothav5THekn
QxC8gwCPXe5ArkTP1EPBPYCqyd+W1lxZjk4vmCicnQrSrfZzeRrnBhetZqPBPKnZZQmAnczlgm9N
F/URiYXagMfmsslB+894diJPYlOhPm5Gn+wsXbNWcmzCoQBHaRnChUDhTdDZ0v2Oy5wr2EQeNlG6
Z7hnhXOutb3vc3LCIwZ0m2C8Z602kaI8HAt8/4HRHqHdhJugz/XKb5ccwpaSb0yrN9ca7zM3fGQa
iaCoydxVHhBj7EEiigaUQnoWhJDY4jK4xVWFuljh1kpubLs6kHU5s5YURJVBrl6q4zLBoRW0OGSy
SHW7AeQXpbM0GMNW75iBJ5wZyWfALLkoCOHyDfsb0DF3eaHov6jYabpUQ9MzlnCHSpcxxeRuRsar
sTNcXFU+qUbcDBZGGbKsFz+a+OOSp26lMEeXvrcM2FuYM+bPqbrE9jw+9KSx25LE1HRinersRhdr
WVj6GzNLD25S3EjZPFI0i5377mnJETTf+tHMSzJTeNZoizK7unEs8qIBV5B6NEPCqrqfODRANybj
R7+QnRyr3oUunV1ueCuVIgESHIqK/RdUUNDxxfSgeyx8onG/ImHdJ7PaL3rP7NXzSEJx4XWSyA2q
hF7mbazBfHrYeFfoYNO1NghzJ3ZHIKEizAlts8SepVBtbeoxYoUP/XykWN9nizSTC++PrSh2LFIr
1j2mwsDKi1MWV4AgBv5MURYggogPUWGKhoqqPS9xVjc02utpZrzgUAR5+pyG4zE3XeJ3QCuUaU8m
R+9AkvKTL6eDSEyg+F2cp4/dDONpMsxx5WTwECSTtRWUOSbJPmx9B6hfr84m3J+NMFJoWcgGMBr6
t2NS3/WJQbUdusc6877LpMbwWrDViXp4gLOIv2p7gDNKVePxbnJ8MmHC8re1BZ6t3FF6XymGJgY/
I/KiAHe5hyAL09FiGf5sMvUazmi2bK+/JrFP1mnW/kCrycjyBa3VttOR6cltNxMB7/NM1iRxeR2K
amt6McnO1pbA2tG43YZYs7OE8ifMnErRz+4dwws2gsOnHhj95jLa+m3l7SzC2BTCjqOEOqjzRcPt
8HIj6wmEyJ65Q7AhYRQOhCx/GhX1x9aP5MmaJmbmWyX6ettr8CVTKK5QOVYe4BgubAx2QUmWJQgc
JiizOiDnS7ZgXH4HAOalX381Y/Lat6wMFmULp1cRmCVmXkxHyRTqAxrAQwSoZKeL5yrWbC+74VgV
znFW7MaGcroY5tZ3WdM7SKWombGSkrQb7PsaYb80ckyjjn+cZpPthPKA7Y03g5w46llt0PuDMxWc
1WuM1g9VDWmBdD0+fn8HTBbew8RukcUxo8RIkBWc9BunCp+zPjpnre3eDHn648UEkWVT4G7iMnwS
bWyDmwYxrXz5x65/UF4WJw7PQzPUhyoZHhpgUfT0QbFlKrqOHMTjQPjA1SjaD87nlYXIbJux6KpS
iOk6VU+uI++J60OUp7mQcYkBy8XOPYV5T5SE+dT6n2PhmafQInbWZRsqvd8uiWidC+IAszk6mq0L
HSTrpoOwyOxlOwajDrMU/pLAp+LD9ohMvCaclH/6GmWgeyxAAOuhhqoTRoRTu3PJRHnjwKTdsGnr
dzp8A7n9ZlIGZlHl3EjHkst7LXdT3e6ICGE+OG21B1mszbR1nhL1WgFm4g6aND9Vv/VgyzA8MJCX
A+nirgnuSL2l9Kd7GWNxCdRIDiGGiYIbD/QnoqtYuL8sTO+ly7IKrZ+xStdjQkYIQxBwBphcxvhi
pCAqMDRWTJZiCxdhBMQYztHM5GKZYYzUftzjsZ8e5hLVieshXWBajicuw7Tmu3Bpi3vBcqqW9rcK
eaSazmXfU12Z/8YryzbFTtQ0HsZbkAFYdWKYH4UaHyUaQNrVO4tRnAj95ySM7wjh+JFciHaJ/xll
kBlWfwyJJb6eWYaSnfAXl6I0RSiVBxOAsNxh0XrgROrhHpR7N+6Pgr8kyAbGHbA7zInbgN5r9m49
5VIhUnEKk37W7MpN0DXi0NfpsrJDrG9Zals4fP+NxYzkZBijrd5gSzsxYUhOk1nfmioYd+insMD6
7NYj9fenTb33lWv47hkLCUxQa1DAX66foIYE5ThTFrSBfSGlgo2OymEPWVyDNleiUBUWl24Jd2Z5
CXWX7VNBoIcHdQ4Q4Qn/tAm6HetQUlivhZwW7OlDX8Rc2Bi12DbMqwROCWoSUm4DE3kHKwZwuzgp
aKoJkKE0XGHjfKEngkbKMD/BDN6EKTasiq6/ChnPjmoLK+7DFy5jt6Q/T1PHDR7WzdpO9QN+JKQT
Nb9tCjBrCNCPxQHuHARKB8eIESVYWDiMql/7RvDJ1l1g8JitXdXAZ/UpLSDbYo92NoHtPTCjuKHv
YNRpoQEbiheOqwNasF8KzZqyUN422DHKYUFW87GbETvgYls3hKr6gWC3Pd+IEBEVxF96vCqw+L7s
x3GE8O3j13fjMGUOjpJvwGQ6W6gOebTObU3HBFFBwsvhJAOtvMfouKZJYOqYhA3ej6xamxwKaJew
hzFtYshxMPvsiULzT6q896hBQOUl9WsrEYbKvj6xQsO5ErngVbnCA+qrvqZsFt0x9dlUQNWCmemg
IAobUKSYVzZyJgc+H5/M1vgiS5cSy214j8mFDeHwI81domNpBdupuDIdajcmjPyVh+Y5/NaS+UvV
OuT6hPFbAyRlO2EMZ4xnY3scIhp+/77JLG+Ls2haqcR4dtFb5otBqQkalw3BdFdKgWlwohS7Tjlj
0TwAZAGyTq7pprddK37bWb12idpMJvGmgc+csIVpq4RFYt+Aus+cBf456UFm8Dkyq+7GriAw59hx
V0VSfP8be2ey5DiSZdlfKcl1IwXzsMgNCY5GGs1otHEDsRHzPOPr+8CjKoPOoJBdGduWlJSUKo9w
JQCFQvW9e89VewSJaHUOYGtuZNC/pQKnPYwzRBMWKvSQ4olOrZfqgzAhDQPTh3rfqD1U0rB/15sQ
vxhd5iacZUW+TUyjtrVqeCEAeIFmFr27br57AnsjZ5BWTo1phAJfrBvbMOq+NGkLXkyPrTfBQ26n
wuPjlN5H9DwpEj2jY/JQpKOfC5hC0yp+NhrKjZybOg4DAzGe1kc75KQVKDgkG4sk1KqlB/WTITGd
iZnz2rc0HchW0aFcykVKP0iSVIiL+U2OTNUdYNnQRb41EYDE5IhNFCWFliltZNHCdaObG46EEOtz
6Tls05esEV9aEZKDVH1omXZvEiiX6ewx+vH/mXGyHYrqydUQ8dBfv3FyVGdyxtsBURIWIoVhXmO+
tiIR4qJSfOGqJKMvvHeQpXqZj89s/A1i4N30SbRuOgdZV1ASU0dTW6RcT7DyYFK5q3J0G4XUsCml
pY74A++lWPPR40wYp8kz3aaDJ/bEiJGYQ7liyTGVHaXn7UWBbTiGhDHg4s4k1Ac5fXhrCPK2VpOV
o7qfiolOx/2CMVHh2g8PcYnrs6f3FfvKB4xA5JAQ7MAPkl2q9rd+1z2DLQSUrVHj6S0QGHLj2aU0
Go7u9FFgEzZcVB5DF3dz+UEXU7tspImn66TFKf5zIeQvBHLqkxUfxI9YrtVp76Jlx+htu0nzKrde
PyUxrJ4IAzb1BJtoXPhPSavd5G0z0IAwcEqUm35kwHjRWkosEIBDv4w0kdxg/c7DC0pJn0MJB2Ep
q14Lvf/M0uzd5OtpofD3xWFV9jUYeGUl5+17UrN/LMvBJpmGA+eNU6EZpf+KkqVx3iqXbmFe3qQj
3YAqkmz6SNCFT4IE2dsHqKh0PfuQXsGeQPxx92kkvwBixeWAk4otB0QRoz9Uor41CaqyiwofiBxJ
xKdFG89yV36U7uMhvGk5lVjiQUVlSO9r2xoFp2pnoUvZCHvYq4g5OgrkXntPZfY5bWj26R10vu5d
6vOdqpmbwpQf9aTdeVXwQYEol/DsKcZDLlW3idQsCMZjPpb7IQhKLpd057amOkYUQ0ZgqO40K9cg
rBXzIAt/IT/0yLEFKd6hKGETmegvtE1v0WDeG367KS3h1m/BfZUmFlZXQ8CEVFTP9fcGjukoW9Ym
Fl8lXOtkom5lbcs7o0x+/WGAN4HuFkeHJdujJ0SsuIDJOqP/jQmgdKOZX7nLIfK/B7hQha9vGv+n
TqRbsA14bAOmdK8Nr0IYLGoylNOYDybt6dtcq5CN40Uu2DWWLX3MsnvPgNnPfl1ySxwmqedIQfxV
XBEeZkTCY+zLy7T5EdR+K7rVPE7ERSVue4fN3FD7yP/herKdih7iYS4PxrvPsYQnDduIRhjhgD6Y
WBzTrclklMwCzNMapClG4iD+8Aos2rkXc4RE9NhV1lLJPJX9IYUql9MMWwb+WuUNQS2yZdYNU2bG
jkeyvuIjiC6BeoiDrlaVf2hlUQcQg3XK12iSJUwipCJvDsXDCeWfd1Nzqa+a1ZdYeTeOL92a3ZMR
QegHn8FxslFXSa3tYaThx47BDmE5ounWjcbMhaTMYWm8aYE7MwqYbIk3fCuVik5aHdZgjJ57oLCE
RNBrGOhRGxSVB89lOkZ8KbMCcA+NW1Oh+jXiMjKh+6AzAnMCVWVLqYDTCOcO1bUOhHiv4NPQpsp2
liUdejn78As8ubRAJ2Ll/jhqsItN9bWiDzTBsVUmuH5DjDssQtoWC+udgosVMLhTAGeqkoIPJZhB
fDfJTnHClz7IMwqczSySQDVndUh3UM73sZxvKldiRrLJQqkeIJZUyfEjVW/KZpeEDD36cYi0lGPq
Rbm2lX0ffweoiwnXt6s7r7PLUstHeveP6reIHJ7aPPzKEOXGavBQW8Mnbbl5KwK6ArvEKbb6yvia
JFk8txKRE/OA9Bz11gzbOIDipSC9GJRxTWlYZHGxMgloUi3YpgNZaMijoGlRxA7xPwtF+ozTdeuS
baJHOsnRKcQOGvQjF4eda1DtAhNwMwh7CwM/b5IiGogRw8UvFFw69usTk867/0yM6SNnpXuFvzZS
ye5NDe+QIMx3KnvsEWm6uja84dB4ylPlDktpeGzRRCO/35pmvIeJHkzNWP6umu4JPwv+KQETVdoZ
962w88xhq+XuBr+IPh3/FhdIJeQbU+veaoMgcL2kYIxKdAc7B66KMbLfvQpkCC1zAxTeJCtR6pFR
BA2HfVniRzdoaImMmwiW+WXRsV11VsbcoUXul9U008dYjZ7mRR2pW+NXWDsO1nmrEvgrsexooKql
tDr4qgKGDk+TJWvvnqnNdIsnTj+P+a23cIz05FZtDAM7GKCU3iAnNEU8pPCbtZQASYpAU3DyX3VJ
XpDv1Uuv7J7MYlxzkGvCdoseWy9dqWE1vqm4XHQh3AheN1PcfBNXQIYtyoFSAZ8TXDNzEOSRqSYH
H3J/RXe4IFx1yqGDW1l67BsHMNSvVhDcJGl9oAr1nCkZGrE0fVNjKNb0o2dCqN3hKXtJ3J0i+t+U
bQK5/CyN7j1JDJLpgc0qKlVl1NlxHm6UhqzCPAQRqzuPWqcadkGKhG3yfbcM0L9sOCehOewoTK8N
Cg+TtIke2A6XpMShuOd0PmkSXNZi9RLVgP9LjaJKJty1QLAMzZFsJRcOoDVwODkj2UJz0lltzRXd
QxhiAVanPlQV7aLj44TG4j53+XZVXc8NHlJslmX3qFbqBsCXNDfk8snTEQlo9JO4yyTItxxHpb6U
qV77K31ovsafB6Dssa+7b7zzLIAZmXvjxq2u2XqgKyoUr6aoWmZzmKmokNIbVeYjRFDlQhcB0bEy
5qjbB2FlAn03aB4jHnDmOqlpbo69wR1dSkLU3MYi2jE1apy1SHFuFdDybHQluSFqM585BExNfL17
dMEqcjuxA1CyNediHUgLLQQkUOOgGNmjtY41xAvJLFVHHNjUE03e75EUWnY7WehIuCfNVjf3Lo4+
m1r6vmzSj8agfKqXVAsazlU0Pu18PKVZqjbxeVknwmvoV6heXbpp8IvehSK8Kyj3B3p9j5pWc4Ju
BLRYM5FU8cBbdWXD6d5rjakI84nsq6FmB0eMCJAcbeaqhCJ7KLHIyvnI1Q7yS+t8dA2GNapHgu3J
GRDIShxmBj1EE6r8WIAGxZny2zN2jyIReAE312pMiSqLs7FCDKZgalJEh+Imc1TegEQghbYm/TUY
PxVZsEfBtAtl1GwlRihCW1rdHlqtmUqqca8EHIkVvdvI1gYRoDiViNNqZPaHYg8kjzYoRQLKJJgH
EMIY0Q9wYuq4ij5VQ+1FT7kgDuHmNDcUoGKqvIiTeKPzRx1qHTY61Y+nGLvxv4PE6j9YtBpcsHQL
s+d0yDEiGTUjhbyJDMDcsC/3fFe2nEk4oZq05krUiHKnv0USm0OYbZCRCfiWKgAwMLjJUBk3NjJ2
C6VcKxYEPZlGv9zPUWuhJpZZ4/NMXxVBf0v3Z92W4ovKKc3Tmg2KWbEOv/qMbnOdeTGxVZBXRE7e
nJXskF56FxN11Mo8Ba1TvJnOxyBss0+ITytPdj9MR/1yY3nNkepTp2QeZcEhbgKTAGoEMq72knU3
qUBPPZWGTR0am4CkANmJ7sdh0Wl/EKyKU7TaYTJDHVW2UAZ5Pi2dDw0GaCkt2gGYzhBADEh79dNN
qFRl0Ufqr9HhkW9UsFWTI/EFvC7BrhOZiHdh8B4NP/+0XDpqAX1f9KLjbywE+dsHUUqr7D6jgL2s
gkdDpc9KhWnpaw3tuxEuKqK/kiG2UyeodgLVdXwJkCMchyBfl2qI+BhQgXWzHtBE+QnVk6AVcOwp
0bGBhGsQ3iTA8qqiYyhvhk65y1Hcwcv84BWGZ0oEeStuaZ/uSExaC2X2IMfjLqtAL193w7ajopSq
0yAjqSvmGAZHcd/iB+Hz2tiKDMG2MPPbzE1/2rTd1NIIhXRn5OJSYjOi+SBBAKrS/g2DxQedyFlV
S0/sjubCoD4QBAExlvJBxqc1lnBP1S/j/xZyccvbvSxT6oaDg1K7du3UGZh/Q4+zUilfWtCIIoqX
ySAJDy7dViTfJOKUoI1drIBT2IRMIzO26VrtEyPuUOMXdkxJWHJvx2soii0A0ecwLV5KA11QH9W7
ymieVJOlSPNpHGX+JztPzLaRileuiNiqxO2EbUdNEVaDXpF95LG+l1M+fmztRM6/ru0KzaRyvZ0Y
m+uA/UfK535iSNrSMAPkc+II17UUOwXEKY732ao7CG01buy2jDeOJ++VXtr4pnxAsfNI1hdnkeK2
zotd1HUcJEimG6+o0Zt53Ho3jTd81vKwcLTHIMk2tH8+ykB/QPW/SmPSWpt7te5XwFxfCULLxWJX
CeoLAaoEBeTqXeqZSxMWT0mhH2iniYzJQoNdO6+qFY1bCTzmI0AsqsO9zpJJ7aN5C0pr0dfuNtLR
46HOn/TUanoJ0UupVHaucyZyaz4mZqpvfRGYl6IvFOfdMHAVpP1GoydojnPaE5LnroiXVuVB7NPv
JAk3eFCutMFaN1a9bTlOOGyjdLHc0W9ZZVWEco++j9Hd0leX8MGFJZVMTyoOLT2liuJ95aV3wHz4
evp8Ycejuq94JXQuNtsDvkqPfVOcCxupQ5eSQsqaIlLYxfy3zGWDPb4IXZ4Oa8g503Z8+S6rCKMY
gueGICZdAD8r+eKd3yJCorPFuR12vckGgFwnBGxFANc0yV5Y0VZduB/Klj538Nqi3lF51E0O/S/Q
8Jfdm8gjEQsdZGeWdiRmNEi2DbPL0RW3KB7IZDIS/Qn4+XvGhj3ymSOtHLH+w+CS6SiDotSxAKFw
xAH+g+vqQ0zoO+cFiKX+w0dUAvqv+RRRGUUY0K2IEpaTLmSHAObU8kTbl/PnmLJlrSlUNw207OTM
RXOhxhpPn516l8Y35qmToMA45Cc4UkmVURHaKbLqA2Gx+Q35eGqS4K3CtpDI7Kv9yIM3LOJeV5Tv
gAO6wzo9o/g9TC00XyNqHvGkrQqqNq07E35zVrItIEfFU7AXtGPopUKOWxOOywkANHWgRCLxZUgB
ywTuOlaQJCl1RO9JLxbhzhRid+2nrDRANRA60vk0lA8n9CjUK8JSrEISq8ZDgKfQ/fVDdc6h6zGF
wv2PEUfy/7Ethz77/tc/PtM6QUO9/3b9NDlmsFjyr/sEdcb9Tu336v2/vgkJq/oRO/Ovfyzqb2RM
3/3pv/EHtUWQ/ylpuqYCtxA1AzeuZf4Pt4U/ItidLpfIP6GKMqFef4JbrH8aimEYIlpJTedPYbqU
bJy8f/1Dtf6p8u+ohiLKsqqLlvqP/0HK3P2BZClP/u//Sur4LiXYrPzXPyQIMEfkFlNmbBnmh46Q
Wh4xXRZ//vm+pw84/tP/R5ADTfYieE36dpgPNsWUJX3jiXfLRnWKH80Opkd3579/wfGI/PJLA1ri
7wO2JonE7cCAWH7lICO1cceS2TXmH5ChP57CmXG4eRfHOUHSuH4gVoapsGEVXlu6rZGzb0pEYKSJ
4nyOgtvLl6Uo58aTJdE0dF4/Hvbv11W3Mqtzz3UpD9aDMYEqMLVsce9s9TUW3p00ZzO2Hm6QJ00J
Jv8p9ngB7cDGMT8sQ+64+0WR7Q0k4JX78Dsv578f8NHvGu/T0QMGKC6IPtpJBFI/g/RIgV4O7y9f
+0gY+uu9PhrjdBLlRdZWuMwnld3OwuVWnnKWxq8y0WbNTJlFpOHATLsykca/9E/m0F8uTD+ZSIoQ
K0ni8IANgibGwKVE24X5qmtRJ+WPWbBy3Cv0IYkX/8yQqiYrOsQlfNG/38vRpxNlEbzcZo6OchrP
3Fm1HBbWIrUFW3u9clfPz6g/Rzt5crqCITvXuavi/fBSrErwmdPPbjrMkhn5k/Ng8R+NRxfW0lUV
zsT4e45mCvnAyHO8X1enIKpd0qKc4S+aUq6hymTNsoVhXx7y7OIj/zni+OfHI/aGFxGFTKs4/ClM
8mrLK2/l2cmvqKYiaZZM+elkYpZW4/YGBYCJFL+1RWvDCqCX9p+8YX8OopxOxIDtO9m8vGHmrqlA
yVBjW1++UdLZuXA0xslqpvedGCYFF1LOxB+VRdqZO0vi4KYgeGb+zpxdHu/sgzkabnwRjh4M20IK
ZD6XZCEMt0iyTq9ckHz2VbJ03bAkEGWSdjLZOp8qEPX/dkJ+GErJSbWJ9xy/7hI7XbgLBPTG4zAt
bsU5q+JCA6w3923l7vJVnp0dR7/hZPpxxopSFzctVTcErwBks10ohldmh/xrkv1loToaZvwZRzdT
Ip0EhD+XaoxtVhAnYfhQy4eBdqqLgtey9l4KVTFVbkIqQcIYaHODNRNDCkdCUhIgl6L2oD8gCOgJ
m4nQGLYUvTpWSdzBMgBHlvkZDrN0HsDoiiPUGp0PAmgzlA284mUYbmNxjYxIsN7VHCb58CQkSO1u
gcnxj1pQ9lc++KM6pPX8PXYiIIlNMvNdcQ6BgXBvXlp3CX1lJT1kCHE4VbUeqkSyL+WfTv6Q9FVK
Bb6DW+Zt3ZC/qIGF49lDsw6qnzR6zv3Hzuxg6H4o+SFSCYwmUcNzN4Z+AAgsy88jilV13lyKPU31
LHVk/m7ccBljgND7F2nAYth9FcaSQ/NEarupQv8mUA8hlS/zybUeLeNQughmOWJW7XRw3yDxUN7A
tOrxLzCFG/2pMpCZ9G9qtgyUW9e6N/SVhREAtQfeaiqQ3N/w0433ppTMUjBSjrNVgi8t3nTyOh+t
1uUmKihaBm++9d1SnalQFbRFNKvr7yYiXGPruXjjOMmLiCdSadkNtGxwjboOSjOCPAdtVg+Ubp8T
eZtX/C5zpvlvmgmC3OUwXY6AVm1a4esNmCt18Oj4O0/dZ/IiRQYgSMoUrjPyYQcyqaBsGoPG9UDR
PVmJ9WOHvUylvVfJ+CFwXkgVgnWLKs7naCdW2x+E89Oh0m1PWupajqHzztIpO0ZvSvCp85b5Tw6y
0a7bAEj33R9dvMOGPdrQUvEnLwEhgA+o1lq3isz0vgn5MsCTCW4r4T3ItpnYYqcn7JKMqQpNWmCO
VR0007sxSkMtLNsKOaol26p/0NJ5bZB9TVEHQfHlF1oel8FLr9q4UTl61dQwC9Ih4Y2G8VvY7pJv
pu1svCf/kTCX6Ke2WVEmvm1OUZmhk5gTrxxce9/H5f7SbzjZJJB5ACTK5zcQnTXlfk7LLa3RkbNJ
KkLA9g++wCxYDyzdgE1WtWNbyfzKfTi7fh8tOSdbhy6J4yRT+A3VZz+l3TEdv+XdSzsjMNk2X60p
JfraHmbalPreB824RcwO5tpWXz23yAOGBE4pWhpIgZOvVqBqSVOZfLXM7I6CFM2zZ0O9C9tN1zwM
wxx/BAXLFzL4MAA9Zul7TuvUqPGhI8obaALRpBEQSSnZZxTdxcIPu24gNCRkkjUpC/69VwPAzreZ
+QRTW0TqVRONTaxQPwccXGDw5b1t3Bfde4NZrOGISquHy3f6zCdElWRF4RtmSqqmnHxCWmQ6bmSh
9YiwMTjLSL8ZgitfKenMpP5tjJPvhw5Xzxx+jbFxFvWiW0LZWXB3piReTy9fzrl9xm9jnbxAqYm7
LYaeNaECYg92ZA83SLQm9TxfRTOCDJ4vj3fm4PDbcCfvCvEOYZcnDJfpPxUFqTqY58Xe1N8uD3Pm
KY2A0n/Pw3GeHi0LWQ47v2+Yhz5SwKxFxBI8Qry48uZL504kx8Oc7GlCVtRWHMY3f8qi/CPOYE8/
Ee5nh1N3BT5yTnt0rs7BfF3dvJ+9QlU1TBnWK93LkznSZnrYSCpNBIA+cnirg17QUMJevo1nz3nW
0Sgns2NAiiG2IyTe2JFHN8sX6K2kGVuYrbNj9Z/0N0TprICgXB73/MVx4oNszzbeOLmvAv0ZByQ6
w1pLpM0W/Eusu5fHUM8tmZb65yAnbzKBux3GIgap8NN3gzo38Gab/afVPqMomgja2nXQyJArY64M
Uo6L+DVm06Qj4CrLJ4iE4JYKWn9fFZuTWtqZ5d4w72VY2X6gb8Q2eFCCuVhAm4A0j8ZnBXBjTnF0
ZuU12bu0yIcEmSmCUs9/FoXHKukX5BjykYymoTTgLHxupcfLFy1du7Mn0yZxoeB3NRetLmi2zXCb
sf8DcTEJPohysTHzkNZiU0D9m+OeTKTMR5WP1bibdPOIbSTGCo7ToOIpMU+1Ny1ZyLa4dG3p2lJ6
7XpP1hspLekKEypGc2JS/jQI8Oxw5q7x1fjT5ofavjpP5xRuvi5f77VhTz7HRqrkgTHg3x+Ke01d
iMWySPf/wRC6ZLHJpSrIp+hkiRtSgdYpQ0gWXiB5jJB4rnAJ/QejcGRTZZXEgz/gzEcLqYB4OhwC
RkmslQ4Yn296aAl/c5CTyREolNrNnkGINwmr1yyxiZf/e9dxMg9UcNUWtnruVrYN803Z3uT1zeUh
pPGhnu4DLVPWqLBR51VOT7hBlXdNozAGCLSZZMND/aq3DkKCCQ/HdibyxltXUxj4mOpnl8cef/7J
0KSjyYiyNE2y2J78PhkASvQSNtNRgq9BhF5mhIclr2MyStKuLg91rib221gn6yZyM8kl42isTHDo
MubDDW8zorDJ/1v5+Op4JxO9p9YjBON44hqxnmITyTKDnSxTrg7Zw14rn57bEXF9umwoeOINXTzZ
w5K23IjO2J6HLLMpVgWueBvS8ERaN+9EQ9nx8+Ubemat+G08+eTZyXpZKoZDjbGhNFwsfDTPHaXU
y6OcnyF/XtXJDCnLVnf7hrsYpPhCnbmB5USJEPmWi9Q/XB7rzLbotys6mSFS3yCGrhgLpANVzHhR
z8tVPDeuzMRzh7/fxjmdGUDHNGe8c+P2C0nfBCruYTwDxlSUiJpa1nZyG0yA7nH0IkR0cfkyx8v4
60v35y09WbYcD7SoIXOZtfciaS+1deU2nv/7WZYsukmaZZxMRKVve0MQ+fsr6VZJbxP52oI1PvO/
XsCfA5zMPE3qXc8dL6Cgig9g3u5EHEuQ7BbRspgmi+718g07d7Dhgf054Mkk1DJQBHy32Ja/jxCY
pbT0FxWGkknBDv3qFvn8mywpfBtpnqmKMr4TRx+vrEb/YGa8ydFqC3HZrhd7Yabcl6to3S6vnaTO
vsZHg5188jHIKm4kM5hs3sgt1p98aSKDvXIHz3xjFOlolPHVO7okKAa4naRxP2MrL+6TudDm5RQL
TjhlU77wbpUFicp348PT7MtDn70+41dfU2QzoJ/MRrFUO8Ego5RlahFTUKvXeXZlJTy7Rh0NcTIf
qUwSKTc+LyM5ePIdRlZWq0XvvynUDf7e1ZzMxLaPck8f94WDsdDMpYbFWRz2l8c4ezmmZOqqheKG
JuHvzyroJQGh07jnaKaRQ1FOWgiUB5NkUaZXlsLzU/1orJPZ50JxFvKMsZp5P+sO4TqTZsYbGe6r
ClrbNOJMMr18dee/y0dDnkxFs01rC0x9hxBr6iyyOYCpaQ74bCbPqwWypo/L452df/8ejkb573fT
7EFlGzHDybDz3Gapdg9FdqXf9ytU5a9L4tEoJ7NcMokrI12sQ4uFmKwJba04kCJchClFqXmEIkrF
Ge6187LXMA6w/8motZONaT6VAvLSV8clQSuZeu2yL55kACtZ+ZKTuzBGYjqY/TETi/J9gXgdIf/I
0p8BA5qPFf+s3HbFSBFECvJj4UWCsIIcABsYlM0fDxcHmdZ2Kb4mBBRLwePolfCsXWQ99QHaOpdV
VFCnlfYhEEfZkkOBNlyvsIvipw+U6gZgwbsvVk8aCqhWy2d1/J2Ax4r62BYNHSr3a61/yKNDzAeR
RAyHHFDcJTO4B2dJvb7SoARj0cr4d7rhZvBuwdrGph1JH3ixE7LO0kdVeFDdH4otZX0vULdqWoxu
Wz8hViUHuPtqGph9ZSwbLzF1+yAmgzTGXyUTgW3eZuCKC+e5cog1vIvytwAxPfiOwJj7KXxBogmC
A2U/PbwNlLUYPJFXKKbvpouU8UXztylGafQ10GFRcbbmHrHFvHaMe9305o311kfcILOaWoMB7O45
924M48EH9KdhXRaCkIStTx+TUzsqwUt10wJojsWfrl6nEC1wN/jOoQtWGCoWoDeeA3BnvTAQEZ4s
qiGcSelnwZLfSc0yJmwQVfYsajamm4FAAa79lVKZ1PwHB0cqNa9BfZGc2zRdkj/pJMvCXAntPQ0Y
lzyPyHrGcGxUd7DXgUQtHHcXZTtBu3PFO6E65PWt5i8LPqLYd114a5X60PpEiFocK77kdqdQSNVc
ZLfgdCTEXCJ5Cf/rV1GVFFHiRCjTzdNP9l1+6KgNBbYOFtF6yJb1cFdl88tDnFk7VUlVGIHTLV/v
k7XTanQvakeLQZ8/BRyeuveSNPjSu5G0KyWCM+sKIzGComH4l04LaYJOMgZwcCqSeOxKiAfi6NzR
2sXlCzozjCIdLSzy78uXF1sqVr1xgTYezTqdGPEDcTeXx5DGNfAvG7qjQU6+apoEESX/4wRabbJ5
swQbOYO+tCyXl0ca1/ZLA41b16NtiKb1QUQoB2L/1bjfDhcQchby8toO+8pnzTh9OB5g6ybQGKec
DcSgHSLbs+llIHZfOzeh7dra1+ULu/aYTvb0KEhTGHUMKHe7Rpx3xARfm9pn751F/0A2DUkn4Ov3
e5daWhMaY8W9mmcrbdkty3m9qRbXTkdnr+RomJMJp6dQHLSWYfwaj/ywb7pdH1+ZcNfGOJlvXkGf
u6wZQ0u3HUum/JUoV4Y4sxAoVDT+fbdOZlrtVIMGfZwH0sK39266/g0uEWau2w73w+WHf366HQ02
Xu/RtJaTBv2IxmDSTl2ME9t/xAsx6+feMrbdeX7lLbp2+04mWx5VmuUSjk4zRMBIQ955gz1guHIH
z3UpaFfpo3gQGLRinOwNG1zwVUg/diK5kZ0DfsvNZmlhAg0GdVaz/21uAWIEyn1t4itL0cXrH6kn
27nbz5L2ifhG27O+S0I9L9/ucy/C8e862UDinMtaLY0o+5FCXFZzR7z3ikNCBzW7UWo618rV2s54
R0/XraMhzZNNpErGGyZcboW3gmG3yfe4V7bNDTuCafbeb/Id4RxbfXb5Os8OKisi7VlFh2lx8pZY
uPPdHAwBLksAd8HeKEnZqTZFemX3Or4KpxenSfxH/dViO5VzNZol9ILCOJWyyatdq+8uX8e554Ww
VZNU2rt4lU5exVaNGxCMGCOCVUVZp1pqC5THi6uL/rVxTt5CpRer1CeTj7KONC/s8mZ8Fy3akuMJ
Q4MJM6ehPsUhdOPM4is1kbP38Ogax2d5tAJUgw6KiMhp9qOPdXpfqldeefncALqssc/QYJRyKjwZ
IIwSOVXGAXZQ4l6gdsydlbOgrDkzbZD/k+Bp2JMpv8CKNleXWEtf3fm1s9u5O3z0I4yT16BSrDyT
DX6EX7+n2bcnbXCX2poVLSrUPDGhtwXEkMuz51zrien/7ys/LWcBVyPHNQb9UK71BRKF2aj8EmbW
ezc1J87EeW6X8vbymPK5FfZ4zJOPIEHRZRqpXKi30e9FRoQOMPceiq92i2vgrpyHK0wx02GbcUQu
ptEeOBVxW+tr8rqzla/jH3KyBlSQUHE/cvH9FICvDUDsQxvrbDPh7tre7NzBXIWcw1pvcnCTTis1
Wuo2ouezh2GPfutZH5rxrqOHBlewIU1t5amHtH0AFzKtPXzelf6/X9aPW/ynEkzKHnCWDL5q/frX
MnHjrzzmsba6/GzPPNrjYU5FmBDzcEgpDGO571XVTZT2XVff/94YJ1u1IFSTsh0vJY6XtRLYRvTM
ZLIvD3JOGfnblZxM0iKOBvzFjCKOPdkFHktbXmcHpGNoqtHm28LemeP5I+V0FdtkDqe7a2vumU/U
bz/hZHoKWp8q2K44ndBMDGvSCguQE+tSqq6sAmefmobJAdeaPB67fl/+6tYRM1/hm68Ua39Zut/l
tU3V+emv0bBEF8GR7i+NUWj6iVgyBGJB4iHsYUniErUXegAIEZf/gSoddhh+IQqXCiH1JydVoyX1
J0w5qQKqoKBdLPu5Ps8WV1eQMxthxqEFix5DUpTTXYRW6mEId3T8KiqfBtzcifGSzXEk4uZGvNnP
RpVZtg5twyaA/vIUPfvUjsY++fK7lk6SQsPYhL3h1UKz1c4itZ/+vVHGX3H07SUCJuPIwiiJs060
jSjfNuXj3xvi5POew6DrwQwiovThK9VPdf0S1lcKCme+8L89qJMJIet+53TSOEb5aRQPPhvtyxdx
bYCT/bxJvJkvkeQLquQV8B64s9fLA5w7B/12CSeblMgaAHjVjCAvpHl+W28FBLoTZVG9yxNxGS3M
8sol0c3i4Z5sXlV25mTJiIYmqqc1JVgIFimz7MzNYB1Ctra0u7h9rDTshdlbH68N99FJ9xZhfWrl
TXXv0AT7Ltpr3UNe3BYu/T/cevpSJt3G0h9DxdgMwLWkryDzbIOQF0JJI2Iu6sadKcMDCdlggwAc
Ap0QoXBk0lNDmrFgrTXRTpvvPL2TmwVJtZD67kaBhVBvR/tdB19K6gWwEtQLQ4QsOcRV7UFH3Wv1
MDwDophXRbcK3W1J47jQH93sSQ/xdtKPX2cpldfsqw1fI9Jm4iGy424nZv0EOJEt1M8e5K5+N8Yr
SNqPk7q2CYcOiAwRBockpy0C6oFGYFTHtlf/mB3nsqIlcfZeJHws1u774BaJkStONRGXL4mwVl8v
oUjaA9AaofWp12ElVGadtPdJR4i7ZhlC9e/DnzJ8dvJ2mmLKGvRykgtLzKpZthT6rQF7ZMzyoj4L
8VK2RuIiTAkhOvQEtUQBYqGbRuI4PrroLWk6ABSO74Tys8llYALmRKWKDsC5CO7xSpDzI2BrhWxO
psJEIc3F/RTV+4xYAJyxoPE17p8OgVnEXR9t0gLCfFHfeYK/6n1tD1RZ7/VFRXQcqCa4eKNz+FZR
t43n7vArwc7Jl2C7bJUIHGJaH0SRnhgqfMKDyBEUoISlU78xsDI7N1IdbYg3uPNN8OqGgudex2hp
TAdi71LpMZVAscybZi9Y3VRt9qQCzT0HK4YEtQPltaXdJkAzEY9JwT5u9EWb31iUphzlZpDGEJmU
xg8IhBydRGDSyRJYmGEhymMVG0Nx8h1ZBP3dFsiyG+ejAnOTVYc6cSaBONzoYB8Fa0b0s1RyUi8e
QtTaTfagGS8qNeS2kJ56QVgmxSuJRTPdBCoI38CRtyOIURJ3HftYo+RRxqBjaf7k2IX1Ese5N+zN
onhrSoVIC6I0BBPXgbzSEjCvPaBdUdgqsDp8fBFl9dPW2qwAMRmCZc11Z2XU1ehftb0xKrfx5lkA
WYzoGauDOOGiJCM0R5I+CEmqhE0aEsBEUlClRlND3Luk+DFqQZze4JGOqQhTEq0J9z0YmPvjzFn0
Ml4Ab9Jo1ZxQBssAQuEcnN4C2mlCEHlVQ3+aINUXO8M2ISHWPlHAhJdZ9VfRO/zND5pDwpf6pIBq
1EiWS8v/y955NEeOpAn2r6ztHWVwaBx2zDa0JoPBoMgLjEwyoQGHcohfvy9K9FRm1VRO3+aw1m1W
mVVkCMDh4hPvjYsWDmds0Ydsy62qD4qt8FDzTEzgpxHCFyaAVLDrade85R0lmwIzic5YTi/YyW+E
nBUttrNOA3cWvLXwm9C+au3FmEBzg3Cu3ENlHKS2j+XWaPuZbeqMS4MReLXTp5KO5coVG1nbKwFh
W2g6HDz3qiT/Lo8eLCwwflOslEY/TBPNJsuducGWDuJNUfL1LfyIAfzKoZn7sl1Msj+NYJttxNo1
XOEmttCDn6M8XA0NqSSMCowlhNHD00gOulbfdJAe9HmtPe81HcFclf1+gGyjikOPrjKFKcZh8GKY
wy7PxmVrktUh0iqhtKVxf4fcYW1Cro+a9wxZYRxodDm8DoxRaX8pio8QM4FRk/ra9OE+7HyuzToe
74MqPOLGmttgO5Ocj5ScPPM8WeixrKM9bgy56GmLiRA1RJ6Y1RZkQ+8xChGYwB/mc9k57nKagLqe
HXH0ECOMctRDjO4P5BJug6gw5vnIJHWYgJSArxUMQXoXYvfVq4+NGc8jYi2mTBaGbs0SLVkmNpXh
7hVXr2Lc9fmnDRXF/SxUd2t6YCJ9EDjiteij8eGvtwsrQ4VKn4Rlnn2vOw45vfo8dgOTdZ8txvzV
AMyCth6r39BCHnAWrv2Q6gCdgLQP3RnYVzN+LeE3eOGKJLOGUHeQ2yl5Z+2DMosF7ZTWcHdsRMjw
KgassWEEEMPFM/zQFVRK+iN2mWgxyDPU/llmfsT1fWlcXf8u9x+H/JJD4NPoS6mJhypjIdNTXnyU
5i4y8asvokKbWdmuTvddBuL3KVT3atok4bOI97oApExBlXNGGuMkF71n5pTfEgafke8NdHNZDi1y
OlXAsepwr8fNCpSe0L+ZgDcCHi43imZUp1Ym3fOQRdL00wqPyn+qKcsKVqO9725wbusjD8ylTi89
jT1m0IP4wgoi1i3SDCgB0P7pUDL6p5Y1R0ueXH+twd9rjc/BvEh+XA/uOzJiWvnRWcco4+KaT9qI
grV8D0B2oA4KzMMUg8OUdzlNttVh1JaBdx6Gl5sGvhqfU75SqH5WFfm3GyRD+PQX6vDbvB/r7cyp
HMumY7eSHLA4Lf1VvAs/sa6vAAKms/CnjRU/fcMfduDoriKjbXhDRdIArd4uWdy6tqc51t5VMf9Z
gOjvzoPUXdNx6pDv/kvZZx6hg+gLwhWJ80WfTvN5o//kaP13m1ibxlMuoE2Vt/PDLln2Vmg3OpEZ
u9+n1qlr1v+8h/27IwuN9DS700tP//wPR3fLF0EUJB0HTUiqfgm8ufrIwS3887sYf5Nxs/78Nsb3
Zxav8rRS1IQfMsdZagF+4QqaKgRIeT8xAmlVC4dlnl0lmDi4eRtPGOtOI3WsUOtZ2kbKY8j6j6py
RsX4b7vqf4vfcCc/i0tbf362xzf5K/qBSQc7Uxi1v5Eg/vVXKAK/v/INefDdXzhEgj84Az6AltB0
Gb/6n3CE/+5//B2i8BP2AocZEBX/+erfoRf+L/NXXTPSPn/9QNuP//O/+fnfwAviF9fTTY8SIVqZ
bQ8m3B/cBfGLZQB89X3EfIZvegZBhwLV/Y2tAJKB4SegK9DDz3Dn5f7ALhi/WCaRCl5I8O8FscU/
Ptf9bweXf8YufD9SXONWUSoMbPUOtVNUUP3wBBt+obUYLUCpaocBdfCxCDjmOJZ505S73kw0CmhQ
XJRzAGcQo+sMA2+zczUVn4NJWysX1WrSGEvNdnY8U+UpqOQhqW/rp6S6ws+wBVhgBcJw71ELtNd7
dNSIKt2bOjeXAjpu3su5ZhvxcqgtBTVqOsY856irKm9FESLzyKC+5nr9xST+40+npLKflDaeA5mp
tWvmGbLqHsMO9QesA6VuoWlJTkFvJ/iD2e+W9qCfNV1+1CL+gmhjXTgWezf2z339tQKj1Cdr3U3O
uoNdrbyBiEGHLYKq3gsv1/Anlzuw/3PpiA6RdfIZcPKqSnajZWgtbAniUmWaQwG3tcwNl+ZYrdfn
vkEXqWGUSE51bA8OCsBU61zWgYHaseId3Zm2tjSVbwZvfMiKD71UycFkjwDYiWLHG8FSONp+bIZ1
kF0zqeuncPLiVS5G+Lp2N831j4HCjTkbmAXOu24egcicRzTypX27r4W1Fzjra3fwoN5To5zRt9kG
zY5rks7bvg6XsWs+xd5j3djBgqQX3c1InFwkl1Wsc6qdyntxFXH9LUi156LvLGSZ1Jm4I0CyJra/
dUG9HpKx3NY+pBpmNcBXhm0DbOs3fmlkm2TqgOHeiopyOUHs8orf8iL/1lSC2oX//ziH8Kj+awr5
j2P8tS6xv7b/+FPrz/KGUml+/KHbp/nXa/3PmI6MW27kv56QjmXRfhafYV3+eU769Zd+m5UM/RcT
DrpP/Z8liEWyzPWfTQtpxfsF0APaADJpgjnrT3OS+YvNmuVCkOGXmDZY2v6Yk8Qv3k15RC0wAUCq
rZx/a04C+PJd1IUILFsXlkIXLxYpPePHbFTQqj6LBZqJLk0uGmJ7OaR7vVALqT8rCBuG6xyF5m6c
AD+y1W28SJ79zKZvBwYqfePKkcfKjHFcGfqdtH0a+it6OGNigzSwQ5Ot1jZ8RQyg5SbE7kNs+eql
mr2MFazRTIufvYgiRUujM75Mrm0Hr7Nv6Xc2x+I0aRWOJHBqnUCN4FeCui5fhzGu9fsyl+zlzW3O
zMf0acyiPHlpc0p3OoV/yE7vnWI4qyb/ZFmYgOhP2bzX/UM6lcEsj8t17JRvWZjBAIMMBQ915w5w
aG2fRvjYK1+L5nWI04cERtbMaCqomXGw88K8n1Wp9xoE3ZtVN7Tv1y9oGy4NT2Ccv4bR+IjvCtlM
r6p9FiREcLByvEahDU2sGhdhpeJD4qCCh7mJpQMWb9gWwZNegeEcgOPeCQ4Cqypvm2OL0XYTyOIy
ChksZfMYxekXiNXXyqetOK1fQz90OEDr3cLquZiOpa2n6tEaORN3bLxm/kRcuEnE2RqN6whflIMK
/izVNMkdRB78OSZAd5+eA7ZKyygfupmtqWTelUiZDOW9ji2H+c4PHoScSF6bT6bz7joJsi8rwyNP
JnYoJSbTygKujFdxIeIH+M+mIIoUDzZlLWnZzWKkQRxeSha3bCUGj2bfMXiwb+zlFimE3RwjjzN/
aKWrwvODmZ8Pwyq+2bpGx1m0QfY1mp6dONdBed7HqUQJ3d9g8unwYfaYZim+m4GtWzeO3a0A/cL5
atBtmSRJakcHDAx1WkA5yoPnoWmPRTSsmpwCLCNKl5aJbw8DCj7abD5mz2iHyCMF5RanWUii7Jst
Un/npWWxmQyYM4h2Qx3JSef6b66TH0cnA2cUPA1NWs+JI35IgVisBVra68SM/OBDOYihEnkTd6Xt
9cYiHW4VFioj4lWZxcvUgJyO8BCzUrBzONEd+1w3xcbTMcuME6b44M3MzNNYTVfHkkc/EdXOTMoE
Nq2+Saxu3xVaOm9GYzu25l5a9daYwjszU+M8cMRXxWF+EMWr5rgcIeVE52Hfr8ImPNatvZdV9uIZ
sJHzMn+znGPlq2yeNxbiycZF6ELQ9/ZhMNldZJSARaNhbpS3rqLCHeYoc3XKtOuUqxlb0ty00nvH
nHNjIRrPGPj45Wwp/X4v4PiOwQfeilVsDUj9YigBRTl8AqPkKHll/3FAtSLmfuTuo7LbY1EX9XQ2
EIL4PDtDbjybaQvHPHitDe1beHuRuGpmQ4RYoumviVttSz1Y2EmPuDOtxKJwIO+hQkVmz8BuUucj
Hb82VlHN47a5aLk6eaO6pCNfw5jehOJSjcMF2SBow67dWVmQzuNnLl6bIwiqaiiImdqKwX339QSP
boF22JlWWm28oQPJFr5Ugl1OTemp+0geYw62AvCHzxiPcrGzMyDIfnOnBvfZKfe6Xx7z7uALLE2G
RtB5WHmKQJlbgFEIbkYJsBcllm5/7fnhyUpPJUQJafabLGNzEIYrC9yB5ybr0QyXGnRgG90bt2+m
EZtv2DFBfObdF6Exbnp5bzgjcrbwGvfmUsbq0Iw5zXbB3NCGrQoKkPbR3HjC30dQuD3wWNN2q6Nb
sxe33xS9hcUon7vKph46WhpjAmgi3jvinIDqsFQ8b7U7kV4d89Wyxg3gmrXbNVhYibti/pIvg17s
xki/r2JtXdhroytrDn7xqWNfFxXTTYq6A9e8AW97p6st6NpNkIw7GLn7RDkrPSswKDG/FdaqTXFC
cU06yfEqIuxC66Mc2lPXY+Tqgnkt6vXt5cAdLdmMUVmMDhfnFbOEddc19b7TbNjEI/Y9DFp5fvQV
Pud95RDYTu9lGC2tEV+9Thu33W86o9yOJT27prsl48Wel/ic2kU2u7xC39RJT8EAC4gkyEP4/na1
2Hdu80qsb/9UWvRGReFJgxvVvKhK34c0pOtheNVTcFIeuu0iBqQcAEBGpts5ay95BihxSKt+dbuu
ScN/bsf57TrfQJVDhwgTkZuHf8ynWhxfCxqsO6jdm0DhTS3lndP6LkEWY18RjfJG+TUqiWW5aXmf
uCBCC7Gn7nYN03EptI9pWPdOcKxssPijlkFzedGzaRNBEa2YiQwWSM+mKLYsu2tpZi9m31/NrP1y
+ztF8S+ZM95ruok10HyWpXbhrsztmmh/i2l9yO+tIb1P9fChbfL7OiNA3lDt7R9KD5lvFz1ODqYG
v9iQBLm6hX+ShrnzfyVAZ/e10ne5Q44lKu6HQV3BeD6mTKKZOSzKtl37VfBqxPzcpK6aa9zfYOsh
B6nGKY+og5llEryfCO5j8awLcNHDO06XjWr1tRc3X9oxe/dBpQ/GsAhFeIatbCQvRaGdb0wKVz10
9LtqejQfzeHB5DU0FVzMCttSqp3sr/EYIl1v1mKAtyz0XQIyRRbEHPGTdNa58OHoWwWCSQt48bgl
cbWppn5lhj5Okv5IRsvykrXRdA8KTw64znBVEyqzSK55+rqQ8TmR/m5K1MMUWkyi4ZMfFks4xFDW
klUg9KWVlvu87pdjSCtztCq59fpUfOqvnkwfssQ7FRJtezW+WVaPU+gUS3IvafRMmeBr3aQSh6J+
n+svkVy0abuvtOLoVi2nwkV5hLq7Y6l+yN3hefSS8+2ZcQRQmNL6DBh2eVjuI13cE//bTPW0T8kx
mBdkilx9cSTe8w6T5ls/ULl9E/fK6cmto+fUz3a51X3JLHE/0PkdaofeLI5xmVLbb5vLIG4OhGpu
Vetk5sa124ybWoZLq9IWtWpOyaS/EL+OiRm2FN0f8SnOUmRCzk320sEk6pcVF6XFljbK8Vjr086q
EICFgNPtGzo0L/eVWxw7clow/8O7weqe3BQOfKaGb2kWfKmyd8/EHibmntgPNzA1zhYs7ZdGS86h
Pr1IjEK9gVKFDcxWc7MNYKQagGlXm+/WQNdhYjy2kcZ34pkLlM/OGAsGjqjNZHUPcWSwQaYheAhp
HQgtCD81uwEzh5yvuel7Ja89rU6iLHaY8e6YxicH+5PNtsM1lnGQvoSRvwkbdAueuWxkc2iCByt/
M/tGAPTurqKOH+IuvR/JmyU4++jvW1o4s/RG7KcU3pRfnzRaLcYpBffubMljsIwd8ni4wg4+eRa3
W5sVjX1hAbxmjXYtHXWl8+ssi5bZ5VsTaZdeiMWYaZs6cg9+4l6ZQC5ZyG7bHbYO8lvHQCI/eZfI
H58NL7nvjGxlRdMWc/eHmeT3APuuNSZH8hGnrIdgWzRFvZQSsbSpb+PKeOtjtpB2K535VCGLGNO1
aGDKugR684DAQ1KSzEOtgPV9TL1zbY0e4gj3kCfpkc6TvtukZfQRjSi+yhEkvulIb0E1z6oMWIab
yl61A8lcABD71kQR1bg3ty5XatramXMM6NcvQvusB/xUWZKOrAJYmZ58GOwaZlJkINwQiBkjMR8T
ItbsuXWGwE1hGk+oFitjN/rsdbQh3jluzSB159lYwTiLECWElEwvtNrTZj6BQ0yN0HEw8PgO8G/m
c3dFLoscWHVgY90fih6eUyCHaWFKUyx0hlINcELJ4hAE9gF/plpQs27NJ3i7YfXa2eFDk0M/shPE
y0Z9HcYI0LtPHigOzaUb+sge9Wxj2f21cYpjLnlE2iI/oRdD4zI53sqOEoyjKcGEeslxf1zoWlAf
EBGTsYlPw4RcyrOyfGWJel8IF1N8LpfKZUFuNc42UUyuZRLqLXDwrZrs0XWHfU5b4de5gd8iD3lG
6ixLA9VagejAttemIikYJMWpTXlYI9W91ojDgarX0Ba5zYnujRvvpj2d9OrN7zGvJ352HDqPwKk9
j/KGtDaLelYV0UZ3y9XgKm8ed5WaTzxt2bthxjgeR12sVCd5GOfKoLMkML8JFX3qgU5xF30yhud3
THxgk3LbvZ/cFKwwQKKV5hv5IW3DgoBbLRBQMUtB7kDsOqBha9tvsVVRQBhV011PDyNmCBI4vXLF
WsohWrkufUm+Q5Ot2zcYY51hUw/APziUxJu+ygOyjoCWMxmx3Aacc/PKAsKGHtE0mUPrQRp3FtFj
soj50g1y9jNU4DhTQaK7VP4yGZJ4X5nGY6YcrIV810VdVku9Uv0hFg+OrNJr2STsnx1y/vbUWMsy
ETVptjFdUTPcLdyKLMoYdGiBC/q9mLWBVvvvGiJ2ki7OZ9B0e/Tzzc5rHGoJEHYx1MnAOxZjEdmP
s7RvPXKZmzCGwvGM+TRYhCb45yyMh4Xekxnt0y03IVjpPfj5mMdGuGl2wPXVL80y/Qh7OC82CTYs
Ku02Hb1q06XetjLAONni7Of6sLC9mK4P3+e8hHEJKtl1UkQTTKXN8h5HlOH7HB7RtFLXGPA06u1a
d8J2zonQvE/A40eAZDaQS5ttUG9TY+JUdfPV+HfpEOZMuIp8nVM0CNbXRe418+7m6Gj64q1T5c6d
cEi5LKfc+wxJrJJH9pXffGcuAgFzzovVc925T440P5VKojcrWoBy97dRUA/zduiauyTggFoJVnt3
KFF0pvG4BicFX06Md9yNgqOPv6q6LcYzb1cjftvVdfP7n6TndVshCnaAXszt17NVGxTqMlrNrIVH
Oy+SMjiom8YFHd24z0dEkWZkMkgG0g+3uEoQRurJLuqVH0lyVWUIprZJ1SXJ7p3cM7aMYxhmZvku
s9y+uP7J1mlJRPU8c5z0q1Z65VNIWig0ajwLJI3VYDGhkS9/iEs0RF4e6nepj0Sv8s2KNLKdPBDR
mjbe6Mzi0awPTVQmi7HTv4ZT7iw0eMBtaeQbtGc1NMHE34MKbOepZa2wX5pHhOj9Ayeu3VjnwVYz
qgkBT/Uy+FZOLrO6anEnz57xObmTdual6RFjzti0A/i1PuBk45jo69PiIYqe0Xs668yNvhZ+5r8C
0ngy22H4xM88hxLz5JgJJlay/A6ie+ogI04oFKJV6UY3jX0c+UR3AZc1ZfPFYXFA9sgufV3p2ZdI
5p/sdWZ6mn9p8uxJWvGOx3tVNtO6NNpmnvrijMhm3dYAWprsmCp1HCNYP2YNQL/QUHC4zczaeQ5y
Wr/xHxuEmPOKrH7uSvYHtjfONWRaKCztTVnzAnqytttdyImBlPtIt7fUvgautosd+eAnzaeYMmeu
WyXv3WULmXc9s2Do4GhAq0uJADUl5oR5CLqo1S1VDr/e56mZmFIoC/ZW/c2G+6Xq8QqU8TfNL794
g/nckDCYFlWmPvws/qhl/cLCsbTwlYaWu63q7JINGzUGX8agQh5NMEnkxB20kTbIzggfg2m404Li
EE1U3iSdXNhl/6gRXpgPLSVLGSVUSozHfMjfc9tYG/hE49K/zSprZ2XGR4JRy4DqQN3Wn6tmnWkJ
FFnzZLn13OzFTis6EsXJUU+KrYteACtrCN5x2sAP+RIm0A2CxmPwEhOhUOdbn+G0YFE9x27wePun
SUkSCYmHLDtbZfzumGzf2Pcc6yCF11hRXlTwjFMY4ZwCNzs0dsNuaT3ZMxN7Sc7Z09aJdcp3iRAd
0H39kkMeFPUV296h7dxHAjEXX3NXvQCM0foI5O7oNSB1k9jNLK/xZSEwWCTJ17K31plDrtyapid7
bHmyY0ZPmX3JynZj5M1cRDbB1GRsl2EdvRuTvY0R09/Qk1/CoV+UnnES5DDmZYGCOgJ3Wkf5Ntdh
f/j6NasI7EyFt2wmrkmRo+KsC/Wo6WhXdEOa7I0jmCcoesJhTKmXo6oprqp1TXEUrkN2xVZ2mTp/
q/T4gp7vOqIMrOqOTQ03o6cntU+ydzMLlrdv6vrFfRrXF7TNL31Wb7TQ/xCj85pz8+dpoe061+LE
TqDT8B6HWtspLhViCGbi0lm5JaG9Ur0LfLEqtzaJUGdVrCZc96FvbBzapR08wLMmzw+ECL76JV9p
lNF739sw+sdvLj+hkAxAi3ZWcRNtS4EOlz9708AJPJm7d+NAb9e4A7d71r2ciYdu5wg63Sy27Y2F
xj6xvLeF1/THyZu1MSDJVrJTxEnZR/nSxiXTON2x6MwzvsITGrNd2nmLGtdSrIP7HvishRGeEg2Z
ALrIFO+0aJ2lnz+aPM8eQpPOKlHwaFRMBDtl8s59Udy3N6oTrVsRYh210bLwMcEEUfbHynM1tG9o
ouJBsppEm+hmRHWJB/u5s20KRmrGLGn27gLZetvml8DKCHcPd1NdvYQ6o6zQ8ktZmme66tnMtrdY
v+dfupCLEwgtm7e6+1gnHE7QD9yC785mFEvNo1NrGPh8cnDgmXEGK+VO84Z3N2b/0GqCj8rvxBLz
ksIi47grOXHZsfFUo7fSrOJgCoAmQV3NW8G1QriuxSlCZI5SY2QQFRrsUy3blxH/g6PdqjXN4mnQ
szviaeskoBxy14v0m4GntNfUseLCN1H2zWwLc2biGtcR5rQ1H3nsmGc0e4McxFoI/9Ps4Kr1VXHv
etF7856XOpkNjQOjv6O68D0cvBOF6UurnZ6QM8/CbqZq41Wn+7xkcWh9bYfbHTBs8SUOjbPpacuQ
SF1lM05HJ31vGmZXM1LHfdkyCfSxucuSei6FhhDjdkPt8YFww1yzsoNSzqkLikttWGfWw4sfetuu
61aZFy2KiTnt1tZOgrVmTA8TaRbQUi+B3sVrbD7v30qNtfxm2LS03ZgaKGedVaZrlIQXXPuwMc4A
qmgwkl0ym7pX13uqnrFqbvOSI0ef90DeAsqG2zT+yLphrWyNhnh7mwXhvh7lSzKh96hdvBMaIlvO
6YPnckwxy3uTk6QT909klB+qGLMeF6MlEDpgEKzziHxAUiOyKCkZbKfL1BQXqzM3cemyiPCIF0hB
Su2rahm945AdTCpOu0FRHxcf2yTfxUqjHCSO34ny5rTTzVyzf1LRV6er05XbMBmbvfMY5P0ea8dW
AYIncBbNSHYjqDRZ12yhDtrjOFonLI8XFTkrPMZLLIVrGusp9s2sTUUowkspmikzCpKc7W3IlviV
UPuCJGW5HGy0ymM/l5V7kqazlaH3GNfW+rZ8x0F7BPS66QvERmzGZqPHjKmp7c2ObockcXMCtzov
FYfF/RiZ69Frj06fw/6omeeHcHxmO8wzSb1TDwSBZu2PQg9Jp1WM3gpvX+E+IBe8J+meEZz0KCUr
7FXRoi4mTz4wAorK3tgaH9T2bhO1RZlVShxxZhHfIZLFAUssGfp3WqinC6XSQ504mL9DKEVT4LJ5
gr3XUDkYTqiOrKHJN02Sru0yaO6V2sRhQ5OdlHjdJkr7utRcND5RHcWzuUwyqqV7ozCW7Mo+f02b
/v/88k/KXQyLiqH/Or/89Fl/FnH48b/2IJ+LtMZe+V2i+fbb/yp/oSXTARQFlAHs1K3L6LdMs+b9
4lgelS82/7NI8tpUe/1e/+LovyApBlHjU+Ci08PCb/2Ra/b5TyZ+EIpnHJo9ecF/o/7lh0IpDkW0
/JgcvxCXkdt2foTj0UnUOn7rCJqcMlhdqIjgI2cSoKgAWeStKLd4tu8NItrGW9o/9SSEFz9rOBbf
F539/iH4TqZl0CRrYlL5rsMki/1BiZQPwZZ3cWs/HFW47tFuzs15vNLpdqpYcgVVoz/BD/6AKvvr
O9/K1f7U22KFvVVSpkOtzsKj+bGZU92+cZdy2ULdJOi60B7hY3O8GBLOnmfDPVPkbS9+1or8txcA
9YyLSuZGjv2h6s6jDjouNFvM2LDhHtxMzM9/Gp+/Fz792fbyN22elu55dAljrweg9+tA+NM3DaUe
VYj+MLkahaBzpHTlI9VGWOwTOdrtVrd0JbfdoDfaqug5ce+tVBtR0IW05rzUQpH5HLQihF7PQCqP
uqYnOfj7VBo/Kd77S5Ejo1BQ0I/P2+MB+bEhtTc6lQqKs2eyqw8pc+ig8h04kNWA+emfr8r31x3G
LG9FbQK13xB7Lf7w/e3XLNFEesZa40f6FStVtvdHJ/7Jpb+9yHctNL++iUmbOZUlJnf3+zeZssLJ
44IuldQaOVmP8z4WV+pgv/7zd6Ek7oe3caktYiYRwCaZTW41JX+6wb5StdT00ZhxZl2piYSplzR3
HCYXyNbXLK5H1WU/afb8661yKaNxqe+jVsU2/1JvywKphpgtXqL8hYdFckoadsDoxJNx9s9f71Yn
+OP347vppi8QMgkKd77/fnnmiMQZYO8UgT8fK9pt7sWwV+yYRvUcBNehPAT5QXCS/8kb8+K3xqrv
b6Hr8QVdx6IWB7j5D1WrvYVxXBYU8ddG4+VLgTEK4Ele1+1K6AWFH4hVY7kOU6mlKxHTMsVdKKqv
8WAFzsyte/WFrE4MkKkNy6VSFbz0hBpDXDkWQVAl+v6tdYY+36SV6X6lhchf5AKD2TKpB7iTQW9C
Yw+60n7y28Bik25a4/tY5aJahoMgW5dCN3LJjkQJsOLCqFdNh/lyATXDmwjzKZlvIKul/SaHP3Kx
pyCOZm5XhPd6n/Jpy3QgHlL1mXtynU67aJVQJ22ipau3e/KWHn7IBi9zXtH4hd6P40GW5RdPjD5t
H2LwvXUuApQZmpMUj2Y4GRop04ytk6MbWBPsQmuotZHxTc3QS0Ou4ZUO7+i2g3pR13pMnhSlNk1e
nhUaq7hrDetklOVI3qTQBnkH1DF/lUHt7saJpC7FNh+9ZYzzYuR8L6qkX4lxahZGNxpwp7KA+HDz
mjddvdQH6n0c6MocHKzMI9vUJSiB46q4q8jMk7wLB9pQemJiLr00VkU/RV4FC1UP6j5I3dCclzbg
62Ve1Qrbb2ptQu6EsYmCZvwSwaUicqhTsHnINKumFiFoBmfeNp7o1/hbkBLnjqkZC1MT8QkYBeXE
5tg5X20zu0RebZ4x+/lUPpAydLy0WFsd6bQKZOGZbKNaC+r2Mwq/53qnzZwsDR32ubcyxTFtRkl2
IeyPMk6LfqebbnxPQpM+fqOlhSmaFJUKlF6GJiJnOwmyxzYknReVE6nxvJOk98Y0JnvdWbFLaq0j
YDQaVn1kfEZvrU5lBRZmtuRzmXnZcgiCxpxnSYbkZDSIaC2mYCCLAm4tO3uTcl7iSgYfcsSuMcrC
XXWtmpaNBsRr1pp1vFXEYeSsLfTEXIdmP/EDI8LGcuItG02qUx2F3qZmF4tPs3U/2yx41qORR8G1
nLuuLos58LB6U+WJp286RR3nmoDQoBZZjXKTVvA019Gxcs7T6kA2JyfT7GhddIHuz/G7uRNn4oYa
UCvGFmKEE3U5WbjMHf0WIrVSpC2jg9edu3mXizjZOB1V4/h3CNCPVKsZhUufZU6DiOiPmQkhO4yv
+UTmq3DqYCfSETScH5ne1uqMhU30i1LcD0PvHpxK7fF2vkjXnJZeRbLXLy6dyzmLzrOgSZdGMUFX
DlMyQ0aO0DJpnW89ztG57mb3xHyXtGJQo9SpYJHJBhACeRSSE5Lq0sipNqp0rEteS7qPykIn/nCD
rxJyaJO4WrdGa2PSbPWlN+XDUgyD8cS5c+ZVziqA1rOeJMJG2gfpaxqN/CVIEjXXkk5sKGiVB8pk
5qSD8nPWgbEjGEP70jQiH022SlK4Jqcz2XkKt5QHsHsgTi1CkvC1Hjx5jnxk7BNoKP2znprkmcid
Diqk16ts6/Dh/3F0HruNI1sYfiICzFXcSqKoLEvO3hB2d5uxmPPTz6dZ3QHuoMdNk1Xn/LHP2w19
Uy3il3kzl+1Icl7Yr/MRk2aLVuHVtBpvX3U4okLUHiKrY+dUtlNzExFV6tWsKM2hfOXgRm6xiVud
go1EWbdpRiZFASshTi2fpKNZDoRSb31YGQl9Q9WqPR99t9c06h7z8J8qY5IFy8vUuvbVNr+F8xc0
IbvbTpPQHB6fRi1EDKPg4aDE2xn485lEEtpWr0UbU9pCkrT1qaUk1c9UqUprDKgN3aoqDzKjP1r5
A6pBM22xnU8h3i6RP3tpuRlEGBgm1TwmUrzeHxfN55062PHMpRZUzJ0kz61j+1rFlODmKxlLP47b
9yky/1K2URjGac7BdFILG+UUfeb5KWkvo9xpfCYcrcdYmr5iz6V8i44iNJNztc8nWobz+tp4v7r8
aGN73YC6hR/NnPsO7IzER0SS4Jdlxiqo5bupf7tkDlBwigvKl5xfhqlu5iL8uaUFGYFTbia3PBnb
jWh6et+7p2pG2272VBpnzvTeN2+N+LCsZp1l+9izfU97ON4AJ8JlP4fjZtT1v0vy2dtTTn0NoFTk
lojRieQr4nuPMF/XnX8xG3fdD5dM/fZECpqUv4YzfkHqrq0qQzyIMEF9apUVpBZlKpOGGFW9jjVc
YcgHHZrWHt3ST4Sk0E2XB7xfrug58WcDSoCB6jlFttA4xmYgANIV6WdTLPvF2xrReEWgXlLa7jzU
Se/NQoF48jfC/NXwOqSePqK1Opdu+Zf30Xmp59ZZj9as70OZRDs64EPfQ9m0XyKK7HMtt9Z16vwY
MqPrNMy9bRbh4SJ3cUQVMJhvVSgDK3FO9gLSjptKFHsn7iCt6vI60nn+4nW1g6JMC9NtWulGQJXV
50LVzEsiiyDxtK3nUQuEk5GavF1Jrby11H7DOxk6HW8DNtlqOhRzetVqXms7wwnvmj3is2hYAyOU
0C664nBz6B4xBjjLqTaO1TA2O8NE9tD2OrXDArEPrNgMmR3RVh+kbfbjTYRiAHHZPe+j8JaT0cGI
C9MOLD1FGz+P04utAQYi2CSSHTaqStByLcVbLgnnbKfkpJwk3CD9p/sqada2gVRHJTUaHAFw27/r
IaXLUCIAaERxi27Gi9e5ajsvA3JEr/2TJvnZE1+SJtgFHrRVzPWd/pAA+V0c59sorIDB6/iPEuM2
d+Rq7CxiWPp2hdkViGZAWIJI1N5YcynXRJH/bZKuD+TSntvK42Vhjpam9rzMY4ol0KMhlrMHoeGk
EG5iMwDzKpIdtFSgUvs2J+LmZGip4zRZ+L6NAddns1eDt1KIQHZt1e8cnblHqrZF/dDRL+HEmLO7
sf7ThCOfwIQsS3N7MDqjec/rQSeM3Ol29dDuloVeY6PXbosx0Q1DQ08HaBiPT1SZrwvJTotGyXHm
o4TVoiFEfiEo5XNA4g7SVwUt+WOrUM6HUuddVu0PGQCHgtr5USbPS/UaWlwtdRckQ7PtWrOGcq5v
aOfWnv3M4LWaOBNUeo+1hgag2c8td1UO0SbOxZ8m189u8mv8L64ot3o2nFujWYMJ73SmCCiFgacy
tx001QFR/SGfeLqhtk5E9NIDaBle/aUGuMr6brnTzyO8ZmVXLOdesnEL6zPXqqfKLC5wIsco+/QQ
4rnymhp/Mjz8qXdnFVrVY7LBIYLHfXkt9JdHN5cXUvMVewfNGdM1V/THwHRqhsiE6395SXWzjoI1
fCefyDdajl5ZQLU2Nw/ZtF4dkrnYDLzsA1b1Gd4vqrfoxHfQrGLQPhz4nDnkCRooxvpy5xjtvUkA
/go6bA3myIjyrjJD2pgn27abdlaTx2ttjq9IGG+PsmP0ihvR2pcqzfZFBHlF6ppu2DcSx9cNylK8
wGspn10YpHzMb1bNn+nwUGyv2aJC6lvQyDZbTTXwpkkdGE4mbYCQx6rcevNhGRkqoo3V8WgWeZBe
tbO8/Nak2skr1Kko0s3iBjEjZjyX99iRzirK/zVm5K1Hc8BYjApf5PGnqArUmOfUc6isX/7AWzuw
urG1jjXc7kgYvgWV6NVIW7pT3abIRUe+FOdYaVRYjhCgJdvOeJ80if8vkq/uA7UeW+djfihElsc0
ab0Jc0bd+i/plmMChl92JbpQg8sCyq1foMY8wqr04hbX6kQBzGOiMP4Zo3EqR3HKrej/J+7G9DNi
0XXaUuDu5euyL8DkhJo35fdjyqjbhRO6f6mMxLcUV4KQxYn0mifJexNpnyrL7pEdvi/YnfFD+27i
matBn99mV98PGbNKcysc/UrB3asetjuVVFutDY9EXO26yNtpNc+NgzTURx4sf76mNbucpulyGFYS
xegMRwHZJnv5Oi/pmSbeEec5OqsCrekhkv0TrOArENUuQhCELYP4Ac93NUz/UMTUUjd0+KG8/4lD
OE7vrpLdNJNWW87nLC+PuIjhcfGGeTCAo5+itjF17SAw/4Y9v6Mpu4B6UAFM9OXbWFXvKs7l4064
yLF+z0MOLG6LExvQoVg69hcL+Y31BpG5t6ysWcnefh26+n2hFdKhNoYLEEIjCbSF3A6jMTuyW6mg
oC99JmkDk9aeYoCt4w6I/G0k4Y5vo2G0p/GVFZdBuoPTrGog9GlaGj54+ULU5JMIjTfTNbgWbX/i
Py1EcS2r+XPRu/WslpttpsdmSn+dWb8aDjEICTVjTnwIXd0fliFw5pCSRUgvAHrZLdDtjHFRxhhE
HIWS9caebBI7epemwMlFjues9RwhsCc+m5jpH8P2ZHCs8mf6FerlraFJb9N2XYnHAX1VkZlUqOse
nCmffvhEUh5cg732NPNZ6z7EYlx00hrklFyRXG/HfuR71WLs8EhTCRHYYJ37IZtp3UrvNIQ5pj5M
5NGof7q9sWdgv8JP92zhbsOcvfD1Hios/e3EAVnb8WcfKXO9uP3N61CPp52ilXx8QdCl+Z3EKDDK
IzdNvkoSo19ZZoYi1QGr6TdRdXcz59anLYJvJGGVc++KYj2ihV9y/XXyyKmNKAhcjI2jJMNsUq70
usLCPtu0YfAnQ8ilhkGUCOOaHu/HuhXUx7KYQIxx08Qbqza3Dnb9OAwivO9OAu/LRkUEdImypDo0
kU62gAk7rE3byq0YhSekv02yHTVrLdqeXd05ZV7INRihM5Ph3nORHMXNd2VXR3sZze34f2y1Xak1
8IjPzhfSemgsy5cST3NG3111NFD7mw0/bEwjI6vXyqwNH2IQwqcOrBQzvSp31ZJf88zaqgxlwGyg
AO22ABjnyig3ehLu8F/DFiUrLzwbizg7aR/MufldpdOX6mYCCsZAhhS8CJ7kQDx3SrIE10TeS+6X
ZjVMNbLqbDWUy0uHTBolGRbH+ckS+t++fHy1Yfw2ijIowuqN2poXZaDFMd1LMukX3dGMTRO7n6A4
WImk90/rx7MhNZtcCw0J0VgTkCFWDosZKlc4Rt1LX0YTXY9DdPi6gNHaiWkwr52weBX0SKzCQkW0
Ho4h4eiudZBpOvMqFhFAg/QTgwY/ymsCPXb5usmN2XuqCOqJmmfiZamv/CqiuPCTLj9XI41gZRNt
zJk3bGRsJFpf4qeS+j52FAk04XpB37Cf5UOVErv9sbBRL1Vt3kMJD19xnj1XCUPE1E5f/Cwwm1Wp
B8uMyN1QbeWr8OK63dnL/oUTWMqTJiMiEpIDm+96mh956tl0bEXqT1nCFs2Ksdd0Z9gQ3JK+TFlT
41TgJCjLJZBRe9Y659zYYGqNOgr7XwnRF1NInGWv0HH7fMn3j1IxQuUxjLjrocCgg1Tq0XDdMYER
R8uu8xu37N+NzdNiram33hL6LiSmlg7c3CQd9fXZCH/rXG4tIKdaPOVTtqo7eeyt4d8CGiFetIxa
P0q+zH8WppjIsvYOg618dG94J3NCHE3yRGnTR1rnxylBs9hLhpRmBVayTcS8iacPIaqnMeFactsg
nf5WiVz15WeVibXdpkGFn8LLoOXjv0WPDB8UM2fIKYcboGkxIbJOKuJnExxTA4ZYevkeRxglytPs
m2mPULZYkRGBTaM5pEhc5IgaHEXAkvPI4FQ97afuP6fh3STLzZXuKSt+lK4+2qTYdg7e4LYYjdUS
Wk9jhvSTpWfQW3QQ+t4qHNKWRsYhGYQt4tTSmq9FEW2mmCNcLOss9j4mNV2agQtsAOhFpz2XRI24
0bkiNSqUf/X+x9RPtjqG4Elj3gehwmBk9ccB6eU0RV+jQl+pmc5vQ0yJLBh4swrqHt1MhrBv6l5F
6mnBjKRlLEvEueXBKOO1YbnrQkTgglIp9zdawCIUD/Y1VOXI/GshpqGBvAq4N8hI0qrnItPQ0cIC
fJItna5wnp61iPtkwXfm2x7/SdXInrQb7bvBHTX/j3HVX6XbvUnezI0r522HNJs/21tpUPDRoP1b
RkHUjeEB/eTxu2eoH5FFG8NFaO2WBjS2wCLU3ePR5CNC9DxL99fl8kE35MbbUCQ/sWU3p76B1NHN
DtUvrYAJR2plcjMDta4NRtKpaeTObKLhpZ/dgza6YtU/pkVt+bAX0saI27hnRTlXqK4cl47w2jml
+owXKOkq37ZLv+4RyCHNuVVKUG/rVvZd12IMECgzSzJEaj0zj0Y6J+6VEdcbt6Mtk++mnro3IVAy
r2yn10bfsRPdZL5xocEwVEUhRvX6LYfN2miDET5Ey8lVS5v6yxNy0I9l2WjLlv2uSrdiED1LUFEn
pRb0fH6M/ZoVAwKGubI/596TW2EkLZw5+qYuqWwIi1j/pBanWfWmqW2N1EFwxLD72uuYEPMqqTf4
dXCaLFV+Gb2E3Q3LIkk8c4/cvBME3rRx4q2L3CDkH0SOyo22Rn4wigHTpptDhoTovhHTVjGiDVN/
l13f3tqlMbM1WqzWp2BKrK2m7bC2PBQ/Kkm7Qzt61bdsjOISaQXpKpjr85ckKdPvpklEECupfS9Y
BfxQs0pf0bi+jgwNrW2VpSKwQNkNQFnDvifaEh07KeQX9MXyXBB5vAqX1HjTCFw+tCkJTKbrVoep
VNh62eVBM6ysvTTciUAi8/SaWua8p+fLVD57n3iehcwuQzFT29sTHjaMGMY4+mi8ntPX2JxGNgsE
mxWTeWhulWPn+qrXl8mPAVCvGQLlgDs3CibGKrq1CdikTduI7K01wy/56F4Tsa51lE6PSwuIyMn5
7kUkKFmdourIBM2U2BePZaln4f2RXZOd4zoCgwFgVSzaFb5vfwJZ11lmUs0+N1Zn+TjNcBhrUx7N
QZqUjk7Ckcvn3aZudGm5H+6Sf0LJaQ7DAY46wlcYXzTa19f0o+8GJKOpXdUXC4TwCDmiNlbs3Nq6
xsHaMmmjXdPqp6hxaQvxRlIcEs9S1lo24WuVGUFMyfSY22JrOOrFKJJNalCnV1qk3Np4RCLL6Xdw
SM5z5+nEBoVFxtTWxs2pblzxV+/IpchJyf7KZsCFooBXqQ00qiaag7WruwoWyCGjLzEsAuswODFm
Ga2PqjS+hXllntJcdTdp9PFfo3SwPw/ggf2MGFQMnhs0HG9gGSgzNe5BSf1YrMzznES+qVnbnjSa
wERmt6GmIf4ZorQlPsqY0qtdzC4hXrJC0menH4thnZ28UztOUMWz0M9tm4BkKqynau6MH3eGTcb1
EWV6YGQgdFVoXQuvI5++6k3m7T5uhq2DqSD5M0YVKLGZOuEWRU10evjvNTr0RMIyVT88Hb1A5eeR
rXaY5gdH1XUV4naGm3iXM21vq1Zzr6IV/SuKZLZ6W23TJeo/nMZjPZ7nFzePw7s+cAVadRm/tlX1
Ogh15Bt9xul59NTwM9vDk4l+eSW0Zptn6W5s+l0incCJzAMhBC/FUp6Nrtx1sXMkES4n/e2Bxcb5
sCbTEsJCpyLBK50LNrX8LY219FvWKdAX8bXFabABgoZwYr3Vvf2ctmEwjU1+HKPiAcq0JO21nA+E
VnVoYhvD3msFO7SXkXFXlTuC+dZKIE2tnee+XvZdV1c8but5zM0vrcrZoRHqT0O0Tlryj/oHUNlb
x9HFHOE26XvKE5HzVWKwJdjaxlePf1y+eOWu8e5YXgi2G3ive/CegAAXPu3+2TL1v9bMzz8VeBJ2
Fhivrb5KT6w78d1HQCOEF6PCK8db0YHKXuwEO9phTJ50jxmK1ZJ2FKyh6dUxMPZnL3I5a7S5kjOC
izR2roN5cNKPybhBOYjxJJMn4gd1y16RxLfS5UbmxSaHTa/6SyrBmv45agFDY5HLuQvye4KesCE9
eWoC5Q4spIiqSH71PnVoOcVUGH2n8jlSf9Lqr+JbJvwRmxAhJAZ4stxMoicxkL9yeMkT7pNKP8K4
PNprdnCIfqimfTnOft2Fn3qH9eVsgcVmyYdXIIW2m02mu3QSOegsYUoWrtqp2PXyp5weG+E5xVmk
4Zoj5dkgwqDG19A49wVu1BhNRPAkWiqA55ukvF1Zh2n8008bVW6j5K4em50TjGy++VHPmHm+O/Vr
0r/TqMBAG1/M2MLLd5I197QjJWTKJDn924JMhRPDgmN9D7Fa6d6304OBpS9edUvVWwNBNget3Mlk
7xBlHJ21Bq5hY4+4M3nV38z0OUv7rdt+2OiwteJFEpQmISS9+TnXb9Ckq7jP/YTdn7w4qlQgGHem
c/TGE8NZOb+nxa0V36HzDLyR435Y2FW8yxRflfqjkQxRLsp3q1s2csnGCPAcuXcbOICKWbis+UXs
e6u52P1JINAdjO/HfFpMh1x+pgY4lPtUD6/eI0EhfQ1jzOdJPVBJUZ5jM7lUyvyyI9zfSuzQ2K6j
5t8STVthkwyVOitDml+c2/jXmjRfW7NDLGz6G3pFBIHbnbkxzDq62+57QkvRbAZ4iHbQIvDZceVz
EplsrudSgLobb333g0FrbVFn2+7y9H3KXpPuqrJn6Wya/3H8o27uNFo/oFB8ozfB1I6Td50j5wWz
zXFcXN+1uWpsf06ODyrJcmD0I+fgGn+r/rcmgqhl6U/1dku+3zbqXyeSJxJWI4MyCL9lP58mDoSy
57Qo15FOgNE28nyVXBuC/fBs98PLYh3cHinK0lzQDmfOdQTW1TDFEuEJGrkxplfkSfs2+XDweyM0
QL9aEDySqGRbZ6du+g3ttyZEsPir6Xciebzwxa43NZk5ukvKItUVQjsl3scypzuihlYWyUME64Rp
iYXqXRbFEf/fMe6g1kn8GOwtWMxGWfG+ADVK+90k6p2q5YHzA7j3bKQfYW9vYKQPJpNAY3f+ZBc+
qmO8jt7arL/asNyaMdKMiEKrHqcZHcK4CUaS8FiRcmtn5YghPtPoexw+BT1gg7rNXmBLEh7FX/4z
INWsSVp7G6yrmnLcSa9lHuTWy1xsZ5RvtD2uDWrbln7V0NIhMdDUzbeGAdJGM22M/3KjRe161jhx
UhCKsf3KzHcdTFQxWkaknCb9VzEMG5PoR3yCwSAiH1BypSfINKwoqLV/LdEnWPjX7ozsYkaCAM9/
HD3rkaGh/2nAVpb04nXfHOZke75rdbkbvJOYd8bD9TNYK8/sse9fvQH9nql4DclooaQK4uCKjGDF
6eQPBtMfZviy+rLUh27f4/oTyUswuF8FrVmGc13CDxbvUtvl/Dq6p5alF0/gmGXkAVrrLn+OkMIm
BBoUOnsY6uOqwPZowWH5U43KlUTWzicLhe00QUrbJvC2U76vcce1ncDvQqwqEVZqy+L+nEl0/vlH
xV+ApfBIIs/ekH+1FHA6DOuTp7STgZsjj0J/0p8NgSlG4gWpU8wQRehueqKYyIR4pASXw0triXdL
GAC6JUyepl9GOwmIa3yyZ6y6ngCtsuQl7UDOJ4JypJkfymbMVqgN1nVZ8apwryttH9Y6jF91REUX
IH3YetayVmm76cUEkIqZjFDQdmHeMdLneiZgFJoCFQOfphlykMvJwBaT3UbrY0TouBJzQjjtn7ju
WJaHboVx/z5O1tcwiq8EpbJqZxR2c89ohYd0Ke81CaKelt/ilG8S7Vus6KmfiasausvI1hAb9jqx
4DwZXC/Dgt0eL2wCg5Y+wimkJw+WqHglAEaByzYLObEVfp82a09NSCgXWpg6Ib5YKWAwhsuUEd8g
gGHAPTc3sfnVu/EfQaQBfJhTk3vs5ltnRJZShh46l8762089c0JzN0bnKXO5AAr8e2Ic2LY1v+9i
2N383MrGXtetWjYOZr5jiQQeJKyALtaaoPbyr2apLq3FyyiW8OREjRY0SHyCNOuQVWTyYuT1W7dE
aj1E0aY1WZBYWY76LI9c1CzIzGjOBF/d1c+IzQn78i51Fl7IsceRhYvGw1YTh4SCtpd4yv62ojsi
F/L7ojlP82vtjh4ndS9WQ68nZ49IlyfTzZu7mzvWSploQMKFFBzgTWQEkxMso5W/1FF6jQbCp5U9
XDAlHyIiE3oxo53wuvKWRfqTHaL3Idzn7rTLS9w1O1tqz16DU4y4DY3Gcc8afRRCBDIZQLYEOTQr
K+uPi53yV11YBbLMw5epj+a1JXh024rKZuwB4N/oyP/IR9PxSAxn03ly8uKpZPzyeubH8HHWlotx
IiAlX6Od+DbEiAvua6nlxgM/Eo+jy/7jmdodz6RPAAU6/vuUnbtMbN1QcRJ9hSYRDChEVQkq2l08
+6dpz3pFraEbTMnTtGw7vrAOy5EsCH+9mcRAZAqWOG84kYeQHG7ndbazj06gmnV69IDjvwJUl1DZ
CpNIyv/q+lP4yHBJf2sAE94XMorfB4P0kpiN3VzrwKC64+HvNo4eFu+cBVmkZPn+Q6rLOOauhqVe
Cx5K15AgKX6T9L1Ojw9aafGupCQIwUCr+XK61tnTVN8mYz5E5T3vd14INuwl24WfeoqxDdT46Qjg
1n1kdAkeupyuQ1hCFSzyNba+0fOvh3JAkrFN9WKz5AADgcb+OZa/cTJd6nwkjA5BW4ySY4SP6Y+k
K2O15nM4KiyAaU2TSfkkUaI9Jn6MYy4qOyPkB+9ht7lyFv2+lL5Tfpb1KWV+q8crDOKmX25RdLbQ
ikb1kQc4OhHivJsUR62Ar/mzQLwuS7ia2WMdjYzuncDLVD4N0YXwWGFcQv0w2Kd5+hlL382Dsv4l
VsNyy7XS4ZqX7xgFXLVThr8UHy0LtPfCoOKMFwt1x0T6LZovM8ywYKD2kdiXSEWpDH09CQuQbatN
fxLYRvoum26Dwwfqpw8AtqHon0yix0vdWqf2zugNPrafFra/wdqRIgzAKC7yL2v2xXSal0fG8a5s
8Uvgh0y+ko6ybT1fL/C0BYLvRP6mbY1KjOTm7KCAMpuPoge6zPZGt6lKfi4m89Z90i3GaCJ9Xftp
lMEIFJvO2cauR9DqTB2wW/ui+BL6zoz/duFzjGO+MZ68tg+8nrQVsBUkbtm+BTFdzEtjE43cT2oP
/e3XdQMXsRVhDFNHm68N4xcztLAStnRK9ml2yvPuCJS07XVzbebubsK4yhATgdqF8QsURTWSo5wd
FkH1PGUvA30i3XlmYhrM38TEFr8dIhLozWpHukwaZacMzw7mwtz9UeOtkxB6V49RPk92dl9BUDSo
6Oz0GjreXebmph+O2QIniJxUZHzp9vQFzvmSuvXZ847ALeex+u5q71Imx9y8ALLcwqQJSB2HeCVX
6l/JHZslIMBFtJujR5rhOnEFyBKvJrCNFx+V0+7dLjmG4VFNrwj4sCkR4qVTmTO8xPNFk3/MfFoz
gRSmgfDYICzkD1lyfs4XSWZ40W/ntFs5835kKCgjOPJAK3Zps49rcVasPp37XD7Yb5n99B4F9ibx
Y+eBOp1VMdVBksO5dclH5Fk74GIEQeGdENvOz4U4zU66r7P0O5PmDts9i7IukoPSnGk/D/rNHNxb
4uX7hPzXlrJfByf2djIoH3deHa/5i44S9QciDH67yd5NSYPW+89OejMXa3cPCc0rC3vvzvpOPoC9
pKqf56YLilx/d6sMzRQcBXHlVy65nUk6Qvl4q5vmWDbJUcMe7SXfi5SMo1P4s+AqsdpozwRz1MaE
pzlulsd3GGI1XdJNr5Md0BOdEE6E7z3M1V0ssLPF+1B1O/Ik72pKtg3I9spBsXHsyijfTXF2d+d4
WCP5BHbgAaSub1mcHqGh1manrR1rGDcS+RMZ8v/mwgv6TN97wwR2GT8Pw4TRvb+LufDj0XqM7cHE
v09NL/nczkYrHqgezJhlXggkPBjU/MYtzsPc20+pe+qjCKXhtG6IgAJT2oyiDZqp3Mj+gQPOG0IB
N7bKdnkR3xzNRG6x7NqCPFDohStZh36kSd/Rwpsjp1+0WSCl3NqOQOo2rZcGWWJnfTZu9tW43To0
msuY2utw9D5CjOAiZBUywnXUohmKqvGUd+G9b8aLalhL2LVxyZ7gh4MY4iR0ObF7tc+7CJeDJu+l
jvYrAm3PLYKc0u5oPLIxKCTALQv4a5GpkIRPxjAFC3FuQ2H8zXrnIGJs+ZIRKyvR1BkaNuSpFvAX
XB1T7l2c1rpUBVRxoh8BWHAt5m0AxvSZFZRT2BWSLbOHSFFXcs0g77XHGMJoOQq0PZMfuZIiFA9m
ArFTyb3lTGe7hHoka5bmC9QEXuZ9ErSPhVhb2lWMlCXpw4uAoZtDcSA98BbNpDc5LHoUBMgKQNYY
0KnaDg2KZCZFTnQTQ3WgremPTiIkhmba27TSH4lSzclP0NzkRl8D6jHHN2TOYklhD8ob7VH+5+jp
i0rLTxOFisMwPUSUYHgiu5Z17IM+bkYS/yOv306hdqpr60iu04FKwd88xrgbFei0Q/zAMHZ0HSTO
80Ss061uo7tqGBjTxdx03h/NHGqO3HJfxaXYYSEFLgUV22TVIHzTrAhmCd01/xJwkwuDzLsJVu5n
I9WdGVlBnl7iDLX9zkG5OtkvlvkQskka+DR0WzoqC+TvCOSL7G1B2Ua3ydHRiNcfygexlvDqu7P1
Y+l8Csv0O/WPX0NnrFxH99My2tlZe52dJGg849x2/YbchsDuIrIF9GPloQVv4jtExZ2U8mdhNtmG
UM0/KiaCsBlstkIN0qO3odad2X0ePO1tckK6LMfDkPb9O4zL+Jy3rxUBZVkWOdfe0dtbqhXtye6h
VQBY0Xp0T6oxAG4VvlaFgzyNXzs7O4QhNEZfMmg57tiTJ+egw1mqE1/ITcjxGlc2Jx2eWbd4iwTW
2iGhxopfhVxOzMU3vRDfUBC+23hXly5v0vMDbJxYcBKSMpP3iHJsXPeb0g1XblVsU9IWDQmlT37v
yNmvDg30QUiNO6BD+6QVXorICWIW0MI09e0SKl/mV+79chMu7htZHhccAPrGUtHO7Ezui/EmGi45
2Qic/BSzmShhiQg5ThUpJ2U87FQLQIbM/UVp06HO271TNbtFELxhRjsL2VwrvB2mKiIRDX5qRIw5
oTmx5WyHsQOreoXsQcaK0FPJ66gjMWdktOf2KdHrW5wpTCYdEGP6HUoNDZVJqD7lLsOEfzluXxtl
8gKAKIFMKNwvUu9pIiB2FQQygRLhr4trmDE1Godgol4CTNBDqPGIgUY8SWDLMRn5Lqfpz8x1iobG
HycmIy9614ngD9v6THk9BmfrUHVMZMbyLgrijju1DQfjIt1yqy3la2vTZN0JTNodshL10kbWs+59
lG689yb5W2SGj5UKV6ht8YLAxub6X1BefzQlQLDgVveWAMXNakhimPbhu+lRSDmp+qoVIppqKMu9
mxEX2VQ7j/9bAnyphaKRMAwySVpDbTffjvMIFez/YRdnvHUZah7sOsXlxZS9xyhKEUHDksuHHCgT
R6XV26oZeSGRsAwJghNwisS+Rz3encQ9/sfReS23ikVB9IuogkN+lRDKwbLsa/uFciRzyOnrZzGv
U1O+tgQn9O5enbNPWiaQTCFu3IF3DnTHVG/5I3gc3PpKbGpC/W7IgBisT4n1wr/hLa9U1MVvEuZL
QxrGMEsMYnVIhQqI0Jx6EqsVD5LT12kOXpM8/kxU93nUu51K80WlUuPhROhu+JhhhcNkkQJ8Sl5v
Y1XZN32NSkwTa2RRp67cAXkma0MMJxIYW/Ab27jKtp1pnl086RwcsQWmEQEgTWLAjf8mV/EsLmGG
sk9jyb6ueU2EtU+ZDtpsrNgYvR4xISyKnejcx4BKkDjli06XNyskKAbbWE/hb59eUvRo3UR9YQmu
f5p28JakSS/mg0g4WPNNnBwr2sVl9gOWiX3GxHtR8kjjv3B0JqRyi3X/iBmEBX9Q3vupL1cZ+m7B
wnsm3vTXNcpWqcjcNOYOx+WGcMVe9uZf0U/5RsmzzFdRLBsyTK4TAUrrthE19TNINHVeV9gHA4ML
XczvaXJbwGfP8JS3aS0H/WQo8gTv7FyXQ72yMsMrIndtwxiQ7eJrA+SXCBT7fLewKQEn+oxVf2dH
eQQcJ4blEZDV1iJ/XavlHnVvTdRgH2Auc5RiU1p4kebwSRouQoGyJmq9L0DiTrI6pwWdQnH/yNVi
74SxnwnlwexoZ2ktg2tnS3kqzONZ82NEGttUubLl+wkX9mpK5I0H/8+BDrS2Z4LYIkkOLWzHqNMv
UaZcYAS+KEq2D/Xpj0neYtzl2Ng4xofrplcH3DAKCvkqBwzBTak76wevUHAwGVLyA7kz2pEbbR3T
Vl/7LLfKDQssRHjwatUlzs3Os/IIm1jRLzPdyHFe6haokGJAPZZAoE/C7qnOa8JlCte48yrOGeiu
VHAol2AuuE4ZUqwSk/qpORvkqc8y/VpzPHmxphQ5c8A6p0ASCqfyQwvxGkyMb7aGGXl2qz+nDBoB
GLGrTvlVKKKOn+KwfTUxrZ0DGoLhOPQGXJRZEgyRpnZIGOUyKusQmVrBbYiNEVhBVSbG3R0thPXB
QY4qJyTnzK4qKMI5Qfu4fpjzVJH5bxmQKkTPiORE4IPVmUoYvR7qR6t3zcnsQ4aDaVv76dy7v1FO
omJsXQkpVXWvGjxRwPOswvPQdA/QPipWBlvBOaAA3atceRxKKsAqQ22/W8GQMFDz/KQrSfwPuAGr
mZ4QcHElGZhV74ZuiaEaBsi6x5gKwaUqD4lFzsIL0FBXvVDb/WCYBu5vyK95JsNT4QBlyfOKfdDB
FZfW3waX2QjynuBiGzLBKvAKudjDpm1atlm5KQf7q+kJlPW2xYbaVFF5dcdhIPBUZT8xoFM/TPNH
ZDlyO6uJshdTQAXSFEUa1YLxNG6yyqYlK9A5E+iEES4Yqkl7VFrD1oyZjGGBTkFUVJSnAiDMw3WL
F1PjPOXYhvpM4BFjiTt8JlNmHzQ4d15UdSnDFGaK0AvGTVNi3RVavBVx1K3myenfJyPJ9p0dllt9
eawY84+1B1w8vrR5/qgjUCwUT+EisgzQj00Z7LOmpApqaFpyIsYVmM2TkjQz3UUmZis5Ix0Rclzj
r8hWTdj1fmqnDbGxrvdaVTV23C6q61BlVAsPyezNks/T4aIhA08E8qTzJQZBPZ1sQ867fJzVdQxh
B/ueUx1HKt03lWI/kVSioz7t1VORNd01LCyxd7BcHATS4w7usXEM1LcizmCSdQ2FQZC0B2d0t04b
3RI8uUdbtGtkQ1ZPab13tY0Zu8Mi3DXuq2qnOxe93dVi6lwBEO6cLvizBgUDZGfA6lYGDhR8HgQP
FJ3bM903HFlFDCQmAj/RWq2H6tP5Gp5UP8fJRFLI2k8Uij04Vrv4CIMNqM87ATF28sJhqTS3saLc
+Iox4rdbhyoHVc7RAb7jLnHCF3JKb+Y0fbZD8Sr5b7pr74s6ng7NPN+U6dTqg0lb2vSZJPyLGGIG
sBKhy5lEGhsMvyvQU+nGXRhUqkJCg4c4UCsSP6BCcWpsbRMNxNb2Ge8Ra9VagRQdtvdKwhXRQqbe
zl7LK5rPSnNb5ZhA5hr+KKx1FthxlXbKoepogNJzlZaZf7XDMxjgYHMScY5Upq9qxOKVWzY6t7Wc
dZvu0OQL4bvrPpdUYV/CH8wHr5voYssb9BlG5RNemTFwD/BswypINuk0c9TXtH2LuyvUupNlIiGW
mrZtmPQH9pk3YZ8Y6XFI831BsoZh+gBpnGQD3VPFE+aiHVmbzwRVDQQ7mlFgIlnhn0hb8O5jdAlA
9A82UEeXS8rKsEn1AuTeTKykYc5pD0BXjvWluliDE6xHl504ivU9SYx1T6qs7upf2Zr12pzyz758
nxp17Zj0etFpWhL97bcuOYQeQ4gS3KK5ehu0Sw9MJ+jCveE+2ZiludIdi05ccyQcGx0UF9q2Vq69
FbNycYKIAwY6CX1EAZpvHm31ojC9oRq6q91NjA4cULq7VB/V82gTCYDOnHuJwdxKF8O/PGgxxcvT
0DcnsvRIoFFtbRtmlyud2RQzUs45eafvnDnU8YAyXEurTmfIyHdL5CTw3C75cOrxtU4B/eNqhF5Y
zQrZ1Equi071oxiihG2Ka1fmJ0rcHpFR3IWOWpZ2gPP6xoZUgAxr6FmMVx+5cViiBSlioFlV9j2R
HaZDxXTXUT+/53LG2pbZ3OsHziVFZ55KFScfyxP+nCg6sTpqR414WNraeyyiJwxlj/9DicjXT20u
n2ceW/JS2lePtxoTYZg+sbAkT0Oc7QfNqTZpVGzZ169OXB5MOzIZIYUdg0hjsOg4yXaxhTeyDcHg
deOntOttiPk66eO/UJrZsRXNukz0W8HtoReow5XLeS1hPlbjFwZE44+5+Aq0+dktEm5L8bPWm88u
M3M0PI0/POGImQ3YfSd1PoUB6WsM11ylC4YbZtE4r0Svj7HKIE8z9+MU7OMIEQOviT/r2XCPMshU
vAqWR14P6R2pbxUin80yuatotfo0vAi8eq09DLtY9IcuxUlhtL7r9C9ul73Oc39nCcWGLnPiw+F4
hyGE8uogfwTZJNeJirqalJQ2ODJExtflq5DA5maz/g2JuZgAe1zhoHS1xiEL1IhngPXPSppXR8hb
WUP6Moo2Y6khzTXgVBU6hz6e7eYQqBxKzPCRCZiDRYZOrRbbpuiPMlSOukHRnDGIu1FXh3psPgMj
Ora9Xvudoe3GMnhPJN5rtWLbDCPTx3qHR1Z7NlMr9PpuulUapPs07Z9d/KUc7PEMGZ2JX2EcXhNz
wtxgK264j6XabbMg7+lRHKwjePHwKRtc7KhApdurYSWgPo0OPqfT9eBQnZCmY6kZyPmlwmm+j3eJ
aPEDYTtNRHLTGCpU3NQJJITSqwYVJ07wZmoTybJMPskpfQnGID13sqOcrrKA+HU/UTw9zyMuhnHi
xFUMzbPTTyHHN6JHAPygFmnhTuG1XaAeAwxIYJHKl4ZutB9gPK0yRwORPH87WXhLwWuEcXhrKHQo
x4a4LUlOXfDWFa1lrvqq4JcIXurlS7NGZOGOCYHTYNHjr2Ss0c1ezdZvlvFBF8auUNOtq2XZxRgn
LmYgaEUi1U23YNEDpY8WhqNfp90/3VpSyiQhjBnfcux+MBckdzEVRBByRshp9qTWJOtqQ7sN/fwF
vyvkGBXeJ3P+G5rix2Q+hPnB/AhVDqpgRHP8piQWIhszkWLnYPYcbdxZYP+OQVfkOxcT/q7gxhcK
hQHncoqaDQZ563jMFV9WsXWuLSo/h+IsldbNUKNhjRZlYl6E1htvLPflOge3t1FYr7CHO3VbMTY1
s/ugklC0Af6O8OEJKgpdqTHT4A9k36d6uqzlSXb4pgiY2auB+/DnnFrc8MZiuHUNvMJYThPoWWUs
PiVo6xMrOYMPYtTpWYd2utV6Oe2seaLZiDWZu6PMPQO61T6zGuXXHoN2O3N59VjQCU2S3jylJomN
KseB36TMv9N6/OysgKhsx1ihhmd7IC1CT17HlXQyjQS/YF/uukl1eAOtBvCg7ezrNH3OljBD4sSB
H8o+P4kgnxzs9HVD8WM8T9m+dHn9BzeEjimbMN83zIaDgqd3VBQcgLmmhQTnpsg5d5Ue3WzQurxN
vLX8GYDv0z4JHq6jThjwIw01E22VMEQTEFBRyItC+Wb7EozhncAsuHMKZ2GvKZ4oigP0BC/ow9/C
6A+0darMOQOcZeOovZUdWPaq3zYxBLeyIFlet/Ja5/KNtR8De3ouixFtnOjbMAP+piNKqAX9kcmF
NZ3d+6/BbslA00ZfdK8ZWoutNGeN+ESOtJuzShEWZ/RA42hfrrkt13g9rHez5yyXj6uKzM6MrzlG
IbPtystRHSXhAGP5nNJ57YZv1jwKf27IA+pA9Lj9OmPy4er2owo0zNnVW5cFjS9dlmCpOwy1M+eN
Ysp761QgJWT+xiuHcq1aHJ4N7S3TlOcGyxDoDNp1KE1W3R9APfwfVDvgApxI4c7VPrcnzo7Os1vp
dJZ21zjIvsxaoZbW4EghIrEHQPBmV8Ub0+eDjhcpM9V9y5gt0d39Mp932nifdPk1b0kIqMExq3WV
nSlQORCArF8JrAh3p6AGA/u0/EunClYc0uqOyGxwtcLcxE5JjsiuOJgzxM8iGjsTsFdrO05f0gxv
z7L4+4oIeJplHF6sJmm9ghuCNzsaqzVEwOusVNOW1rLYnwKeyK4tT3ps97vMLA8RewHjB137mt2A
OHNMk0QVpsZ5ntVTzRwn5KYj410eiF8isHl0nPV9o+5lCmdjAKNibYgCoq35eZ4dQmveR9GwLiq5
HZLkr8vFZ83zEPUk7tTVwMhSV2t/UDyiMesw/arwiCTHWf6jE9ybuEa1lqyX2OkG7cJcE0NSvIxG
D1wyOnEqo9/UYvArzlUoxIVvN+VPZyXfee4N5UeiKb7eMAq2FI/hDfH6NahnUJesk31jnHOF83mG
yyp+kSa5wO9Kn566CF+QCpiFjUGwSwg5+jX2kiTj/JP1K7pofBUpbmz/JjiG5RNngJrp17DU2xm8
gxy+jfC3wrmV2uN2qUo0KFEi8oNhkvlH+GgduVOr3rOYHpCtWo8RxQJZcaDHZ0PuCNMXrjlFbJMl
2UfSNbtltV/0P1YS+B2K1TwhRFl3MdGyZH3Uy1E1x/0jLy2MzhbVtZ7JGNBOxHxjMXxS+6Iwf77w
muG9XQ85l7CcGhgTj8oyNzEZpbX70WFczwQX8d/N6N2AgJHsY+JCw6hsI4DZCefXuT429Ws9zg/K
uzm++syb09ZYjSoJegjU3I5Ip1ian7nuOkgrSua+g7bB1CSXCNySy1XL18lgrRs1Xt5ttQCryldL
fZ2tp3DYwyWgw1jsW3ZOy9nQNQQ2O/koouFCgH6ZFRGLU6wtDlsjt7buV43zNqOmPNKsU2Xln1pI
ACmgAqWTHPfolcfxmdxL8ZlZ+LL7fCu7T8cu3nVF+SZnUgquLuMUfwe6PLQuIOFJnjKTnD1mi6E6
ObbX9jcJfEBSxspZZBujx9sBIcypueszygaTpRWnxGtvq5sQaHss2KlIS9Zyr1bNrtXjraWAxQV6
4M73WrnrXLjgi6+YUmYOberpk6M+jYW+RRpbFQ5XjLWSFvyDW4Tx2fk08bONE9cbBX9pV20E441J
3CMLrP0SflO4io6wUn3cLXiMmYxR10K+beZwGyQfqb5xyCm2eODAFZBWaqLukCFVpjFhZmaKwSuO
G6ScF2UCPtKGh0mW/1wBxTdiJTbxsjVxs7FoQ7cooKkYOxj8GwkIEhCeTXW3W3eT5e9sxkCC0Uo+
3QICUtHzJ8YE3TSs15O+S/mSZPam8vSZof5jjyz0VffW2SW9v8LC5Tk8jZxBSFCpu9wIPM5pu75m
4AC1E7Ntehph85dq7QmbU1IcHo02ACZ5MGSwG2XyL5/VhaCx74l3G4q7y1Vcy3q9I1zzZabaObKI
6cV4AL9sNMOH7Bl15QyZeE/zBph4NxXht2WUHS/eyKuVqJogzsb4HrN78IjqkDetx57jITJzVuRa
PLwqMQRbOXOvhzUOuR9SDdGHOqdkLwUfpIxEy8nYuyV4jQequFL+aC6N6rWfJ+qmmGl9ZgWwq3i3
nBybMj0q2W/Fw+MOVGL/qs2bwuDfnq+63u8o3tppIdO3dh+1OOS602Bat6YavtSJiCs2Ed3jQOJu
xIIJmcuYbSt1LzW5COxyUI/o8Wlh7+P2okHurrr9vYECWzM6RJ/5nphLkiyJrQ3wz5nHgPcjDk9B
dFKr90h+awZ3GbIuFkQafBa9A59guhv5fWg5dwzyCVAxXBuscthnS/SVeHR2QfozsrwbSG3mXPmM
K7sAqQPHWIm6heYhmyN4UwP1ZvlPU37Js+Gvq7Nbb+II4iyTU+5tHaQOgWF+bmZ3wC8BoEpRfhye
MMu8qs14DORXZX3n9kUMRGec/ESKaK8J/ZQo8ikvUsJwzrlX2ZLTcvgw6vFWYSfuhvrFbO6Oidwa
ze4qTArfzZLH1Cm/5QQ0IKi+w/gSSt5Sxz2ok/ILc5kkQc5bNhuLr8RLOGg4SflihcOwbhR51Ntq
b7WBh3lwH4TI1i2J8xUWSo6llutjHlw1Jq5ikfoCVgIUoa+RzbMQFMirn0KeTIrTaYXOPmN6wYqA
ikH2C1WiJmItGmhu0CYvQ3aBNAgQxg29OOg5neo+N9GqbJ9yxbnZpNFsXMOtYvEB9tRYpzdtZLpg
5uOBA/VrrGlXk+Nc1j5Mlh3DeYMm/qy5yrla4roN31dlCCYTmvBMWunOlRbAjtdg5EbzE/ZaVoKc
zy21qWPwrBiNEKllS1OJvc1BPu3GmuCBIfvxFhvs5XmD430urddxZPdNes5VpUM+yREiVbGfckPS
5imXnkjs5oVzkcs7EFJTF09a1J4sTpks1LLAIW+iBdXIgejYMegPVqmw/60YQ/KIgUZ6Hq1Q0toj
aRGPlG480jRtAwcPrso8Nis1c8pV3GNvBal1rHGcrGzhEh4a0tdeAgLRx+HioLfdzFYBGq5DVVh1
Wjz63RgQhLfUufuHwPGaZ3Qtun0cvpbC+pUlEfR5QF+O+FuTTdhifDYEX7oT5D8Al+G4aRTBuTgP
ZowOUaX5UxjdTVwtY1tfWq3bC4ZdI2pw7zwnjfquZMmmoEgmjGN7E+LQ8TpGBlqcHQbLmniyiWjX
wmVH4keSUVwnI2usaXP0K+jhGuImX08GGZVBw/jWc+dSodzYMoG1g7Gu5gxKtxkH8wjPTDWptzhL
38vKhB6iFA4TAHcbRCy9GLQL2mc5sK2BeftWZZGlxJ3PKALOGQlXqkhCsTbbc8l5h8Mt0glAGPYI
9Jkjo4ZTSX7XfgLORljlX3QcQyCl3R7bUJ4TC0FXV2sOYkue3ItCpssoQ0Flr0rag+RnmOwM7jFR
QQ0crM9B0vPod8FeJnsFww+5XDBS0KKqm6p5XFDFExCJZLjq+UF1fR5C4b7r1inS747th+ZWQgCm
TGadU8TSgO2BYHYUh0bB1cKw9DXLPkpulMP0NtsQqn9qx9io/Qq1Q2oanQk//B4GVbqF+9rhJ9d4
eeYZSltncdzQPOH4FMGU5MCZZeIxHncua4o8x6ZvuPdq3EbPDE2k9kbA0466tXzW27XBqK3w49pz
5SbBhHlEOoOEUho38SrFQU93+vQmDmq/C6OzzgTE/rKVLbN3PomA79bGbEXClzf2O0w/4gF5gYlu
JH+qlPOTVH5KC7WBy44V87Hbn2qzG1ucU42BknDvyn5TaHuLdHasutu0oUAV82HRANt3eWtBmJKH
IbvTew5lMjZEscgT/KEho4xlkiNuVkTUmDAFSqzREHvIrm3KdHreqiByYDUtX7CdYLqd8Riw7Y4u
uqYT/BKtcYmEliZSEqc7YFzPkHvAh0e3HmpcVzxKqqWQrn2y1D5jTlqomKYXN2epVarwPtwG9V/v
driPG382SPmfA2W+FssROwn1pQbnPM5QGkJ9awjYCVkpP5BHU4yHwKVZeHTfyv+KkMYpCmqK/i9J
303xsKK3IL5InF+NtrWKUwl7BMTAbhEbopz5FAEjpfvJh888RMLGPBYsFVpmyYXD3pZK6eUYZgLn
OmfnKLsb8inTfZfJUzqw+ODbTK5Jd5/11q8idRNReJdY77120CMgGYe24LGYCBZ1SDPnmua+oRl3
3HJOMqA5aW7enHnepz3fPIfyiikghrT1POJZNvlq+f4Vbd4aic3E4k8jVJfF43qsGMQT+8vamOcj
STARkZNP6m1MqCZh00nZ/N3euYwBk5So4v5ooHHbm3kyMdlbXPGOsmopCCMkONo0Fs2oLzX6HaDC
XuC50jcDowoVEwwUstGvBtMPutwHBeaVCyAQKTwcJq8rNRquad82rYNBX2HWBxj3FyuXDC89M4uw
Ko44Nbyy3NfRlXlMgJ4kcEc6EdWG8Umy4Cn4yeq3SlcOizmsqTFKtGF9sWuxFwop3ciEdeAeYr08
BQuGQ7SbmoH7IqJNRD7xp2bkioI8WNVN92woDp5XCOEll6D0WqCQSUoP8MLuyqb9Szusv8epBLlP
T2yGAF7vNT24jUV9mqFTjJzsYPJuZMXoBeMXnvEUbhhmMuyPXh/+9KyXvctFeAk+uWimcExu4NeI
SVjlLactyn5Sotepe1H0q049p9aQnsnADzh4509d5Bc6Gcl9ZnxDOx/lt8yNdWNAAGywgIuYix5R
g1/HoUwmZuZT+i7UmchP0heOM314k5geVbAMQgAY2ihVZnA84LyltqMn8sGng/JlFjT3jXD/qOuz
MavV5pKHMw5NB2tvmtUDAFPCJ4KYW4b/5dYo8+/Y6zhPImogi1hfgz4+JFK5umHywoAGCiefaZQy
puu+44m2+HrQPbUjPhhHHwymNiOWJ2YXl0hwYw6IK0TAd9tiuKcj0fi+z7ZVG9J+Mt0baR4jg9Kt
0E13Sca1jNHfKi7GvQP4dmW5+j/qnQAomsmOKP9XTvcwtC7JOuocJqxOCH/c5e21OeavMrPXk+KQ
vdMbCDeztuKEg9Kmrc0A7ySTcEJKzBlzUjYBByBCqBtCML96VdGUA+mo57idmgTRnYiB2uI50j76
NvwyjQiyrmBkUREDngW+e4PiPjhlIJsUHIv1mL2nPdO2MZ/QHLWAEhf7QsUFvm0lJg3WgcWp+Uw1
l2s1U9aPSIXGIbBT0xrtxMk7SrxHWaS95shFa5WCL5sgFU1hT5Y10K6jG9vUwgUtBh21o73zs108
s/wlBSN9z5rojI2CnURtW0WT/mFGVk+JXCYRMzNUdPTd1aDIVyAAG12pyJPCLZD1rEFHUDUiJIRV
7Y+QTQOl76OGcZZ3KTN590grB4A0J3qm4mzp0no0/NqBi2GBidrMncLkRN8jwAxcfwrphuvaVB/x
Yh/n/KvnGBHw3Jly2vQj518NdqyrvdkCXEhrUwbAfl3RsrwqaOJC5xaETqNXobv/qEb65d8EuEZz
bc/2SNYWd4vIcUNQDsf/7EDyIns5d3D3tCQZCSgxN8d9usLKAqHXXYbe7ZtDsjybfyH1eE2gPpWl
/RTrmJOKep3jzikGSF46mYYO5pCYQYK0jNAy/F6w5ylmBCtGLFyXnA54SzWDROgsQZ1hxi6tZ7ud
9nVHIxHHPVIY7XNmikOB37NGNMh785pr7nWmpjmUlDWEV7dWXwqMPjY9tWp8nMWrOrZeutyqXU8o
T1ZFQqvkNfJS/GMsMGMLGNnBmoIe4TwC7d3kfDr6E2c4Ev5J/xlZ9zb+UOaLsF3K2+gQJCr81s1b
ju+7kQpDPmE9e1+yUsuEQhs9wuZTdOXgpxm5V7qHjnIN/TsWjw7JcGDPxA8+z/ey9ms2kEjjqqWQ
xeX+jaGFuHeBuRrcsKueUiaRuYN8pn5VfLLGbnKfo+k16BnVvdWz488gUKeAcCWhejxBxPDWIxhR
W3CIKv2yfMBq9GCDXdLwYMcfRoyJG+4YH46LLmK3YguDel2WYtNxvFQ1Cxkju5j2owtxvrwR9uJW
hcu8+shSZce5gNjNT2HEnkCZS8ZTmO7T5qBab3MBrmDcdslrzK/jmBdD4rt/NXrnqHLX7z9HpjEm
I1MlICyF7stGwVuPyHLra9cv0odDEWuBUDmE+0becvsftKuNyQgyoO9NsimjgLqBsdMhs0+Ju65M
L2+3lbbUvIQUAMFcNj7jYleHmMTJoI7zRqf6Tfl15yd3ZkIEn4pS37q4QqjM1acGg4zUDwb3wzzc
ujUhwU+NiLwV/o7DEQwsYb59m5+1kfbdTTRz4EyPifgLk4M9PI/Y6A0CMeX74PJOgK3FGz6X/XHA
3Ed7pxeP1aaEgWk7qzK61vGHPjzl2o5zfThdwYEtcRoIFRGA46R/VdQKj/ahdvZj+S9B6Jk9DZjG
bgjBYPiUes1ltYYXYzO0dR8F05jewRj0lBQ3q/zMcwzLBO2G8sVobon7YhPDS22CQkhyx6q8VO9G
8TPC7piVn36mxrFZI4fVTPK4GYZMHioUZUhMxdWdIBQohySMvJBRvsjvuG960J3xNFG2x6M4WITO
TJxvOze0vRzgEh3luaCykp+K9WwlQLMt3OZQXGvraWhf5sQfRp+ciTGcB+Wk42TEZtDKn3DYqazV
4z+NA7OCDlyoT5g7pgpW5Te2MoXvL9mm6Rs/2aYkHW8cDj4WNiKycL08m+GBwOClGhGViKRwOLfX
NohWbmY4LVoykXK/yFJZ4hPcD8VRYVvJ9E+tBPciv63wbBABcDCld8NWid0LeiodmqH8EdF36QBH
Cv4NGIZIS5Bi/CunVyv8UWouYVsSKmt6URZtgXsk7v+lmc0H6JbBKwcyqvEGQGT67BOezfNQYxHA
58qDIsw7Xvsu2Jny2o0sieGuhQtZ4+UrplOpHKLwLKJzk92F0hMVegMOF8x8jl9V98STMM7vHV3y
FoRa8U9hMF629DXfYzJ5bf5w2d/7cN6o2UZVfSpLsxoi579sxLs4fSvYqvV4Vy78wFfhokgmpJWu
Q8LPntYtRIjpq2hPACF6ohDm9BVyCizr7Zw+69FhGUvrGiXRDcsjJLB+k5bxFmWIK3OkMF68kLvT
KmwFmzpcj7him2M6HAHsqFSzz+R7cGeSdJw5ILNUsdcg5ycbRNO1Y23aaxMjv1oUwnlmDjbkbNaX
0Xlq8WMX2rv91TnwO7bVdAk6eOhXmIFwKi8Wz60e3VU8vBMVSuwcoBzHm5PAZIR9Syrfm8P9wNGD
Mc/Q7WYatsBrLMdTKo9WBBhHisuGI9R06jttND9jM8f4M5m7+wV6veZzbFf1S0pbpf4psfqYdyG2
ZoS5k5wkH+0PmWACMWiOqrgwnAFmpcebIbmkvdfMl7A6zfw9I5zCfVjdKya08as2wrwEnq0zT2Ru
Q1W1lXC8CtF567OufSc5BwpBfh7rBs2/m0DSCriwmYpi05KdhwMLjwLxLd7RE4CiTD5uBJGpxLjp
vhxz2rnNs2jcdT2SHQ/XpvkB1IiorL/wILJG3dEDcpi6GhMF6sDFkWt18ECbgY9u5Xu3UI0RF0k9
J1uyUjietyRoqxcozK3rJWri60AMg3+1uIl2ZRFq1HK/iF9i6NMT433Pqtc9PxqLOSzpCS2NIKjC
t9CkO46zHdK1uxcVpIg/EZ8w+rK4WtF7opzxKLfYNpZxCx8Ks6bYt+w1qoCurpduRCoFRLlW2IlM
ZNV2j+9qzJ/N8BTxCZNLTfaB64/Nrux3oPt654VIQGt+8+3RQKvRq+0cKgqhMUpDPFO7s4s4UXIP
VGFlNkehPlRBeTig6YIdmuaqbVAfJLrDNH4swAkQp3Xx3g2HXALGcuDInEemVl26nzDtUV6cBoRH
wpeoPsbpc+KSaS+Odv2hy0fYXKXlqQOfFXHc6TK1rNJNjncMcaQ/WvZijt1H6k2y2ejGn2TnYRJR
fI7RJorBfKLa87E4t8J+mdVH7j6X7i2LSGbw5fUY/98yckiGdTKYyFCKUb+zU7Mrkvp7OBW/B7GL
z9H9Cpt4U09eBWEoP7bGne4GCURwusQUnU7NlVzEsiqRe924NqyqFNEDOKCuPJoaA/DXFL2w0zGJ
OaCqaeax4/9Nol0+o9ZVP7BN9H6t95hXn3n/uuJSK+d+OjgReoz0DIfirSOFuPAyYS4fhX10453r
fkbmRxS/cAzSi8/MQVB9IdlKyK8xro1+DKn9q8H/3dzqrIJrcM5a+WRDdGTZb3g3Mn6H9lK1pxzP
Qf0169BfeWA68V7235r9NLA+280urkuw0wSsiKuL1wEyNuKTcrc45pok7ivnpa/PwAcEx4qZkl8T
k9s+rn477TVwgGrqPzpOEffZLi6xtiUiQ5BGMF3sOQTa017M+yZ6pV1p3Y5EMR/KILapUh9t/See
feM/js5juXFkC6JfhAig4LckAXonL24QMi14V/D4+jmY1ZsX0dMjkTC38maehMxvmZ4ux22N80h1
wvciSW6BuGb1QeAl0JhFjf8ReHudy4dxr3jiuWToWB9YhBKHqkj6up3r9+OJ5eAah/lQt7iQfeL0
K6Jjvu58TtlfO/v4R70aNifH1VZuuuBp1v6q4bcpjLVafcV0fEUqDlX5kYS/6UQqLD2r5TEbaJIO
WcHzFxgskVDkI3pYBX9Are5S5dJ7CTqdWmjkQO3WJLfQABseP6V2stGb6JMHmN3Aswupcz5nqu+U
B73xTMdniZgVZ9C8K8AMYXXLrMcobinGRW1YUwHLYTEoKOcGV4dVrz436Zaq4Qx1TdxT/RGlJxFv
bWptF4wn4SJQl3H9y1hjsWNBTZqKJaKcr7uBdyMyos58lUK3nPBOApkY3ywWOGn0TwV5aITpUaIq
lk7icWTFmEjxrG1zxXbMcPbFKnM/mp9wj1AEQMXu2uqAIINFt7/d/lAPz010RlPvg6uLLAdoIPLV
5hTqkAtC2PfUvotx1WhAOTio6OlWtpey2lgBmyJiwTcV1Eh6b2pEmLsG4TOP3+gZIKLF+2lft3dm
sG2tHBv7TQtuojsjyI5qyS9+csFqWN2Bmm7PTbazwRSCAXTLszNDLR5whPXPmdiyXXI5pVFkm8pH
4J6dfF6RIcN4t0oJO4QaKLYTrYSiOOFnrYo3yeauYgPRAvbhkWD6KeAjyBfbWPgQ4pvmIVDpVQ6o
nbOrCN+QqIS/oK4UXnLmrWJlmn0H1uswP5nwQzAeOOK5tA9JxRPwruQHhTrZqt5ozXcPB5OfuEWy
Pclo1yC5h98txmNCB6bAPhj4U817WbBMv2vRO1JYj/OwKv4p86K6ce0zJ44nolWVc9eZwROz4VWj
MZUiEZvauVa+1NAzay/rDXoECfnomFKMtgc/8YC6VEPQlj2CYHWY3e8efWfhi1fBtLKk4WURVF8P
AuGqJi0IAN/CWvI5mryKvzNU5QFMI+/TMKcpZZ9EGn+uDu9twrN8wPQQG0szptWelC7d2g1IwLK/
4UoFl2ro1GfzaGhaRO8mmbxkmLaUOO6Rk9TNkA/7usBVlhXXtJYHlgjd2ghBz4Xlwew4wFviz06n
LTtvrxmiUw/FP6PlMx2BLmrDa+i0SMk8BvUW8xnP52nqfb3j4a2bBPXKZksVLkgVLiRSl1Swj76C
0mGq3ROQGLjDxR4DzlffJf+aYDiBvD5T0n3vsxR/xJIechMLkaFl02lF/T1ZNNm4uWaA/TCrAqGc
vwxmHiOZGIBddW9rxm+adn+TZLlYqPIjRWQJ3cb0u57NA9XOvy1+Th4exj+TVbdcyDNQ1R4dGCm2
aVwUKZpoY5LDbCGMBAjXqc6gTCwrSjGUVkYLQgyqw7pTMBFH4XApKGqwO4CJbi8eAqlvFdr6V8pr
JzYgtSl0v0AaVoEhphYtEWLAb4SVaI7NgwYpYyX19H1OtY1LGj+b3fduyF8NHSkgDgd2+dOpc6Ov
CdtMW6ffkDDG+DlCUsEyRQKK94cyDQc7qfEvVrw2E6YWGFFGPgGDpp+Wi+quT0iVoHuZZPzE7sBN
heBcYnQahDZEP21kHBN4qRT11LvJ1R6Tj8ky9oNq7dwxuYxx4ilx2K86nGV667y5JeKX64g/N9N8
JcNdZCb47Nj5FKbAdV58FOo8bZJhfiGv84Ol/OhSrNQl02nAfGANPGLqL7Iz2EZ0do8BBJ82wu3O
DmCutOe6GLhnR6zOXOng4qgTuU/8qjkXVELtEG6NtQVmk1PscKH9mqGeh0lYvbK92zV98yJ64984
siW1m7PTC2Tv8V8edHe2I+dOAf5SA6Nq8KRadIklcejDDt8zzntESVaMIQAyvWSh3dNwEKGftg9p
hPtKq06TVaorlZlv7ttT6Cw0ITcguzn9kKvYjPhDQh5mrANqTHX4+hbFHY2375kQ5y3bUtzc5CfL
ChYm69k8jrdGWSy4VFbRyYWYAg2q5BSaTm4NRtoo686tk5yohyFUEZ4pd/KSECRGr/3BLt3wyr2q
OVpVb1SHqs6+xNwwCOhwU8ne0fTAJikloIwJhNUGPTffzUDvdSmGTzyE+NMCsGA1D1cIGCNtWkQU
qBEemQpblCGDpPbSgl4Yk4MUT9ixQH6f1KfejJ97KzJZzdY/bg2griUCTDXGIKAAax9FstSfx5su
ZIBKm7dSKfZxFq+FOx7c2uR4k51jFUV7sQ5FiY9m6o0AfihN5cyEgS8cX4MWdJFtPGiAOgSKsysr
2CB6iWFas7FUEOqodGl5WqqzXJchmwYX5FanNeeog6Vq51c9c49uMV1aFh5F02wATlEgxF5qVEpI
wsMeFwgJwax9rqZ/kVmy9uYghUllHjxaTzdxFT5bvM2lHW4rmo1idpRB2PEVzv6EymvDh4EiucYe
A9MswH2DoqodE1L4ozNtFtBubsNPVSjCVUOeUPBIJRyXzoAfwNFlYUfADobQi85ION9N8i2O/22H
Qp+r0pN9+OQo7MVGZytVwY7M3AY1hSp8x9SfrfJUwn8KNjm6xJi06z7OXsBee4rabhrmOk2ZQBtX
J1FwAUdUQtcmpkWJKmaEeDzxOj4XSbADJL6W5bAFIb7TpvFii/nFLqxrZ2R74bDI1sKnhvouxXRu
g8CDkrbI11N0c0GjpAPeZKnE+6iIDuA5GI9SVp3Lh0f2x1Yf7LU51xlLR4fHsxT7NVozHthOtIc5
MGgTX+haHNmltssTgglF5oNr5qDtGJvO4dMgqSjKee9EyqFSlKOZ14dWxGdDK/Y1pL3Abg8JGMmq
QQNy9FVf1/8cV/VcN3qwwPcnN/H0sfJGznfEg9c6zSgl/39IuWO0hqWtfaCBAXmxO4ORPNMPxAWi
7dq0oECYmotevKSaZOQXnjpnr1bF6roHiYm3zFFarNeup0wcx1xnn8E9UHJM5ZDEpMJRaz7jCaPX
uRtui4XWdILdDOuo1uonMxnvYWM/l81+Un40yp3rbZI/dyr47E8NfqT6pZTLhsabWpvdD81S2Y9d
BHeUp5k7AFRN8qjSR4WSU9WfSQr5m91X+NOKv4Ywbum1dEvIYpt2dy37jRjyg+lNQelpQaocUuor
MhpTgiOk4yT+qWZofPBtewYiQ3wXaClBnm775IAJxm/oS068Cn7hnBbPGnhBZdvDl3LFcJuIyVY7
KCXrMpSHXHtzYYwF7y5b3U5Ho+2ZOis6UfiXAxSQku1lMb6nwEP6y8CHWdevXfEap3uoEX5PBbwW
cmZnZnbVSxWEnp29RYJN7hKD+jCFfaqKI+Vu6z5gj6n/UtCUq+maXeKcIHxmoPmwhYi9FsP9+ZTd
yUBGDJcNOiKhUFzMPJuR68ssXCbQXQmcbWQH2O9tuVds7d7XmT8MW8gADZxE2Jo2TPVEOwztrlms
MUsE12a7JlZZx4IJKrZBYyJkm+4rdzZmcMKsysbZmPLXufP5y9LpxPqKVA3Qa4IceQU5IzjVHQn2
3xp6ZnoqSH/bzclCUotySizooWeb22DxIuoOsbV6rZ19qOlrAoELrRUCmVPD5iP8aEApEChFkpUV
ubY4fSvzp4bdERDaTZL/q81fs+aTqTleD17LQ0Brf6AKMN1uRPmqCxaQ027RhBZD/Qzw4kAUFqMq
fdT1VgzbHD0PzoAcnzDCrR2U5wClGyKmmEkwDrNnEBoQfbfLAGk52l9Cq9v/NMTqWvIaQlBpOckM
7k4bOMzOLAvCiuDJk+s8zzwhiuE57KmdJQiR92csWdR53gZ8LpP5rrGeGwVf+YD+Abgp/XaqRxZc
2Jt7GvAb6XUw0sT8J5WPqjo2PFaDd9aQFFVY7R6IG1oyL/++zY/AAs46NrmC7VBbJlQcQv8baXEc
R+XRj87Rlc5GptU+kgSAOdeCrcLwAvIjXAMgw30ep5eMxFfrWBgQnhp9vGqo/YqFSIMvKocmO09n
NbVf02JfYqxCnkEeD+36JodmlbJBaIRJ0Ds49CO6hfBtF+TRAUoJVL11bw3rPl3pkSfdM+daA2hj
FoA7ASd5h2u8SmSBGsKBtc9IgdI+uQBsWI6nBEDckuBAvFh0yeiXvjY7i75vJZ2XLRYkPNSpgjNX
HIw5hmbWsCVQcelbHHoZ+ItZJCv8VwQFcP6K9NRrOFZ2LS6LaWxZopM94e1aVdR3TOqpSz+S4rut
wl+gGeuETJzeW9tav6olaEdIg8T3MZOaJZMs5NjkJKK3iCdFle+VfJN2vmt+aBHbBGJqCIqkG2Lk
9U55Vdpn7JprezoWkCJrNdsUhoG1JlurCrKLuiE/few6xI/c9hEdr8n0cPR3w7kCOfiMFHOT8YLN
okOvvpqy3kqya6lxzcWfsL5igHj1/NS7VxPDWpiE7yVDkjV+hnl2c6z5qrAgsnCDiN5d0xqNa7xh
M3oGQcxrfheONGgO83FynsgucwwQRzvfu2RjW35ic/iouaOEQcG0Or04LGTrWHqh9gKVwbAiTyl+
gqreEn9jGKxQJbDrysm4OiI8gUn8h7TklEB2xpdkgYCmPzV+ae6cASNtpo7rrMPbOtmbYoYOGQBZ
mdJ5b6I6dJht1Jk1AIdyGcwnYRV7UYl9GSl3ghelne5HEfsAGLalxL03GiuzHndmnPttHh+IzZjp
e8nBlAhryf1OCHJdVvP7XLLlsFr2aKRTGGXagb16ies2q3BXXeizZglPQYGq4x8VW6HPl7ELtn1e
rUbBgZK5txwnvjiUH/4Imxm1/i0KTuRhw7Elxn64Jbq1SZuKRbCzA0/AyyjlNMjxCe1UwyPUau9x
oxyM7FNMH2kMo/M9jm+B3VHZ+K+QG40PUUCmrCl+YcnsO8VPyD8G4XVKUTbIj0ysmekoYe6DzQch
1B4gKvCoJbkD5tRms7XQrhh1CWAP9TXG9wBQyuswT4hYQHehWDXjNQr0NMa43zGcshlr2bRx4PVQ
zvaO+1w3N1kGf5FkJdJgloo65s5hr5ALkD3hTGhHrBfyN8t+GUI2pouqT1SFO6Lsv+3xNw0MLyVp
YyVb3V5gR/B5lwAzcarfLh9xzCCbyj2DNqoSxXviNVBeJmAAiMd9gqkOI3k9tBRDvJigmqdY7jq0
k8TxqnTyLEv6seKstUhs+8Hkanx2WcrnAQo9dx/2VcmlYxuL9pas6/zDUF8bhpiIwmOLwEjbcBs2
RE3dFUZ8alReCLTZJjlX1cKLwQj4OiavmOe06Txrb42cgesdWosZm5tIx42tvvbhPWiuBg4F8R7h
P2vkp9J+onM2vwVvelP+diTVDOAE/Cqi6naBrm/ayCFvNm86jRNBfdXai4EVchg8ufRBwqxKXyM7
21nJ92y8KCVo9/GsBv/M8o0bDhv38kmbfMxeHrobjV2HPUY76ZwCvpKGWV1V7/q/uKpWWmUeljNO
FMQ45uicZLVa/Obum1bDPsvoEtbxUuQESjl0zo+qeU5HAun4H4wPTb22dK1mcNmyY0//G9CvMD5l
rrY16G405G/V01qjPxAwhgmG2Tl1j0Z0MXu/sZqDSd3I4hVO2OApH2AT13X0jlUJntYbiAWO8vAk
AQFJ+xdsh9Z+xEr5pI5yPWDpQ6Lslzw4qwsMtgyTF4dCmgiwUzM+SyT+GCJtPG/T+OKmzUa1T7rx
kbM51HAcFw3UZSD+0U9HnDG11Y3QfhdtFF1ZJ27rtKtw8TwyVmKFjbpvYBR+pYMAiqJtOt3aQFnx
5NCa22AIInWR39PyGkeUbshFmKxI2OWbFtZlV8sz7Ct0H78dji7bwa69RvFXqHBeyc9psANARmMx
Brm/iUczeGxeBs+6sa8YRAMHR4MkVpruZ7aMuXpp3EPE2YVPGRzFOoetYohLhIRMcw47UaG9F9bW
zoJdi5zecGCjSGnHd6Rg7V7Syjh0ZyXZWyyvJplhCv90WJCagQVwQEVdssBc4krgJ1/KvRz1UeXn
XH9HvAsdklooFdXy8Ba/YLy1/ndMD+rw2QOdax8dcsDEhk8jDVx9qQmp+nTl6ncTpGrJRlhk8RbS
fxk8qP2yna+aah8FaKI13htsucyxChjZnO0puQeUGRZGxor1T9vpWGQcsBAskMq/xaFvo82HIUlA
G+wyyIx5Yq9kHMtmJ3BnhMtwnJ0S86yJfyZE30g/KAX9FXe3/0Tw22l0s2rZdRzndVJ8Dvp7NV8m
aoEWkKN7BQUysgbWww8I0QMkPh7hSn5X1GuTnDDCa3DUWviPV62jwBUXsp4cOnZB3Z/bPzjV9fJo
qJxjALWUBARJwdZptdHQkd0BSpILKX7EdjTvu3rfWNNamD9ad8nyv3DwOdPpGKntp1EsA95zBiIK
ObE1NA9UWdX/TmiY5tWO7/QUl5xDMQOpgDmrd0u7F8GnK1MvVVjSjQ9FO7bUMdLegH+IgITOJ2h/
EdGfydlmDKFZC3qK3uOcXDB6oc6expxeSmKY+TBGKzNE3DKhLjc8DVEGfyww/trCSn+Y4k/T/Ar8
fu/w4pqvA9iGctsjVgMhXKkhJ2G2hjGQUqS1BqUzOBuSsxkGluLVMp6M+XN0wcfCLRlPJv4gVCKc
4zrHdm5umiJoQOmBGQCj2Lnd61B9lNHNAdEiwbhHLSpFudci0kZJhCAo1iPyCQyb4I6NCFDVaxhi
EKr6g6CXg3WIQ/VFl07rnllCjT75S3msk0zTh3vU+mYfMi/X2EB3meUjPoXqMWbd7ErW3M6bpNO4
40nU6PRmIGADooLIQggaak4957vF9E9/yzj6pfjJ+hz2LRgIGNKNNV6U4q8opa8TOBnxlmQsyttv
DMXroHKOzLllF3th8y8vrop5LqEH9Cw30/lOq4Kb/bPwqYXmdxF9xmTkjeX1gI0cWKpMtC1SJiQD
d8dCSpvPaZmsM4C1nXTWUn0JKq+klNL6FP2+51w+cvgl7zRAe+8O+DNbsp0dBhhNhkS3OwoEgDZx
pBus3xiTcts6ODq/FRBLbtWbrKKHC+VwK93mK19iESmeE655B4gMx5YmPZjk73Gx9ekpxpIRVrRQ
QAyALqbFf0Z7cdxuQ+wCc8+XK6qdZbd/ltLsB70A9j9wPADRxyI14ZlDwwKaVHhsyhonV3DpNa6s
2PlU5m+tfS2dcWMUMOQuFVUsQ3PhVJeUv/iyjPqjMK4u2WFJXEOMCtmd5Q0AviCi8HWoyDqQdxjs
NzcPkEWjnZ3igQcoCGnJwo8IxEd906JmX9gXLdLPlhN4qsWdULX5yeLMn7o/vaDVrs3AEXFCTi0i
1fVGztO7xvnNzM3taMJhM1pWzYlfzO5a04t7Xv20llgZ0T8DOpuVP/WKuHUzYlMXeW2CFgwo2WGh
wQbL0bOjzBwewBygsoEGopzFzVHXbx0DBsYflxbnLGB/wvcdOjeT/aNg3LNZxJi8XAi672KACAR0
T13LmxKto3lSYnbuPH2XZLFeN1vF/rODXyf9i63ykrYQ9ArqQ/AR1WiWZgfDuDZXMvueVH1PeOae
56hjEeAsvA1Qf4ByBeWL3v4Z+u8cvZToOy00YadvX0PmfuH82JmJ0CW8afxINRylmNFb7TvKyUJX
pd91+slNbH9g+i0w2c6c4ef2M+zqXWC96a1LwuBVaw0LqvVhtADfLeT9N1U8x+WfFrzYdMSjFefg
wqC2fSrpg0qKjG/GUH4Higvd8V/b3GbMAq3x17knJYBB8EJ/5XpyaEEFmoFU5kzXLvnJxuSQsFwT
48PpOT5g5YoeVZYsxXEYenCbOOkxFDPLgesMvXKpBXExwy09CDWvpVnd0WLIqZd1V+d+tcY5CaFZ
R8q2/T9l1d+yZtglybUMcwAxI151BJjpw8IOW+yXtHPFgDQerPEdCS7mg6gjvBJf0t2a86edNX6Q
OZSo0qmhnSg7XfK+8a6rN00B/GlbxudA/UNL1YcTCN9a6DzjAvzIUKrShYnCPNZxWGB3gLEKVQFn
mc4XMgnfEJ+AkNn8J3jW/Kj/rRrILDVJKNIys5/HP+rshQWUbRKvH3XwhA/Y5Q5HTaNpcGMY/3S8
ebBOZxq36/KOVQEV8htSDtuFG70BJSakOvrIl7INe9ckl5h5oyL7tNxWwyFCcNDzNF9BB1gjhTMP
KtZdDZ8XZmoeJYcUbH6q9tvW+DWtDqx2wA14YxvXB2ddJ1jIHuQk2R9wspouGUpBA1P9XBsflamv
jBGfWK1A7nmZWAZZvJYp52zOLS5pQz/o8z4YzoHg63niELHIOlZ7zexPaiIx2j8t/khwU3jeyndo
Pxa5FWqqQ+Wnb/dMCoNy07HcAuFJ+ch1Aitsd4Ec6AtnFTc9VYwq4ZrY48FOlwiGTg/PussiU9pe
2T4Ug+05ODrVenetXYv92GHqcp12XZn9GwwzLoMdPIiA5xKBWp0Vfi0/nRnZilVsN3t0kD3jNPeF
Qg05bKDe4O0RrTr5cAaDN89uhio4pEzjO1ZpWo9o3506HV6/fuygPRGzAaq1zvsPlcBJtBgN8RPN
VFyzx1Dxzp0tNBaB3YJDR39tye4oxrNGiO3/qQoxsbnDSC675z4o4QZtAiBc3WsVwssptkr/aegg
r63H8k6R4a824mLUTsK8Ojifm1dqrlaa+aLrXta994JADeKZi7NBh/yg/LVIZZX5Gbqzj+Q/2Fx1
KpPM3O4Mp34RlHUZ8NQisq1BAcAjzO5td7PVuw2vKWn8hjlclYUXLMoNW0oSwyK+mvlfk77MduVb
s8Kh1+9iWOuL6nBq1U90qGRIvUZwjDsY/YONpDTfBtyPYXCZmNc4EE9AF3IK8Jz+ARWO7rIvWigT
137J2gdMyH8Nr3fogVu7wj5k75T20pWFT8i85mSS6u4hzKJjvJxS2r8kiNapm/514zmvXuM5fy3n
AaKPSZ4Xdyx2BJZlXyLsEUJoOlOcfWniTnrKU32Dv64CLdoChg5RzVm2NS8jYpTGzxhEj4n/sWCC
doPmO0a1tsQ2tL4Fh+MywnU41acJEz0sE08CPOqsdB+BFpcSkS+59Qm0D6YlF6jkmOxHw/ThdPgZ
5+5Z3Us+AWt+i7Ru1QTxvTMulHY8ujhfW4snomHUXDyV0qXUlW1W0LJBgFJHaEVTTS/R5pWKYGxb
aAzRSmG+MhelJD1FiEpa6Bxyp9hnpE849HPRW+sE+dGsiKsDMVRb9aLRrhuxwC5FgLKc76l6XsSs
13x+WcycOQbgVii7GYXWAYS0+HM1+6UsSEZ0B0Mm+wkXZB9uB/Jf1dJPKnOWQuslWxkqvCbJwyDh
NFhecPMzKsDfimDWfsQDexWjxWmpYBD61NAZzGPFKQX4GjnPzLcsX2Z/NVU5xMPW2aKWsNITAiun
ecTuibcowUcREI7ukuGYIm6Fjrqy7cuo7knBaBy44p5ptpRPrnt1WU0T01jNxRZOP7Gd9FOnIF3A
h1tqdMfBoC0JqLvFJN3yL9cHReMLL4onA9OjHsD55kYCKjbkx6gaMXpcdJuaLbzqSn0pXZxn1+W0
AQch470ErIAXsOvN3FFNkm41xL+mn75ILT1bXYA6q/mSM7x0Y5xgWLAnxoqCMM+49MqVPADlaTED
Ya9aJ2gftdJtupEYA3gvsQNLRkStw5id9jqgSvKEdv8lODjBnCFj+i5Md1e47+3EoUO5sd00KAnB
ew+GypmHU6Ady/y5RVrFFaU80/QO6ZYGC9/uLmJk+OY4Y1wXTPIEvRPvJaU3efKYlas2Xsb2mcqT
TaqDfjafHOb+DIJi0B5LHhIRp9eK/Q9MTDC9sdcnAm2QOBuvmqHbZOapM2+aiTW8OzumHwa/k36k
pH1jQ5gnq96D1IY+qfUUBMXANdJtrhQMa7PfZG8hQjBPdeapYUdaYk3NMZ1Sywcd7s1mxClPDs95
pyiRKx43mxfrP619TXVqy0gjGH5JxVcYPsnpjXBVRcKXGkzNOKbYlyrOv63NAxLxpDmy08JEHWt7
A6+GS4JxxmOcsA0J1V2jPCyu01CiXkcHLd7PzXNRXmvjve5eKibOJPvnkCd1pz0cBw4nmfqZ8bcb
5QvYFZyjgfuLL3IKWS3Zx6LZTh089xERwVh1GMIa+qxK/gOFww44tKAxJV77m4t/wnX9zuFBHLFJ
aBarwcnKmx3Ys6x+bjg3SLhymN+zs2SxZWFCHz1Ni+5jrCDNI+ScK1w85G06OIFeSw4R0e4PWriH
SOM3eCH4cAI/GhO4zwCA83cpZwK+vY4l+hu8+MoclY2DVaQHXKDD8g+KS4B7UlrKusQZD4p/7fLA
UKr9NEgW5Gi3TooFAtpMrPFRuYD0EEXVTeo4XtQ6lAIRi57Ui4irnUNtRh8XoKCBHzIndBkZ4Mao
iAkT7IBPYthQF8vyOWqYc3q6dlECnWZkAY/o0HN/zPgwjTVPs93ASa6MYQgBQoHws7ci5daqnAdp
pok7c0dD417+/3Dgdu6hd9RVvlPz5j3QsS64AG+2AJ2Rnkp/ZirWbIb6wuWgpq87KZ90Qb1Iyul1
qecIevk605Bi4R3ZhIYzHOOQQ50oIXlSQeanqdil5E608Mdc8jnKbzwm58Tt130EVdGquMiYNWrA
dAyXAB8owRBMX9k2omJsBpIw8r6SeBaaQl9XMOwNJQXD+cgw7jdgwiHQroVivCaSGCKEM/H/uhFD
5NLjPUcozOzAAS6wVCe0z2m2ZhsiaiYOpli1avegWHOMzaYkEBulOxQvlZBZM8ZHyWQOHONWla0v
h9eWZz3NCquF5OLWJPOIIBZSgmCglk8HxdnEGBA43Yb2/F4q43PUZhugxniKsvmjVDWfUPA60RWa
n8c15ZheTFbFVl5q/EvkBzw50pxljxDZ4hOxrn0zP1dD8ZrEvAJNB3cVCdCJEFZK9KeKmNHxZqeC
cNjoHjRmjBKEusIJrS6CP2iv70JzX0YDAqc6Ixywn5vkLue3ZaHaL4UpDltEwXWTDGIn6f0ukxKN
r7PX9E4/Gcq86iDK8p7HWWf+gfh7A4Ni4mQPfnQCDc5YvBm0KztT/mI0+W5y1Es2YQBrpH0WZVbB
vICaTyUup1CoblVWbl279ppUuVZVjSEIl379qzCamEigTjEPz6Cjbs2A2UhQDzZp7j+ygbcqxCkm
5vwuZfoFE2CtqHg9S+sSqb+pyPzSjL6cUZy0apG46TuduWtks41S9a1NePljmltVavyTA0QfWFra
4SICWsRKRr+I0jezB2pC3BASinUNMutJgX7DwgOdBnOLZDGTdagsjLkVFkpJj8tQGQedeUHRCNpR
FmYFciucmZmqu7eBzXv5kXa4W4FUddgjG6M9t/gBRrfZ2VMAVRVju6q+JVq0K9hcxKx9w8a9C1bH
OtGdXiZckEq9riacsgwA5khktzC3SqKypeb0wSRRw4QdIczGOOsS9GmdUruG0XdmSzNQYhTj6NXF
sRZqjFm6Ia8LxdE0dg51JoFwD0oO/WwgnmK8JcwXLWWeEIXZcliMJrjH8TPo9Ee4SeNJkA4FiuuU
D/jj0B4kyWiNoFYSpX60aGgzNVZ1sdZ1eetbShuq4hrNVEyPMEFKlO0Ov0vYm0sblxfXmN3r0eSL
IA9W6tTd4miOreX19rygGMRk02JcWU9ANL6NCIXUhpIyFTCHEqvxYo2EeVplh1SlE13p+fzQ/uil
2NhhBlMQVxDhbVFbfloshZhwC+wUE41Oj8087PrOeIUWumZbfc70HNu1ubcn8WPGA1EGinwJVDqw
y7huOF+ppHmnIfzKZPnVihL11PkBA+aZc3yWHaXtdf4n87e8ZdmHNzHn8S2opmR0IPwYxZg15U7k
424arFvhzC9uWl8TfTrmafc0jd2xY8ZQ8BhNOiPEmK8LlLh6GD1hyt3YDxz/u3spLzJGnXbCdEu0
9pD0CURmUqRzzW1aeURC3vW2PAQTfV516A8lorVmjOeuwFhhCl4K2OOIdmf5t55mb9CCP/VMZxE8
Idt3kAl7rMe2vRRZiKex+KiXJZ/RHRVbf6lThUG8WbtY+3p+Wc1t6JznY1MrUMm/cky2i+szlBDD
+PhDpVgPCPFUuj/R7YPlAgBzwagSpxzkcWqZg7KkR6H7z1uTqYaCgFGo+6UEvaqhjbUalZnKM2rs
Ww9loYCebuuq1xOJRDeB3zR6McG3kO2VSiGOamtM3pz6kQbrmjdx/lVoyio3Na9wdG+sbio/SSjr
44T6jq7/PCFXlhmVBLgetY6DqJC8+jX5ZIzCG+m46SQmB/qyN3UZbLtCeohRO9Vl4WdymTXOvk/T
t6ox14rLLWeSpM+hVhVC54BIAxgmV2mGO8roNjIx/kUcUjr4jPWYbduee7WP56cEttiKp8B21ExS
C7GfCH2fhvIRCQKqrASVUNlC5rroIn0PWmdNv8RGsU2f4+J7GAKL0Ccu/5qOSMQ+NEWfUcFXMyj+
aXYuOwWzLGkG2lmCpOeMXQFx6AFqY7wY8Bbnpq1vhDtv3MG6GNCx9VxDqNY39LZQi8Lzjo5iFthQ
cyhNsKPCT4lj6hnr2Kk62QranMaDOmdyVIfuwYkJTjnkpSzrT9hXL6YavdWqPER1RcTRSfBxuVic
ZPltCTplyTpyr4foCzm4I0kWLFPbV5TTP6Mur8JQP1luHPNSXyttze4kOvfheHW7/I0rfUvX7Y7e
71W+BB/Zy7Je7M9my5MsZOVo9tNf0iLlo3pyVB/pzkF7TMnHKFlznnp9Z5KbmJSA24lIXuNEXxpn
simmHE+yd5zqf/9xdGZLjSNREP0iRUil0vaKdxsbmx1eFECD9n2pkr5+juZ1YnqmMbLqVt7MkxnO
NpIg/i9foVVdTl9JzjWV9gdOI+dE04+iLtsmAt/Q6VS+O0FHHmR+N7LkJUdWr4NiXDuBPoBtvNrp
fAmi/gEo5NKMjGwSFO9utiTBRn12SqaHDOikS0itTrZ2at96nLBI58Nrg8oFUfXZdWt35Y6YinN/
+NKhtSOv/+YZ8r7xuDaZ2a9LsWxt2Q9Mwf+GhjGTXLrZudbG6YhlNyHFl/PE8FX4xMM81nJhzgSX
thgx/AHfdDJU8tEroaWkkDV4+xIRSmlFw6WBQNRE3ZPdtuXJsaelOp1pdN5YvAHiinQEfpnWEAy9
NU6DHHCexQIWTXSbcPmHvMnTGZYvQPt3mrRA1LE5mqVtrbUTceV3iZQy5zO3jrX1u3g1E78PCBGE
+0gZuCkc/9UkZt4Q/DN8+8egqtSsIe22Wf+Ecf/g4udXeQJROGGgiVPz14jTW0sPMLt+jj2sQKU9
v3tp9jVbtK8E0dkV0YfVEvHkmbzQR/EuIrdiWNB/jSE1d9UsJ3TJn4vYjnk1bZPcOnw/2DZWc5M2
llE++qh4iYyltJDCicHxrtT8YYSy5XUY42Mr0A+n4dc1uOLGMBAdOp5Tj1EpMj+mJDlA9mN5Le5n
jy1qHQVEoIxzD/mC3yKXsb7Poeyk/+D4kwqS4XmgEGTl4acbXSQHztegBw5jjDu3su79MNrrZdKN
BaKX0/g/mdLoJ0W8yY0lbRvzEpLGo1VShBknmOF0DbAluLplwedGeZs0oPPUi8xrvWcmC4qIbsCy
h5BI8bdGvhOVdTV4lFLfu48HpF8OFmKk2XbWyXki7xUjDWZucGfSo5FV1dFtw33nhCT98d+wIT2b
3vQ3Vs4upZc0i7IrnuPlbnsmprOXGvAl+pCm68VjUepGYjfRm14rsosjyimG+Tu74+XcFs81b3KP
JK7IovvMc9ZJC6LI8g8hIa8wHFl0EQ1jEjExCjRB9twN5Yof+tZP7nkAzVNoDlK3qQHq0S3hUnfM
wmdK6dwJ6muE5j9q7rRFdx0xnkSMpKnpPXTURwk2cjxlfPmbDnPg7CQscAxvp+tkPROKb6MJMEQU
H03eXYarDzjinuZpZq1iI3gW9QEp+19Abou+dEySODKbq5ioZ4AlzDeZ6hNCp0ZYHyvd0m/D9a2E
p2bkT/TFAMkZNhUziU3DAVS2rT91F+BdR3C5ZJfF/DRlxmZ2yZjgJTqDsnie6uJIyexjTSaJD4bN
LFC1NC3vTRgggRlf8PLy0w49jUPt2i3EgZ0gRUAFAQms6q3p701RYpSU39KmLHh6caz+tSn9R8xS
6P/ZD9j1t8xm90fUxKSxLEwnaFuZxYUxoc572BotR2IKg37BQHUNWx18mFgBowfDVh90D+NoscE6
1B0IT4x4yOYdqQYyexgpptpFTwrvZYC26+rmHj/V5xTw51m421X0SCfh3gCWDktk58FIyw1a5Pnv
QyjYOFbGvFuAVG2e6C9kc9iTe5+N5FjA/ZOARlaj7h5rDO5pN7EdUWs1F6ehH5+Gun2w6TfNMgzk
jXjsxfRA21IN7hO7HbHs1HY2QTG8x9m8QaLZwKVeaUyvrg3/SKQCtKlYuU0MGYJCHeIOwVDfjcBS
53wmgKK584/NX2Sp11Cg+dDwtPPAKjvMEJlBSbud+itKMzAZ5A+ulZ9iREpMkTpeVVb9WOD+dRx8
ll6xj9xi18KNoVnOmeLXjDJHnomPSrIDanN9mA3kTVGCGQiksVfw+kYIclLaVz/X+4Ul4LNazmpz
23Lvd0rwb1bMxGPdYw1cOws0hSA37OONbRHCFO66BdiWl99tk2yaat6OLRPy1Ab3KV+WuVyQ5twU
xmZ6LskujK6+os6dhBhhengXzmiyMeGTS5bHUSBbiwXCGpPKmSR5t6mkSwMwwzR88gYg7SGC30pr
oIz1O81/R7MYDpYKfmpoyZSysTedi8dkslfE/fjtEbmyKPTJUqrcoAvNQ/4409YjreisfMKnlKOm
ot3UJW20BUmoqKOZJ73R3b6upujPEtPZMLDeUtN4KWRLfSsCYAHyKYrRMwKOqYx4fiHmW0jlpiXl
J1qEY41fHTXLpareZruk3dJ9qFprrcje2R5bl7L8F8x4VRvUQGCRn9BUeCHa3qFZ0t42nQBT/sVL
bydIgCdOgb7ogt2qIN6NtyKqLkr3pIqTUxmSNCXsFFk8MxVLSCUUCLfYOPk6ugR0nEopX8DpUJyE
DSZiGWR52GISzKhZDExcdb+y9zaJ8v8lgvdZ6BDPwWPYxmjKZYmSrT6syv6cGcbNpDhqzSt+wiYu
gzdY2RT2lVyW/SM6HNvgALG4/3FE9Orb7PQVJylL8mnovnuPBtvR3XdmvcutJz9uDzCWXwowCZUq
CUuNhPSYRZPGPgLToanLe1rW8lIXe6e2dyVOB4PcPvHkjQ6hSAvr1NbfdmSuelqqJtE/RWTxHcG1
NU0e+NwYeNBZaZDc1P20U+ymCiEPTChvhiFBFlTBugm/FYKUZYDwk4Z9tp2Y5R3kkFg/DV3ElsXb
N3NymwGwp7H/QbvIUXrVi4NhMAUCEWmcaUPx3swQu8g+ox2x+coYcmaoGkvmMrcwGMh/emJQQD/i
alHpXxfI6oraX9J0tn6beyrLU3XVTq3XXDLIlSD8x749bYPKhUVLokDymycL6S5Uaaqw2Cfj9O9V
tynJOOEB/N9d8YhT7chEZrNrWih/8qZMDvq5lO+JBQ8sgdQ8BwhGM0Dl2GchMZrqNRm6d/rqNx2L
5Ma1rjb2Mz9A1W3oVAyIdlsB/R8CXFz4MbnmJ2I6egOYbKXOSVPc+woTzFR9po5g4+WwkfnsMBnW
UfrU8/oziZXmYtnuRC9Ybm4e9i7iIWujoBW9Kl9Ao2PzYvcs1ffQV6cIc2dgYjchW1z1Me3ReKYM
cbRSgF98ogLFAMLmHYyfk/bUvYBg5PSftjWb5CnInA0ROBFFLYtQ6kjB652Cdx6N7c3tY4ong4+U
TaVNWYHBl9R1YExMdovBb1z1LiajwD9L332HlfMSDeWRO8xqtqwPVfIaTt0VE5nC8BHx/5H4mxrV
yNXsjjsZRJuFmBmYPmkVe1PF4jfEQtmaOSW2Ovpg8HtXTnEYJYeZDAxca0O28hObEEDU/MUG4XoV
TryBkvKjDkgV5eZnBeAoKsdrN0aEALubSQxzXTTsjpmeIxz20ylJ0JoQM6HvlBsFRIcU07ozSTbF
V5izv804nUvjCiPqiJyECzjc1zQ7YmmLzqPOAKBg6s66LSaWlUUcJ6tpAB0pflK5WnltdqzKEuCs
7b0VI1MR5vmk6B8q2PaGUWFNRY609ckt/Q7oZfIJJWyjIn4wGFwV3YCCDqguD+71jGEFE1ZIDno0
KLKSlT5r3n5inNZ2nbELrfcM/4zV8CqrjxwG9pwDlpouXvYoTPUi4+nOmrBnDD/FPLyzEFxOUyKv
nBZlaL9SKXgiS7QpCNA0+Snw7Wc/J9gD7a9RFbpCeBqpPrYQ1OfBPhRpdgr5GhoOpyhtD/yUcBQy
vLzchLZZv2c+gNHoQYbKZ4wKHQTZXQQzmSw2DEelihg6Jbm2JDdQraZdIDFoF9XZsbBdeXCLqHjZ
l4KaMVP8zhUicY57YgD4X4rkkjbyoGfECjjo2caKlu64acBdR7qiLofHmnJspyUmaaTqZjgwu3oa
FaCyBjr/9EZ+7soWT2bv/cKaI3wbRvb9KH0SrBFAT2qmmyAEP4SemuX+i1MPPzYvLd4FAEiV8RfN
eheq91o471PgX8zU0kc7otWCNPeYDztegONaI46unPGz94kr988Jt11jVPep1Dd+LjIabgNKoZLP
JH+yjdePOWsKiGGDS7kaQpfl4bcjjFAuvTG+cDlEZY9rZmC1bQUEFA0uiqn68c3k2SrLJzd3O15S
/j4geD835q/rN7956fBraH8zmd/mFFnGyXinDdT88hpbkVl5yFX3kaTeXavG4v/VTingyrgKhByM
RBYA866wkk1HX/zBN6zzCPXAgfQTTVreh6yDepuVAfMpszuQoeQOfWqTtuwJOos4jBosA8JyfYvc
+l0B7sGDYJ1pN93bQXVxZfzg9MPFIdPQTfa2wKNTSYCwAekkdG7XJ140ZHrtEbItW8jXLaS6QN51
ebZPvABIS4Bp2UG69CjASkOfJ3HchMI6Zql/EKZ3mlTxmsCZ1MTEwsLfuxyZTpNs9VgeYyPfua25
jt3oecDDkPUtslIxHzw/eZCchx1Z3sdIgPMjuGdgeQmke1WNxRIsrMjih80XhXPLiwwOL0F6Sn/0
i8gkS1NSkk1CFZmo57+i5jXbjexM29Y4BjmROtM6EBul98DHINMfox6JwDSeTd98be2c+th0P3bO
O1ohfYLRuJv4OkzV0IFu9wEuYjCqLEq3mue04M5vDYoBEIxSWNFg5zZX22B1prsnlfPIpJwLBVuw
cPRfbSLOWkzHpawFnzORpuLQ5+raD4tJM/U3TmofVVs9+oBeV4YV01oBoxH3FOOFvxsbmnGPeEDR
grK6Mj2sSRNvuEkwsSClJNVpoi4SoGtbg9DJhUZ1bSdw0ne+F3NmIiCj9dUQ7hSf0ZE/FMD0B5DC
kRjmn4GRHz2rvQmzf2xtvQei+1Ygvo1qYLgakrPLmBh3xgQN8ZeDIzPVjjnnIEow6B4w+KodQbUs
Xy2nCN4H1z9mYfrAr/DQuDWQYWIOrAATdmyJ2V6TCLiBE0LQp8noxS4UKTZvFS06Zt08Ja57Spd1
cUBzc5tvx9ihr7fezwh+OicMD+JcYPyhcWXXTxEEzsV5PFHixVcXxVk5FrNEgCm/Jgk2/fTldBqb
fkujHsgiev6o9LbqpTurxneZmT8t6QZBKs7Dn5pyE24A2edJcZ4ADso4vWs80pCluFkJiAgVHCLq
v6hzYpsPgj3G9kJIO8nih8asP0uqZJoWhXp0LlmGIN3d1wnQEGN4jIzh1UNO61M6KELjrTQkPhrf
QOdySArDFlKkKKJ6ko/+qHH/cOT9a0IbExSodAD7DV0g094ZMO/eRSMFi7xYSR/woRADaXVe/tpz
o+B8JUHDLtN1k++UxWLfEZrJ0nVHeZuOBHyZ7lYD/6iz/MShtvXwlFpZeZlYK/e5cRIx3cRMHvO8
Ubl5nPXFWvp1MKlqowPp7D4NIeiplo9bu/WzT+Vuix3D4tA+QM7kun10dvEtvznkBaVk/RQV6daw
OiSj4DMx5pgjC8+tT9cGG/JloVO+eXSYmBkMApOqhAmiZjLSEqoYdCLfJUpDLsvI3/3uBdTTu1vR
Pm2Pkoxc9wsPGM/ClOy5eD6WJiRnNQAmHup+P/X5xzjrjUdZ4ops8bUhoDxL8MwsJ1B/WcE6fIfS
Q1NTX6cj4l0oKbu2mRFrSdvV1Zc98ldA40SkmK8ykXiyMUuAlgzASNkzXKTQxX6aLOC5FWVOfBuL
QbA1PQ/jzS8NVtnFa6yq63IIZSSGiNQhGKsZiTe1G8o9Jrw5ZgKhpJpnblH8MKUTsVVzTwZcJSPs
qYlPdjgn8dUYxdtcQEVIjNq7G9Pkc8CPtEK0PTvzKPhYvR+vkU88VLvGQJKe/fliltm4YV+573Vz
IMZ/57TPA+tpL4e/lNQ7TYGE4hk59ySRNkgvKYpVgQR+53TCmvYTZZSypdxZWwczrvFEqU03cclX
dLI097p70E5x7hAtpNxg7wudUzvjSdCrUHYHnToPoVWtHNjJ2GBdnq25fmHXZfL35W0c5tbGM5fM
FUFze/jJnLMqOIxvjnhN6jcw8fiZCkxcWJbs6cqKFG8gRymh56WUPjy0s9w2gM2swnwRKWgc3hBD
MxzrgD1UOb2PYMzAXloEL0bJxTKI3iKptr2T0WUzPBOk5bhTG23gyUdDKrpww5yLVkHKD/07eqqY
chSlgxbtMhTNfjRNc7Syn2621xz/S0VHnk5bufhHWd3M0dWwvsronvQ5aSfNogE68OhSW//WOxc1
nRN318OJXKj8WzzOIzEUXnRj8NfBpzG2UXQ/4oiYzexgG18TGXURppSbfWe4lmB57ASqnYezDw7d
2jchaqDNVzttln8FCcsgPSbsbkttXbw+JRfhbE2rJuUZm3uM6s8jt+SMYz5RgNmMq7RfDWrUDe86
yW2AmYyM6B0J2iD9WqB+jREea4rJIpDE4OY3vi1em5RCn0a5764JkQiPbkXTFjU+CGN3HtUtVXgf
GOpvzIp3y45B4zqYqtrxxyAeYxcJm3CEZGXfz/gRWUuvB8Wix0z3LQsKzc8YEOJI/O0S29YlO8c4
ejGtP1CsxFkCkv5yZ3WP5IR85cIhxBeheHAwS9cQPI34zcHO3lXh0bNJ3mtKPRv7sUv6zUgNVqiC
D/zlhwJ6xOQbJHjcBzTZTa2gx0Yj6+t8J1rav2U+3Lk4wQrL21u2hYDYf42kUTIiGFOr6e7A2j/9
maJdIVJYsQvNGm7Ae5VuXRwGGmy12PVIJSPHR9HLi08FUKX/Yp/ru+Dvm1yAyB7CqqTqjKIvyt+H
GEm2hiw9qmnDw/sT8h+v1J+VUUACFwr4wjZzsltnIyswctq8RWR877mHWTyXciMLeoD2df0ipq3f
bPtsV81nZr15/EjrXx/ij6n8vQblUQScbPE64Q2UdOYxIT00Eh1DspOuuEofziMfP+FOI/vtymUB
LZjHU/aOZ/pKa8nQD/sWxbnqTZzrzz2At/k6FpeAKLJjmYeljImOGd85WKX9KEdnJYfFUoSrlIa/
MJsBsfPlDwGCwj1zYjhiKS8iUYx7SxIVCOoXq2wfCsfcGDb9HDBo6exj4Ugarev2GrdRiddmihKe
lGwnoASac7SyFLHGHA7u0P0zSTn55e8UT7tu5Oq1KT2DXwvjUAhil0GygePkZOId8sWr3zz2xBXS
EPsO/sguofUDSq2ocK07pIXuA25KMwHVGZJPy1Kj6S82Zz8Dxq4SOypnJy+4RCNyBFUX9HOu7crf
+piTisjYDB72YAXKQxv2dzw6bLFT89Qh5bHl33ipD5E7ATM13hey27kifGot6tABwU1EHQNaytha
38TEomey3seeGPLAzqRCcM44sf5mw+uvlUOEkXyLZctVisn6pS0GDPjcC2Ke645igGlmMu6eENMe
kvng4qrKYnKezqsfHtRwbWjUK0JQI/HOY44eMFV3pH0qykMbPEcgDBMysdVnVYIuOS8lxyUvrp6S
6oblbCsdPnaAn44HV89bS9h+M29TOT9qsLbabtYe1t5Sfudzuqd1gPGBgtws2ZlWsGvZYgyGtU2t
fhv2SAuSrpic9nQQoDmA8ozLLFaOkTB786ZEiIRgXDzyo4YQbxVLhJrdLTn8PbWFuOe9g5lTlOCr
j4nhKGZ4s9Dt2GvFbO2BK+QJvwKXAnl+mz7ZSWU2mxZCW4FhnzeseYJrsjZr5JA+OOTTgQbVdWNO
d6Lj+WCozYgw9Os0Lm9amx8yS082m8F8AEGJ92lKaLMg5Zww6rqgouR0HBRBZtIMA6n5unmZqAZN
+u8eNLaJPRNsyCqIQ8gw4pb41anKhl3I/SstPhW3z4aVjNGv6fb9mygYcoR1lyoCTIheIFcBc9/1
ZLwS+zson/3y3Zs6SIIYe5IX5d0G7A3z1eEL/P+BVm2sfCbDOBO0mriSZaBIxz1y2hg/8/lzv2Hl
Bt4SAFoF7YeAeQHHcQF+LS7MYvCO3fITYk4t2XQkcrowJK59ifFLc545zNYmSjRZVRegixThW5nI
J4lbSzbQurvkDL1jZ3FJjShrFXhw6NXRDzEkIYbVu7JJACt/d9ZrzZUCaZLYYsPV4r0ctsWnpPIB
7+Vil3T8cZXVz2Z1cwOyZxBQcJbxe9FQRnt24TMWPY8cNIuaaVUr8hHZE8WxYC3A4vNZ3XXlQ6HK
FS0w2zCFxELxb6dqroKQ3nOilqN90NgUzYFt5QvSCZmfrZFgIEQK8e5m+qB6h5GPzkQ9AYcJsIsk
3kl33yqjB/qexxWIaBZsseoL74UYHcuYO5YeDTs96lWdIwM780ngbyqxTivIGe66ZxzDHZU4hOpw
v4R3td+s8/q+6r8t69efPxN56CMqxk6mfU28Pfo7P6r+rjH21dlmidBM9yP9aNpZV9kL3X2+A1Rp
6c1dRca2dg7CfurJxEhwLyvWlzLapFTHkg9GNKBqeSA8+2vS0RfumeQN6O72Z7G0gNP+TM8ByxMm
TLwX5cUqvvz6MazROZiYnCPaS2mSYhpG3FXnlqZG6uqoldpV9ofjYvfshn320477ojsOPuHyQ2qd
83ZvFWvPeTdB89CkBGO38B9ol8Y55T80gpWBH9ylDSqbf9/65rZeDt5Qk0TTezpnmfS+KZU/DN1v
BRilzK658YQxBR/bMYU2Ws3Wdurh/mJWbwQmO/9LhVhDm/Jfotr1COmo78fD7H84sXs1epdg5QQ0
XO7GKj7YXUKq1wECa3YUALfvBKQDCXXHbp77qf4uONEamRxF5o+nLnDg3Q9kL7wj75ymXpBo2ZJx
trWAWZ8H4BpN5OLYwQc87DzeFRkZkjokJeoFM9YzsoCgh03YkX2JbABPSieY7UkzTDN7gPoN2Xil
2m+7UWvHvbB3zxqa4F5coPDE4e8kDiQFUhOfCxfWGZfpskOev4ruPBYP7UC+lbxrk8I/FN82hP6Y
xrlUko6j8QITj65hGriPg/XXlOxXbYzht4ploFv95vATaFlCQoSzaZ5iAdwb4lg9JDTCcPJgp5M2
6xJ6P+nWwSyyW8QnJrJipgjV+RjIVGEW2MSZg1hA/Scwb85A/6xxBPTUVgxedJoMytcq4xaTS5lF
/+gunmqzZmfMSFLGS5f1wSWfLcKYHLB3yDwL5fw+FsZFzwiP39PQPxXxD1ahbYVTDn2R5A1nS7Bp
+/5FxYDOXJhxe7fs2J80RTIeaq0C+HAlbt9VZ/o+WPzZQpSYXQsTSksAAKtmPLXNY5phjcVYy4Ds
uFECHTQbfNDZ5RweBkl9KearUpjnVrvpV1GzbcESU71avr3E5wYjvVl2h/M9TD2cU3TPE6nqp8pj
EUu8hLpzWdc3q0d8/BlM2l2IJgCQNHU1oBDM+G6ONrwIggA0iP6xEmQzr2kH7XfDbCxJU0V1ChPg
sjKnX4+uhp6nmyJpoHs0NcQ5X7iCQxYl60Un+OkCXuUZPi6scnuqJVNcBTBqmxyoWqje6ta2sLjC
hkmZOF9kDZiJJi5FVoWwIrk3ET3zDUueEo4I98QlQP6ra7NY2/H/tFiSnHhu0KvX5QQTY9CG+Wf5
5MEKrLeONSmaEemwB5+if52W3sYdvwj5HPaR9VIbMIMXpozfblqZk+UIfQu+sj8Jg1yNHPSrafng
eNKaTTE75gRpt4S930b+O9LJZ2qIW6ciQA6uvDUUB697G9NkH3VsErvk2Cz32N6KToJVmKuNUxmn
fEfbnNCZX3jLlUce+9xmDgrxMUAvqejW659wLi0kPKCGXG0vIWuSO4BEx2Q0LllsfIZdRuXmoPHH
+9O+RgUnvLG80vQM070PL30svvXoHlsFkcHGxrtSNTken4JbrJDYDWP0TEu+ma1lYvA3zr7IJgKF
eC0a3yy2neYGbLTuU06ALOsCQic1oxBELi6cMKoDQfNszOsm4QZrTvg/gRoCI6B+YdOx3s74nnvo
Ih43/Y4j+m7s5Km3zK1RchxR6INPGNAG39EpsY2dqGOcwDhct7ai3SkFG+TWFHgFCwioGOPH0ezw
bvGMsEb/B/5jJvuD1aybcGM5FaU3+dxFt7TtSnSrgoE7VMDIYVdCNy1e7cA/Oo1HU4N9bxRGg7LQ
H12mzt08hxRvqPG5nso3d7IOSgbkBcdVYM/JSzzVJdW08z0bXUovTZcpfmT/5IWBvfLYngS+Za+N
Tq2YBde6AVGkuGuUsW4ItMBuGuLWQYWws31fFOE+diBZyCL+h3UD18CUvzJnMtexHfdT2a2n1Gg/
ElIKuvIfFmd9Rd2HQy9VYme/XursGlMSCCtagtWlZL9Ws6EOIPDm6ruzKWPNGSdl9JLE8btvQaEw
rEPriR8uvbuuwQBSi+QwpRnIgyVBbnbrSHxL2icTMcG0IlIcEU1ISGPBj8HxSQap7/lKwTu8Iy17
c+2HRbMlPX7LUxtwg8oPGrdEvbzOhb+vjPwnVH8Thi63HreTMx7s9HsEZgthyYNmXCV8f59mWnBK
HDAE9U61rxlRo4voiPzNeoAmx3r23uc6S23wcA499c0u88VVXEIjHmHEe4qnsGFzLVtwyzBC5iC7
tUUTwK+n72OkMoZHt8PoXEyX1AzJDNj3PPHYXZw19Uz8rhm386qj9dGG9DQ8uS0eCXlq2XNph3/a
IFkvTs2RGwr2ObfwdiJhHxEmHx7lAkH7mhnzMQEGy1LUeK5Z0eLN1MiGKY0TeEzWvGiQWwSCpMJ4
rR6aKfriHORT1tVnxMBjNc3WMWsgFENSwaLi7lRzHXQcEw9W+C92sFgJzESsjx+znlwh38ySAHTD
RiecggMS/0rUlDtBisA+OsZiFfS0/UkXaEa+tno4+rh9hHQ27FdWtWffctM9NbJa5V66aUWFTD9C
X2RXIwji9fSDBhGLL7ygNbsd3ha+qVfUJG5TWPfp0PLikd9VRMLcaKBbBdZ4xexzpdf4GAPy4m05
HTUJ1gqCW16ob6cvkA6d1oOQ0uNFGg5OKg5NVR55x9LxNNUXr4Sc2pWvHpfznDK2pOw3Ng4cGZFJ
7Epc3ezwwFHkXGybzMGpSQQ225lLh+XUkhoF1jKH1d4nDTR46uYLrslcb23EpCiCDRLjeRyTs5//
BlCxgJd6YXfiBb91J67OhDKJWO+mMdjWCLnMgezBtB9/CozXFR1+MirfzFyeQpqZNymNOV4F7KH4
Fzh86eFJASIw7QzNDitajhyWxDxBc+VuxVi8GKqDVlrtLOIc+Jp4JfVIzIwEYVjdhQXvHqwcwEJN
5q4KKGZI1Lf5COjmW9vB+GQ7imKGP3pAzPSlNAtyWLCGszn6tR1cRY7JnhhZMsPyMZuXxTTl5S6b
7fGd52jnsF4MofSB1lp5mg706VdTaagH0FH+NyV++DfS3cDhPNf6D61gAyyT5RYuV/rp185saVAj
GVqYBVcWsdE7B+XrYFDiXtCdmJojxyHm/WohZoTf7Ado+rXkHwe023wqY7hZ2u5XA1KSl4b/u+AH
spm9RssfcZrJBJeTHtG7og+ANFvuP3gcYIIB6AKFEiY/hqZkw+q68stA/Akct1u7Pd6UXF/DWH2G
7MOb+BtwzqMI8zPnzEvo4zYaetE8RMO8z4P4HObQPNPOF1craY314PHw5819HNTewXXosx4xubZV
efC1BbCnn3deljz2o7mvZvwyxN+KwfroonirSq+h7wCsfi/zTdTYN0Hw3a7Mi1pYSyOIyCTvwlXr
+CDHwEtKvD+iGudVSY8KLXsnD7QKYZGR2ajAflMhlrpPo2M/mQWGxrDbz7lDQHne25H+cK0lh4Pa
WcbmirZUrsdmcFchNwm/UveNyNWdnXAdGltyzjOEVEawEUpNgfZXf/nO+OW3HOMl/0pqh09xbL/P
WbibU5T4CBoJMzxr3VUGz0flRxNHKdH6EJQZ4s3OBTc6FfZHjAG0dS5R9OuyHTGHJwyR2yKmY4uU
X9SCYp6w2oD58zsm0GB6ENZv5zAvBFxG4nYXS8on/R9pu5ve8ddRnPwV407xEAb8gdz4g0laxg1i
6fzoQqgt25eeRuku35QDa+plJBDhB5/DvuDEcQElFws5RLHjlyOtwk4ohnXaDVyYsSHnsjvlHQKi
Qx8tIFGlmgNxvm3QurS2v2aKkoJiGkBRojrw5ddnO8ezXYUGJlSnv6sr8mciyp4ZgY2V17Bqngaf
jpaa6kDRJRwhLBxzHe2jUUAa6khelxUW2dr686Oog54CHcUmUwuexdgmrvVdgzBZB0nPyN377K9m
Vj2DgVbTFcCGl7FxqMV24NrlsgEiiuRn+4z3T8e2dd/25t6U/XHwCO/Elf2qi4XnYjSUv/SISQDJ
B/ZuNGXTVcwVhwXuLsVkTb81dlXB1rDxAtIlwi4OevR/E2CFXLpALLCdZZvP25OYjdrEESPQkI9v
qsjPJtdJspfQ3bievnTdv7TBTaybHciOJ0ZXGhbiD8ztRzqj17KCnygxYhXgqGXSXAdMpesRna1L
fFZn0YMrvhyGlSCC5JzEuC4W//NADAKsAi6mrZxeC4JeHe92IvxmGgADkGCXqHYDMAlDYK/GV4KH
I4N10YCJbnoiTvcmtaJtF2xRtVdcb7al+5gE1GK2MTEtYvGwO8b6ibmLVcMEsy2EfkuSvxxPli7/
6FDbFsW/yfpc0HJx13+amkYSBnwqeu/chXsA5RSQfSJGRrYfJku6u+AfDPgLuRwkAGJE8drn7iaL
HqwQeJpDjoras6G/C+W0Lo2vov0WarpTlHep+ur70xYOKxf9Cr3cU5dw4cEo/BUaf7wciHvSzqM+
Fj+OkHyl2g3OsjXFNJb1GOB3ECxOnajbD9xDGwYlyV8DKWBVgPeG99YAVRzNhTmxlc6bh0W3UYfI
2k3JRzQ9Ok5MjQxwdTZpaObsYlaZY8MsIdonDguDz1evMSbYmt/2Z9Je4ZUQn6OdbGkaTHDIPIT0
vaubB+dXUcAjoPVFITazR03WxVMjowt6S7wphvyq4TMG9LAW/3F0HsuR41oQ/SJG0ILkVuWdquTN
BqGWIUEDevv1czjLiTdvulViERd5M0+y8bCMbS+3kXqjuWhmpncS7EpLqRsxIw0lAbRjp/+cHoLk
CLSUrXDUfYXZZ1PYj6xDt9Os9pxH69wKIHAmn2Xy5ZT1MQmAz0edfKfm1+F+V45wdFpYVAFXXEeA
xW/K39yUazMnNqdn0AY9tCvU6daB7wg0kw1rnD+DerhTXOzpFBaPk/+U8a/MOQg+zLoUfTc/dv00
4aOrEC90JXYLvA4zBqrQize3u3p57LDxAbdfCbTfRBXYpvLrYOpHYXn7ubeIpMhtvZxELdVM/rT2
cPwv4+joRw96YlcYDieAQ0+kc7eeb8KcIpvNtcpT/lnhOeHTZOVUn1vZrDzjV4fMTX+SXGwqafSq
jM3E5+H7T5Px5VjTyRbxqz/I8yTVWhNvYiBhzfJSuePvQHHRROp7HD/MBkaPj0l1wZNB14Xsjr8t
AouLNRXbQmedtAbIyAOE+8rpn0P7Iy2ClZcY5Oz/FkFSjHLXosKOOjnX3ZcXbhJ2MKnHm1IBdcFL
lkN0x2bnOQ5qB3dQ69VLvK3Rl4SjntP5yRkxWEQ6uWjqeioe2XqKjq00P+dJ7Gw88T32fJeb8Dj+
zgIfLS3M81Mk5Js3+c9OfGDZYzu0jocPU4RjieWblWAHKHsJP1vfwNldh56hjF7Dnqx/pe59qzm0
tHOM2RHY0J1w+8cKo5Q2hpu/0D/R1gU1Vl7VbZNixuVNo1t8y/JTVL3X9gnwPtAcilto/4gtcI5p
vS8QTiLxPU5PbfDkoKEZcYVnZp9M725/csSRsrO5fyslScJ6Rc4+jxhRuRSQS1k7gppBfXV9e+Pk
AsWKtxHOcfwqPO1MwCHnaVc1BNrhXPC1iVPjvmBPNFftepaPxZRhUb9aLp7cbG/O8igjn01xBWO7
/4lxULRlt4NwdlAh2wlZP9ssUtg8encm6IBMDE99YKZbFwOK6ZXvEMfXBVemnIxk5mm0Q6ggeiDQ
qOitTSwOH4cQMgDyj2CRa0alwlWryzdDTt++i1Zf2+F3WtA+nBQHH065qpiUnbzBIS3+zbXzWAfy
pvnyqlq/egaYIhyptaB6wjQYDgnS8CFgAstrQl3jvMaych0m+WRKmgHxTLg+16wZJnQ5GQiF/T4d
gYC4iiU+MobjBERWLTwT2K9jLtiJRUc7NyJar5SxMk3/p5/pQhjhoJQ5eBITAWYygsegZErmXtoT
conx15bh8BDFSBBIv1XtPs4NCLuUVXsA5cBv3VtfQzcUYMVijKp56PCQ5RKPnPGRePVbFZLbdvvi
pxkJZzr8ibqEnl869wD/3wNj+uCgslYRwFjbjt8bOQsGnGLVzMZ30xTVK5XCUKWx2q2X7lJ40E6/
jQ21x5NyFn5+y0JSSOYUcmpHj15SsXOnAihvZ+OSlujnATZeymfEIfSgSrAIHkjPtV1Bu7r3UacI
qa3agAZ+zPyMkk3p7V0gbobbfxCWepmaob3VicnNTrswU4ovnQULenz8yluc9PzD3lIxxNyhf48R
Blf4ckJQEObTQJUkEd6tjDyXlKKHhtyz0mNLu8NNf40cEWwVjvqhIM3vwkdze17B7Awh0OTkxuwY
39id0NZED0mt1c3Mowpop6ndsyuQss4+oV0AXPhGfk3ZWfM6lk0z7BxzntQ29CMIcwAC47/WyTEy
1VhKL0ZvsqCR7NanIGXvQ+VxIcZT33a/SfjDgiUTydggfA6GvMtLRDf6+BonPBQ9TQXHRGWs/WEE
lfRHFJpLSZMg1YLkDl/KMLr2cfZcK5XluNl7JkWwwiUULAr/ArTrfzx1yBm+7+TmqfQDO9lXqkir
Pa6vJtj3NoEayuGo6SbJWHBUJXOfiHtkY6G2hYMevScNarJTytI0u5oaUk1JpQXQoDCfsSCENnky
M9LGs1FK37srzNn7oO4k51bS9Hl+7VWIr931RP2LFtJ8W0U4MheRXqQgnVcpgwWEDsX9ryeU50dl
HR4zbqOPHNhEJdibD8+DHJvn2m1jvMCu/Jo6qa217y4q5ui37ZdlT3F9pPNTZZdK9QzFQjI1b3XZ
mUcshSreTACI4gIdUiyjWJPNA9uk7suojAfTix5mHlRvKaU2cpsXKxHzxLxLXRYK94BvquI+abcg
B8b0vo8ey/5SKBBBnJSngYqu8gGITOg9BMHWTJ6gVxC7ZnFRsQKjXmdDpGGbeViySCCp1mYRo4g2
Z/a2pnYewPctcZ+8OH40SkwgPa5UDnys2lmWnEoj/KoGttF2e4LV+RdQrGYJ1AunDLDWh80OkR8z
mgUTT03x2p2Z1Xp4qZPMjO+kB6qzsP3tLE6vUcmNvhyMdstymmRehMLatcz2QQJeo1PNMZ75dVVw
p20nahiQGird8BspEK9aRW/W+ML8e+hJeYhZ4wKPXngRvbjJxJrFe1QlHCtN94AI5qukDJbai43b
WPgeyjfbMpbRiHLwekqPjZeRLIfUx2+XSC2g7iGeThYEQ/QpxJXWMZ+IBdj7UY/XFo8WpYvMhJmt
nrTF8Vp494099NssjYgTLiZ/qCCbGUcZLdDE5T8yAVebup82fXY4kw3fWOeJvI/z7m4hYjtUdhkJ
2CbkRtunOZa8UADdn7luFWTBJp/VjkmTCz63NckiD0+jtOH8hchkqezuI6skgWW05gadeimJsG56
bs6Vw1qVbe6AZhGTlxk3U013YTHTqzOzCQB8Fjzl5fxQxMHeUK4BFhN0YkWpguCdHZn9ZrCIe4bk
95vixxzkShnTXTlCaWuDvU1Xm5GhYRkWM3JwHofhk5XbfRs5v1RPs4lnKFjwCG157/biUkr95nT4
0DPfvgiTdb9tH2zpreKwb2jJ9WnhHHkIfP7szBArvJYfeWofjNy/lp6x8UB17slSUTEXDxczSR1o
FtiXKo6txNgVVXlJfHvvNzW+G3JQBbu03Kl39EptKsu5JCBsDT++8kCchRG9EHl4i3wouyRkVzrH
bWKarKQgk8AOs/9y2Q/7nO4UUyVn7Ub3Ax1CBrcOh/r3ZG5+h2b+HZLkNZ5Dfn29SQRSb3pKikxG
FiBIOYhUjlHctWJFo/XIIpG+05K4s2V/VpoMIsEhqC32zYEq6abNIRHIuU1FxLxkwMHnDWVxquPP
yoX43x/BkWxK3JwD5K5GTztyvEhgOjqKCvMsf537qQv/oYNsBnPaxpDI+m5aF7F3i3FYdKn6Avl7
UrEJ+6Q+W2qCK2VnB3MuL23LGcN8VpoFejCXe4B8ZY3zltEjj+HDuXSDRDEDpiv7nR+GoIfA9yYR
fbsQmH0RX7vMgqzowQUw6JGxrFujfJZWSrwKpADMCX9uYe0Rmz/ZMsA87KE3JIsDtLmfVPca+0Ci
0UUujSgeccf4uylT3iqExrPOUTrBWZn/Wm1wL1BbyChwRXKxz4LhV2dkHXyBZOu5IG/q+c9IofkI
F1ma4D7bkAShgcEJTkJ9J5Nyw/xzBACa9+OxLdq3Qcek4NPHGP4aEoeLNIPzOpxc1Pfe+jA12R36
bW4F7spchMgG7pKrpi1mAMZnh/8sMgtbv273QQyfLJrVa5+QX8DCY8SLc8nva27ysBhxjKr18oN6
jbOepxpnSb4x6v49GJirqMOJM49kBij/YtyX4XiMWd5YhoGDDn5wqYbzmElFvCgkMR2gzzFKuGB+
B4xUgB4OdebsOPv3dlh8eICDCWfwxgCqXvszwnXykFAilU/BdTSn99GBlxuk1bSPuugFd+DRsqqb
r81H1pSncq5fFBBNk3Frg/1wF9rCWSVJ/9CPOEazTO9a3o12iL9E9RiS6g371fHYh1AzM4fg9JyU
DnRx79Z64Rvm6fcoWGochuYntJzH0azPWnyVnnpdJoM7WfPoQFmkxEvkT1U5n9IZEFWHgY0eAmrZ
O4dvWMBiPyXbJ1MCScud2PYczOteRTdr/Dkk+rtfOISpGvbgDCey+7z96COFquqJS+RNy1YPtOfU
pvHBNc3DFHbJEk59wPV9Q9B7HbyEFKtI6DYtnlsb9EuM3ui2Jj2IRfngBvpBuIqbTkwvShGAzHZd
xK6osGljgWHaVSQMQZgIH1VJBhRXBSI8yYjbkl/XCWU0FV/vnnqvWZTUx0rvmoqp21sG0f4MVyx9
hlShq0pOxyaMoxVzWLTOQv6Tc00TlnRA/MxthUVfyUNZZMNjMYoJvjkpB+LZxGgpdeIcGR8yp73X
SgGbs9Zuli4kj3dbJT+5xRAeudhDE8cCppX9EAnY2NX8EVn2ziJLKnMclMo8lxO5eYi/Gz82MGK2
hUuwhgtT2s0ZtTItJPdeud19bgb8KCEclDauCK8j2u6MDJnBUm74LTPdPqa5G6BpTD+DNNu7sA7G
u7Ys7y2H74Ys6TQiiEI8I6q5U8z9vWjIBeBuIys30SbURWGxK8cZAltEwD+3gQO6QcpQ1ARYLkZM
+b4usT9Di54N+dQPxRNTQ7yy+gAmpZpfo3x8qVImkESUT4MACElk7tibVLehci+2JKkaEosTxDrQ
j0PR8gYkK+SL9HPKsg3mqhJ6kwVlD1Gkyafq2jUQl4hoQUE3E8KA0QBAKMepWjb5q8aRy+qVNYsP
Zjcs/gZ09t3QomKHzbMw4RRNUMvt4CtlsGahRcOyC7hhnOx1hBcrYAvqzHgCLNo1mr5ewk895sfg
Bb7fRXh4CHXZ81yL9iJmuQn82XowLKy6Rmm9psyLA1an3Gx3TNJngjwnTRtMGXh6H5sAqUy8CQ3w
Fuzbz9wXn+Y6f66praek66VA/enc6dOiJqno+ZKVy2Wku8wREboEXw4wrFtnM+h4Icx5f3YgVJmu
Puu2gulf6JyoLqg0MnzVuyspKqj8/GJrbvWTyvpT2tr3th988usqrjw24SquMA3FRe4egrrjrOoh
Eppkm4nVW+CE+CSzYxFD18pL+ZwOHrYL9O+RlcwYXymBc9RBQaZ0R4QGdsJgSdYu2CnImF9BNx0K
N97BE3ktaQFm+sH4NO11TZm3LlEF7FOGE9FOmKha+6iH8LLwuesR+TOoy72j5SV3yaAO00Phc1v3
oDqDzS+IzqlhTY7uZNYRDhXjnBfDnZX0e8OIrxyDG1+g2tkPWXCTpHBqFsEu4/6UQl1KIB/wg40Y
u2V8RuRn7K/bj6kyr2UWPKj0ufMJg+IRKZihelZ7o8RpxHtVhgqlNVxzjb5T8x9eonXBlDwO3dUz
4LIRw1bUJCMchPWn6uRpAac5sXiwQnoN6fnmRHQlaQ9UgKgcTwWKcl7V1yxWG6uJdzMpq6wgfbOE
I3LsdV3/Fi/IfQMcGAbAZjxaHYDllpYZdkYozFglP72O+zzD7dhtU5/StXw2srt0mkEh8HCwRxVu
sBlwtw6EfVwWgnZn0Up6y+0V4Y3R+cb4xdjf7rlOEFNiAsSEuvSn23Q00DGQNiuuYi5QxurmFBuh
TVxO9HJg/DWsa0xoI2b1hb8QGdfdjS09Ew3PzYxfslwwTmSyRIAo0/3gdjoU0jzlORg2SN74i9tu
E3fbkTc2ne8FOPICPP1TRYwIx36Yn1uCYqrijYXLAK93Lo5G+9iW58xnFdUUW4A2XMbWlRXjBjxJ
pi2FFTLj/zWjrFSLx+ZAWLSUNP4ykx6cfNdA85cXjdUi3ic+UViWFjL5pLYJEbaGNd6ucwgd/AEq
f4i4DHiX3iZ3c1Hy31z84prjoSNahHulOVrDsK7V6wxgswAHRdkSPNuSVp5z3F9icyPnD4+ucjWe
nXZnGyfZgAfO030TUFE/k8klTcH7K7w0BO3MdUGp27KX6VpNKmKC3LJLeEXhre82oPGqasdgWmUX
g0w7sQub4QyZzzrKGvc+lbjGG6bbhiM0PtIx77q3aPyMxhO/noTNdbGXy8IChp9FEVH9FLA+S8rm
WzUX2hrcNDrJ4NluN/AzWRRG8xnmZeEeomE1FfuoWbsx9REKLbLjIcEPjgmfXHqDxf6ma46W/qJz
ALG3EsE+W9AzF036QRZvJl8U65n4demDCkEFYYNsh4d66eEMd2MHn4r5/K1qwP2jpbiADFX5GrGn
bo5lsmuMc1GDCkWVvKMAhxD4BQFfQUtz//IOFclDuCWITe0nNcr/bMz04xmoIg3COc8yEUP5XBTr
HlCWfSD7aAVwiLEnrJT8HGsWY8SY9gBSshxzud4Y9nfFHZHTpLx4y0J1fED5DpQB/AyJOLpJ/ml+
JBzqADFzX7RxIFbK066+Uc/L5BaI79Y1SIqSQ5cfqQPQpDw5/vMwneT4rjn+s2STu8fKQHhXK3c8
xzERM5rlG3G1wAXiy1UBZlX0HuOz7akxI/PXIGXysrFJ+S+rLhvnFhO+GHfNXKyX7efie3d6kM4p
1UnzP3M8+fgUGu+HnINSbzY1tpJsz6KgWHehh3BKRNLDZDHbP0x+BjHFXHpbj2+nD2E45Ydt+Ebn
/vAeS+9FLlwj8VxG+6W9LiUaQrZdM36YRb3SS8zfvfhEeIJLbT2YXCwHnwNviQFMXIbG+KOBNiSo
j5+SOtr21vjGRe8rY99Qbn1e3UPz5/gBbTdfo+jOWPoDrimWuJDxAcQLkjML7isQwtvK490xEMJw
MpSdXK7liBk/mKwErCQJy5xRfDgWpB7yAi/enxxxFYsK8g+bhsR+T5xHMd9q02IfwWNQGP/KaLyo
zjjH3jNxf4S4aaP5FS2QHKsaPwwYiplzET1ui7MbvHpYFMz4p49AOXgUvDqMa8B3uwdJp4k6NK16
SBBVkharTE8cpXa/42C4MQxtE49FIIrZZmz/Fs2xME+J+pVkiwqNyUREuVhzSuEvIy/SFnayDghg
Oa4Fv4LjLPbfXDvHKRezzR9r9iMe15UOgnpmzuDlJKaFvp3h8aFg0A19NAQkuDR7T40K34Dbftoe
PMx+piq8nVaxYX52rX/ABvbQ6eV/oIg2dDXtOW6189vsPpYxYYCL61bfwg23Pq6XzGMt3VVZTIJc
TlzZfPaV7UNuO7eYeHNaYezHMh6kPUQmhceclS1pad4+CiCfTbEcgh4xVNU8QxoSd2mFtTasUtZ2
bkgPaBQ/+ZPDToht51R8h0PL4U0j0tA0jzKIPsaagkNr5r6Q1gx8EV3hXKc9lpdqXLX0x/Qjyy2v
qAjqzejbjan3bKvXgf8Tc2+qQaHXc/4pO9ZbuvFRhdKAkrEOwrcN0zvJ+TuV7QCYYHhmajZQ6cjB
Zrce5wVtB1sZL+t5dZwbdlNV/IgbezWY8cXPm41V9pBVnIgr1PhlZxzhOewpt2s3mcbXladvSenu
TfxomvWQFxXI1CCuqcY5muMExCTpXlIKQxDL+yuJni9wmLepqY92Nv3OLQUtBMVBIgFoCwdUsgwc
qkU/28iIy1I6fEsd8zX0cu4NZXOhNBrRzkQLcprXsB1X06S8x3S0byFJI9i0LrWucfxWQd7Rtf1Y
ecMp7rL7tOevkjZ9tfNIvzuDg53Fx+c1s6XZdC4/mTFuDLbaaQGmjGLR22QxVdMGhncXy9sShhXx
KaByb2drB2gLeZ5jXfUtfcF6RXz1kssl+dDU763Dk8xWMaXfOXnEUYcbUwh3LTP/CtHkw5acYC3L
VUUQeoci/+i6OZeofPzxW/0rQoZON8JQXifdwbb9nTe4V/r6chAf+gTB/JJW+gLr4GuefGph3HfK
YfNNk+OtAQKttL3xfUZDS/o+bycrwKALQpfh/JFGn7MZ+5totJA7CD3X2Q7ql3WaYr5dSPAAF9TF
nkK6GgcOn4lVvVnhPvFzvLDZfJuIiq1CgoSzORmrlgVSbEeAOVICHR69Wnem3737s7sXVJH3c/QQ
QddY21jdqJw4TXUjCIfQMkF2b0jDt9hTi2NFHPMur7ZwP06eDG/KGMmv8LUmyePQ1DPvJsLElGNf
LcKkadiR8JyHbeCIit0SpUNd5D0LH38nH5aV5LfGeAEjRiIF70wQkFAlBEWrw8CE3G0wsS7X3+4w
VAHxynprZf6uK9GnZ0L5bumcle1eiJkd86aAmqDao5/+6pbAfxXW59DGca1NgO2aMslA2hxJEjQF
iQCZxHsZGF9DTkdGl+4dVT2WbedDPc3wTdrsL8NJUDTlitesnMy1lE60E8Q3ClZTouAdi0VWWZLc
QLBxbPd9Sspth6Id4Qu5A6WxySldIyZ/1wMnVJ6mJFF9ODgslDs2hyCG9o4In0nGmcTIor/cnpI9
ha/TDrk5urVu1O5hRJg/YW3qHTvH4F3TFfGaSEO8lrMDSxt2ov43japhOpu7/TQbn2TtY/jllT7E
ECDoMOg6BTs+GLhdxWNEVW2pbVLWZtxjeZ3grSVUTw8rKwc1G2vvVHV9cAvH4GaENGrJVHS7hJu3
5y43TEw4TB1ELULfcY5WG9KV5ThUIkRdMAEWrsEsMN5RF2UUIWD5sTAeQWoH9/BMrcsoFND5GrZQ
N3jyn7T7qDwSVuIZISxOIJt3z50iS30JWLd8VGFl/jWBilZS+Fz8Sr/d0KeQAqMj+2s3TbS2SC5g
7SIA8KCGxvnXpcZ0pQzmn+OkfBvotByo9VsO8ns8bqc8+LDss513410+uveVayTrgYtkXlG2qYtD
VucYBeAJgbDMwnU91Cc7i85z4m4Nv3pNc2ACZRGVb2WXDmeR0HhWl5l10HGTcz0y15OL3bK3U6ZE
aFLWzhB0fLYeKwYxZhCdBsrJQplotkZUjQu7h2hrKmb2QKltXuJktRdlkI4L/oaO+JkVJQVMdjK5
OTWW/cJ3xAM8m2RHiISmiBn6HUzzpKhx0AaVhK4Teue6csSf54SUGSZB329mKYcbDQrwPh34QlXQ
/3V81kC6hTx2mOFIH7uwEmZPoNaXhMpziIIF9iZVQ6VcGXMV0fjn2RlIESXtsxMmYM75mn2xhXht
u67AkBuTSeHQcl+6slxq1YDAPAuZDM/4M+QNET/Eg1EaT0TQbFBBqf2PQYN9kAZjXniz/1EHDQDI
auAbgZcZ6tOqqUq5iqfcOvkpCFJvYMIJQ1x4VjTgSlDF1DOnprPzqHsnJ1iBv/guqWHRR95SUhGj
Gofmj3SWgcZ3qOKibC5MAHEAOqDgMMScbYWI/cG9Wth3XgEZSVTRqXaoxZLOPgSsz4ZiSTSW/d4O
tMddD7c1E2Iazm9dE5ww4HMeczOo/aM9Upbs5vrUdosBdnimyJcrNwmPmKXfEsp+DwfuiR26NCTY
TW/RyE3Q4D7ug4mMF9ppbGXn2WXDGAk4xZ1hEuIaGvsrFPVhoCcgJXU2dO9mw6xI0sD3lLUVZUQY
Fyut2c5XWNkA9LTGOD1an8HS1+hkXUa2eF7PRcSCU5yobgB1izYdibfc70hGht7z4I2sotoJT5y0
+JtUE3nOkZybVMGwZBJxa+CyGXR2dZfuw8i/ZSa4S2MmsTMQzCys9mhrqrj+n7iqcflgivBxHsrf
2aOmohVkhruhxfQyOWfS/cCPDGpbx4z+9JKFpj8vt15HjrTkIb3Tt8sOonoxAvvMbmhrGc7By81N
WtLFQ3NTM86vfodrOVVQCegUwMzqevs6ToHwGXbyZ+qJVSeptSMVjsGpr+ffRvQfji4eQo+JLCdv
QLZO9uVHYjbfDd4Sp/4O5Hs36HMvnYTmPl7yjV2dS4KIRp3yqHyONh0ITGuskrnrvljZLYpgnsxf
tm/s+2L+cn2fmVnh83V6+ltUkP92CHx29tjHyAZclE3PpWKLyUsXisRV3W5dLRcEkrA3smzQinH0
EkKzwJoSF3BN1g5s+HfZfGkVlrky0E+scyPC57ja8P7E+Cirqd/6AreXKHiWuAePpF8z8RqxjWHq
B1F2mtD/qFtlF0L3lUU5N2QOE3qGmOA/wmAxPHgrCBS8YbDrl3uvVm9FMlzn3qCRycDyRmSfTmau
b0Wzcuhh60PaWzEkoeOYC2E2pAMLqp3rmfeattOJBmA2h3PNMcD+ooMkLllRyf5d1cPZqaqzjuI9
K5wz6DgkiXAHB+WgKu/b0cG6HYoDkSbeUzkRUzQeAAwjM76xfNVMiD2uWmeOuc7zZjfyfSZFQo/G
2cUik2OBH83yWBXwcQFNrlvgXnoO0JLpOlfZtRnxA03Va+2Pa6WXXlpJSbi8q3ETSDgfJiidVeoT
YGfZlm7qyPslyDQciVJzqy2EKC5tEYCGQ5DGnrCq3QbnjsQmW6+wdF0KM3hVIYxsjQNHt8ZdrMe9
E3vOVnlcrqEj8zq0iMPSegT0w5DkHC6t9TehXZcF1JNOrtEHcGefrKGAc4T7YmI4jtvqZbB48wev
AlNiHNWrnPuwI/w9q4YD3phdWwaHNKx2Mz9ahlc2rLwz89OxC4Ndljr3tRuAm2nejCb5sSPGUqHj
xyIC5tdjnEZk2DQOOcLUPjZ0/dVBzodGZoaE+Zw3j2IMuWq/tQJgr4MqWJZcXzJzUY3y+EFVzalu
yJaQwjZ7+eiw70gzeg+mWpAw4PPJ+23VWmhz7g1KGfjvPvlkwbtrLNPEyMnuOGl4nQr2vetoXlr/
EnXKHOebfpdv8gKHAJZlALypmjH6u5Vz0XKIqNMJoLNZqTr4Ejxg2l3HrOLrbSBnUmE/DS5Z37LD
rXls226PLXk6BmChW/nTxJTWBLr6SIP2z8J2SHSLHCCuNMOuTtg2o9n6ysriNqQFxNXy1g0ootVA
zNbC7o9dHhrwZzmIGlhZvYssUrmGcWTi2kZzeDCNqt8Yi4k3mDlGnSDEyxAmJ9CXmOFcnLYN+cYB
B7pR5BdLi29mNooZYhAltYCjNm/B4WJZBokxgMFeBXViY/CVn2Ub4duXy5u3s8+GCT9jyuf5iIW+
hJcFLKm32s0wYrAMKmxkNQUymXJ+8+6vkwhUVDKRLirwNbj+cLMz51c3PwKwsFfE880oa5CX9BrF
/uAetMr2jRi2jo712o26YeM7Pwl4O/DfD+BxCB2lSFzGusFcaQ4j5hlxadPpNfGyd5qNqBNBnGkV
qtanNz5Tk0ARrU0iMyaKM8Krj+gxxGAw5S6Vkj4qOSsxwn4xdPkmPQ2OQU1FdWQDujcJWFTlex+q
HY/+tsPGrsMFraFO0ITi8+SbH1GNJ1QtxXnxs+A/RnMqV7PkMoBC40ISbrwBv+6YoDEPr3pKrsGY
nmFtmk+M9GDPZ2zvXdzziNIFPvn5slEPt113r1t5DAX4tGY+uY3/kFljvK4d/FpBxPLMg6UYWhGW
DezK2SQ/I5dhOWB5YNWXgI/GbsR97ujbHCN7G4JkQOreusl+buwfB7iiMZj3oxtF+AWJPmIqXiIF
ESbwlhefyyYRfwl/JApJ/oUcAil0XBem3HR03JhDcbTG8Up8e9tzZCgDU7ODKlxULV3eTAB3ZRBC
n9VUEpQDvKe+Gf116UCPyQf6qSeDmIxEw8Ox8qp8fRzcZeWLyKkXPZlc5GaA+T9R3Cth+jYmHM9I
P0xWtHfGaotLbzVzeov6BkTm7FdBsg5ZPKQNSTCHsmLFr0uxfb8vCySnrrB/Rrhjm3EOv2bXZxTs
KpAwahfCT6mz8VhCicDD8lBmA/oeSwJez5TLOZqXfUU3SE2eiH3sg99X4fL2P3RAhZquI5qoLH1v
DuGEDdFB1YYNSF9PH0CiMt0DxeBnP+GeF9oDV58hPWflXz91P4YiOZxwnS+r4jaWYb4iHvDlmuLb
G9k3Zub0rUlhK9wpU9lSbRdM+Krqc2rjKK7bs0+J6nX2SK+rMEXyJ+D+ksUMUj7p3Npf9nEZkSrI
TBOyfFe5H1rF/lmHpnVVCbY3lYqDdMrXYXEYTGZVs+yIKO7t/Sdc3bh3PGsfpnxtYwhBnClthBMa
EtxMB8hg/oy2vct076N3qnnjS5x0MeAzJyNBPPNuQMgPjsKKyGjBNbn7v3AGVxrVAPcisJH0ypWk
Mis0/DV3CEoE6OHCDwZaZvnwAzD9WMAekYkIOvaR2CaDRVln3zeYpt1veyp/sjnEyZdSpTIUmMJN
tgHkU16hNQM29Jh/ugLAHmKNv1ZWxK9b2fwrPEHjSBfxiPYH35obcQ0H1nwtpm8KZax2upD+AQFN
xg0nm0/OduBiHXqf+Nao3ga8BvQMTzW6DhSc8G6GTSBzawRfoz8BhP0rsmmLGeouNC9YG5lZYXWS
HaduxjyEM4b3kSf2rsMexEOFdQmlzGA7VmQaNze9iMafpEopS7a+i9KBDOmM2b05I0LH+6XwTrEO
TegvNBt+reK+Sx7cFm8DZq8O8lpnXMwel8GXFdvrOP8lP3xnWNO2RbfN82yXOt5+KF4SMHYRYAa/
fCgQ4crxEQPNtmEEH9GKDM96pWwZjGkWPVcVtvA06M74z9jVZcfQgKpDtRXlAdJIn8aBic86RtG2
AhNtAFKet6bZnBdixIRBDT8p6sEb/dyAVTVqcYmXJhDL0oy+sjtNMMWyrxJxtTXpickXZHebHoXj
b93GvpAsAyMl8P4bT75/7KJ8A/FtOWj7luIMbqNL1ypVSmR5N21xASDasqYVId+b8I/TeRPH4c7I
JaCN4uo1sEVH44WF8EvWE1fCWjsi+JmU2cWR/o+081qSG7vS9asodD2IA2AD2MDE6FxkIl15xyoW
bxC08N7j6c8HKo66CpWRGZzWtKjWsMVVG9uutX6zt0EjtNHnoZxLhLi+e2vH/5TzPusAwRb4sUbj
nT7V6drr6aoWViNcCAQPqodrndpSNzZlx0NLU6YvJk0pVOsUhCJWmYWprA6eXEeOo2tbkAWNfVUj
MrQTFcwypaaJYPQ1+BYK/CiftR18NqqXE1VvsnF6bnLdqqhDBJyrPGlxTKwh6UE3ija0MqvbUM+y
ixY0bNRmVG57tAAjTdBI6fYOJNA22I8dl4Y1y4bS/0uqG5WmAjrAyIEYV20OnHngBepF9rY3pwc9
Bc7EcoHpSueFtl89jPdFzIuVKvpjDcQKlXcBLDukYdi/gEjAC1i/yjwPvZI9iPKLLviKrO/KoeCK
NYXyIhEpUyL653jumLF9O07QAhT1capNBR5WQrOWBmMlsIBoD60CT0ib+uuYykPHc2sgjdSVYDMw
wkK0a38ADu+lDUDskWOBrAw2IH5IY2wgGKjctfH3KPyU5+a2mrXo8+YJe5DdjFWq0MGyrG4jfT6n
yTXSl91N4W8rdDmzqdpOsxkdsGoUkzFbiOPqZ97OrvBiAoAM5TNidWb4MMagx6nQfHL6L4jIbvoO
vTW1Xo1QUxD8vRwa+VRVGFA8lebgduDsI7/DX9nGhdjYsXdvOh0cI3sPY6/ZCmBXJg9DZf2o5WPR
Y8OCepiZgpox8FpvX+Dq7ksbjlsPlh9N9/Uk4l/JCJW4qG7ydHrWB0R2VF7XBqqwcBx8oHTVWhg/
8/FZQ6exHEoIqA5y1HRPYr3fTjBP1UL+NBzLWDU0Tyqu8bTULhqVUmTtXBVU/XmOudIpfrSV4WJ7
DiICvFrGSYIV4WoojBgzCP0+NxRk2aCqpOV11iMW3U8oLihIChXcWrtpbKh94DvTkdiWstt7NBWe
uK/iC5Qv5F5xquEQNbGDOJW/sWvD3mlWA34VX4nX3lBdXWsRtsGHeoS0CSVjq1JNaWEEtJMDVsCh
vVz0Ysd7ZHCzvL/PxUgXhrafbAEQdgodAz2PWAow1mLLezJplff4tu48NCi5QOr11GFbkBXKBQYZ
5FSc9KGkiViaj134K8eQHaQLFsiWh+BsgFfIiqKWvB4moJqpQPW/NdhvuISprgkOfjfWnEBsboSt
xkJbKTll96FsUf4pVXhoWRfraHQIuJSWD+bXBsfp1nX5Kwk6ytagTJ1vrY37l+rkAJO8Dr0vyB1g
NHS7pD6SUVacrfkkxRA/6bYODcx1nmrRJ/xXhrtYtMPnEhdBcvTC70h7UALROxC+nYi072ndGjtF
RaRnjLwIlK+abJEOR7dhAMfkzfD4SCpBAUsnTh6KOSeyHR/oWQ2mV6srG6pNkO3GEZC7P2bwWwc7
UX7maozxNscE7f1Ubw9KbnebgJQCqAX6eVYl+w1CWRXQFGO6qttp3Kqh2SMhTVUY3wYgCJ4eOLkr
JYAiitoxsg4Rf1okMEjz4wY0V2dqyAMVuj5dT30//Khj82UqdewF8osMEYx16gOeGpMAs+rhwUZE
dtsnvn6rpei655burJMuhB/e0OKsarpzyj4l6wUn5FyFSQuUqwTv1SV2wuNSR1rJgQX6hGybeavG
GC45YgxuUXMDnMJDBcmXgxOmtx46gIGsd7Wj3qGHcjXSwFnldXko5os+jhz4n0mF2iZtN739KTig
0ZBg8oyiuOCVBcQgCjdSy/hhu1ec8sDf4ACyb1HSWyH4MKsUp9+pDXwpph5xIAlPPHOzJsZ3yFde
Uj+CBIYa8c+yyIBCJChFJehlgAUZRk7f3rjTBNCgBuwMTKdhZyu9t9MA+9FGee1bKhEWgjVf8SWQ
0EiBsKsQL6QaIYBU0dAoy+mg09UK9OAyhfCxQxEZpfYBs3svba9GEK7+yB0t5mSewl+Bh3sZ0Nu1
r/0m+5wn8jLweVNw03YqzqSZZ2Gx1V1HYUtdvlA2sF6avWH7G8DkVBOgRbfxWN5oYLMH2wA95ZXK
VuptAJaq5ypIhQHhk/5vZoQ0JkYugDZhJh0UeUP7cxfLHqYZJU0tpNAkPcSK09HUSIG9nEvbD/Bq
mpwcVVQnqy8SPUBOzULGU3fBZtmAMTEKHnTuFgg4zuAOozdc1wlnqK1YyV2bhqDUZIyxUJIV2PRE
dG07M+2vHcREtdFoDoNiFp+4lMenqWJReo4cvmoQoyeYMpOBi3FCvdfM4Y4qSYzNdFvnj7rw4LCF
9AqHLkJRlVc0r4hbqVKZLKyAOy4VNuJ3431V4CKkYCzFETPyxo8c45v83RXrE1wHbNr6PQBv2j19
u6scnCZipUsPNT5XbtVlj2AODDdsIQgLX/9JaUDcNRUHlK1OgFdAMegFV6GWYQQT1Wrr5hAuNmaK
lqHW8whKUMVC6RvV26gxozWYvs+JBHRbDV7iKiW99sqXSKvlOLAgqoJLhIaDSWLbHNBa8iCtAXNf
+CZupqJjboygsWUTokWWf/WLhgcCCfZjXLJWbY3XjgGYd8Mc8bJE2ETNUnGHcnvyTRR6/DAN3r3m
CWpM1VAjbVvMTL3AIjuNR3ccOY4ppna7Kpj0gz3ZuBZpOBdWNGGhFNXFU+Pn6kWBajFuUimwsTxG
s42WvNvMVN/ANqytYXjeVtfLb71j8oykJY6tfPlEAyXdNZpESaAfa9q0ojDTF8TRaeOoxi/TzMOL
CgkQqoKqfRjsrNn2uIW5FK/brdHmtJLMwX8Caa18mjRgJVz42I42CIrwM4KlLfWfdjGFFOAbZSd7
PpVtAqbIVQ0ZO71+BdhfuqgowRe0RyQGaJ2uArTMoM019gV1MUwTUYQKysq6LYGhuDFuNtt4NM2b
yU67mxYJ+KtwAlyfoZqy7o3gl2Wh6uZNiLkPAZRskrukQqocZr2VQguMZceicppyH+gN6nLou7h2
loX3zmww4JVorTZOYNFf99SLMUNbrM9SE+U8BIoPPD6RWfMUPGclmrAaNm9byT0HvB1xIGiAFrA1
yDIOP+/dBItnIweq2qpAYRmt/QH+fn7vAYamA+yr2UFYBUy00ewxi2v7QyIZ64j3FKds1X2iPoPM
fhAA6+mzeg9lH29Gm6xTqdF61CS0z0kPh68VBoRAQRqoUBkAw1WvSqCmBqBumeo4PkSN8rnNATkg
9yTR8eu+WBmG1mWGdhzNI97oOUnZoMX0zMZe3SZDjZQIetsumRyK9ILnnQbAeDMO1i8/GRE87DTk
gW1OnDDH/K5BcZoTTHSwXCjnRE3nX9KawyksgDvjN2G4zsUwJgiMAusxR7V7FHZXwruFEZyEnDBa
G6hXYqSDZZp4xeQQwx5MS1V+IbEVfxUFtnPIqwlUrQY1vjJlrc0vpkylgmI664wTb0fKsgtHkjua
L691ijR9GlAoTB0yXIkh04AiZOSj6YOwjzDUlAK0Cn1giqE3tsLeh7r4Ts/KAgZlf2v6aNjnWSMO
YEJ0XCcxJaIC3D0iteI8+mrzGjcIh0FEoJRhqPZNHWMYsulQ0rsxRflZODHGEZUZPAxlETyqwhS3
8WwYMxbxj5YKvqGC1EC1jW+kU4ydeh5rAjz7KjK17sDLqHgOfBSldafIbgRSfjbwdoFJtFFSWoVx
e50iwHIlEZD7ZAJiuYzMQrc2JOgK8opYrzrkI00dfbUV+74pzIeSU2twzG/FbGcCEWtNG47nVkZR
Q+u0q7HsSzpc05XWJbcCeSEFWIYp4D/Da3ykRU7RP69QqsT3sUPzJMz85DaUODtEgrIQ1kk08sSM
MG+agqQ637cxGTO2iPAIzOQ6sYr+Uhc8tuIU8GWpg0OPB3kVdcq91irxATQJ5XGUNgdV++633cEM
xs3gT5Q6s00NH9fodbfscFTWbFQkSmWgYudDNUG/ANPLyEHhjplG+GKtdAgbeR7+Wl3E678qIlKX
DDvoGm6l0tw2lXMb4EILfxtfJArd0N2n+zEN7wNH3Ps4le0qFEooHqaA362i2LWNBZRfUT+FmSzc
JEaIRqjlfRUMFaSTuPnC6XVtNSHjh+eIzRvZTKUAQguxVEZnC2WFrVVxvgKnQcACbeovlY7sYBHv
wKo3a7/vaXYio7KrUrpdtTG/V7ILPaToN4QQAT3D065tUQxQ3ExSW0PBBSNHZcICWkjLgqJ9CxQR
9vndWPTYC2q0tNo6frQcxMpZ1rveARQfdBiSBZUIgBlRDons+hY9171M8OqGfBFs60b5lCQWhiQe
jyGPnN0N0DPvo/BJAiNXxuan7LG1jI3h4Ev10R9t87EwqgcNMtJtIvSfmV5nCGebXOumpDA+Whhp
2CzkytDxFyi/lAXQF0r+sKSqiLaFY7+gR3hXWSTjkeE9Ja19zd1ILS2MwY6jsmHEzXQVCQSyDHHn
GfI1QFbOCdqdALcq0wjFbJKKekxeS6Nh4Y/9XhnGX3kmdi28sb6LOafwm2Der4AOUQ/yuSsVzq+D
j64CTWgD2f5hDeOWV03vXc7MrVDJNk7Rzy5SAAWadQB+M0LUSPGQIAzq+muhV8UtdiZbSjuXtYPo
8IAHyW3QTeUl1SeL/4W4TJHwp9YRVDq8hQCapVZnT76RpW5v6nJPK6t0J3hbOThwo0/2aWviW1Zc
DRo6a8M480dMZPJyXIic3cglYIfei8FMyC667FXgHTDyIG6BRoIehRy0hhSKUznXtBpvWiFeEEwW
W99I25fAqAuc2+GM14lzw0l5cDT7+4D5Y8yh7Hc+JSO2TGOTTRmCI7sOphcMC+SNSPqN2YHdCfMN
3dSdQ/enroCXUVEHb+iq+AcDqHTr4pcTYR0Q+E8h5jeF0T1HOU6P5DVrLbwvy5nZWDDlkg2ur4uk
2jUCrBoszUtO+Es1iPElLT/puQcyXNkGWPsmjtfvJj+/q2mLuCEt5BXcHrGpYPyhAiHvo+kVfylv
Ndax3Dlli9Bv67x4U/tUx/mlR9dqPgqex2zcVCY+zzZspkDTXMtpngJVGT4ZOs88HWIZypG6GLkf
ARU3s4yDhj+cGaCuHCl4CDcj97JVQi/IRup5Gp/K7Lag6ytABymg3J48Z/TZyGGDOJhuThQkekDI
k1qlqBvaffbqB7DsceuiUy31uUgcWcCJUr2Rr7xCA8xDTEiV7P+Swo0OQssVXqKj01on/c60UcvI
Y38kTUpRSlhnmWJdSeB8V41RGEg3esO3pMuSx1IIGBkK5mHfrSaWT9goQlZsbTNGmqADdtTSHSXz
a5rIu8x1lDO30sdWbYqp0zmo5hVbB/beC3VsCLaBquI3XVS8Q3wrLrm24At86Zu62NdVWXzXy6a9
KMkg8uu0qIxbtW2bH05imF9rmVMjxA0q+hWKlo7EpHTIllcgp666oEY6zVK9ZJNHxfBomcVor3JH
9WBe1NVtnZMvpyaApKGXzl0wDfFO1rzyY2NW/K9SOtJZqUBjgFgbhIX4MmbyBSeqfFankndqrJcv
Xd67HGcb0yyay3KY278eAJ2VRLX5rlUtSq4mPpMGpoHK9ED6o9yMeDJiKiAQmAvaFniVoDFyV6Vo
85j2kF+ZfYrGfwj2BZhhta0HVlxmKK9BHwWHtNaSXV3J2YOrUQOB4x/039YyqssKo01qfTVty6rs
i5s8AWBXJGHjAoHVbsBhZS99FAOwQOhhnw09wAcFVEmCmLKg/sRloFmu9Dxjq4IjgvFUzieCtLZN
3TtQ2TTxrRl5BdCI70Do522CTnqrldjIqOrY/xTIzdDfdBAIoVo0FeqFUhalwKPb8CAGjryBSE/B
PFPyEXp2KJKOw6gAucMAvfhrYWafDSATj06UGcWKRK7nRYjhB5xiNcOvhdUlqJTAx/dxPnSHdjSo
WcaV1bA5mxZyGcs6BpOQ2xKddDpl8NrGBklPpRY9u73LEdcsNKve2WmlI6EuRL77rwZ7MxzBwenW
YYx2JKTQitdB7/vm6p//+D//93++D//t/8zvaFj4efYPFMDucvQA63/90/jnP2D9zf/fw49//dPW
NUvatjSko1mWxNVV4/e/f33gKcM/rP0XD3fbsBFDRlN3umwcczsZ5uF0CPkxhGNo+DQJdqttGOr7
ENmkktRSKkJ0Q65s8ajUP4f+U0HWrd+cjnRkMI6hS6zYDNNUdXsxmAnFs55NguoEeDRbjDfYSD/8
eQiyAH2GLpq2apvvB9P1gJTKmBCBejdUD6ayP/3nWx8+lq3CLBWWoZrQInXx/s9PUm9M1IADpwWy
MtfUPVDXLaZF8NX+PJJpaDpQAmlTq1qMRFqdndthToIPkEItviYgQNtuF0hzdzrQx/nnO+k6uFw8
SKTlLGallY7HTTvy3kCaE23vlapdBM3lgM7KOP44HWv+od8vZ0c1paHbumlrlioXg1LoQKhsEnTo
x0dT7NF12eFqemaOxDwJyyiWaltMj+Y40nDeTxLdlrwvQ2pVcLzX9cba4W3nKis0vFbhhreA67kI
ofJvOl1rdEZdDGnX8GlX6JGsFbdfeRvpmm67/vPBo5VlaoZuSQhzi8EPiFAg2sKP1ZW4RcHHpPZ1
fTqE0I8NnY+r65rtaBA43w8dCLLaKza1+3IzD71zO5f2zhqFhtW0+mvoeNIxcMD8WyiQvwceu9ka
YYo1YkXrwj39U2nzB383IVJTxexXZUFMNU1jXoJvTjGqW4ln08mFYHOgfqDBoEBeFn/Tx3qr3Xh7
Jb20Vi2T8ClYPf449931D5t2Ed5+H76D30ujkfD0jj2qcPe2XGeHL7f5GjFQsaaSFh4w9dp/79Yo
A6yK1c24+tWvonV0ZgV82GrsZM4lU2gGBjkc6u9/kJonkqQTZaH1nO/wUNkZdgC0vPc/WQiph5E8
sxzmgb3/7hxRJqtN6Oh5wlx4H0/LU4fC/yRxNqxvcg/BNbV5qBvAOmNl3+hlxDs5PXPIa0cGyQZX
kY5RTZtdvth9VuLg9hxoKEWp1sVcoVSKGC0n81tEK7HvksMIX8IS1Y1U0SXPcPB1yZDv0ipe04m4
zcppXynT1RhNZ+4Gbf68Hz6HLUxHqnwQ8/e58WYZVjWdFb2aP0f3rff6A0/sC7RbqT+g/RWmyEv3
21jLbgXwgJqRnZn9D4efZDYc2j+2w2Wr24vZkHqjjjgIAxGd0/oGkYNWv8cR+szxd3TS34RZrHa7
SaCxZIQxvR24DFhdT738NhiPGszWMo3/5qgW060iQ9oNHeEMC0GBFGSWgruIAjXz9CHy4fHA12Pr
SNYD9xTT934tx/2EWFcCD7IFgFgjEROgwP6nIRyBepWk0UOKDwT9fQhfklMpjaARGeSfTdHHtwll
y+fTQT6uAswueG5xr1uGxUvofZAiFaXSmFjrKKG603j+Vln7AvbizDb8eOYRxgH5wovUkpqcf//N
WkedVIfE51CM0J6z/k4twWVCFCrMM9N/LI6mCfJyTfLoWl5qyCnwqoRZgH1bg+tBRecs8cjpA5Bm
+u3pT/fxZOGhqhtMvqbyn8sNFIa2l0KHpxVjGtd+8Wg1t3Q3r4QabtpA7k4H+zBPPL5ZBIzJ4es5
1mIbKYLuVxZZclV2jn5VWjHYBQBd66BRz1yPH4bFba0LOb8phXAMe7GDlNBrDepA1HIqADsCRFd5
BS5r0xmvBpTuPx6WrhuYF2sOX8lcbqO2TNPYVwmWRxCa7GAzsWt74M1/HIZMwmSBs18da3kJ2LC5
DFCwSD5kN2H1POG9NXZndtKHpYd+LHVs5sjg8aoa4v0S77J0AnJGR6wab7rwtXAuZfIyDZ9Pj+TD
ccpbFVlFofKO1AFPLdKjrhGjrSUo2cIAq67yIR0BFECHBchtQr9F21SX2MWnPczs05GPrAsuGcPg
Jaey6q35RHyzhcnKEmeQGkJNutHvSmtEMmvSxY9eltUhQgNzZYpWPROUbcQf++6WtBkmL3SJ+I7K
elx81jKd6g57TWvluu6l6167l9f83Xb+a7tdbQ+H1Yr/uN5ut/zd6rDaNavDbrd62PHL//8XHZ/s
22G32vHbh9UD//f7n93Mv88v6/mvNf9y51/W65W7vr/fu/fu/nJPLHf+hX+v+WvP7/JPzH/v/rh8
vn++/HGJYyH/7fKSv35czv8LfszLM5vy4+Ki4SJJICX8Qts2F1/BaBEMHxpovBHsOoEahk9fTa3u
J/nHq1ggGs4+IdWXtqku7oNYdF6Ekh98YWRApD/BtxsvLcSuE4wqTi+oj0ca1828ZyxDGkRdjEn3
7SROHRjspWfcVehqSgXwo6Gcuann8+r9AhIGB6auMiRLs8W8rt+sW6+BAzlSBwWdE2HQ+K0LYigs
oGVQUQfVOtrfDf1MyCMjMy3myjIB0HMVzbP5JmSgxaIQUYDBWEddK00sZ13RWruCxd2dOUA/7kph
Wo5jqgiOWibvufehwtryDZPCLgIwsQVmKn6BSjtsvLBEvqDtCtg+ksry6Zn7/c3ef1NDV+dnA4e2
mC+m91E7M8jUIUnp0a7y1Zd/J3PitnERcNhAt9p1Wyi6brr+2W9LSisb73G6SHb9JZIpq+fCVVe/
fthrYEvueKGc2SnzMbT80QT5Hcn2vE/0xQKeQoWspsZcPBjosmBYO/L3p4f/8UiaU/m/Qiymt5m6
vsd1DoRfmjv0zaBNoz3Rr70UrI9KL2WNOC+InolO+enIxxYWu3K+ZiT+IsvdmZa2NbReS2GsA+0b
r0egpnF2Jk07tqTeBlkMr9DsFhBax1zCFL4vWh6HEgta9s5M0YvzYGvjbfJ0emTzH/p+2mh2ORhG
UvzhNfU7aX6zZdLE8wKjI6gWpCju029VwL6FSfU8q0D8eSwbfyOLyplJGrp4WNu5qAJ/IkcIwS5o
ykWtX01iXwIPPB3n2Id8G0d/v0ucrG2GViMOjleuGT5E/quTsj3QkqzPZZMflz2JpKbDwCXXmuun
72PVFkS/RKNkWkfF/VR7n8PBO3PUHAlhqbzWHI1iwby53ofAeS3zwoRM2oYbtMrgvULUKc7srY9Z
MbT9t1EWqw8hxlagGyjhyKG21/7snEdLUEDC1kIz07UCuylsv9a1a4LmPj1f2vERmlyxlLZxVF6M
MGr9kVYBbcwyfmz0O91Q5zY8xO272Dvg1GA5OzSiRYk/zMXo7cr++fQPcOSqYux/xV+MHXux0Avn
BUN8P4HveRPFUExq5LEflFzSNf90OuDRAQtLFzyKWTvLZ4XWWSK3KgZcVGiopn35Sp9uezrG/NEW
O9vSyLZtdF4pNS2rPrnuw8P0Yft5tXyGR7WnZfRa+P6ZO3f+Nosw+JNagjNEJz0yFpstLpB+UiMI
Jmkvnwzp3wQJhm5Z8j32jeHMIv04JJIJyCu0J7hh5LINovR6CdyLeWrxAypL+7uA2IiL1+vpL/dx
SIQhWQZIxiGlaYshjV0wFWDb2ApNdxUMqWsYFkLZ44aqxJn8/PcsvP9886GBSrhqUgpyjHmlvDl/
HUOBGN+BWreTJG+eJQpH2UsZTDmCRLVViHuQtU1xiw4WLi5iqrQbs8jkL/RJky9A4fPukNRlXkA7
SbJxbfRWe7C1xnuo8whHW3qp2g6IJ3pLpV6ivgWWchb3moCZbZUigf/ZGb7+rTMSfdjETaHeh2iR
3ip1alWb01/192dbDJU6hMazSUrSiuVRCXsOmKENowcrdQqw+qcU2FlXKofSQ9hwMr4n9LKFWkNB
CeCANmu9Kc5csR9n1qLnZFCksFXqFObiBnKqKcK8GFH0PM1fCX1NeceNVOsBAYQzGdTHLc44DWtu
c5BCMb3vJ9aPC6jErYpqHUzpqzTEtLAYhvbM+vm4I+aiNvkCee9cbF08sjsojLnfgUgte7lpbeyg
YTgpIn86PXcfw/xuQekOiDqN98/8Xd+s0hafyiEOSxsOCEDkAOmCmWeB99zpMB+/2VzYsekI6ZLD
RFs8qiPHQ4AX4g7Nd8DzIvuGtdrz6RAfV4ChyXkV0nmijGTPP8KbkfCt4rqsHZ6p8FW1BoHecAu1
yE7LM5fasbHYAswqEgH6nLq/D0T7OC5FBOfCKQ8JlLDq6fRAPj5yDI2qFFVsTh1ykEUWZ0dAsmUW
zTBSse6kgjVqtdKGb05RbFXj3OY9F23x2SarMCcnIRr9a7dB6Kj5gdeyWxaoJJzLT5dfbi5ySDHn
wRrNQRKs918un7Km1dshRg6qhKaJmLQ8c48sF8EywmI5m3mXZpFBBEf7IesXKNb4DD218sw9stw1
yzCLzTlMk5X3zQiwoLFcL6sx8c4gyrVnRnMuzOIJqkaWUYcpYdL8bvLAhD+L7swl/+F1+O+hmJR4
VdoWhnDez4lh+Wat+HyxEuWAK2NjuemV8tO86J/ay2B3emXPf9bbe+Lfsci2HMxLLfbQ+1g9NfPe
xtZkLY0f6ISncANnWEL2asaHJkBe48vpeMe/33/iLZEPmoiMUgGgv24aFGMGFTNIHQ2lc4vuw/23
GNfy9RIPoa6NJXH0i6pbP9WRq/9AthUAJD13JGfdavv3BrY4glRl0lpgtHzI/rIxKFJcIMT590Is
TqG+arFqLgihx7RvD/54ibPg6RDHj4O/pmdx9MjQmgY/hQ7ooVSK21ofaWc20LKu8HtiDBNLBZUF
Dibl/YKzqiCSHEYMop1hnS9Z0YD8c2dGLxqsKCWeiXf0+DFI5GgvmRqWR+/jgRFP4P4RjxodDoEb
raMFXz5F7evpL3d0Yb+Js5h/FBtCCJfzl0sRAabtb+wm5eV0jOOr+k2QxQrIokjRWqDv61jsSvPS
aW5C+UmMuKPuquhC87dqg9rKRWCfWXm/MTYfjgk6gVyudFGtZdLo9amltdjmrFsM+655CFXPnlMo
bjTYMRbkmenvB+h4uyJvqovBRE1KGWq6N/4YIdhTaRsMeeFJYx+IMA8kbjUwEdkVOrR58H/olaT+
dTJiGtrjXYqKUUTNIk7TM4fdkbUARgmgEjmaNIwlFGZIdLDmOFWvyUZmahIkdTVsLztFQM/BdPPM
bB0Jx71KuZJOyVyZXdwVfQWaVZcYKT4kzsq8RaLoFUm1bK9ekmm41UZ/4DjaT3enwx5diG+iLk70
fAgKYecGNxS0WYQmqvixPgdyOHpM/BVDX2ziDj8aFcuWGCDzsIJAAdbv4m+NYrltg4CfPp1HEVPi
HYq9jsHfaP5hpfH3WfRmGIs9ayHqA5GKCbLsR2lvPXTMJ/f0OI6uAZrnvLB0Trvl+8r3VbNUCzgN
Q3Zrdr8QdMPrqtf3p6McO1Rtdp6hcjiolMjeH3JaPGDAY+XxWrWjtZkUG45fd4guZYpv23XjPZ8O
9wFvMn84erVzR5iKJvWI9/EyIw4mKD/Qze+drbHLH6Y9Pl3Godlcja7EKWB1VcE7WCtnzqFj627u
QBo2jXaeq4tHnmcpWYRYbozg3PAVFarvVuOf+ZTzH7E86WjE2by7wEwCTHg/tApya1hMAGMCtMmH
Cej+tzICxOF8C3g4nP6OR2MBSlOpBZIrL4uNClhavYAduzYGTgUo50E7omwwQsrT3BgT6dPhjn49
8EEqS0VSPlrMWt51mGdQul/PynUVpCmZnlntx84ebgcKLGQSMxbw/cfLRVlPTVWTTSjOBmO6Aw5M
KGjk29MDmX/QD3MkzbkDrdGMFYs7PS4kLsImwIDc8O+DCo8vxHA0KIiou7SbHq32EaQbhfEz83V0
eFTETLQSDfsDHqYaqqjG9njWK/iOOLUy3Sf6mSvqeAhyTW0udKtLCOoQTCILBRctVm1b/CldH3j1
VI9nJurYsUQX/z9h5t9/k5mjlmHncn6tgFFe1UJHg2wbYQY4nVly5+IsNqxAQ5VKBs9wo0R2eEDs
s/hSag0mCH9zQIu7Fr1AG4I43w1HIfhFj5P6oFWgUOPn00vv6ICcOWG2bQuYz2IP9Vnewdbm5Avg
c3bXfngpgr2fn7n9ju1UOhBiVjw06d4sFvhodAUQ5JY7HFVuUezwgT+zlM9FWNwYnZiiCMJ7vFas
9F71vL3oz51u50IsDoO+bpKpTefjxh4pltyW58Aax249B5T2XMml0rnEHMfqGPp9xXbMvXIVpJ/S
8XM13r6a6c1wZlcem/U3kZZJix6lPt5DRBomTDzsZ0dSGY5wMjpTMj22+9/GWcx7lLejakJxgYOG
B4aqjBaSbijqxAhpn17HRyfnr29nLuZ/6OiAOXO6qhn92kICKDLvT0c4N5bF9IdtEOGNzljG6iok
XUH9sRr/5rzMo3xzjClKi4Ix1dI1eTHknXaVWt8AeabWmbGcWWnL9KezcodOHXFKK1r32JFJWpxe
SJdOuHnaoCN/Drg6H4yLK05yQWkanU70opeIID1FHRJsLOeMZ9E8uB27a0VHcRJ0oSfO1GSOjI5Y
Dk1V7jXOtcUh7ZnIwcOv45CWwXWP3AfaKHQmIbsjY1VO0TZNzj3kjmwoSQUd0BN716At937irK7V
UjRw5msOghMjtF8C9YsZnlkfR9bguzDzj/FmfQSjwY6yCOOp0UVtxDeNUf5C3n1zeqmfG83iA+YW
2rtBS5gwt3YIRKNohv6Uc121yplj++iy0FWYI6A/+XURCXNAVvx8b2eW+WLoyHy1v5we78L2fszM
59PDOhdscacqhtKbZUO6DKmSyvrjCl0I7MCaP8/CaEWTtQCRBGrpLMYEBB/8dE2YKMV8xcD+BEnF
pIj/sHtDzvIuzGI0CAe2SqkSppD7Ar1Q69IW+9Mf7Og6AC5EiqKzc+XiyItTEKsQMri2W6Tgwk3k
PA4k4WP9h+2u30NxwMaAYmO7/i4gv1nWWuYlCdqYFFGnbNNae3w8zlwPR6feQV6FNwifTS7mBFUv
dBpMm+uhMleetY7r26B5GJ1dca7afeybgbUAXkUKBINm8c0Q/dcVH+b/WhuzX700sWiZqr0/m5M5
YX5mgo7ceoA6aEiS/cyAy8WxE/UWeWsBcdRqU/Sn0hFevo2pwZ8vg7dR5iG/mZ7G9xHCiRnS3I4o
WuMq65yDnyF3Gub/i5Wgm2DA6ZwL9UO2WidD0hQx1U2rqhAUhFQ7Wg+nR3PsDNWhdtHJsy2b9ur7
0ZQki0keUonxhwZxp02EIVq0/XsxFvd4gHu3N6I8gv/wdhp0HJLqVef/PB3k2EoD7A2egZT7IzPH
qGQkPIsDwCsQT5n0ABuf3goPVuwjTFLF0Zm5Ofbh3sZbHDgo0MeQiqHDAk4cdr062dsOreZdYOBY
eHpoR0MBUgSRzZ6l2/p+jmqJLKjjMUdjezW1OLTg7N2cSxmO9aUkMFMJQBpAiLOkUXS6gqs6Mvlr
qbbYaiNtkEjX0Z1dhpZOoSOZ6SdQJ/V9awQX+PgEZy6/o6Occ2IwSaB3l1japk1CWNzz8TrYF06M
BiqE0CwYzxwS58IsFqMw1RBTeMn27aJrYxIro0JqsrM2p+fs6HJ8M5r5x3hzShiiy/qpYjSWOj6N
nXiKarkXIrhRSuNMSVib9+jyNcnP/Z8vtziRUp3LF9g879fZOAlK/RezyK8009+iKrdKTe+S3BkH
O5TkxODqkbrHbhTNGvl4eszHzl+QbzO2Hyoy6JD3Yw4HRx2ylhVUI8hhzvrD/4t2D6yOvyIsRupT
ommSkK+qJ798kDq6QvqJbO7T6YEcXSNvwizuR6GmajjMA6labaWOn9HXW5WQGk9HOfe5FidIinsz
8ggMpg/2JmJx4AHWpyOcG8einFHYQyKzkXGgAPfiFc7VYOf3VladeeIde068mRVr0S9onEKM/4+0
89qRW0u69BMRoDe3ZJrK8lYq6YZQydB7z6efj/pn5mQyieSUBkI30GigImMzduywa1k9YpgFIGwd
7iTm1sbCfW5bZeeb3pqrWlFrvlWWhJlZZ6BGOEJnQH8I13sV7L1WXTm95e8zbZUpIuHefLfUiKtc
m0ClAbMtd7UcX0WBvL38gRa9BIhJ/0eEfHpj8j7oNNHl5rrEEGHr30hes4uLflvJa8HRmqjJiRw5
pEyBl6Ee0EYdvINVDYcUChQpBbK811cMezLcM3/EsBYzf9NYpjh7ryjd+sYAe4DT+sZOTr4V4PWI
FIhAqoDGYK16s2h9R9JmZ6i1dU1VH8UKQ7SnOZdBq2y43Oj92aHxLx/sSNjsFEVot1MXpmUHNOVd
0T95QcNQ+VsbrqQzCzVw1ib/O8LJNo++FqwYPiwEHGFTAz12N7rAqkwglsGzIjzH8gYyqsuWuGjs
Bkv0k6mzcjDduSOBBY9/p2YIJLK+KgpGH13l82VPQlmV4ExSVeoRM7MYhzCLdfCiHQ0SXgFgV6Ot
/kEL4mVsDsgKFjVnIoaMTRJBzWLn71qDW8fKJo+LcnP5rJY+DgRJusFoqyaL80TQyyyzEkGbhiu3
KF/rAV4boyuGfVLXHzVUH3ZvNnBcZthhwrTX/rL08y9Fp5FeoKyTKBKzz54NWSpgLzSoHPcSFBh1
v0nktYD93Fcgguafok7B4Jnnc8MkURRQ3p12uM/dXQEC8BjdK2G84ijOHfmpnNnVLbWKTmCGnCCg
FAYJTB0MEEasxWLnJwYKx7RSwFCAOK37nNp2DlBjodYVQHgw5wR66lDhf738Uc5dHtX8KZ+e+qWM
5s5e2mwQ4SVUW+5r8cVMf+TtU9ZvfLl0gva6UbKVl2nh3GjxsXQq4SRoDM8u6wivbxS7SOuG18As
4d05iAD+XFbp/NRQ6UjILNYCcc8D5Y26Yaa/DuqvNv64/PcXjOzk78+CLAH+Ox84R9zBWMJSDF2n
t5Xy21DwPm9lCOLCMnjEHu78ug4qZCBNjSJF/ujn16r7I1AO/6LLfyKmszzynvAyeukwidD6r55x
MKNNX3+UysqjsPRFmDUx6O5q097s7MQIfbWkaHsUscAf76yrwso/7UBh8DWnuz/t55LfnioyVsAw
KS4VyDx/yMLv0Vpta8lygcUBqYMxa43S0+nfb/yC2eep6CgZHxWWK2W/WDr+hw9+LGTmIbUWEtls
qjeI8XUdv8fiE+/pyu04Q2DhiHhmyH+ZVqBZPa/SgR1eu4nOdEm5c79L7xnQncCK2fpTER3MTb4F
sl4bbPlhJIkeHJDZrp8u25yycJYa68QspbAkSAw5c2u6YORi35I/cGl2+uG7TFl/U2zd79Ue+hWg
d77cydfKDlLPgzLaXxNmJNtrbwNhCeQGzP7ZP9wtQNN3wz5eeaIWvCGLfdMGkiFP9auZfypF0MMo
WAMVVpvPbTRhdYHEC5Q1ICnPjaxsxEzIVz7IZDmnQScpMLMqEuAMLHfPb3kJElrFLDyXAxqUNPAe
wFPbWb+lOwWkwssn/3f5dS6Lkfe/kDM8LPNgiRcrirppylGv3fCbwX9ZdgpJA6MdmlJ38ASXeUUX
fOjv3D7vAcGEW6uX852r+j28crCc/ZHcCRUbsBRYIthKiz4YpVY/3zdXWNGYEJsY6WHZdRYPWeCB
d3SXIUChhxoUPWiO177PmvvahvLS6asW8QIGSQ1u3jhvOpMh8JigpFW+mFEEgxLcQTsRPsCw/nb5
9JeM6zj+mbmQUA0yw/PK2MkBqvAeVfZHU9lhOlHS79NqJbVdeKQ0iv26DvICnfr5gFcUpXnLtCFF
qST75UbDXtHDKyseWXowqs3nFaNEzjoWuAiEErOPBQcvZN8GuYUBrRCLRbnj5fG+FJlozYLbeizf
m2pti2fpMGUuDQgw7D/I80HqfoSEqhmJySH93EpmchWn4t71s1uhUd60Pti0uff5J4Yl72kJBhgQ
lulmzgFsa31MXDINzfvo2H2B+mvF/y+8k0wN/a2YA1lmzeulphHlVd7CdFqk4Bi+mmayIuDv9szc
ARxLkE+fMUuHgVSAANERv+Ty1ntTPsRvw0bW71T6QSvOdE2bmZuvDCUrew9ZCTBODEEp49tlu1uY
O2Ztkv6cYk1wYhjCqTZVOQZjWdE3gbd+J/d1Y+uNBA0GOaFt+bC8ZkAKO5ZQF04a1+DoKz1w2gCF
vAKIM2wv/5olT3Kce8zU7Qc9FC0Pl2VF8I31j2GD+wQ1Qgt/RfpapLBk/jT0dEthq2haMTvVfFCs
sa+6OnbMkFXYW0/uAKZ/sqx7QYK0eg3YaSlmAM+c4Ic+C1BFfwcvj8JECRjoolQmZFNFhb4YLqXi
SSwbzvc5Vu9YCBayn6XwoIjXengrhfuxKK6S/CUer5Li2oIvTRW93eXjnjScW/LxT5pO6OgnQf2h
CJnnQ81QPk1A0cP30Pt1WcSy2rzL0L6bqkQ361SGAoOx5GuoXcL9lgb7tL8Hmt6uoydLHTeNccjb
wNag/ZDgWM6M58p8ioufbnxrlN8rXCEs10n7+/KPWtKbzXkWhtVpXnzemCzLqtW9PCQntIaNImmP
eV/v5HQN22LZU7C5BtgNjX2c3kz3toqrcGq1wjs9wu+cQBPaKxao4HCF+YDiAg8bR9fQeU887W2z
yUfxz2VV/86Tzb8xd1vmSeFtYbjt9De4mun3rcs3HmAr1eEeyJVkU1mZ/qXUXDDP4cSwhOuSLWB3
WxRikzpp4tKt6GLtW+EFlkSPpGtVW6wa700jLOYF1MAdcYUw9OxWatTykIyJVW+NMhm+eP2Qf4RZ
RinusiJLroEZgv9rRzOvm1uAfeeTrcJwOoJTEcCQxwZ/HfRbkMUuy1ryukCucGDslrCPPfMMRRFC
VdlGkOv4okNZiTbK1WUJSxZ4LGEKPY5uXlTl7JRHSGBJFALH2xTIRGPl6q3JmH35IjRyi/W/2Ila
qNcnZiBItYIVF7L0WYisWScHoYZl5Nn1Bq1OD9OM2A/EdEcMD0p6MNRuq0o//DUkvrkoiXEIUZ9G
g4HZYDJidpuiPFWCPvA9AJPTP7LQbRKxeAdyw3Mkv3DJacqVjzR9hOOrMwmkxEJph4R12v8//Uhj
kw6tIEUeDdAvrIw7ILRv/MBwJKpIl83hLKmY4EUNynoT1CNv8fwtYmu8TDIh9p2bdzgMbc9+tvc/
vzpb52mlc72AEWGxFsqIs0H1kCLP7BR9ggFXg7rGkfflBtip/f4WUEMbSKjLKv09ndPTOxU0XbIj
E+8UuWdxyoUo0k7+QseWwMeGjr5V+F9MDNvTfxL+3by/b+6s7d3Dzj70k+L7x5+qfQtk9wbC9q22
/Wk/ArRug91rf91vX5yrp1+/bqJP+he+wMm5zO68BsJDK0WcSwedx2YIRGEHcrHhlJObNrIpQAqL
fHv5kM5NehLKeAx+bRqQmT3AoyepaStxRjL0XWNdb0dgslUzeKrJ1XLjszNz6Kix5DUtn+LY8G6n
nyRv4F5keDNwwHW5tsQoteHGYFZKWony554HOSydA2VhaQZo2/NkJggFlW4t2OCxHtqaUgKUehto
K6ONZ5sqcymzFwEk+mGICx0yNCB9dEYSovh3XzzUxXdlBIBY7p0syCFhvbX6e13J7boyHAHsIVyi
bZb9njHsFZufCmQzkwddHJwC7hexznyehm5/lVp1HzhFqz34gvIAM/tP8r0ndvGdzpLeR+iKgIn7
tJ86taKZo49dwajNYrKiUYeEGTq+ot6ncQA3R6BuLlvs2adl1ZLIiZyRTRAJgM9TE9KauAAPDdB8
aJx07dqLFHAWf1yWcRY3MTF2ImRmpykxW9XTu2aq+GsFaRSc9ln5VI23frVxu19x8wz47mWZZ59u
JnJW+8z0KIRQCr0qoWJnR9yDnq+Y92Xwp2+4lWDStyvGcva60Budxj3JveiKna1nN8xexa0PR5mU
5Vx8M+1e5KrMN20GIW4AxtOXyxqefznkgXkPQM+EeDAPevtObepQzyAGF9VmG/mauVeiSN9IarYG
HLWkGoELwij2Up6cfsqR6wcuwqy6SoKhsiCrEPynfBh3owLFjwBkwIrjPvcDHCT3TSepEqnCz+OC
sRwA3FR1uGcrijnbNohzQMEz1YWnmOKJ7uh6GZV0GhpP3JWFHn/vXRBM9rHS9tVdlFpV/ZCADTlu
NcHzim2bU6lmLDII/W0jhWG9ZbE9bFYMbnr+TnzFVOSZkEPJDzCCOayQMoLrq/hV6BiK+1jBq25H
Rvr+6U8+DePwwoAqRK4zM2pRqZsig47aMYYUHs4tpG525a80JhY+9hQnM8g+TTLQ4j392CzBMggb
yKEj5x96etu2b17/mH8ebXGaVwUEBBReugdnxbgwrnFzrhU41Fvl/VACNu2SUIMwzhdc2dX4u747
/zgTIgjPJAgnZwYcDlqRwQCCTn4nfhHhl4MxVDXL32pSWr9rWUgEO9RH9Qc9E+iRXdhNEkkfH+gY
V8Z9BxBo5lSqmLo7rUwjOM+rSLBsXoPhNQslkj9G6ghgL3/tpQ/B0w6IFM0b1rlnrjl25Rae4jJ0
Ai/ODrwKT2WsB09eCNdXGtTd/h/EgeQ3FX21qZ53+t3LKDKtRisQZ+hXeZgyT5I5eg6G8M/LgpZu
CrV99qxB1qPFKp4KagMm5muY1XCUwtY0xr3oetvLIpaO7ljETBchC2q/NxDhewIceJBLWdREqA9Q
vr8sacELU/1hvpsCEH54XgWy4EvMR1UIHGCDNR0IpzD4E0mm+H3UfVzYZWHTF5+ZMSKmzIwVqqlB
fXpylRUqZR/3AH/0kbUfXUO4GX3vQ9X70Fbga4ND0lpDX1xQkBwdC4f6ghBzDk4IfIA7eAZ5uhUM
28L4KpNCV8Fnp8DYnQHRZIoxp5D2bMmkL9sSXogpt5WCGz/Qr0tN2OdDsWLjC8r8D+wQO2is+8/7
fMoIY1qrsnjtGpO7Ke8GI96FmrbibxbM70TMLJIFkFNMjRCer7p7yQFTgAzSafUXI/3kjvW0cfQX
Rel/qzOzB8mN2K5NkVOGBQzx5T4OkpWbtHBZeYv5B8YVFa+5E8p7cdQ9CR56HNVW9dtr+KFWHpyl
j8IEkU4fnNUSFDq1aqUlJQsbNpGr4DCOuxr/qikvl2/OghoTJK1J7gKqHGiipzIY/CmyPmtor3b1
iz+YrH2A93ZZxoIeExQ2o/c8MMCozZ2OonpVqXtsHhr1TdaadjEYjBH5h8tiFowLCCDaf9Me2JSW
naqS5lZb5Sn1bEom2yFRbM/sN170I9RXsr6lM+OFZueL94dpm5k+NVy+Ith0LPv46Sar4EU31grW
59ULCG8oMoGNSz2VWbLZd7FGV0w9nlQYIMPtYD1b5ptmQRI8UgjcFi5MwXs//yK57MDvCxCPYDVY
+WpLWkKFBPQzUTTt5tlx6lFbaEEHToHl77URvKFuLXpeSH9Q8kjE9BOOwuemL4gXK0TkP0GVV1N2
z+zgNv3SffTf1ihulqxjAgcD3BIYTUprp7KsseiLOEOW2SSMbd/Kcbjp083YrFjh0rExpUDKOMHs
QaVzKieuDaNTzSKieFe+eZF2SMK1hGrpPhGC0pGfEh3IFU9FBMPgYdqIyJvBCVsYhhlB98p/8Ay4
Nh5V9iTIomaK9FIvNEHNHE6WqE6umXbk7i5f2IWjAnCUAE6SKAieBVZDKo1jNM1eJZVLjdOFIXYN
VGThqPj9jDZPABWsas6MuBq6ERJAlLCi4Ivvi7tKhzio6leKjUtiJih2Pjx4z/ocJlKsINmlEMnu
T2NsqoTG1gd1ts3l41oTMrdgVaxaat0syKitDZ+rI0mvYm/8ixSSS1rKnBcwxafGlYuJNJh5wNin
Hh0Eq9+oLM+69VqFbiFiI3pinp6HjUmAubNWStlV65roCW5q1S5z0WEw4TqwAOvW5HGjSaJz+fSW
jI0yMDUIGqHG2VyumVQJr0YSO00s3ouaa+tJsmLPSx9oKocxI0mN+2wgKDHKQquFlMYn/GTJ6D/n
YfNqaGsobYuaHImZPN2R1yxqz0o0HTFt47Gk2wCQvZPirHz7hwPjvIgKGDeClOlUTKrAoi5JiKHA
fpBa/S5Qyn/5JkciZpoMmt96uYsIKQjag6sFPWBMfraiyPRXZskBMMP/KTJzlwDAB0FtIQVWaWg7
70Z150evVbUGTbNk0lM8SM0JD3A2HSQrPZvpfc5YtpZfN3CpGfCRh1nCHtL4TTKFNRTsZXP7v/KM
Wbo4mIofe+409tSGDJ6pQWtLWv2Lyf3fly1hqkKeHSDbrVPxnqx7HgkMmlSxdErrSy+rG6v6Eam/
XHmTq49xPjr1GlXiUlSA5/lP3GT/R/atJ6bYmMXUaQM9SIgZENJFO6DSneTfhuE2gSk58zZrbZG/
Kc4lLWf2rkq5J0LRGDuiIO4i/6q0XrTwTUluPRMy14rh8CDdVZ+mC5ryuyNlZ1dAd4H39CaEFCGS
Kruq/Fdi3Lukz9Zwfxa9xpGg2S2QoZE3tHQ61UZhhc7ficI/5apHImbVbK3tisgPENEWFVAW0CeP
svZb9NbWU6Yn6OxL0XugDUv4yNDBqYHIXe5mjcKkO12X9zoWRGjD5WdacK+6ll213nubPSfZ5vIl
WLxtJgujrPxBFTJPlFpZqo0mZ4gmrLqfbBoeJD/3bVVVVlLkNTkzg9AsauWFhXKwY+xG0P1C0d3p
1afRhie7Y2SSNhkBCzDNp2eYFFZohn2DswJNkLKd+FvS11rmS6rwssMYxcbtOWh9UIrFUPsdExk1
NS1fv2nN8TYW+6+f/zKUYJhuYuyDwH6mipG3gi81LSWSUE9fXWiTUxvOF+mLlkT/IorsgU11yjFA
4Z2eWhBrker6A6eWdzvTTZ0Ghp+QvPyyRksGTgoxFX74OmA9nooRlDgRFWGMHdYKb5K0jreexKqw
yK7NYyTej/1T32SlrcZrsyd/WwinV2tCViN/ZqB5SqFnkgtr5FspDdMyhdTag9xmt0ELd4qnud97
eZTfyqIJr4rKqnZCW/oOy68J1XZr2DO7l9h6FUuHz54FpwC8PpBlrIqdHbloZk0Yu91EH5+aVChG
+YHd82JDgg4Gfg0qZQbD+0Qmnu5T2Q0/nevToZu6LjgbOoHzDk8aNnUiBHToxl67MlX/plDV/WUN
59eEGimAdgzXTztjcLDO3rs+bDwSST9x4uwB67JNlcXIH5dlzC1qLmP6DUdvqqZXXlq1yCgAb5QK
msY39Xgnl09BehCtH16/uyxvHnPN5c28GMCLMOyZQux02g5yWRaGRCfPbpQ1zor5qzaXM7PXrJU7
VW7QC/ZM2Oi5jMWKJmsSZo9aH0a9mNdI6MY7Ndtn7J5fPqqzO/dXh4ktjG0++lfzl6Ux5cBTK86q
orrTWE6iX4FFoDFtr5TPZvajjF8U89ZMDyUAUVa0BnG2+KlIfaaOIvHd3H2KXUmnP/MSuoednYK/
m6qeIxK+yuPHiqZLlm7R3WBq4G8te/a1as3XyyGweNsgVnYP+cfIDFBhW9Dneg8QtN+Jz73A0MyK
2OkBOHZq0wEfi519wlBQQlQ3iV/3xq696uG8ssub3mnei5fixvhk7XkubfZGtJ6nRqlkTG/EPodv
svv8pteJOvM20ZR+ysEkwMdPV/6XIHsY+l+Xz0yeigkXzmw+EiYJRT8WMkIq29tTRuUjhQ/GfWDL
oZ3sXbh23j3o9PznF+W6dKildSWo62tXY555zM5Sn37lkdvKeiIuF+IFZ3z4DoHW3XhVOf6Ltf0t
H6odtc99XtjNzU3/7bL2S3eeC0kOB+sHz+/MTjWRKRNZdGOwiXa6/0tV11ZCF+/8sYSZSXajZEbl
gGL1rt1oV809hEk/ktuJVXvCU27WbOYsu/mfk/xPpZlVNiWw4pWEQHkvxTt33796T9l7PzLjZ/v2
2pDJ4kVX2LIGa4eEcT4sGRtixOoaLk1Tf6XebSld68Lr5W+0LIKIYCogTuQsp6YxZgxfDR1uSzJ+
UEaqrGfdvLosYtEMpqDjf0SYswSbxnXs1iMihOAtVkHDKtdGOtYkzDoJHZvqQ5jwuPhpZkfBrViu
bKMvnhJJCGXciTp+XsQxIjHx/S5MnLp5T1zQC5tbq1nL+/42I86cBf0pndInqCjzXm+jhIY3uNyX
xul/1riFxDZ2OHZbfqFz5eRPvbO2YnnWIPlr0EcyZzfITGWI1DxMrN+pf6Kbbmtuxn12G98XhxrG
Qu2wViCYDOqSkjODi7W61I0WgeLee07egtvo0G9zR3y+bHSLLu8/veaw5Foe+HpXTtHANrhqQrva
aajTfvv/kzIzvBDEIQlCaU7v57jxntxbObOFzdrC8MqR/X1kjty36cmAE3RICW/dPXQCX6tNuw12
ay/uWcVoZgvzEKaR1NoLe+SoTxIPfH0DhoQ9vENk+XT52Bbv69HHmf7/I4WqliWDAVZXJ3T3Q3+d
1C+X//7CgdHip6szDSyTYM5sLCmCobSGIHFK5TkXrpPK2LbMAGp31lTyF3eq8nZZ4IJ/+MsnBwAC
15as71QhEIDGVotioFN16LH1xqmnosYaI8f0Xs6uDlLA52QKkHHc+XMgxQ3YiEmUwJpU7q0Cprww
2EWD77MRUN96Y/RxWauFz3QibxY2qJknVF2APB3QRyDL+vrnZQGLx0YtFEY+1n30+a5P2bh5DKht
4ng0EynVO4nwMHaf9938+f+EzLQQasHUBAshDDCa2mPUXOtrF3RNj3npxDQjQQIHw/ENAvLstVHu
02DlzqzJmN2ZVmnGpjZRI+kUWxo+rFaxe+vP5Q+yFFDpYAboEssstK3m/XIXujRXlZCiTu1d2C5d
8XeYXyXCPqivtPx7r22G9KYKHvrmTVjDcl9U8Uj4LNuNBKUNBRF765N0z9jzr1jRHtTWWHkaFjK1
Ex1nYamVlyW76OgoN2+RehNrd730bczXgpJzMRSk/+5oMLHNrOnMCSk0ZdiWNUJ2zCvPDsz01oOd
t2vzq8hdsY1zf0dNhfEZgBjw4Wf7aXXpZjWkV0yG9PeW8id1b7LmuQGfulMOYr0Ph9fLZnLuGGj+
TaLoOnKz5uwBnddFlZTRQlXC18h/Vse1wP7cEk4EzFmeO7EPDHkS0HXhXqr0TVe9R2sFo4XYZ5LC
gsNEZTOBD5x6bVeycNMt63YjXKB/zNxJ/lh2fgMeXV3axnfhTn+JNmvQWstn95/QmZF7kiGEFVQ5
TtVDW9+zeODtL3+dhaQTvSAHxR7AHuVFOtWrqGuP/sG00rxNX9td7ADov08P1m18qHQ7c9IrJf1i
7HPnqbOt23Bv3WqHyz9hyfaPf8HM5455Ww9dwC+AcEuWr6RyL1ekmN63T4th4EpSUJPQHL81U9Sq
oAiqA2LJ8UqzIO/ZNcOjL6z4i4WVVOa6sBDGVpmHo2Z9KkasZKtI4oQ0zE6eoy9UdL1tKDktG0bB
dbB3WYdSPCe8a7feLmGJ3L6s5UJecCp/5kmKeJQrS4nJC64BcdrEO/WbdD/sZDt+M+9+Gfsfv1YE
nld6TgTOg+cG2N0khBjVcb9rkt2JTvSlvZFsa6vdNf1O+gMgyJqO57GNCVQNrQeowEgV54CeoTgI
pdZPFrMRXsLH4r59CY0Ne+W53drj3vouOdGmcB1FW00VFm4kRUNADSRGtJhtmbkBDWh9KXI9+itG
/hvkRmOvuEL8+RtxImR27TVlkH1ZmbATROs6L7LrMlZfMugjI/UfHh662TAC8yRMAFazaCQMc9+l
70sYPwh2lr5l5ltd7dTPw6exDzg5GDbCGaybs+Mw2FRnhkXry2rC6GMcU/kHQ2MsEV02xoWvY05A
tjQvJhi4eVk3pjHW6TENw17bxkpil9kaj+PZMiXUpyciZt9G6dweuENEWMzfN7Z8Nzgf5A7wmD9a
6UZ5Kg7BLahTh7UcdU21mftqtcpygwlQoKhjQK0a2xs+XUQ91Wzmuap2KKOqRcJEiiB3136z5htl
fN9pTgIEB1AujOqwAMFs9alvrHlfs7Qe8I2ZLHynj2V8i/14wjJT1DLZSZGig9jWe+D4qKnW/hp6
MyWWDKqb0Rr0r1JTyb8vG8zSsz55amCBpzlFOgGnP8mLxZSEg59k2PE3KMP03s4/krfb9ovwx7xS
n+toa3yyvYUFWTiPiSuKOUJpHjZrQ9PJ8SBOMyvvBr0HAORWrsHfacTZQZ+ImBtpEIipMCIiizfS
Q2GHwq7aCrbx8Boa9k/R9v/or19LW7Cccpvsi02X20yGN7vgQ79vbkJh5fcs2C5j9BPqpAx+Eggt
p4ecWK7sFbmCxjIAoT+aYo1z/GxNaxpnYyOAAVBeBP7NLEuLk4atWkqtWZY3m7gRmBvxACTZepYP
YmId5N0fKZWDu1jTgmhPmKAbjpbW3W9fSyX32xAruWvnVaKZG9UY9cpR+qDwrwctqGXbFPr68xiw
zMtPWIjsT0EtaM1+cZiDjtHFEKhERm5A6D1W07WW1TWHdV7bgpJsmr6lt71Q3uj0ptb96VaX9b4a
3/u+tMPgkLbO4OVOH6x1tliaX7jkADb9baVj6vNJbX8UEsv3GP1qWqEY6eGGw42RWhPwEDtKH+mY
dHt40nTPySpRuVJdz2L9eqw12n2lln3JFVc5ZKo6vBlGFvV26vXNlR+MSWonCXi8tmoMlrkt06GE
M04SYsFWE0OrbgY3rh9YQNCvKzbwdl0wRNeG11abqBaUF3nIzJs+MKvDkMb9qw8z8ptQROzgNKWS
v1d0g38ALZHItqR4wUeftyDWJErzYZRZbRd+It6Da5E8KXEXPJuShq8PTDNwgiYxBydPm+zDVUKz
sM3KbfeBFNe7Wo/d20qptbe+sqxq08h5+1hVLhPknS5ot6XrG99VMYlGpw/L7KYUey2zYz0xHirZ
GMebrCrr8pFz1J76sHNbpi3aMtiYZmjcjcIgX/VZLv2BkK7vHebmB8sRhEw4jLnQ3OtaoX8BCcZ/
6b1Oe5bUwO+2ukDJKa3icBsUgBraXhf3T3XZl9+UwfD2ZVGpvRO7JuytraRX/VU0WOnvjOcusdtY
ZtKD0tVj2YjqDwmOrp3X6eNHnOLNdkx6K5Uz1m7HjuOgvU9DI89N4TXvbuQpP3mx5K9RGvu3DF6p
d5GsVFdGoCqFU9dWmzIdXq66nSXTZwQZjAWY5Ik8ZrFaQEbqCwXDenIysnab24PX7EGtuDIiaR9K
1f06IqS84OrA2WJ4GyBaGaiFmcw2KQr4/gh0hJc2t9Pb98wxRju5U19fvfv2JnD0F+0+2hab5jH5
8LfsfuxA1/vs4Bn3joeWygyYlMo54r0vlaaVgbICAsiNJbS85ivFuKVLfixgOoajomzg+WpTFD1H
O2Zf5FJzsrrYKO5HqVcrFbmlAz2WNDvQwOzHrqcr5HRhtMnFJyMLVl6nJV0A9uPpmD6YMu+kBFYg
JHLEY9mB51uqd0oFVOhjpV5dDjWWFGEZm/1Shg74QLNHUBZHNlktjY64tBeN27j4h/Dt+O9PwdfR
J7GYWdLdkADK87Mrj9qbNa4NW6+pMEsWGNTL40xAhVC+tQrc7MflI1r8ErpKesU0L5ynsyMKWoaf
uLTUIKJ0l2jZrvrmduG2D4WVqseaoNlZAVaE5xHotFtpum+1wxBXmyT4YaxReazJmR1YL/H+RC5T
EFnvbmodmpX+I0gYy0nW5jMXJeF5pj11SolzdIg2tMwstTg6LQOrXHvs9dzROwabqpUFuTVBs5tf
SZE6pJTInSFx7aDdWMo7rCFt/OWyKZxtSU8uDOySaWaFuiEbkqfm3Fpa6Xc5E4bNttkaV9bLbwap
fuJLaQhHga3sxavuxrrK3ztrdS55KX6e8lW6DIDmkLfOgrOyFfow0BAOvjyNhhcTwFdbtO5Hu3/O
HFV4FE3nEAR2vU0O/lVwoG30KmNNT9FhLBzTuArtYcVLTX5uFtIf/6R5mUXUKdIRCTGA279E7YFM
qFsjp1i63kdaz0uByViORTSgdQV/721dFvWWmHv4ffnLLhRvThSZ3b06z70giqcPK37ril9uBhaP
uLHkr3G+ZkNrZza7fmGRmJIwVR2CH9areJ+winCrb5jz9W6NLYM1rW3emyQ9/6AgxQeCAGZ9IT8/
tdxREYwkayTMAerCRIPC9FFOiHb1Qy+u7EAtniVsbtpUBmNodaagBddw52Uq0Ubrmuw+NE+ur7yo
aiNuJAkMWOLEz+sG8g7AEvhhtuVnusmF3CkG6atjKlRrxy67FpTH2qo9RvUq9dD4+Qpa2pKGE1/v
NKgH4OZ8mYzsRa2KiCeHR6Nq7YpNoEOjGznYXGIFBtBYlu0uaDvrx2VFF+ri0xIwMCMsl7GIM1/4
IzNquiovUqdz0lfrIbvqWZDaNLEd2FVoR7f11t1Ft97eBEcq3lIs+EobauXOn1/I098wK06kmJIv
t/wGnK4tM6baZZ+vmJ2KmHm6MKs84IwREchPYfvHHVbu4IoKymyeh20jpZFH/r7nSbuqrndBI24v
f6olERZoi4QfqsWu8+QFjgIfVj/TAhTi1BGY3q9S80nXk9fLIhZanRSHjmRMr+KRjLYu47QWkFFs
Y38bPiZv5q14kMGVv7b2vi3l9rhW5V5Ta3bVqsDwCZEQiY3bafPGwPWKUud361SpmXl5sCERzSGh
vDVeAHhiut3RntWNbie7bsPciGM+GNepI66EEAtv+6ngmdEJsRFYvV+mDnCcj+0GV2l+027kx8Ax
D8Y2Rrz1RfrS3lmMNV3W+TwlRDJPOng+1gS+N7MVrcZ3RBWSdf+r4v4olOdx3JTae9Xus7WW4eLx
Er2Q6NKoAMfk1GbwLFbclHXqZBI0rPSBBrjw0h+dcddYxaeTC/Sij6dRyCfdnZfxByVuGyFtAeKx
fjYm0Ye0Yix/+5un8cephMlcj24AySaAnQYS6vfinopNbfd2dMXjDWvMrr7S7fIqtotDbLNSlTwA
A1/yuJZ340u1dZ3LH3Fh9oj5xik+nJhgGeCfPXuVVpsgEvWp476J1/nLKG1/yrvCtAlKVx7Y6RvN
tD6RNNO6qKrRMEA6dwadYQr/JRwAfrPGT/t58FPY9DNYZWSlZl4Xj9hLccWOWT4tGg+p+EZcuvL5
zvUAAxKwCaCBqUuQ3Zx+PYGJMFNtpiEnv7Y2oaVHtuRVERsdVHYuf51zv4Uo2kkspQEMZc3ZtfU4
Nq1+ShCKqNs3xj6S1oANF2yRCvpR0X6mjd70np8o7OqY7WbYqnf+Rj7ojns77OINI4mOufE3vUM7
y+lgy9lvflw75nalLrHU6D35ETPTCIxcK1VxwOb2ITOYO+nDunE31V1wyA7WHYAbv6Lft7IdPeQb
8/nzR3ys//S1j+5i3SmBYBboP3IRQ42spD9clvB3fO/U8E+PePbgKUVptqaEdlSOgTRUv3+HCeLb
T+3afGAgHDKK+jb4njxlr/X9+KEHtqc60tZdCcKWTOlYz9kTOLimZNbKdMQQXSTJ/8MY7cJ7QH0Q
7C8QMRiLmU8xukPkuWWJsSqRJm6HLnUdtaqEg5q6pT2UfbspBfZ2/DH3ny6f8LluFJyILSegD2Dz
5vtmaj4MGRWhxGnGQNqNdDRfqjYyV8Ln83uPFHwL7XLRMOlynVpKb4VSmIYMO8dNO9iGBBSwn7O2
U7b9Wryy8NwRMJDvQCNKdWs+cAhus6VXbZM4eXTri8+Ce2N6b0V+aFfBDZeO7i+mgAKYrSKL/4u0
L21y22a6/UWs4g7yK7hIGo3k2TyLv7C8DXcS3Jdffw/k9yYSxBLLeRxn4lSq0myg0Wj0co4QPoSq
WZEi7dH61apeoxWPcT6vnLCF3n0OZ4Txsz8yTlfQ2RELmF7KcwsZ8ljSKJrAuYFaBjsO0u95ZI7S
eENWe3Ia0mpthHNRPSBXaAZm3+wrB9o1sqqGDKKHGINJgfYgzdbmtvEtAPNzfnjAJAENAk85XThZ
XWxLQ5gB/TKu/Lp4stJ9kr6iOmforq38UKOHSXb75AvG15zbkhcgw23cQ9g1tNxiRlWcITBbg6RR
oOcOeZaAT0/He2vnpZt009BoopNvP0pwoAOdO/pV2qyFDktri7lCmSBaQv+bWHtFW9zYjAlKTXI+
0UghdNBXPOeyBOCS4DVuolNA8M0YxrYB7gQJWvViab/0yb29gAsVaywgOgQRKqD4dpUkBeQAYhEF
4Uhl7NPBBT+M39PxMT7ozyiOVZL/Xd2uhZcqd/eX1wGE4jWMAAUgjMiIXfqRmRlla1TQKqcN7e7e
G69NMAFOO75POf3Su+rGPrKtdgy29eRZO9Q1HWLQEH30ax+z9Hy4+Bj18mPSOa9Z1uBj0H+h2DTp
aeBwcIL2IfFRzJbfyVPshAHqnM7x1+3VX0oLXMgWHGpnFbGSFpDdv6ef052rhF5F9Yfu46f1a96M
mJVqt8O9SWjySDZlSRVn7Qmz0OF1uRfcAs9cU1fpCQPqSe6Unv2svfe0crSDscFZdkZPOjyqj2tc
LksBN1iJAIeHLl/AvIqHtsNbZghrVNKUdjNFzuQ1h2I/fWkaL30YV1JMC1cW7xFA8pd3JV5ByRbq
OBZlzbC7rRdllSOVDgiVV9zQwilFvgwdqfB/SByILwjLKKuYWQqETArgNACYuOZplrYJxSTOomfh
XQY6wsttCoIiaoqS5E5zbDbRmz5QTHx0VH5+SN8jL0y2qM6tNX4sHY0LoULYpkpRXlg5hA5Oswm3
CrXwut82H+yNHNSt+sXAu8yPDvleKZx85a20EBEDdQCOHYEUOg7wvL3UmIDyhAW5hcEnN9hUh2Rn
3YHeYPyhPoTO+Fi8xq6xiz/St/g52bQftw/mgoMyARSKgieamyFazDPlgVFpQVQ4s+QXxWFSnitr
x1YJ4BbsBvO6ALyE60WnyVWKnMTImKA65fTp17gGN9tKVLhg/AjSwF2E3iC0F4rxWpenMUKSAu94
62tdgDbkSxqsXFALIS+yHxosnxeHcRFe7pKKnn1z4EnF2fydW5sAZQxSt7QevkzdMV4rFIsLBrRt
lDxhEHARmIUT06jIFtfVhFiE5t3T0H0o7be/23fx/8+1PXOGvT2nSRgpOp3bx2F8a0NGk+A+U9fy
pOLGiHKEVcuTwgpi1HapNP5Gst0rqztZWiOhuArLuBRAEiAwgstA2UsIy9Sm7fFUUFERSdF1NL5P
9c8peDXGlA7kqbI/0uBuMDZp/JTH9sqzfUk23BUfFAcqAoeNvlzJgvRlVqFZhcrlvpqfFPPHaGxk
WaIWiTw9bVx7+Gppod+Wx8RYa4lbWF4Ih7MEeQCA70QzkczStMYes9V5G3pqgb6emLL2RVEeQ+u1
0w61FfsyRk6z0rfYPja3erzNo9d8apzMQNtJ6WfTkxx07kg6Jxpmb7AAbliDzkN/khvXyj9bXXN6
BEnGcZoYlbI7NXpRypBmyd4IDoq2aYxDFDGXoFsi3wUq8nTPVfStKNbQP8Xzhz2+UFWwWIbzV6YZ
VK210S0tdEqjMS4GJZEdwnk920ri/vURuRAobmyeo9dpgMAhDmmphwfMJAMlSHNMdS33I74BBd3E
bH8KpJaBhRA12hltJ7BUZnezZHhRmYEc6O/hgS5WUgxKcRmkpl30sNhIdyrk4Cu1oXay1h9yFfP9
0eo0x40kHcYHLk9GME2BmXaQY0cMPWpHWd3XwbMuvw76g609qNJWBfyNBHpGBqJGSd/0NYJRoDkM
AGHOw2/G1Dul9FhYPhCZqSSt5sMWnCx2+N8P5P/9zAkGeagbpYJlN0JgsGd7XX9n5q6OMs8wJWqj
pw6ACE2b0q6N8OqJcDKOpf2W6Peg2OE49u6QF64OBUbzgdUanetjnatOqoYrGZ2rd/VpLc+gZQQP
B7gNeWww00lznPJ4ymgPemFTzt0Cn4fWX5rMP/tiIw2ARUaL5u2TsOhlzoQLR0/tzDgLbAhXE5WG
dukSdb8+FsffQudvpZOKiA5QreR8O+LberQAt2uglY9inovmoOJsjU9mfNdCsMZbfgaSkLCy0euZ
e0Ur+7c1vMrbicIFFfusmIO4gfCpfAXPuop1LNJqb6l3USy5cjO4s/5kyfssYI4UmW6ivWlE8pSh
w7++ZEHu2PZIc5Bf5dVbrBa0smO36T5vf+ayGaBXhYNUYfDodBmdWezcSnJGBkD8wHbpbOys/D7S
AWUPc02qmmbMdjoLE+zZfRSujcgsWgFHmcAoAho1xbsmtHqz7OMZLCNRG9CWD/flUv9LbzFjfFvN
NUnCZihTMulKDUkgJnYABudUSXyXDdbK1b0mRnDwuRqnmpZCTGcHDviy0O+YoN9x7XFxlXb/Y1v/
LJzo3W2rU4E/JRsU2I4usnqGVdNYejDVbFOExB3Zz8J6UKtHWdmG8Z71R6vfA5LTZfbspNahJI/M
1oEFbDlJ5ZXqa8vuTHOrpK+3V305kuEYmiiHobp9GuE4My6zRBsxf6dQSbE/ZxOtqmgUTqXnjCHp
k/fDbhzZW5yW3w1N3pC2RRJKW7t0r57Mp8U6+wjB0Rljh85eAE5TszU3ZtY5pPuson1RYk6x7MDB
ctfIDzmu/tvKL9gCz+fhHQb9rxvh63oCY3iO81+1gWsn0iHoMy8tupVmw6UDDDngC0cRDrle8QEN
zgkT9ExwpWEsoaA0IXLKJ7hwM7Bkr5OCD7T7y3vSDbGTSOVMWdWhapDOay594eoDh4YK9gaM9GGS
UVjmmqS5pU9wJCO6rpQ8dee8395e0quMG7byAo9MuP8zLZiQQoeMom6+G01W08bsvQytPS2mTfNI
3gXhsEsV+66QGydI+xcpyI+SFvtGn67VzvlDVrhdLj5GuOvbUknb1uAbrMnU7J+U4XFGpzEb7oGd
jmKQ7HTxi1R9vb0G4vP6tARnyyx4MlB9TNnElxlJQKp3P3R0GnWAgTNX6hVLx+ZiPwVfppVp1doM
viwFjEBr7zFgFyc/swgEJ9X3MP89YHZEW2MVXzw0/2gHzITL+ClL8kxpM5zVzAYxG5DfmWlvC6le
eeWsiRGTqMDQnPQMutXGE2iBwvFN71d83+3jgD7jS01YQ4KiGPk+wRhyTHhY1dttS1hTQjgM5WAj
/RhAgl3GG9a2DkCV7gBD6t0Www1KNHO0l6G6j94rTnp2qUhYjRIwabElTa15Mnq+9fJQRl/lzOc9
Z+YaUvXS3YbrAoNp/PWroX3gUp4R1JUWJ9ib1vylZ8q+QBoXl4I8fkT2l5nHU3ie5SC7iZJ7mTSb
zniyhzuGB2TTHWXt12D97AGnXEyOrHR+Hx4k+XcKOkky/z3kMTo8zr6UH9Wz2w0UP0XGuBWhKX7e
B7KNDOPY/kB9v/floE1+gHobFdvb28GPnbAd8K64WNBwoaFiJGwH6UoFDPMKliFXSi8MSemWkWnc
a3U4ubUNop7RQlmMMAWBddbUK+KX3ALG5TAfCM4vDHaerqMzpYfazIFoofHQ4y1mE9UYmLcAKgf4
WWtnoLF6tI6Spfq3teZanWuNzhIkFQFdAKNAtviqqVoerKGSLEKVeleOMtD6GmpEX+f+qSzX2gnE
kwsIaxUjiAAFRDUYt6pggJzTp5+lMnLe/R/+7vfDT+/4HLrdSnhwnSCGGMyGALqVs4+gcfTSekKJ
aV0057HzalAQdFJ6D0pM6njblWSwLd4YXB9gmCMKAM09sozCPaUGalaijBk77gFMoO+HP798/+Af
KMTiN355//c3/rChO4rfoOn8v/9GPY96Bb2/d9zt4+P283Hr7h9fH19/va7d76Jx41OBjwO2Df4b
jabCnZNXraED3TjmSXPH9/3YOf3aRitWfOrRvrQnCNJAuoAcMrLIYmuMPJQA5Jmw+O7edX3Xh9Ie
/Q87jNk79AuA3QFcrFcREeiggWlUgQSK7veve/fwzd+8gfP0zVvZ4qsY8LRuZ5KEoABkKUpgR5C0
PxywbSCUvX38rgsK2BikJFFyQksb8CsFrxOXdpk08cwFuO77wf9NNzAHZ+velqOLdxpX5FyOoIjS
52WUlpBz+PbtxwsmtehMX8AWi4o/EDD4zxeI9u49Z/v8yZznz2fkdvDXJwrWQPLDPx5vf9Ep2Spa
CvKhGIKxQGpwhTZSA98Z5SOQHLr8uOy+7LC8nEbX2W4dZ0X9q7vvj/r/ChNulIEUyFZUXJgL66f+
0wYnE5Lcrbsi6oq39yQKA4moPcDHYRT80v0g9xNOrd1wUQd+AiCNn3vuCaAfFHT57/+ymGdChaAo
tNOxayrgYQMjT6P4kQLvNKevUDdF0fT35m3zcP9wf++t7OJ1CZDb1ZlgIVbqqh4EZSkEwwWW1Pdf
Nh/Occ2rLLn0Cyn65ZqSUFFZjSl5vqaE2ljRhw1M9euanVy9q8XNE64oJM9qRT4Jenf93YYe1ySc
2lSvzN7UAa+B/Ble78KB15KykFKgYfOd2hM0FjQY/nF9cDYz7yesktvIlh+DldtXvKzwvLmIqQS5
KHyQXi4RU0XVVFDVbPG00kK2BRnj5IZt0qyYpHjjiPIEh2NKY6DVEuQ1hVdEqO4USJXrAHtSfneJ
jkGOV2mV43I5huJgXbzGwpHnLu1EL0etMEeE1MaAF+xdklmO1frWMSNfgOaN0sCoPdWmtLt9+q5a
50+6/itWRPQ007YwjR5i5/G5Gz5CjN8oVuS0yctc7EMQCyvzrpO2GjtW3Yhwf+WWEn37H/H/Rq7C
UveBSrqkg/giseg03Sl4IRfJzxUlFw3oLD4W1lbJgiAhE6RIrbGVCoDhxx82hjYs+WPqCS1QwZPk
XWyiBlUAX9L6wTCyHWD62QbJaFR+v/05Ytz6R2fOi4KDhI5iwcsaSRmaAJuEOSffcvUdbEJuNfny
9Cvr1xjLTsm08yMryhKca4duPFC+q0jAJN8m8hErHbU69L8qltNOpltlh2IAq32RY/p60wR7AvRd
NabBtB/XMCkX1Qb3ODJBCK/Afntp4CRljRJKUJuYPVJSGNTJO1qnL7r9Q61XnyTcrV4pfiZNMKzZ
CHLAEEHxfq63RLqrgDUToZOz/gA2K0gqjnK7i9ueFkAVwQ7QvHkqo1UY2IV0EMcR+UdnwfBahjRj
m+ArSP0eBOPOGomvDwod5wNJPZk8TwM6pIBQcNvClp3Jv3JFIhwgfRgj0MRg8FJLmXEfJ7U/1Y9I
0uS6n5SfUfoD0zi3hS7HaWfXg7DkqRbk+azgeuD3eErfO+f9FY2YiNsn9Jw0Xu+6BOELxZNGx4BC
SzP88S2jo9N6wDWgJi3wF+7J7e0PO3WXnNvC6WY8+zBhF6wCJWdV/3MF8/eOe/jnh48/Hw547vCg
iv/AT/y6xz9PMQ9uNPxyebh1+6NOQN03PsoQslpSFVSdfPFRp0/z3T+vLP4V/FvwG5E7/7X2BZp4
RPiyoMmKkywgF301RluWdmbotYrrHMuBl9/pF0LZJ/oG7Y/OHQ9n3Ud/7fF5JRf5YKDPA+7Ewpv6
imG5SqvIqm3IlZVCoRWJD7IxrWQqTzgmF8srCBGi5jYppCSyNDxOSvolpBj1dNAVSH/jT2jIx8+Q
v6w96Emh7ub+wXnaPW12Hr27cz4/H39hOXY+j3NeH/fbR/fx9XX/uO3oZ+gO9NcakLLoGnn2gi8G
3p8gf8R8/aVrNFIUeFEtAH3mnFcNppkJA4UmMgE9NcvQdq1AnwtvTiuychWJ1y8EAx3UQC8f+kbR
cCTEjFYgVdOsD6mjqLMMukkI1wJ01GeAoFx5Xi+KQl+vroPPAwS9wq3H5DJTkhm8g4n9vSC/7SwA
G+lKc+JVNHPSh6CZiSfB0K0j6BMBDDTVuZCe/IizQ1sdFOO3ZT3n9nsDDr2xeANKozR/sbTjqKyY
3PWDmy/mmfArkwMpShlAeJwGNLNmXx62RfHAZ5LAUNPsM3afy6WbhSuCF1f2TK5gPaekSalCbprF
AbotYr+y28OEBPaKyxKuVHFxBf9uxw3RCOiknTYGKn95X485zcCaBZid24IWFeLzHrAV9KKLvZnV
lLUShktSJxrByxLtTK2hff36H4QA+RQdpnB/gL27PHMKm0lmViqAVmtG6+qZ1L46/fovMkCHjawh
+uzEoYt8SOopV2dYhIVOKM01spBO7ON/EyKEeFEdBXNtYnqRobqXetFcSIxm4B6yAMitZ2u55qt6
28kM0D3//5USns1VpM4s1mXQxoKlMtJpgBnrYN+hYaU92PFOy3ZS+12SDyY5xIZTK3/5YvgjniB6
AWIZJjCEfTONkFh9DvFzzJw5QotKw3y5XynkcVsWrg9MyP0rRVxUdch1icEE1cw144fR+t6ZflVw
Gphtaf+PKgkriifh1LEKKg147qVPBrAeSe/dthLufG4pxC/lsxS91ipSGtaQkRYxHVSJNuULWjEn
5MxvC1q43S9WTnDBScmC2iqwcmbYPUWZ4rWYw74tYuG6vBAhOFpVD/oq7fjmSNiQYTeD9ypEu5B9
7Dr/tqhFV3RmB4JvnbSwnhu+bCwtaC/dk/w5WAucr+Hx+MVxJkRwrJVkGkkHtGynsOn8HnyCvngL
4K4fIUZtkid4p036MrnDD8O9rdzSVgFYEWzaQOW0Acop2ERJgmoubcw9xybFqFHZrz1ElpbvTMLp
nXJmddKQlmPTQwIBshmJcjTKphS8GCs2t2Tc52IEn1AVkc3aiitiWs/arHsjgv3YSt6j6fH2ki35
BQTNaIEFPQBHTbxcsoqAFUCPgP06sV8tkCfQ54p57oI5nbGPh81tYYurdyZMOLMzB0EKcW6dEA1x
VRw5CeaVSPP6v0nhX3G2R8FYqDkbIaVrCSXTa2wjiOhWXNx1dhI2js55BJvAadCvICCjuMjlocV1
a+EqHPsBiPTgyyMOuAjqSvUsDG/b/barvVY7Zn9NTnAp/FT5OVMR+bvSlBmEF3lPa9WzuQ80V3Zr
6TShQoUAXjUxeiAO+esNFk5NOZ7d+NW2jvG80tSzZA2IaHnqBF15hghJyeSgAGUp8nNmmVCtecZI
J9AIV5ogrguDWCrrhAOKhwGvcVxawzQoCWrWkAL0x4wGuj2+d2YS3bHGmrfwIjmjgAxR/ERngT9r
eMA1UR95acwaz1aZ5JhSVwHTsa682A7bAxqLAr9Io1JxiFolwCls+/sZkDKbqUCzCJIGowvUXkV1
Rh19cUkWHQc1J049mQnkk2CmE9HRIylbQFfvMxsTZKMa3GOqx/ZzfZw2TAFq6tQBMr8oUkKDOPtB
FKAKyTICOzJmAH4ZsldTr8w72GXga23abMp0UJwyneZjqIJR1Ca96qVKYaW0V8NCppUxKPux7cuB
SqyzNgz45K4eGaPboBSDlJGRqoem6SKPNEN3TGeJAR6AWKCGH9Mj0evmHrB1BO1HCtuFirI3zJnR
UB5kOg0VQ9uZBkh/9H4/aAOaT9WM7aGq6VgmRgukTAcvkWQqL2MVI/5QqxKzhKXp2XE7PPZdVYP4
rp/3CSO1U6lKeq+VgP5BS649PheZbN73tQwsxbIddnUeA7UyBz7+LgDKZE0rYPfuZT1f5zziXlYI
MXCuMRcL0FRigDTz0nTScAx6KQb60AT4JYeQtvekqYq8oCDAp2TRrwaN2J5uFPJAqzD6nNqg8EpT
q1cO4uJB0UByr+EjMOss3NmdbWVN02AyvqjqO1KYXh+zPcjLvNt+c+nSQQL3HzHCrR1gNH5ioPd0
rNFiFFiojqLVdOyt/ZCTlQrImkrCTW2hbU+3esjSugpYNjFCkQczWHlILCvEaQ+RmkZ7viAkzOOp
0WTuYIzkd9ckjlKCRyGqH4ZZ/3tfBkgsjMkChgtzsmKfQyMn/axFQJYxMPIWY1iV4XAbabWyRUsu
GcN9OpJMqGiap4zlmd+f+kozWQxLsMPBzSyM4/4tGSp/jSDPincIZooxMy3YGmMKv6SxZlUddj5L
yGfGDH0lvOH/E+FgoRyLsTkFiCoa+IkvD1ZX4YKWZQtZDTwlAfbqdNMLQFZcrW9pP778B7MG4AKG
fTRQ1YnVCbOPumqeY6zZAFoapMZ3Ud61TjwBWCkP3dvCljYI84DoBQasCjp4hOVLrMJIhgmxRw6S
pcI6BvlKvLYoAMVK4Kqg5xZoC5dLl7JUy+wU2ii5TFNpp0xfb2uwtDdIoYKiiuM4IJNwKaCKQFnI
dMw+5cZet9M3O5MBphW/BobpdeXutrCl6BO+E11eMAcDaKiCMKZGUZQkQPgc2h0Gsuikveu64o7K
/Sx3NFP92/KWPMK5PL66Z+enZyFQ57MUGCM2+2523oDQUA9MFCdXwsM1Qdz/nQlqCrPu5wiKzSai
aTly5TJxlTqhQbW5rdLifgFnh2B8T0HyR9yvKZs5sgIw+aKyd4aMAGR0OtpjaAIkV9oC/X1FtSXX
jeFsPOLhf+QrQIC+7+YBSBUAGe1rTHs02K18/oFumhVL595ZdBI4RNgulJvQviQcJVvP6lgpQTWv
zoCbDu6TIEFNF/NF2a6TX/X5GKw1xS1uGoJ6BKNoZ0IW7XLT9LgEY54BzcLAeiCoow3hXdxtkmTt
Eb54iEHXCA+BxDHAoi8FlXofEfjAzGGKjgR1GW+DEMHhbcNY3KczIeqlkEQmhVpyw6gy6Vg232Wt
eCH5mpRFVeDxTril4OUSVJEmYo+zBH80Sd3vVOoeo2kNgmJRkTMRgiKaXFZoZcNZ6hSg3iGzsFXt
BhDeTb5ylBb3H1Sw2BMUOdGueLliBtGkPJYgiOSB6kTR/FZa2a4wQTWWhtWv/7A9Z8KEaKsC1rse
VnBFyWC4Bdvq+Mecun8tBMysCioU8A9Iigi709TAQswD2ACZDLxhMK1Xa4BeXAOLXVi4CzHCDmX8
lp9yYPDPaNJPut5JSOMwW6aK/P4fFEKpXUf/JMGNIYR0ZtzEZT/gMaQ11taI8O5QX6tg/i/LxpuC
EA2jH04WriV4mtIqc2DGIhcC0K+ClhOA6Oa1ajq3J8HDIShB7ZqPXuOBIShj5Z1szwE8XEG+mk2+
U70dsT1TjlaC00U5MAJgC6ETB1pd2rUsmXUoM0SNWqdFNC2018yUaNYpCFXr6Wjqa/WOBadAAFeA
nl8AJqGJWlAsJKQiVsBfEiV7kOtuq4CO4O8N4UyECMBQNyozWgki8NJ2Tf2uaJmfs+1tIVdtB4iG
CabTUc0EbIeinypkZ9d4ZRtdy2agwU/JnOyrHt3YbaFW+ynTH9U0bB6lpB9+Srgo3Saa8LSvkRN8
uv0RS4t5/rQQDlfDjCJsCPDiMWr0iGfvk1asAQIueFjMjQIeDBAQFpDpBQPRJUBf6z0euqT8UCI/
Mvdl+/dRw4UIruXZSkp2XrYhR/LVIsMJG8mNCyftfv+HpTrTg+t5JiQLe73FowPB8Zx5EQyjZStH
aW2luCc8kxBjGMWOU6gRayUtuy9RAJaJlaLv0oYDWwS8RRhEAXqUcA1pkwyz5CjuSJa8SUrmNQ1b
401ZkmGiPI9Wed4uLxp2gLHKWScStkNj4V3bzeA5bZXk6+39WHQ8KFtzcBYVHlu4fnorKaqcb3oO
/KiCHLIZN1Dlx6ykfbiSUViTJRyTuQmquMRsqKOWwICavzblvaZtpMxEgL820rsmSzgvDVYuzizY
mZYGzmBgvFJLjnPhl9WDPn7eXsMli4Mr/WcNhYMzknYwbeT0nGbAkzIvq+co1Q5DZazhDiw7uzNJ
wukxAnSJNoWGqFT9XVb3erFL5Bgz/h9Z+bsyMmq1d8Zau+ZS5MCBZzAlAgwS4LNdnifZYk1aFVhJ
qXiRmm0B5qg6jGhMPm6v4tKOoTeHo9Agr2GdWv/Pzi1p9LE/IZcnw+gTg+31ZJM0viWlG2tciyOX
6l/kTJqYni8TLWxZDBRxpfjSKejOrNAlyO/AVkt9XRvvq8hnijttzPiFgThb82UgeD0wV0k2t/Ve
Oue4w9BAAseOsVLBUoEeFkSTqSMvRRo/Yemdka0xpixtIUbmABODpAFn0rjcQjsNolpqsYWmnNkq
+ALUEliWZMCclCRh4j/TsrfbSi1JxDQRpjQA3oInouhWKmnSrQL4teh20I6dCogwxWb2vopt3Q3C
VX6zpUWEp0SPF5qKgCEgLCJ4Layk5EzqA8pVBbAE29C/rdGSeZ5LEA65Ps6NPESQECZm5BWp7Uej
uSlj3bWi5osZh2uh5+JhP5co7JqV1BkbM0i0whxD6a+qfNCHXVEOfg1I2wjkwyEtzJXb80RvJ0a8
51L5zp4dwwrnbZBU7JyVucTcSqFr/Ox902t9/XH+2QC1xXIip3Tkh1JxzWcJvZ0mYAZo+EK+aXfk
MX+RDgmNVg7J4uqDYxcPf7TyIhy//CopsDtWNhOcEJCXZeKV43M2/6pRi8/TNdyjJVnnp0VYAb1r
UxXvWcStGACrsp9991UfDmBwdVSMFd62qiW7RRyBqXk8YjD+JexxPcYpH7ThFLQd/ve2b7d/2+7O
A2RQpyBfgq4s4PVxdc82tI2SuawJRBjTm528ZN1TaX67rcXiiplISSJSUYDQJ2hhlVpdmZx0Itf0
BwyM7quBPBAr8jI1Ok56+18WDYCAwFwDIwt85qVGMqLUNue8SfMwd3sFhB5+UUpfb+u05MHgMv8R
IlhBz/nDSAchWdG4mvq9OOF87wZ9Ze0W5fCIHt1aBETfwvYwawx7mZM01Uz6IhEbSY30WWnnlBI5
+nlbp8V9gkPGzQdbuyL6TmQ5sdvYRlCkm6gOml5Y+33RAIO+fe9HZXNb2qIDQ9YJuKr4CeS6q31K
SNENyDkkcvDRDuG2BymqPHZOE5SOHU9fAjv3894GZGa88pZZOleAHARYLhDhDVnsmcAw8ICaU45V
nVudFnE/UlDT/76t4NJyngvhH3F2sowwGgYg88EpaZJTdH6Q7QY4wzCXvSpcy+It2cm5MGEx26yx
AE2NUn+tNn7c/tCDbZbaaK3q6W2tuCsVL4BzQYLhz9pYaDMmyh0AaUQUzMq7xOBARVnnWd17FVu+
NpaeFNbObblLvayAu/93z4STYOlSG9Z8OXOUjIfWCUGtgjGg2Xoui0/L+l6xPWBeAbnx/bbghQoH
5CK0Rfsur9oJK4u8WJTqGuRGSrINCYCYSuByJs+odiXmj6Rf8V7LG/mvOGF9E1MJmapD3NClXzFl
5lbRfBfk9VepW2P6XDwFwEJBqz18JRFDSz0ZzF5vGFY0a90+2LCa+bfXbvEIIKIE+TUa7K9QU0HC
WXZ6DAlV/lxjuqnUn9SkwNTLYVyLTBZFgdFF1vA3cJqFkFJOAr3vkwrrFoSOidg18Vnnt9VrZDze
VmrJIHhNA1ysJkFkLhjibDFUoVGEcprCzW0/m499+iUEjVfR3JFuxRyW9uhcGP+YMyeCxg4WRgTC
iikFfAZqeAeiF2tX5vXiKTpRgdeAPeLzfsLi4VGQRGkNiNd2LN2pIJTDwMWAeVPD10Jag+G7whwD
qy+koTZtIP5HNlMI1+YcHF5WnOeOnzznB4a50O3+ce9+2u52DWT++pbBQDtQr/HTALyALuJ0xHk/
SWbPs7/tZvBCKn23e/dNpYWz1rt4Pb0riBKOrgRkUTWqIQq9XPkxP1i/It90O1/11S8OcPQO8g95
JTy4bn0WZArGiPLapA4KZJZe9CJvSqBtRy4fUtYO0bGld1a44v9XtRQsUpKVsU+6uQA+FZ1/yq9p
6LR02k0UgJ9e8Kw42V23IyvH4MorCmqKFqOBO9QeoaY0P9j2I2tAgZpgLlLb3T7b1+Mal4JEyDLU
DAyzPQlCosuToZVDHP252CfuA3lsgLBxWyC/PS6uUy4PDhIWigF3JKgvz3cQVqguWjLwgcngACwN
HTsfpbo2zXPlRQxUX8FHZXGUL0TggpWAr6seOhk1vo7INAifhn4ld3elhiBAMArWhXnKRggYGEoS
3Yesvtra218uFWRgTgdgO8B24PTdl0tlRoBSRysbXGHBaKS5hf0wZs+3ZVzZ2UkGpPCWQwW34qUM
FODinKkZMmij4haVa9mgbn5Vp79XBUMe6NnlUCfgdhViijZJUqWvcC/WUw1ANFAjzd9Yv2LLC3sC
BfDgkrHloDAQdAFCicUsEzWw1B4eWjOnSI/cDfManMCaGCFty+Q6CVQbYkw73QKrbyNJwRGN/dvb
O7NgwgChxoKhwxkNJGKvKQkydRzmERk5Ai69UTvYxRqHzZImeNbgnlCxXldoK2bQmmjsxJuuZD+V
ZkcqjWrDihr8pF2cd0PG6C3ai1ABRe+xJdwRSi3VPXgS8dxuIh/MFvtES53ANt9AWex207wSNfNz
d0uccPDVkSQFML54PQWdrdXTnLxgVsUh9msQPuTt5+09Wjg9cGZocERZArV28eWNOIW1M7i/nU7u
UBVn3qjaGxDyPrW1trKO3OELihHwKqDCqyKfB0qvy4MKQrSY5DnqelJd+ZW2YeZdF6Oh7tnuPgNM
kBTl09/rpoDLAn0lQH5AkHQpcE6Vtk0Z8iRd/mxMEWVK6Jb9cWpW2p2X1hBgLUB0x6NYQXh0KUct
0myuSshhibSzyvC+qQGEmKTlJugL/7ZOC2eKcLZaNMbiasANdClLL8pmMHpYR06U6B1jivqDFOtr
Jr+kkcqf2mgIBIyRePkMqtUogQqTz9FnLysH5Lppp/+W1xjnlkwCTW9AqwJdCyJL7VIb204nmAvS
Fwy1OQqqpMOMAQBaZfbDoNuv3QTezyw8TEXxfnsZFxVEbR5K8htcxODP8mmYA4Zyn2JVv5Qk24SD
UVFFn/yuWptZXZPFt/TsPcCCNp/AvwmaLZV8j03djWNrp5DKGUPj1221FtwhMub/qsX/+5koqdHV
3E6wnvOU+G3wqKBTPf3r+AeYoOh5AzEl0L9QZBQ2rSzb2LQ5k12sEQ+5Qdr2QP+21hBvF9zuhRhh
2eKwR7N6AF0MEn0W9ui2k3ZUAHIdNqNvKdWK211aOgzjwAuewKPFgzXN09zW6cRTP96kHpRhduZ+
jTBkwbdzBDJg2+EeAe+s4JEUqZJJJ6Gu2Mqm04Bjti1fDEwOFEHzWMXfjWrlrbFkemhAQWpCBkgb
WnEv7UGZ2i7qGa7Himk+CSfPTLo7ubLAH/9x2/KW/BLao3HLI3TBEgqaFaSIG6lDSAE8rx9FjuC4
m99ui1jaIQRgPD+MQAwtIpfKlCRCW08DNzt1ymM3TN+GNnVkq1lJNC6KQZcLxg84o5qYwJ8nrW1j
3vph5htbAwaFvRvGvy5m/z/OvmtJcptp9okYQW9uaduN93PDWEtvQE8+/UnMd36pG2Q0YiStTGhH
XQ2gUCgUsjKxh5Do/WOELtzZRgX6pyitr1cC4IS6ANrPhWJXi96OtkVq0HTphSePvPRya5Ewe6BM
QFVatNiLtZhGIhEiVPXNMHso6mLXlzyU+ZbHqYoGh0MDAN4lmeAgR1ppzQ1MSCFlFUfrsjTYs25M
oT8pEonR4lDUf77vGLQhDOkLpH7gH5eTGXaKErYaAmyugsAzilAfltGmhZ4Q9z8YAugSLAdIB3ES
XRoSIyHVNBrJTUgqg0JKjG2rK9DVBBXK65a2VooWqxDLwY2Kd4lLS63aWOo04aVwSosPkNC8q5nM
Sce24uu5C7ImqMAU8HHw8y7di/Mh0gCeD12tXNCDxMmQNvcUnq0o6ACyIyzyJQePMFp0gHKYZB3U
GUl/0tooASpO8K/P2+agzgwxrqDH2NIaDbBhkdqSGdp98zdEv4OkoM2t4eSXW9Ect1rN+LraQgzu
cpGg7SGIZYjoWqqLvwjFS9xIu1iU/DzrdrMuOW3Cu1JtTiRtgTSRqqsr4HlMQFObWkj/jIL4aq3t
TDlEy4PGeTPeyssQIWgwhy38dTky2Ugzrerh6GGX23W9w4Fvh+WzBDSmIuxJ+GSmHPqJLYeHSBcy
aDRZAH/OziU0xM2Zeoi6CKBiVU/VwmuQ3wxN/5pgASLIqBMz0WBCHFRXwmppvZdlLyWvm2fLDshQ
sDhQL0ajDTOUSBOkVM6RuFRoZbPb0Pxt4fXUQVdbAvWLNrju8VtOeB78mIN3Ea0hXhpkY0pcHcJs
sivTAEpOh2JtqHjykn/IWabZ141uuaGGJlL6+Ew7bujvnx1fcmcJg9wiPKnlbwL69xpdy23zdN3I
1shw70apBVtLRyy8NGJWAnjuF+iaGgKIiQ9tLIjkps+XGr3sjSTPu6Vb4sHFlT05Jkki8AC163XE
LQubDF8ABYwVDYymjNpY45xGw4AOWZgSLecViALBMldyAsk6alG+PjSbQkGL8vUyI0VtQxomC3Jd
iXwo9U9D+si1Qx4fKlDKXZ/T9cJdWqJjPlu4GOT8ValSYTCMp7U8C8+PC4+ajmeEOVnqJeontNiW
Ti+81Qv6b6t9HnJOry0bkFtHrEDpQl+hZxMTzalTBOhIVjeung+7wsh9tBJ83wx4DYDmhwoRzn0W
+i5qWSwUEmq9SiH/gMRZYITYXb3I09Vbhz/cCP61w1KtFVCz72rlq0IfOfECmrMm4wxl0wTYmml4
xenBtiVo8pSOQq1DL1sQa2gVRZDESMG8ct3B1o83kDYDHyGKcjLKLqBXufQwWRK0ycis0olAU9MP
0CDvnyu8rmjCkcT3CyQtQzQtCwJndBtbCGAxXK5QPKXARsYsehTiNExglmTpz6Vv78I68htRCCoy
/m5jXivtRmwAoBHZDEYI+DbrF4OC1iGIOldOaIj+oPws63A3jYk/a6N/fUK3BnZmifWMSejMhUyw
RLpHEHDgUPEiBdz0s9/KPIDy+tinTY7/jIqFDoNOcoqKBrbSwVmkJ2P0VeM2HX1dfksM0xNNgeMt
G7sYgGs0e+O9FLcG9qhUQccPbGRWOZPS2nP8MMmzm7ecS/DmDP5jRGeVH5qqFutQp6OSFNcCAsJU
Q7QLv1viqynwMH4buwyjATwSXoghsY2vIJTB1iAIGLlwSFJopUx/rvvDxpThbRdYJUQkqpzKODpk
StKs7bCNxRCveUBAfCp6abrWYvTedUvrodBXLmxnFIgNGVHjcidrCSgLLIiNIl/KwYSt5pCQFnX3
upG1y+HD8fyPtxsq2cxCNVJNinOTIKElentfoNFiqnNfVEOglxClljB14kJxilT8dr6JFhPUokX0
yyBmsFdhvFgBhykbpUOVAhVgDzpOQ8FWINQsPBlhQyHc4o3icvp68P1kTYiIFIfNcBiN5V1NzeHQ
VuNhSfvGFfLxUDWTHCiCOjqRqAycyLFePwwRrfH0nRIpDNvplBaqHsvgzACZhnyjj9MjypC8iLFh
A2AAGRUZoGxwI2ayT4JaWt7NQgmCtcEto5em+DYPAy3c4zUMBWDUvdHofzmNAGmSop6jyoll67CY
etC0P/tyf90Lv96IL98mYAVIAygSI6Sv79s5WtRlCzFi8jVfuP05ucWP1m5c0yGtHcy/mrfHwTHv
yuMpu4N02euT8Aw2k08DcPLr32S9H+gX0fHACIzPOrPuUwDzFaDC0KCaOpYK5hCjm3YLadym6d05
bB67eljAzBZ/31tgGOhImEZKJTLuWrVdWQ4qDHdNCopmeTopS8ThQ9v0ljMb9FQ9yz6jXDJzsYeN
pgbjizrfypX68f35w1sdQGdU00NmG5iztG0yPcRC6tOdGt4O5Xui2NZ4svofknGfhJxioYlvzPrN
uTn6+2cjStNG6/skBfhR+CEPPl6gh3rf1L8G5WHiNdusgSPYCrRRDDEZPmqxqg/ZUKM22OQwthO6
wHwQvcqRP3Ah0V3VLfZDkP36fX02Nw6bC4vM8MYxnbtRwPDIMt7KsrCvkvgkhxOn2rVlBk9aaGsH
vgjVGyaKhADmmlpeYDRm683huCdNCzqCgVPVWNNHYQIVWcI2t2hPCuvjkOvMIGFTQe7hLj5N/rBv
oWAvfVYn9Vdqixxn51pjvB3o4BAoH1jr/M4VdnqQBNKxOS63KKlM9reRgXRskGoDmg6dZasCvDUL
6qRKBEvVdLaVgeqdJ4/8dQ1lnf3chHzp7IZRa7j5wIQi2fm+e5chmwHt4M7WJTc7DYfF+YFHoW/L
uGNgQLrTVgFcklGMurQqpiRsKr1Fqt08VumvnoeDWWsrUAO43oFbEzdK5CCXBkKtkcNmGisHvVd3
5s2z/lveW7fLQXzKXMcERsrBvUzg9Qls+TwUuqGPCTwijVeMVUmLZaL0lZO1Mp5jFLRfge+15aQ5
K+p2+Wtw/5qhIfksQM0QbYybekDMuKtme/TK35VjPsu9nQXGDdhXX/UdOVr7hRM41uImjF3mONFq
tHXUoIdy5OBzsgd3uStPI2KWrzxVdvanPhGA3obI7iBYn9rkTTh4fe/kP2Z3trU94dwOv8qHrOue
zzazF3Uh1SNRx9fpWk/bGU+tMxx1t/bkp7pyW3/yLFfdkVNyl705GS9J2lxqoKDw5Acnww3rcg0S
0ehaq4SDaeQDNMq4AL9A4YtzlaIjYEZI9XN0mEG6tKJca3UjhQhKVzvxHIP1eXa76h71TtuCptX1
Q2HLEridgHRALytYi5iMTDSGLo7EqULXWfqu9CVawLrGljQsXct7O9/IGCguAKgrmqqjLnw5daUi
1WGciJVT95V2wCYmDuB+vPNnyz0M4BxQ6sb0IV9mNmMaG5FejDOyhhfz0zh1oJiHyOO9ldhAg05O
7y4HqM1XJ6DJS866bUXVC9vMDiV4IiM9gW3Ix/4tXptTfq8cC2Kb8EsLVyBHIXb9Ir5dX8StiT0f
MbM/GwLQT5HDapqeEuVJ5nXxb/g8OpxRBEIPDKguWVReGutKOMb4fEOcbDl5LcJDyANxbCVEF0aY
A6nOMquraxgRjnrQnaSTcVyOlif8ad3ZTSRbPLacQELPAnaX6RRfgYoFSNtYlICRVovSzvDHXEx3
AHWjvdO0rXrwCiJ6Zj5xcojNVVIpJRQyctyumFVqx2Rs21CGXxZxEIvVDRl5BHQbFw7c7uH5qLDj
7YW9wSXpFOZdpVUOwFlOjLpFslfb00Q8Ys44j0ASqXPSsC3XOLfIrFqmTcNEShUOHy7CQZ7JcBg0
4zVT6pfrPs4zxOxqqWr0rqVDa6HDHUPGcsDDT5N8+yRHO9453p+Jh1m2ELWQgPdftBfBfNbTF0H/
DxS4aPalrZJYIzBWM3FQak2QvqdAn2ot5DiiBf2Zg5eSx29OGB3JmRVmZSK1g8xuBSspunIEBcTs
4p06/r5uZLWFGCPMqjQ6ULRxCSOL8qdSHjsQBUjSswUZcsXgCbis9g+1ZUEoADVNCWcWk9oVRhn1
5Qx0Y5EmEArY5TGvgX9zNGcWmBvSjGa3fiKw0HQCcsXeOJKpOSV9i/gj3+XxfyApplkEAJQYDpqA
mIgQAy0upSZAlIW1/ABMZrG1RjxF/bCvGp7uz2r/4MEePUAQUaflI4ktNZJJzIaY2hJD0TaH1FEG
PObkjXfdIVb5BMzglABJP7rlRZSrLs94lIDnJTUBRICmDshQSGBkmWSbs3maa8JjXfkfxuoihMMc
Zg5aFRbQa4D0XprLyklWFwUrBl1we/bQ1id60FKFXOPNsXGPx6McpPuGinYU+I/vR/xy393jzfEd
P3CDf705Dm59civ7S//l/esH8aMuxDZdKnlH/4Tu3c27+0k1YqgC3pcG3v9k8KgS3pca3v8XZvE+
HDTTQPXshD9yKLXQPx0qG+MFXhBAueX+S0zGg5wMBGWkwD798qjEDH7s6x9UZ8aDbqGNX/+TevlS
ocGnfn2IfQoc/KBD/4/gZNexk99aL72reMrd3xfeLXTLZXAs0oo+BSiwJQq0NKRdATcBDOxNyE/z
BPV4g1NZ5dlgtpykC2Or1LDRtBLgRGA/EJSdQHhw5Y3YQSmM/xkK45Zl0Za5UsH7F8FyJvGlsL79
GEs98R8LGvswkai1IpULBpKgO6yaSqfoDzmPjGKr/R89JKDtUvE3a4WxRYKmEqUBsDGUQ0Gx5bFP
RrtW9UU5SbOkvRFlTmCekEoNygWS3J4Yh7r5KOA/RV6StoJ56FsLkXPO8SRu14USmeBULmI0aU96
rQIn2aSzuwwoqDvNWInGHs+PAAdIaJcwArR/RNapbwWL+CaJa3Gvd0kx4iV/LoiTASNReQpazVX3
m2EFRWO0x4PGBc/EuBgx69fXmV6TzBDsJnkZJH+KjqDmg5QVJ3qtb9iXdtgHukbthXSMYActKEbk
fiYPy2nYgVfBAWz1CEEqv/DrF8IpPHLNMhlBElrJMo0wC/qP+fGh+Cs6aGFzEvE4frzNKAe+WG7B
w32sL0p0sPhF+bngVSyQC00CgrjQwS6WTQ7aLzmYA/OG/O3c53uQKc53seGKkdvY6Yt41HlTTdWs
LkI3Y53JT4jVItUK0ecIafIl9qpX6H+BLDn0hEB+4xFUrAllvqyhuwgwKHSnsk9TVQEmzCXHWNMT
+UteZUg/5Ud9LwXTY/U+HfAM4JBjJtq8psRVSgG7lPfEoBSc8GAa/85KNhIKUlIzYZQV2DB1zR2g
8p6+Yo9Bg825vkc2x4j7GQRoUfwHbxxjq83Coa8FjLEooMIpemVvk6A8ao+5PZ5m3/Sth3E3Ban3
7aoeHeSZYaYgU8iDljQiDBs1en/TypYJp79tK60AfpI2nNAuPbZ00M5TnEUSkKi9HLlFtG/GAmFv
l2s8sXY6RxdeiTB+bojxylIiIRBKMFSBgFFXHszqBeVGTjTjGWGyFlMbK6ufYUQuobuHAN5ndtNx
qoX05FyPhF420YVmoV2a8bxMgzxTrFPkmuyYxsmoZbtrX2frSQeTRffBcb7Vdv6auH/NMT5Qh7k2
dQbwkyHwIRZg8LLuteqfLjzGbWbL6l7MDtP4wLFKZ4oZJI1hMpITeDwK5peDNKSxwnnRFQ7BfVqc
h2P/uZT3fVnu4i48ieju66BnGc2PAMjeaJD6hL5ccP07bLjmxVdgBt41eHzuJHyFJW+w4YwhSNJl
r0Zzb6vN8nrdGD3n2PHSJz3aJg5CbpaQPdQxu2oxFlBFSB9JVgBaJIFgUxBvYyH7Y5F0HxrjU62a
v6/b3WJ/wCz/Y5gVhdUKCbxD0N122hwXmR3AWcNDXE5VepjjMrsbMgMoUjEaiOjKHSItihwShCxH
kCO9IlLxtIs25wEvZ6jx0WDO1lLSaGm7eJgKxzLGfi/M8qcmKFC6arPnvErutTxYSKbY0tT/vT4R
G1sXBKDgN6Z0rSDmZLZuOZJSmxMROIrSeG1rwVbz/rapeFXm1bEB5T+gNAA3gCA8LrxMQtArXSP3
BNPdLA0ESQ+VgOKb7suhJ2ocRM265ZqqDKKULYNDFQgKFijUjaNWDuZcONpyH6d+lbwl492o3Nb6
rQY9jjyabFG5QylpaD8lk+PQ6/nEwzhVm9Q09MChAH25gcU8XQRRRLZFYggOTftxgOARj8T3CwBy
uW2wVrhfQ4wCOrag8bm0IuRWgRMEXgl19jvoxT8/P+JeBTnLp9nexfaOp2e5MSo8SCLVAP0/ajAs
IGUyoQs2gfHPQXHE7sPGNtK3kvy47or0SzODujDCBB5dRNJtlTASAQY11yd1IPZ1C/QT1hZwl0eK
SN/rqJeeJS+LnoxoDIEFKU/dLsrs0ngwo9Zr8u+WRqk4joLEDOVR6H+y4Pt4mbVeEXsIck5C/VAT
zdjHJVSUrg9n/Yj7ZQZ9qzAC8mP2mc6IwOE3WTCjzy9aLfqjHj2k7eRa+vAx4bw35tC20hrd0/pk
k+Ut0Yr99a+wjltU7ogWndFAL+MZ6XJGm2qW50Ik4PJs09tZNn2h+UCon516hGJI0iwvU6d6OtSH
r9tdx5NLu4yvpJGgDXrX4JDKWrdWK1eZJJBLl/Wfsp1/WCnvorq1AYC2xhlFu1KwEy7HOWZJqJOy
BSdb/ncMX2tAAcWM11fDMcL2ACQj5ADjBEYqvMsbi5uBt0rlkadt7TKwPqJ/B5BGgIqYgJ8KuQAS
RhzvoBdBUgiM8szTx1ujy+CX5zaY8JR3I4RjqA1LWVxROon1aSGGbYHsNdQKSPUc4Kw6b2QbPoEq
AnhRsb+h/sxeF2TLhHynim6nsfibNgFA64GmO3176oTcu+5+G4GE0ttDAwjxkPZLXrpDbUhJrXQ1
OF/EyDash1KXnWxBW3X6nwxBuRhpAUjB2XywLYVpUPEgAdWI3ZCfLLzMtpNkj8L79QFtLRlG9K8h
ZkPFpB+aEMmAUyX7LL6phl2dfhqCKxdYLyQ+Qn679Jxa2UbwQE8NWI1xWovoYmDCsRgmhJhTWzpN
PjiiibpAYTpjUtqS8VS2Nfqu35OB0+y1uXJnNpnzGawIud6D1NYxW2jDK4FUhDtDOQgt7yGaNzgm
Ymj50BTK2KDXVPuJ+g/aye5L8bYlLzoZ3SxO3Xnmlew4Y1PplebseKvGuQa3MsY2Ljulk23o0fvJ
+NskE8cr11cxvPOg/I5mWlxRwPB3aWiexKEZUgmTWCWeMqNQ1pwEcLxmZPJJP9pTzSvdbu3tc4vM
smlan5SjAeSyINVBO/0QCiolqvsJBBeFnPvk/vVUepkpUEYppOOoSVLMAmNvybp4kXopxsjSVgQ5
ojabizfOeTsAVSTVRaDIdfRSdqWuoG9wblqb1GVMjnpb60ADkQrEbiokag9zPhs+SCcs+bPU5Ar8
XqE8oxjVVXnpgtVbfRlnUsW414VEdTsDfOXuqAFI5+axXuogI5YHAtVHRU+9RA0n6w79C5COyZD+
LQeDYCaeoiXPCzerWxRK9DaVWjeNp974K5uhFLpiKhsnPNIZpVsrUdUHALPN6YnCxAuvVIicB/hX
IdyJemLNx2auhNSrxdGYPH3OtSWwWqIoe0EleWB2VlXfoBqb6oFmDQvZy/UoQqMpNub2MdLIiGbD
NslfEJ4rwU3bEqVZo1+qj4w0FuRajAYScHmxVIYHjdu5c7KKWDOk+HrgjLW6kitfFZRUdqFdIxmO
Vk2G6ncguGnvxV5ruv2cih2YTfq5+iU3YZaiRqPLgtNCeQ/8DKj12omUKpIvE7SBoRfLGj8KUyaJ
M5Z9OzyKRWWaD3ooLY1fJLUk3xaAcEm3nd7GomPEeTw6ghrGYZBAc7PzB4m0eLDHpVhxQFDYVIck
7uTyV4i3u9e+lVAYlxYIMIHBfuzeSWGMD4k6J2grThryqy2S/I+5SBlxCFR9jzqkKAU7yybFQPdx
Hv9At594V5ZKicKCVJReB8/5U4WWER0J+PFfyyom2q7tuiqxlypPfiYQ2OuCNM+U0kugGCJCyDLp
M0/P1Fy5KbAktRsVgODbqtI3C5i7FXGwgfSmyXsqR3YSS4E0KU0PLI4mf8AxoRlmiU3jWb2Z1Ufk
UKrlVvIYxU4pjzO4f3WhC6HDNAHMKVcpGpg77ANQcldEyWxLMOvIFQx17Oy+XSYj0OZIStyYTAIl
hon7v/GwSH+yYpBq5/qptUqYUKej7dy4AOFKiQvXZRwSS9mYLMj+2lGJZtrqBUR6dlVLHCurjIla
0ZHzoUqBV0A2YxJnueyjEFZE/b3XQjuOfl8fxldidxFtGAtMvhTGakeqFIrFerD8Snb53l92oNfZ
C4f6NXF+Djb6xW3RBeecH3PO4FUoh2lwPkC5m7LfgOr4cgolVAeXKqGlzvbYVq9p9ixknVMvXjoO
dpzwaEVXpyJjjlmxBpAH1O1QPtbUR1X0c+2XGfl1e0oyd6kXKFZxjvstDzkfHjOzCNhdPad0eGTf
CS7o7O2GB2Pk2aC/f3bspnVRgDsXNnT0I4eRn864Iwsf131kywlRO0FREO9kcEPmyAVFwWy0dJ3G
6j5XcONr/143sH6K+1qafy0wR14IQVEtregwAuPUCIfFFjz4I6Beij+C6nDaEVfytAfNKY+CC4WD
xJ68EQeXI+4gp2vzshneiJkEKo1DObZafJ+5A4NLo9tpInNukRwTrGRMXw+tEdFJnfHRRH8Zu931
Sd12DZB1yLQIAEG2S9cIwSgwWBbc3UxbO6u8bHqX9cfrNtb1LrpweCRRQaUCBTb2jjDqsQ5GSrpw
L3LwPrjZK4iBx0AKsn0ZtDsuXHWVZjL2mEGhYNiLcg17gy89Se8DoNaP4BxrXfn+NJ7kEx7ZAsPl
DJLGITZEng+S8f+cgMx51jGTjQKaRutWmRanLdxUO+iFO0Kutknfx7axq+aRjJytsekmZ4+1jG1i
qEI4NRgwTvC4OeozB3PG+3xm57XAzBh1gc9PUtWxtNETvy2DgyU7f9BiRiBKahniJxA9ppc8j21x
4LH2bZ5h5yaYQQhGiCd8yKDYqEoSWz7Uvnrf2Tb4xiJXt037BVoewYOy1+55L68bmwxU80AKqHg/
AIyKGZw81bG2NLNgk/ZFqjxTdCfr9br7bawQTOC5gCKB0C3H3PchbEw6lYD8wRB6O25QOBSH72cZ
uH6jwYm2SABDxYQ7WR8lqymhZliHN2L01GnPnCHQ73ixg1CLBLcO6ALQyQJ8EXP0IpEFRWBVxM5x
QudYtLPuFNsMUjf0id35yTHzumPxoDqRNzmds7zej4F2qyP1KO3iHi3LnnAMPfX2dglQJNjLduS+
5N+dA+Yr0mU4O0l73HqyusxjRzbuS+WB2xC1WkZ8PlYPN1ZQJ4ng8L38fFCKAE02lLjVtb6YP5Ya
J9tYRUb6+SiFAn2u6ZQf9fLz1aZDOWGoYrzqfkzN29gdxtgvFg66YuXvjBVmliIrxF6IgJWSq8Ue
wwNUwgFQ4xyN63QAVr7AKQruwIB2MrsqX9oWCKM+djpXfwWdvVefMk+5/awBP4c0FBDNyWFwij04
22/VO/Js7QsXqJJAeK48bX/dd9fIDlBqiaDVR9kehBsrDWKgFyurKMfYaVCQ8rTWa/9ad8ljArqe
I3nX74a/46n6wInwPvth7+j+dfsbM35hnolteQrdLTGGeXXeadqdqib2mHES8Q3foZw2YOzBqwHI
rBnfVLpe0JQONio9ctvMz8jdKLw0Kcd5NrbAuRmdqRFBX1Cu8glmImBa+/YwqBwDW3OF6xIlAaJK
iWw2omZtOdadEkOrDFLEb1YBdgWLEyfWhw2lWDszQifzPFCU7UBGHUaEXfGqGbt6sKfKDgPy+Hw/
u3+IfS/MDvAIjeYrADnteIq365cX5gswu8MqwRlZQRQZLbmGbCetLXshOnbaKJghbo/4yutZWmd5
jEXGByNrArvcBIuN4CevAqpLDhjij9GJAO6j/tJMp3ave/26g4ExybhkJyw4SlSY7A+lcFMDlOD8
AdrQEd8TPK7OtlS4ArfHWFllepRGD02CeENACEUh/3Jt87Cp077VYid+1vYKbiOAkP0NA/N1/NHc
PwJu5JCgO5Q2KMmDBC1w84ns+13khE7iCrOd2s1ragucFG3dMvb1rdCArcCtwQXBfCtF0JcBgMLY
gYDCLWr+tnkw7orHCV9j9NO/uoueRvCWZ6fy9q/ijfYtILy2eVvYP0Y7+slZGDrxzFGOKfr3yzDu
bzZFq3WgHHRmJ3U00P+46mx37nJSnfhn54V+aU/EqdzQkW0d+4LzurkRqi7MM86vGFDVUtC65wzN
3khuDVLbUa3ZJq8j+2upr42T8XmQ1MqkXTDps6fYhd3eNr7s5c+VUzx2O2m3BC+Do/q5rXionN5a
gXXod6VjcdZ+I2SaeOtBwoBKCWS1mVMdPS4hdCcsnIRtYAn3QxJwlnPLAGrNuLlJ4PFBK+mlx1sz
acd6gfqTedPsxZvxdqjdxbQXJ25BbOskESo/ry2XeJ8uEzu752bp1zoLok0Ewbqkg9nuF/o2gFPI
98kx8sx9/HO5Fe+0AGpXsedZe4l3nG+cEXh8/3fAq82UEJkMsNx6VW4P7+rfPljuoDQgOdqN8ElO
LaiXHd49gTfNzK5ZFFGtIglWk8avintd/319HdefD/QOXkUQKVBJW2WXSTxaSttESILwtHNAw2N9
zCEU5V+3snH2UZAQIIPoRwAHChuJAArTU2GJ0QdzUtx0X3ijZ3nY/7ie2kqQ/oUy2s1gOrNtuNOv
3ul5UJ6NUHj5BZh5TCy9UEJUyp3CVnwI5iS2dDL/dqf336Y/HyY3Ok5H9a/sqSjJ2uUxe1ZlO3XE
w223OCREvYj3OLQ58WczwsSj0YijSEkTsMxBy1pS92HCg6KuIx7wHCD8xfIio1kROGnQss4RBzJn
7gzHJIndQxWpXD4j8nR9dWlEu9yTMGThkgJMFuChLKIjI1qqxioMmVVvPURKmR41LUoflFJTnZJk
g9cvS2iTgfDQ01uTSFN+UHpCOMJie3cEqzIHwcAk9k0C4qjSswReO9KmCdxNcA9F386KuDFKiZ6X
OtTU8VR/n9XJW5NnnN2xbYIKgGk4pjGWy5hWTJY69j3gV8VyM1n7BiCU6wu0uf3oO8D/WWC8PwfF
XwYqYexyxRk9tKGhl6Bzxx+0UNoVHoQu/dR+zZ4BOI+c3yLeQjnfYH34gyYNrWPIvEA7oLJaD6o5
CRlwqbkzJDjzadKh3kX3I1cDcSP9uzTEjJSoaZ7LCQxpT/nJQKsJqM/t+pjsC+dN/iX7Jmg3OYn9
F16I9f/zwTFbOSvKRWt1un52/SweREf96DGff8y7xIFKl1385IFu1qcgnpDw/gHELVS9xZXHqPWC
dx/oY0VZaNcydEPvQ8PVwvtO2l13nfWpRy0hpUUKAWpKtutYLqK0G6lIxxAelsWVy7uJByPduCjD
Bvi0UeZRQF3P4rGMjgj1IKK9Q/+c7gBcJ8Hgo74z7KIAWn+tu3je6CJJdgqXF4W3baNKBkYk6pls
BcvUmwkkph30QXZpb09PpQ91QeyR1onBqecQ1/qDt9/lJvKnxW6P/X/xHeAR/s8+2+sipsDkqBPs
9074YOz1BlckvF46VbD4j4szxq7kcML1ukUBoeDcJlMYTKh0UazSdprKTvcgDT4Y76Bt+5k55NeE
wbuxN3nhW33Da1FYRwE8RCIj/ZJZQMRmNkpXFotG5igDjGuywyQYAHaCNlOF/LTPQLGAW8e3W9so
WuzMJJON190kdYkCk5ku7nv5N15m7dbgoPw37rmXVujAz7LSLpGlsFxgpT4pvxt/eS8O6l65aXDR
8VQf4KCesy03IvqFRdZv0q5FpBNhUUTN4LPaTW56N99Ej8Mut4ubyUFS6pQPop+8SEiqDnVwPSxs
+NClfcaHylQKxUSH/Xgv3FlPEZ5vyCsAHifzeY68ZWeg3OyQZ/kW9efrptcR6dKyfDnX+WJCyFiM
M/RtvJbqHzAq+WLMWVCeDeXSRhMmY9qOGF0yxO+tHP0U1A8z1Xmbf52hXQ6FJgZnbjNJcZaF1DnF
YDiB/kB0Ujf5M1s2doJ8N7rTQT6iYchVnv/DFNKyHaR30LHL3t3EJRmWRsUUttKzUO2a6nWYOb1C
65wGQ8PrITi1wHy2akGWSTQIAzVRSFEViGX2FpXTxDGyboig8jCUGRVABzxUspknaN060tYJKKdI
3kd+NijVh6oK7R9B0dpH9JsqN6KgS51TdXH1OEkLwFFhlc4/dTnrFc5yrob8RbSFyzCa+UDUyrID
DmYYK1UDvphi0d2xMp0yNzi+v8q0v0xgoAZEwAAGZzLFnIypBcGJ2plzKWjNLlDBsph0yH07vHVL
wgsY9L/9pM3YZDKqvEuSWiwwrFHBcVF7gvxx3RtXycyXAbyFAX6LtjI2Nyz1OkwmAdDJlDykPY54
KBsIhV1BI/O6odWupoaQXgABqAAYw/JeCZOiL6OO2StbT54PcfW6CL+vm1jtaMYE9ZGzHa1PaqtJ
CUzolpPrp7mFsC4qFPnDdTO8kTB+MINVIh0rrImY7+f6U1Ee+oGHVl8d1nQouJCA3w0XK9yeL4eS
F8LQytmCdc9tabAtp/yheP1J5ufPNGJf5M+wRAsD0JugHTds40GW6HpexQBaqTcQTXicbxPwQwr7
aF/AWs8p9a9vCJfWvogrz5bIqKxaBPF57eSnOEhP9Sn2kxvzJPpRsARa0AS8rrytuIDpQ68B5Q1d
UfJK6ihUYJnCpg2fqgSLxcnnrn/+io03kxNrAuwTzoA8ajpVDS/Kbq7PPwMAb8WlJ5jCYowhBcLN
D4s736KtUP/deHi0eos/BV9wv+/bVG8CoUrCuxmbkaORVx4WhdROBipeJwYTCMrBZmZHkcqjFt7a
Rmem2CRqymMlFoa6hpjPL2m4L9M3IeO421bEPjfBzJ2cS4kxxxjNYui2gOaF6Zinfp99VtOpnjmR
dMsTcLumZyLVSWA3ktkbTQHIKjZSBwDDXEidZywmr+iyFePA3o9bJ4zgiZEZ0twXbW7Rc65XZ3fC
vokzP1dVe2lH7/uuAGJm8PijAQ90M0xaXegNmJjDHOsTdQcjJ46QKx/GEnPWaOsAAv0z+tKp/hZ0
CS79OwkjRRDaCkRvxkuH/q24eVPxOAVwhhb+/v6ITEoJjku1qqpswcpMAW2VVJgaZ9FNitBt5/x3
LPJ4ObccGz12wLlDbIGqX16OqA9DYR4FOEJlPqXzU58GC1TF/sNQaOBGmzuIn9nuSFnTZytb4AYy
AEDiWNuWgRv699UUQYWMmIkuU8r7zJ5CXWzNMpCmiAaa9qfPrdP/I+27diTHgWW/SIAcZV5lyre3
0y/CuKa8919/gnNxttUs3SK6DxaYBWaACiWZTJLJzAjVqr0mjg4ZagkuG7TqBgsoFgYXG8NczBDq
7rB3tzSUnUqlPlH6Q2fl17Gp3FiKiCdsbR0tTdM+44WIDESXgGd21ZVp99cgBHdSFUmOWDRXa4Fh
CcX+fWFaGNb61FlsFKd92z+p/fPloVv9fda1ykRaUGvELdRyHKChnvc4wqGQOWq2UihK4J8f9bFt
Iw78LwQfq2kbp+qQYrSiyVc21AePWvQk35LAT33phK6myxatrqAFHLeC7BCUx1UKizLy2mkH1Ig7
83fC29IkzuGSgPRoF2UmzfshPKTNvdwJinsEE8M/A2agiackghlm3rsq1Z1BFQzUGgJkOnAfYRLN
eHH87Fpg0JzMvASCZkMxxA9GgWutrUpcHxHL8E5lIwf5+fcptAknlTHXm9HsQAXegVyTWymtp0I2
XRO5mbpqzgKOfc5ipXRzy+qHADdtR0976Y/6oym7duEpR+s2G1zzvvefBtmRbpvWaXbS0aU3ee9X
v758R0evI65EeHEEQTV0ZJmDLj6kggprQnuE8DyoX1AD1ztKOP+O51Z0CFqxmD3NsR5pBccufveT
wnTKwXAMoKxEDtTchU0h2GBXFtMnCM7Rg6E1c2kAhJb/kMidOe+rQnBIXQmmnyC4YKpKNrqqOlwi
owINO+pTnlxB7Q3dTInA31f88RMQG87FvMxWVVBzBlCq1Y9KI22sIqtB7dffFX2My7GIhVY0dpwf
ZIEWI2+KsUu1P0Pwh8q30fjVWgHmagsP4JaYWbYxsZBHQQeFusssqLbaqqBQTGQFv6wivRhTCivi
UTvmKNCT4uaIWhHB5Ii8gMv2asNsR+UImDJ5s9rNWKPMSaMOUWLv8vawvmhQWAEKYhwa+Q1vyuUo
mBuEboi7gGjMNeZCgPAvCcfdijEr/0HwG15aSg0qawGBcrDdgGoS3R3xMi09ocxh+EFPmqs+1o52
VW4DP0Eb46/sPRE9bQnM5FkpZtvqlYjlmxJQ/ehB5MQi0oH1Gfuwkg8NidaGeQEEpLucRrujtu3K
9V0e3F+esH/x8tJwcgGiL02cGE0A4T2QeOiju+5QenAz+flG3hIP9Zd35nHcWXezA73k2+k3vaWu
uS28H9F2PMRehTfSqXAadAYeIk/bX/689fXxMQxsIhZRJSATxKdtfJ2Gkha5VpwEDDYiaQURCBdK
UH1L7CIDCC0otMFrF2QAhrBER+QzXDQhzWDo6QwUxbiH6LVTKT8vj9V6BP4YKy6WlPmsxCU706iW
Z+A9Pn9rFd3Jutc2/n0ZSWQKF05qNeqprMOU2v5Ztj/zxL/8+6IJ4c5OStUjsz3i91s7/Ikb207O
8pe2JJvLMCs5iGUk4WmDksxGdpy5flNrjmRtdJRrKZKrg5dMPVT69jLaWoLtExx3dI5qY8w6iK9B
jRt1WZEvl46yy/EEj1cNXXWrG+lxxONU613GXZ0scC+iHo0xvfGyNnjUKNtKBaxWV55RdvtYjwTz
dRniLNNm6DQ2o45Zpr0bdeEYoNu/bMSqR/xnxFmqbSysSm7ZBtZGT0V3Ew1HS0QmsLp8FhBcxE2N
epACFd4w9i9KwLhW7iy81tn2gxk/f8cadKCg7hk5Av65ojASSDHUA46WRuz0kHxWsRmP2stllPVZ
+UDhA06g6kGjIR7k1t4279pKcDxau3qCB/8DgAs4QQ/+wGyAGfI47aYUPN7UMZDKqwdHDn3VfJTC
FzTAj51gUxAZxoWfCJkPM2xhWBn8HMcbW3T/XI0LC7v48JN2oCJldgXtU12+NtKtZZzUedOljWeN
+nfOZh9ofN+iZEE0K4R2ujtUtatKD4XyICG3a4le/Nl0n230Cxwu/Fh1lCBpyZxOgbJ979Xjm61m
IM0V1Y6sr9X/3MLmFpJd4ayCnCfeemrTMSqUFYQAE13PVpcryOQJHmpB0cVzZo4gHCGU5T3i8mqM
Nvb4O1JOun03d3eXl9GqOQsgbhnJumRp04TQkxaPkez3w8mqBbeAVYdeQHALSYorWpbsHmjNV2H7
Tr/xLIZf/xgrbsHUA3pNNXaKUtHAISfUm+Vd1P+9PE6r/rUA4VZN2zd5Dq0HnG8G4uXoarZjb5hQ
4igIawIcftdWplKaLDYfYXhfojoePpxHhygSlDoI5oS//g+x0XY5y3pO/VNkgDRERJjzrxv/bEF+
DJjFrRNILlbpv0SxqTj2DhcJcvOm3kIY6Fa5rrz4Rd43XoqCQK85PdEWRHtOdRQVIAtWEc8YCIbm
vJjZSQ5EHAgMTkNivy5OJTmK48I5LRG7Ty8MZkO+OMxXEySWC5bXswYUxM8K2KRQOdcX+2ZCozNN
NoYd+VWVbbIpFZyNhYPNVvkCOwyKXIn/JbE3yknZBIkzo/1geAdZ5eAZ+3lbnIJj7efP8uaO/moO
z5cXhyCIWFwQaVvFQBMeTDfz7rohZQpWYXI3a4qoLFcExIUSVadVWrEJzedNEbxDHn7Q3/5vtnDR
ZNQjG2VWgCjiXV8d8vY+tPzLEKLFx8US1FCpChrPcMEwtkVzY1BR3e0/PYYLi4/fdSfNLAub3cbi
U4OiQuUeXYD+eIv31Hr26BUIiYlbvqib4D5+MV5kZ9ip151re0/aNvMyUT5BMGv8u5TWWGMCYha8
hhY3pfIUoKa0+/GdIdVN6I6BzRKZ088LwIx7JcMzDjyQZuBU34bxtzaxDwDOLbpkoENvAaDrh7cg
0QYnt3KBX6yGK9Y0igqqfyQxn42oalKrIOLCja1BbY9+N0GWWxv3YbyXbe/yeK2fbvGUqxs4pjOa
4s9YmQGGwDGbkMq6b56b1MnxgnOqbiWCDmr9+nvpgQUctxtM4MIDeS1Mk+R3fTqUsqjK55zHnYXf
BQKX6UGfS24NBQySkM2ZfPkqOmggpnop36CptY+38SG5Ja7oNW/VtReoXNAfSZtXUQnULj7MzX7O
joa9FUwV63M9W8yMQBVZets4a1MFpf8YosERt8PqUUl81XppzCPaN7v+keY3U/PafV3DFGO5QOTi
ed2pUqJJsCqtMu0UamZ1ytMycy4bthoGFyjcms2buuriGXYlvXmdGdKVgjL9yxCr07OA4FZtUnUp
tRpAROrVoN/O1S1tBW9t5/21zPEWGFw0l/OYFLkNjLQYd0Z43RebRNpmkW9Fx254yIJjjye+yFPr
77yvMIJ7tFaBDVHmxi819DFH9wpym1BYmyAzezWHgveV1Yi0gODGL4PWdDtSVmSUU1Db/7JaxRnt
+2Da9KJu79WD7wKKG8Y6jAKSBLBmVJ7z6Ec/vRXZnmabyw6x6nOQiVNZUwPkjLgxG5sA9ZpssiI6
uCr5lUjf2ScWANyIdVYcDaEJgNb6lVhPg6jTmQ0DHwyQxkG/FduLUITxOW6jLFYKLYpAmsxZvG2G
evKqWQX99jg0B5T3R8dMCmu/N6cf7agKC8BXZgkM3NAbAAM3akD+PaQuDpry3EBEdAJdahluG5RI
oH9YPgyo4q+2NPWswEa74skoa2SzX6dh39NXqdop6a/Ls7i2rNFzzURfwJB8RkFequA1yYoRKQzj
1TTvpPilLgRH6jUIqL2glQ56L6r9r4NkYWhrpJNlUg0nTX32urreV4PpBUjWXrZkxR+ZajqGE+2R
Fh58P09nQ0xViqDZ67ZShoeHQcrcMShFJNwrxnxC4XapWc5GdLMBZQyq2yYurmJpuJMM+RvGYFrA
wAFaGMvkjTH6uYnVEe1XWdRtZHN8SWsiOJ2vbfOgX9VliJAychT+4mpPM8mi0YIp6ckwD6biRbJy
l9oP8/i3nN8C+laqPtF+ICXjpvpD1/xIQ78yBHFxbUBBGQG2LHgfnJD9+8I7zMjIiB6ina6nfbzN
G1rXDp3k6T1piKih87xZiTDW+481x4ElMY1oPII6O3kGJdzs1b8qr4Ke5d9um4DBYR+eyG3oW363
M64nwR6z5p+oJjMVE3RCKG/njolgeB572WLs4BZSHtldq4gC2tpQgoQGvGPgaoeXchF5sKVuyAuw
NIC6c0OkaEdtaWOGqnd5oa3BqLCE1fpZWM7cQut7tOf3VQgYAh5Oi+Yeipx1Pzaa7WWgtQiJ2jVQ
PYLkHId5bsQCVa5SSc4wW9WfQY0OSvFTBSelHj9exlnZCIwlDneiTjUiNaoOHNMInCzcaaC5NC0n
7k2wXV6X2nXS+pcR19fewjRuDI2AxkUzphlYq5O0d6ygt6+CKBt/jrZEb8LIzMH+GqF1cUP6wcbT
calTvGnGpYGUeR+Z+DK7iCzX7DVKbuW6qIkXjEld+IoSiiLF2vgYeEqRwc4B/VS+vZASo8fuCCaQ
3hi7xp9Bb/8u9TXkXoieTIYnG1XWuvow/knLoTNdKkmm+dUwARk+1nqAakzUL5/tlkYkhYo24b0V
REvFPYiBgz0pM7Scp+okONic+Tc6KWQTF0dovBsgBOaOT8HQG2U6g1GcRop2l6kJuGHLyDighktU
qr32qG6Af9OEpD34TCHh+jn6zVPcE62jmYueet0N9gpae3UwLP5WPIoqve6O+trBRJt/6qjwyEO8
hzK1n+160DaMR7y9bzun8x/UU/WQu6L8/Nq8Lz6OL6AoIdRNkaQH3b4eOpX20NmgA0aR/AYCs4N5
leoChpGzgUd0XuJx632gCDkSG4w4rBXVCcveeJbqht53appFrmAJrsXjJRq36ssMBeUZs864q0Nf
Oaq+5fVuFznFZtrk19Ao8d4vQ4oQuUVvNpYRRwlDbO5nslW6+8u/f97TyA0g+4DFXqqTwijRdYdA
9vAa+fMeydI31Q1vTop7O+9uWXBz9FO00XwqWDNrb9af5o7N7QKazHbdoOI3c7t383F+7W9+jRCG
tBxyuM22o5uI8nLrY4lNDgwtOL/ze4PagC4h6LAJaRDYIPmtUgoGk90uuNsBiqUN1HeCXBCHI24z
jdswk5Ia55KmLTc22evSH1n/XcpvMnkyUpFGyVrKG3AQhkUbD6rbz/LrYwNyZeYb8qB6sRa9mFTy
cgukR6jx6iswWZu0301ZvMn7aH/Zb9YyWGhSwgEdJ00CmgZu8pJUbpVaAzjSCHSjxcaDouGpbAjQ
MTCXduuHiVlt7MQYX+uqf8iUzvCVSZJES/Is4IBfAeRhOO7ijGZqMrdA1D6jWt/VoAcfspuqzjby
WF+VU7qP53hTh4ZP88jNZG2bdtM+t0ffzEG1rqEPWyr2may7emjsdJQyU904Zu305Zpm9n1oQ2Ld
B9Aw4EmqlDBL9HnG9w3FszaAtbO9b7veuTwbZ47HgbBT0WIl5ei5jJoGIBqJ8OhaQ9cQbEDhoQjT
Qx2dAiJau2dLiQPkPF0GG308jAwwip5UExw5lig/dd7fzWEwoxdGNVOdtNY/o6pXOpVODBEXxphv
vST6sW3/oqAK3HSuqvxR7b0xi6qSzzNLHD63z3bUgJIZszFFeVyiHrs2cnLjPrBsrzVeLbDVgGBW
tp6a7E/cCiLJqldDtonpPYOAk2cSl0Kao/+ha91Qf1Zp6SnU1bMdMZwh2ra23wkVIdiEfQpdzNgF
ILcNaLgrQr20B/1CdSeHoWPnIwq/jz1ISUgneP0827PBKQpBFFzrwRGACz4XOiZwmsq9nDRuUyQe
1VEBSOKDPpSCXNCKSZ9g+EVhQmdlDLMGyRIdotz6rgie9Ok+Ua8tTWAR+ylu9ACFSxSklQhKlDiL
jCTU86QpGrRtFn5r2h4x07tmtr2kyEWFMStLD41mTDsbz+q6zge8MiLq3JO8AWXhTsVLgTS9NLUr
GXdZvGfPO8WdLnkN/VmoqVPYe/nLhcts9hb4nKeE06BJ1Maw5oqEOsC62NitKmp/XHWRBQg3oBrJ
5nzsYGRM5k2Saci2hz6uw97luLk6b7hSgeVVwe7B97pB5dnMxhnzZqP4Yq5AbJYUD0moniKlFGyY
69P2HxTh6DRLuVOavANUNBX+WKYbdKoJ9sKVXQAzY8saW17QAeKCsoWugpDGJbyQjjeqGW7i6jTI
2TEYJkdVj3EmUj9ZH74PQC5Ca3E4d3YCm/LM3FYQVxkMP0MzkjSL5IlXRw8yjGjwNxhhGrfL42Sh
FtD/aFyoK/gRNB9l2b/sCqset0Dg3LrPbUizDECYWqM2nFnSFF83obRqytBfFuzX50c3togWaJx/
23059HYENCWUKLITyW0ml9dg1rq2cSzpg9CXgmiX4BYPFV2RMq/IVC4w1hBcThMbfhJa+0mqD/2Q
bdRBEKdWfcPG6wjIjXXT4lkicEe11ZSBTL1v1zsM7k4nN6NSbC7P29o2jaH8AOImLugn0xo6DKVm
/TbCbmtM7exAwO/ZClGqbLWVExTNK1Vxt8jtzUg6v1AaweIWGctNJ5TkeisN8Q00PaJ+3wsk7NSa
ve2TWeA563P3YS0/d7WtRYGCYS1mdzIrb6abBifuy2O6DoJ5QxeUZWDVfT55aYOaB0bUNi4hmdNm
6aarfTUXvW6JULjoEVgQVg3jBqaQ1yBpnsskccLwy5wo/1bahy3cKS4hfdsbHVDwhuYFaJYL6SB4
g1w9aNj/QfChPbMSJTfymrm6F0Y/GtRTSZOyMRW05xIRw/UaGLJaSH5jEwaDFTc3jLqm6CTsjFkx
v7RTdFNpI3b/cpMY8a0d1QLPXpukJRw3STNRqyTPEOJnu4HcGsqMtg10uB0tU0TspmuLaAnFzVRV
WuEU6oAKy3w7whnmXnENEnqGrvuXHXxtO1lA/UuKLK4WU1eO6qgCSqvJ9agpOF5YgjV0fkGG4y0x
uMxUqUppmyH0uLQLEwdlnqAAzDd9GPqBYfhhEHlZE27QYOll8+iSWvYu27g+nMh9gi0WqUJeicCS
h06qCLyyDs1NpQ5uMMkbS+vvh3wWccCvjycYS8B6iZMU3zCusicpGiD+AXCA6EZeeWE3izjrRCjq
57AUlEFMkV7AcaMkmou3yXgz1JC7ujxua6co8Pei89nEIjuTSlWmCOlbDeNmVCWK5+Vua0amF2bD
dh7BHF1Y23L4eqYavoLEIug8UUpAeH1DY5YiYrIIEpW6q7AGBPK3UjXBhWh1LS9QuLWsK1LXjRNC
IZ4u/Cqv9xGOFgFCx+UBXD3cLK3hFrKWU2lOWciN01Ndv+pxh9qZv2n/ZwoOffWUIqcIdcrLoOu2
gRmDKXyx4/xn36iaWNLtCluWZg479hA+2K1Hykhwqll1QSS9/heGc8EO/AsTBdEHDhv5oe7tG3Sz
C3aTdUvQvIGdF4QsfP+GmvT2NOkYvU55LZHVCNJHaE4Khms1OGgfIOzfFwGwzGX4QQI7DNsPlCtw
NDl9vm0HUSG9yBhutwLvkGymzOUmipRur++ztjsgiPiXZ391U1yYw3k2nnegTVjAnNbw5aTyk8iE
CN5zSd9bYxS8yYpM4rxbzaMW7D9d4/ZTZHu90tq3yUyCY2rEuqgzaTUW6ainBJE8CMh4qQdTT6Oy
RIc1SCNjT84xSQE0Gd+L5iEt32X9O3v9Bxqv+DCiUqvPKqAVyj4L/9rJS9ALFX/Z8PCpEnsBwi1U
SuwqkJsBU+UhUU79aBd4nYEuW90h25/S1eQ1N7OfefRBOol4vVenboHNrd6QZjUtC2CHvboloAQK
1HhXp8JnIhEOd1udQWGS5R1wkp+QtD6A4NryyX0J9qb8viqdcAQFr3wUXevOH4jZiWNhHgtei0VN
B1yTrJLBPhd+GnrSDjI8V8Oz/jfb5uihcqfOrd+hL0a+E7IQdxF7mfowv/1PGlrztQDAnXkdJJAs
xYOv3niX1/iq4yxAuMlLsqTVO+Y4Ur7v9KsoNDxFjbwx9UfVctFh2UrCEWW/eeasC0xuIuO+mojE
DKuSAxlBUzudiv6h6qAtYedbKX41h34rd5CUnPeGLMpAr242C3RuPnWcDdMCS9CdrRYtfMWwLZP8
1+VRFWEwV174zFgGZZfmsFCxf5TKnWKNzv8NgNtpSIq8CnKGOAwY74b+Wx3+Xv791bVmMk4sVHxY
Bq8+VPSW2WiJjKRXcqink9Tcp99yb5C5oxKN6PiP28SmOBipquJ01s5/xgpVT2pabsYhVwQevrqL
LXC4XSxq8iQvCDbLSNvIZbILUbgyBGh7BAFkbJDvHGUWaNw+lhErmgwLaKDlI45iFRs6ke941wcG
v6OEOZ4SevRzuH1u+HbbgfJ0FlUcrHrwAoPbUBJw3f+/NMIUDe5oV2h+J5novCSYGoMFisUygTgo
QfDBYLVZgzrE+rpLmt8lSXap0XgEZUyC2+NqsLPgziiyhG/zh0Cpm6d0nDBwJRTV4+BH0Jx0+thq
2CTNwuniW6JSAeTqWWMByS1UebTiIW8AqQalY+gPJN5pqHazIGNNbsxM4H2rB1CQ30C9B1Ky4Lz8
PKDWVOiREgKtsI2nEUrDRq4c5WE8JFWxuxwhVg1bQHGGxVEFsb4cULoS4OUXVeIGdZDN8MMB8mTl
QxYl+8uIq7O3QOQCxlwrctexodSN0kkJCsNvTe09Ypr17dG2X8rh8TLgahBcAHKRoy5bIyp6AMrj
3gzKW7ZDxVInqKcSzRkXMSg0welAgdKX43YOqFcP1FOGXSPc+QT2/LthLpbbXCWKpLJrFpkCy6mG
8aWUIwhn25vL4yZwDb4iRAJRWEdK4AT5bW34Ad3j8g0NbN0l2a+yE1Gxr+aqoQiFtgC8e4J6lYtV
Gq27TqY4YU/5BFoGCIWP1ItKBSzJOFKY0T6YkdK16dbo20M5Rl5tWwLfXJ/Ej0/gIlmKMv+6rHGo
UOybkB6K+EoO5n1hiwRtz+tm2Wl0YSt3dmrSUie5BVtJGd+DofdeTvL9mMu/x4b6rRz4jZpuiCU9
GKO9mUh3rMzsd1I1m6qU3sdU98xab8G/1fyJwsJFYdn95bkXDQTbVxY+poRVmkGgFpcB0qIB973G
XbuZ/rSTKXCy9WjwMeJcqJN6ooNiBEAd3avxXVPleFKHDnJ5Zxf3UZlA+EPUjrW+fj4gme0L26qZ
zOiwwCQHZuopE/gHA6xaTfRmJrKMi3Nh0EUVQaQDG+XBSDwzubLtu7o7ZXPj1c2bLhX+5TlbSaoS
prxhEZR2ouyIr6YZwCEsSTM7kBfXLRSTkvgw9KCKg8ojFFVo5k+hX3So045EzMwraxfQYBlnVa3o
+eEfRao8CseZ3a4gV+8Ew6tWtEgRBl6CdgyCKx2yu26bvBht76XhTVq3Ajc6P+d8xudifI8seCkz
/MYIo0OthW+NhUL/ywN87jgAQR8E0laM04Xvb4GmXV3ib3HOAWWuvqPVY95/OQsJCBAXgiYV11HZ
4pwGlGc4pE04Mclmc4JszJ8AnONJbejO101RQAzPpIaRmOarTIx+CMOUmWIphwTuEIFk7+tNdBZC
+QKEW2ijYVMVHMlsbbtT8wOEtgIr1mZ9CcCNVoPqtjElsCK1DtF0TUXECmsTvvx9zqvmuulQms1G
KTlEUJOSrYPcPV+eCTYIn2/RnweJOzcEMQlDtQfGkD+kypOWH8PqpHWCM9A6Ct7UkYAAsSJfFl0q
UVTNGaYilTbdsKPBfRRuM5Hs1vp4/YfC1zcHEegh5AQomfyGtn9HrR7rWuS653EVAwZCafDvoqyT
8CU+FA0uus0GLOgp+P8hMdXjSbsMyB/oEOQvEdrXf6stpe9Div85XZhXd5enbPUL0HSCdYqxRKH5
5w1EUrVAHnQb9w/7Kps8W77HXzl1+IfIjwX15OTr+Xt2JvoA5HbjJtKTWg0AOAyeaj/XxgbV85dt
Oj/sAcKCe6BtiPXTcEupgupQqrcSNvz20AWvSak7hv3D1F/BTlFTkWrE6sJF9Z6MrAQI6PkLTt7L
U2bNFPrYs76ZYnT256KG9VUIDQ1y6FnXIAjOratsLHsl1OGLVWw4GprWE+nLuW4MGXTMmeYVch98
/1Ex6XOSzyar1Ptt9b0joRKmEfEYry7cBQh3IrVlasco4sCJ1DiQ4UGJHm10xM9NJrjgrg7XAofz
6QYvlFTSgFMph9RO/GoWMWGuetgCgXPiXNPCoOmAkKZPVsTK7x4bY6caj0l8mrL9ZXdeNWfhYGxY
F2e8wZrLTCvhYMm81W3q1CC6v4xwzsvLdrcFBLdi5hgtUBPzYchgXlfbYE/fCAWNC8S8/fQZdHKu
cX2c/2gPpje8Ql8XamH1Caejy59x3ifw7zN0CxzX7OTHNx1qlTaDpCNCu1DqqZCNjN4MaL2VO7wj
nhIIR/r2oyTqFViN8/YHJueUuloREO5DjiwFAxSkZLtNLTo9r0/gBwTnj6QLSZYGgKDN80Tue1Fz
q8gEzhu7vJ9pbeH3m+QgkX2bvZP8/vLUrC5dG80OaMJh6VEuAkF0sramGBBIVzoghRmT17qBtnH+
DV9X2f4ApnO8MvD3dDnpxiAOE3iAPYKFS6/k1NVnRcv8y/asTckSh5v1NmyVDO9CLWSubrPkaETf
GK/l73NTXkD/aIxV/D7IS5owdnI019jTFvTuzmVD1uZexUUFYAYKQPjqO3vs5NZQsNfFoC4G/Vuo
HepBlBQVgXAO1tBwogNUIlxJ+11CrJXWmzT/cucotreFphV/4JoUJCwGA5pWYfJWB2g3Hp0yEmxz
5xULHAiXlzFDArkrDSC6dArAiTX+0mOoptvoo66uGsWfcd6SXr84RRwm52thPNswDpgVkSa0bE46
dAgqy1e6sfcuQ525NQfFuV0mB/loFjHMq677/mcn4gEX/T7nCBNUAnqVQhEsaxNUWULcsBXMENtp
Pl0hmAU62kmZFgGaSpkrLja7opYhRENggTnnqAmHkHd4Y0rUtZXXXhedRc+2cQ6M21kLVQmtfABY
E4WuWqNA4i3O93maoFhmW+Gaf3l2zpYRB8ftskZn0dKuARfNV2lzNZeRZ2c/L2OsmYThQzpOxRMt
2rU+j18zdzHJA2BIOroVpdT25UECrb8JjmVZ8aRGO4S14FV4zSt0cNurjDoH6pPc5lCBUWRSVGCO
RX49jNpbQTvBK8Lqwv3AwGH7s100VcMunZLEDZrSs/AABD4g19L9sADPW+0PZekEBPeo2bs8nmtz
tsTlAoadlZEVUeCaUf1MSmnTF+l1ZtUC12BDxLu9rkAhFV2F4Ezh+VIGOcRtJgbMXEm502u4BYKq
OpypZ2hofirMmzqUtvKkCcxbH9cFMPOnxXqrtB5Z6QHAkSyrj2orF6doGmI/novezeVS8dQ0CrYD
iHkPhZmnV6MUiy4f/5+PQA+UrWgQQ+OTfUqYZric4CMqPKMEo9t3u9j8LbWbKfelsvbM/H2ku8sT
u+q0SH8RGXp1uCZyE6vWMuhz5QKiopl1BcFNT23z7WWIs0MT1rvO0mxgXUAajL8ZkkjNitSoEjSz
PVvJNtH+2JKfiTJ5q4Zg7CBYiGdrEFh8nsEwQt1CXtbQBzfKQ0fJVqrz73gJO2SwFAHGih8sMy0j
xYohpQmhAWVLAsgh07lUr22t+qvSQXODmkAL2pQs9DlA4qBKFUUQZP7VO3NLBNI3Gm4FaIWyZJ0L
1n1sJiSMOwRrv/PnBwLqxehQvuSlTw23Pk776iF+kkCCfa989VAKza8lMhe3AzBuo6S2xcnEui8h
H173j5cdZWUKPwFwi3DoyliedQCURelIsum0ou55EQIXolVIN4SNxBBAKMG66ANVsJ7OFRX+jRKq
WpF0Qa8fTwSRBbY65+2IzKI7bKP71CMbNAjvjOdN4aJL+cp4jTbhIXasDZhIJ6i7CELoeVUU9wGc
gwQB6UZC8QGTfxV49u/oWO9Hx74y9vE1mNk9I3cOokKz9XH9MJpzjQLCPUaRDYnbVXnnQ4VdPyVm
WAq4D9Z2B6gbouAaVyPk6DiUPpVwWIL4nJs0mZ/W5p02tFB9xWtWVO7DIfCUBuIohajNbB3WBAcz
AjOwubMEiYKgjS1ovLRWpDpqkR5DE02jhurn4JrepLblmITuuk5E3LkWOBFlwJoIxkTIE3GxuZyK
okwnxGZoE+0nVfODYLwu8n7T65PAa0RQ3OG87O10mma2DcRz5RTN4BW0fh5Brk8kkejI2lliaRYX
qbtWJyEqb9l4/rQHSF2Uz4VoL2WuwEVJssRgDrvYz0t7MJPaBkYa/rTRNErmfYDu1AZlTILnndVd
ewnFuUcJ0hVzomXikqbyxtG1xpsZmu4UJCTZTd+AiQ9MOcrD5VC5PoZgAIBaFbZUjQtk8QA94t6A
fcYMyuYyGNzOsK/Bji/A+SdUejaQrCRHNdmdkA9nadCBUT3FtqpvoxcdGbDn/FRcaU7qHiV/AhuL
fRo9HcWt2VXpzU7w+Fq5+n48RI/Ba/VHF0TXVbPBfwUODxWZer5NfEo7kk8yjhJ5gILnNDm0au7o
ZLy7PLr/rDqzGuQ2qNcG5wMeBz+7T8E05Ena4Jh9h310Uxyo39ve6KobsoUCtFcOjpsKluCabWwm
sWdA9hKl6hwmKj6MosHeZIPki9zoqdaCcCWfUZKcyF0tKrVeWfGmptkW2m4tnDX5wyYp6nhoKcGK
V8E4Vx7jdECiQUF33ePlwVxZip+AuP2oL9WUlrKOpVjkxxZLQx2y33IbbsKu3fRm9g0XQaMYXlpl
VWP99p+HsVPsqSnkHsNoX9Fxb9k/E7K9bNHKbge+LRxlTfSjg9yRW3zhECuVrGO3K6A7r8SBE5Gv
9tfjyGxpFvM9vODgj89GaJORgpMfezguSjcQVXRkObqLazDT6KLulbXdjb15ITbA25Fu+AwVZqOV
1+OEK1d5N1Q/J7whqkfD2kb9tWqcxu7H5bFb9fIFHLfRhBARDodwxh6e5puskDdNAkoVWUTXIoLh
FhM47GaaDRjAgg7FK2qaK7AiZNpmLEZT4HAr/o3jDbThiYX4qPChWGsbXA8bWGSn8k3W2Sezt++K
AkyBSrKR0dH8nQH8D07nMgARvG9AnSnmS6WOVZ7qPHRIKLBpffg+QDinCKZRrwwKECkFvax21QS6
ayaiUum1kbNxi4LqKnsx5EcOr9eylsQIQUELbZBs8GDYTh+Ltww8i/o0CN5DVyIe+oj/g+NHzoA2
jJX0gBvtCRk70DCpJyk9Igp+Y4qWQNzohR1COQJu4tJkh9OihNuY+mV9KkSIJQa3jmw5CpGHYmOX
/Y3qLeghnR41JhHdGZnghLPmDEsobi2Z4wjCIQY1V3t9+BlB8UT+MlsELi3ou1ZlCHyyV2sOY5rl
MpwV3KzrYGPEMwRbTPfyurEQx7gtHeVTOiMvxunhjGG1Tue60PowcZHgaPadWWgeiqzpA5JaObYk
7LuhXVz9D2XftWyrriX5RUQgPK/CT2+WfyGWBYQwwgnx9Z2z+qFvn7pRN+rtxD577cVkSsPkyJEJ
3b7/9dwSHw07jqBQQHcVZrv/OA0ur3yY8KJr8aGH76HnHKf/gAn8m4P90MXC2BrAh/3fUp7MXY/x
EhWoAuvNFa/uBOcH/6ku/0NW+u+Dyf/6KP/vFz3e8b9U1UMJRc3Fb+vAvPuEqgQ0emq9d4l/2jAL
fRkPfvifOvZ/c/gwaoO6mINpG97g4///y6/kaBQU+iBkQu3AnaSyfhov/p9Pxn/6Ff8oUGxN1rAS
xqeapt3WQGISjJ3b//wryL87fZjqOA6OgAst43+cb5aXLhlXFK5zsIT681rRBV4kS4DMHlcH76yH
0C/cTzFP5P8+GDkmNpR1QBGPZuEf9ZD0qsUbTBTw+nYcvYO5flTWfzoXj6f/593619/xj3PRtbU1
twXKZT2B6GZaRMZ7fphjP0Fquvjhf8LA/u0XBoQUSMBDFfefKjaNsKqy3B5QH8ny4tsZkq74D2UK
Ng8eEfS/fSj0Vq4PRt1DDvf/P3kTWwdVVxoLbOmAyYWgtypA0j+dcWfimBfnvttxL8nX3bDGE0vM
IuqWIwQ5NMghyMQBpcN8BmxLvY2C1AQbe8+B8tNFdolhncS49+edW/nYrLr4WqaTpKujXD/WE8pJ
KtsU6lvNmmFNmgofxRmFtqjLzrOAyN0PwH/VYGwH1cnjpA5FTjsST04JSe64XLZw8mIx07o/eFr2
0EzKh9geklp+miKdx9jQkrbfjWVGnGyaod7x5kLRt0oWEqoibsadXR+b6t7UGbZwILrhAK/d3gC6
sOm4quOmh15zMEGAWJMBf8H76uCH2xmJ9Pd+B0CEQr+GdmUZKo/BsjlhuL9Lk6kmMuXBhqY7+JYc
LzSnUzfQvj2V2JE2FVwT4NUFKB6yIiyYoWQyqZs2JGz+9PR9IRn0U3W66t+6ubPHiNXA8MQ36/1w
Xp43pqMrfKpAAjahdgfuryp2ajlY1snoftDN0XHkYdGVhwp7pevj7Z0qLe3Gj0F+G/pLDj+yih+x
ceJ3336NerE5CvNpEW+zkbLiDt8/2hQGVYMFR0M6id3j94/5HfkE6tOpCydn81T2B9BfcrJjRkXh
exZW+ES8nLPNvPjYFORFBLtsKpt9vwSFDQByZcHK9uscgcXL+2iCL4q2N8Gf4V/lElnt3pxfZrze
tgRnsd3PJQsaAaM7I7XtxPF+l3O5/GzV8yQSpb1CMpfWOG26DqEsi1EFFzmb3Qc4objvuRtN3rPf
7In80Xw6FpnpZuTDq7BGvNP0HRnC3ktWK3SG2HjpptDBW2CH2T3MoB9MVdA1OyXv6Mzp0nS0sfeb
K4OqPhp4vsGLVXn0N9pO2s7TosFpwrYM5PzuzaGt4mLdGdpFTkdzCKUVat211MNFTzY7UuOtsAHi
RZoK4RONuQdAoVKneZM4Vhn57kR7yM4Ji+bWbhneZi8uCvzT9rX1rh02+NTRai4g0sEpEYTsxXap
IUPFzlxkkxtyLBGtkAjkcbPg3sbF9lZUMIcDs8sM+d13UrnG+uc4P3MSifxuVSwYtaRuRrq2P442
4nIFY5ES8fg6Brh+DTO1qr3W1XRykqU/tirYZpyKCBw+Rd6HNtWmXcvawJtPRnsjTbaKkLNr5Z+8
PF3qghJM0PSd8ZDxjgmPh+7UyYjnUS7Br8aBT0wIOJaAjj7aBVQ3yqzUR3ypQ8dGDRESKOLPsRri
qb8riF21T3yGAC8u8583f1oO1cmhHcLKClsOCY4z8xI27JeyCHKWNFMydKmYDp56mxUtqh9gGyOW
aLRvyz+2Or6DeHif/P1ipXoZzCs2DF+4uKkaGThdpx0kPDr42+Z7HVoKpdwDed3wliY7tBC5SLTg
6/Nv+GXaF5kjLiPTpNaLgIBgm9pvwE1Vm8LaZrx193XYVUtsNSHW/kbQKXB7dSM0J7ytkJiB0gMC
dhwCSOAPcatBwLKO8zyS5s2Ta7AadFvjckx8fbdUzxBZADYE+aM4n96HQWH/Nx1cdBTJTHalF3P9
ZkNoSoWFd3edJ41f20UEMAwlW+wOGe6mtECb1gPWXNkWl+6TcsB73WtDBIXAtjl7/M820m5LgC2s
5bkCCc2kdcPpskT4FrUuVVqyuCHrseSCCDi/s3UvTZqbO688cXEdKyhd0AkfsumCUR0MaFGXAfHO
a84BxCDyI1weKy9sUGTLAcyigjJEcZcF2vI9kp2jR+ZE7S566FoTQCoNVSrMbcqreLTjSWXdEONT
kGZvkN24vZUyFopOHM/oHDzrzcZ/tdaFwVJyDrk9wu4tc3HZYWQDSgvWFQPocyFQCrZvoE2rvfn5
ryHigceG/rYgtTnlyzbgE+5U/7EscTvsje4JxoSlm81tbEDaup9/Nz9pyyUWEw+nBabG47vSFkhV
GIFp3ZT1WsEHXJf32nqdsR/ZyasL704+jbS3IeLq3GAXiiU1fTy5ORVVovofYjwv2pl4T93Sxo7C
PUVmyHQGU8RKYEX66DWXdjvkAz7kR+NFUju4/NiTF7e5WXaoTe8FjzTr4ju7ZdbpbL9V6jb6B2c7
FkNiQW6yjFvINSBuNsszKd9798WfBtrZF1c7Yiv16JYnwHKum44K0jZQfPOnVw9+j53xlMOUcfTm
o6VSWf6R0k2YeEwK9k5/NxEeWZpPIdkMtNK7rh0jwFNhjUyzOlg5sK+lHOHreFoNOJa7UcVTNZ2w
YN3Jv94akXAq5MYfz7uu/YeWHxuyF4pDUiSqkEk0HTCKeuyitFRnIuLaW10+MNGLPrfJiJO9OWY0
G1fciql77ZUfPARSZ4RvdYRM9aj99e2P6yLE9N/j+OH4zsFZs0mHfeKHtC8Of19qFTHjWjRqtxQJ
MTNn2Nf4+N7VbU96fifb9+LvCz9ylB7NbWi48JEyn53xO9+MsGzNAKsiIfbo4PoE+2Ssy2+pkvEo
vrThaXPg16f/+cX18ReIdd+qjqo+FFg5HoqkQanA24Czfd1GfHvxy72BsLxEdbOboQPmFreiqsLZ
66K5AzEhg9+ekJ9GH1XWAlXYNiCkQSkSO1My+6FmXR3FqNaucdGfJu9gMRHYPLJJvBmEaiir2K5T
N9sLLf0JghCOeW6ng47jaKdz9ayvl3YqKVRYPZF1eRN5sBScjiNqFK2hYrvoWA3cQBlHsYN5Peb3
TdLJwyKehThzw6JSxgvyCm8PvFrxA12g1g/oGmNOgaQjE2vY85ka5ZPGMkeKg+1+2d4Rz1o1eVyw
K4wAAk07osKh5XQ02riWT5IdtZlHsovyNl3HtwolpJ2fyXQa6tgnN8VS3Y3YiPG0Opr2UYgXsC+S
hmj7fn7S8jYocfLsOYU9yM0ACth0oe4dR/7mCfDp3kwndaCt6aySToYdtd0Y9exD4NBJrcC5T2xc
f2+2aU9iixw0922zTtVCKEdQl70XWO4VdcWyphV5md0YQq+wTH1avfu8GKjK3rFUtBqhWP5q8mFs
KVvSfPuCcrHJv1W7oU0/VDMlxt1DcrTTvnzhlRsMiqC+uJTsy/q/BORe/czgIDeWxLTnHdgtXcvP
AuBOayFOd0+CZAvZP6T5+vrkla8QqufTGuZ5qsRxtT8djGpsr6VjGbUPeRgDhh+RpzLfyFrny0VS
g74+BHgXPEqwTu/O/D30KzWKNh4WKA/HULiJvTrq2+daPyr/bbbSuWWU2ZfOiUdY3TbdjRuvzQZC
56szJ9OStm7qLTFkOqiHYtgFKd9GTUDydJKx3LKyObLuIpazNfjUJ78uZj1biQVRZFtvqen8iNXF
qW0OoxYP074BLbr1j3V+EyV+uKT5lhI9mgb81SYVdTxN+0VlaxVZioXbivfixtrwvgxe5DYZ8PhB
vrSQ018PUjsJCRM/zI6dBIOtYU4q71AO+6E+EOw0kuNW32brUrFsEEmpxapOBtistW08LywQ4nca
oEnvIG8fCvOkk8wwfrz8D94cSY+KTBVQLTqYOi7oBi8RRAG+/DbTrl4R/Y5bnrj9d20id519XCmP
vzveHjW00EDJeSilvSLeeP21G37I/FP037I7FGANuLid2hqvzIpxvmnT+kj/sT/jfOOfH06VXQY6
CI6GnKNiGfeGEUzmfBBdhoMxDwa1CJqtZTcRSD3PfVSLuye02G7PlpUKG7spy6lz3hiLsMROHRKt
3Tt+GMVHr0ZkFRcF70RVPVJt2dXmK2RVK00grxYYqp5XewusdYP4wCdvepT06Joe39KKuXxtRFv+
5aPxGXmLQtIJvGYJmo2Fg43Ohg+B07/qs78zoahibUd8Zcx6kWznW5fiUXWkjhfXOD24vlgyT3Ob
BXn/M6snWLMHCOl9e+760JWvSiTrup/txPAFXdhF8zl1NxRT9wLJGKAv91q8g3tjVYFqfv3+0vdm
0BRoObu0RTGKtgB7NCEZsqJ+6svPFgK8okyq8VSaLOymdNAZyGnJxndaMYCEGRMSWGipJisWpU1b
N+vF61Q+t+vLjNPTVvtanPxSYdwBWon3Loc+ttqdJX66vAg8xihM6UCr21uWwO3DtzC+6Xo8WGYy
GPbDCoFafZHoW9Z3VSiXcB0h/+buSacD81gT5vqIfy4iAXg550qLNPODVJHMv53+s8npJn9092Lx
uM2R2eAJoH9jaY9CjZAWHHWyF0A0h9YE8bs/4GldL/WXV6f6Em00OdD7dGHyUvpU306T8hEn/lY4
0LL2DS3nQ96MShtmFD1SA4HKdH3NyZV594HAOjJb88Sr16Cx19Cf986GAq9BhprvGjkMaN299rea
Lep1X8W6BQPSvKxj1T/nKI0s+0QA+hK7BYoAEyyFwrEvAzZcF6aCnphUyWjW21THNLrj91Fmtc/w
5aHnXH69BXvJ80uTf3qGhFeKFdn1FtnQyyH6FM5qoaXEn091VBugGrVov+HR5633tfrcrDNMiNAU
1rTzzmjdaWEl2vzmIHuVKNCIRIDa0CXFXftbW1lnIkbcSK3j9gGpnk98UtiixTMXP+56crAjDHfS
abuw4a7zLXIQCnu3Czby5Gh/BQGXapzotDE6ey99+6daCO79cf2o5ZQ1ocESjx0mLB+xY9thAj1m
MCnDItKqUIfBtGwrz7K+6FZU9M8bRLjH3WbWtHZvYn4fvJu1MEhxHjCbopXaQ4SKDuLaIWJ097LC
Urb1vQ2okAHeWuw267u584EPfDpeZCIyV3B5UfwqVvwwxO6T2v5wq+d5PXrGJ0TdqaufXAN6OS1F
/KxMbc/kjmtRaeGQdgF6ma0BGqggTrai0bhLdcM+sVI3yXf98toyI4BoLVn30O+jRX9hxieezplO
qitov+74+tPhtxDyVeeXbguluBVAV2z5t63AWszUKo+GyvTmIMWLZb1OIIly61mXoN0CFTESgtu6
ZgxGWki25pOFxac1Tztx8ZDAiynetA4dxLPyf215HFRairB3IcBZ9DtixJr3VJW3sU7aNWSuF3Kn
iFf/bLqcVu1ebAt8gp6Fjsxl/BYWtgf9uNdDhzzr9r5b/7iw8WJ/PXKd1bdZfUkd6BVq6NDEoewe
AqOcztWuIZ9ugZZKT2f5g9ez1gbGhsOJTPHsvdveuTPBzJQG0JObXWc+uQ9mghfIyx/fPw1zphuo
Ze9MXqvtQxWApfDZ4AAIXOqQL0+Wc92KZIAkh35s8xv+cHTeWlJmti/vcnuyrSEYRY7Lu7daHzIN
6uFg3toZKSXFNyrQEBP7xr04H9HJkF/DmGm+/Gr9bio+AcwC8/Ko5p2F9bm279APt/Fptkex9jOx
D8NGgQPbq1IiFC/Z1B8n6w6aAOqkHyffkfY26iBbAN9Y3EDMA0Ul0zf4fF04OjcTqdjpgD/cBYcT
pE+F2BX6u218CUBBytphiKfmma7sS6L2cssfUwumYqete3t7Q28YdR4ELL30UU8UemZPedbkp8dt
0xcg00ILawRe1NUaf7Mml2p5ojsnBma4zoHE7bv5ZmowC5ggBvw5lg5K4y5jTA9rMJTZ6gADcENX
00KDdFSsP8K/c9z4WQsh/9BKHS3ffnCz0anQH0ZLviZ1kQjUuEN/7Msn6V4997Kav86aLNXw43f4
+jYS+1tBK3gK+1cxz/fZvLPu2sqbl2OLacIZ9ei8dqGhqUDPL9pwEFhOc/hJlH/t8sM048nxHwax
NYr4kZ82gQBTvDyMrWwYnq4ntZzGqUMAPtXF2Ztk5LMDvOXRejapkefYZPFfzfliFTcL0GQHGtjs
4e1OdirG7yUPdNYHziDicsNIeG8bUdPcPHGq/FfDgJ3OxWE+HYxnC1DWkod9jaCMXhsegKW8AI5x
IWGqelhtGtQZJCgnPjJQk8mhORglulR0TGi/7LBxM8uJuxWJg19rG8JnDfCJP6/7Bt7XAkDoSgkd
lqRc49xfqQ1tNmjbglt5s1cWPhxNWNlTjxx1IHTyu9WOjcOC1gjm5VUUO4831K8z184f8B9WvwE1
JD2y+FYFq/iSXlqjsOvPttuj8wEqy7M2j0yBp0Fxqqd5e16cTzRpMAQ55ZMGHCUTfmQX7r5F+Q8x
iggSULRFd1FoH6sO1GxaLx0AO099VmZJhffW+Z++X1NtOxriRLo/k8nEAN7rdEfiy1B0VVJ2u67i
oQVde7PcCf+oHlW/kYJ7cuXEjmfnmz+wZgtfKJKTS676uG8NlUxmEfZGqjX31b+YPMvzDbCdGxoV
uzTbq92RD1/i7kA0t5pRE6jXFqYrwjmK0v0yp89SX4NyZTuzfoioC+qq8eTPP74SUWHc1XzKlw9b
UNMxsaVtRRqs4FQxI2jNmeW9woooHJdlvxUvnvkwheDUallJ+/kNzAUEs/JTVlePvLP57iqsAgGt
GlkdTm6ydL817mKvXj3+ORtGKFW28IyjmlvgyD6wZGEwiBGAom6Lh+/hBfl0dTGYgLYapGQZxPLU
2dveeH9BU09wXfR5DvB8hnUZLAOpeaewaKuXkC1EczxjuNihrOH5yyKy2YgWgd2Ndx/nY0ImAwGC
qwv8Anv/7LEjAKUOsrtwNw+6wQ0cJk/rQmBLEW9DBsRd0wc6tMdlqGKmHf0aVTcapOGN+c/YY6iw
FtLsvS3SnO0ANhatdADLJCrFd8Ozur0hQtpT2uM+d7H2qNXbWKxFJou7dPZbfdUaRMLhq5Zg4a0Y
O8whqgzDDu3yyUIhyCElbT14JwqwcAnPuG03Fsd5C6siFgDbsKsUe2gwiZiDBmp7ZH1xyr1stmw0
JqheHG2eibZFwpiSScT99KmLSOO/6/axPq7MwyPL+OmsOikrVKz9rgZZwywzgGIh0V50NMWzNJB/
ZNBxRHWG0o7JP5V/eDjncDYa+52F2rCGvxDKOj8wAC+PHj5EDmjvVaEIb0UfQ0M/gQN5MrQZSkpY
S1HTvo4YzBBgBJoHoASF6SLYyeqmQwNAWGzRUr5zJkNSz6HwgPNVu5brlLOnQiLFDf4V63qhdOzY
dSsqHMhT9j6Kvt2osI24Xh+2v/1rLSoURSOaBdRNDizrY39MBbrP2sgU6hxtAFsOfh0L9Dv7+Qp6
py7yg9p2Op589TO1oI130GoDvmsfg7R+LAIbsFKTNt3TCCmDNR3G24wcXVsVXe1Dr4pMx5AEQFL1
rBUr5TKdALBNUwYxqFD3h19/rCNvBYipuc+5xAHX9VNuYNDD0boIjuJkxnKAg0Lsqq9IbdgqqQCe
exMPmN8kGA3RAosXTgWVFRkTIX/gLhgUK9L92mb9MJ5FxS9EFEHp8nh18Ah3zXUu5vzWe6jRurNl
Zv6ETtapqMd0PPorJL8AxxoHguKQdSeyLZ/YNIk024pmKZECN3dXlEbAUS11y2chRdQZOlRj/za2
ZQXQULlZyZiP9xk0NheWJ/nQJhxcVgNynrbpoyPBvggxEx1dnukYtLDzXV894WjQ1naocp8sAhNC
DAIrrXgzmozzy2zZGFgc4UYYOJiweYFu81BbUjZ+Ebkf8hu4YBhQsv5aEhGUgKilxsNaf2DrA7xj
0bL2qe/2h2KwM0xQk7I232t1ycFL5uTJRbdu/mEsK/Una5KBY2EoBvBFRE41hi5q5wUTSzadHejW
VTAVytshndpPi5+JbJ4LLFR4nxq5L/1lbc4lkAtZYFYCmzGVWMDVJyMqYDSw6qHtf85qV5jWpXN3
zmBArnoKXDcr/Crd/OnYcZYhmNMBfep4y/nLak7RIjPNRNIJhHfqpi8cu74A6GK99GRILT31q/XT
R6uwMBLlGsiebEoxvt9Pempq+nUBRqR5p16+CIftVnLo+qytY0CcE4ZtRV0mtXrezNvQtYnOE64/
c+zwDcBFSEsROlqURtYHnMgBvx8a8q4/XidSz3wZ0Cbn2u2//Kzy2O+NwzSiDnbDBww8LpfaK4Iq
x4wv7gd2zKdL9TDHRGJut9O4naRxzvOThXpZgjHou8+qCrfWyPzlDrFoEIXuPYkkx62dfrl6wgSb
aa8TuY9Au4bq2luXxfplPMIEwuyetfxEGNBN4BOiODftafSvhQbBoZzCupK6K63rO9o/uSD+GzG4
3BuqpOGAgLVAJ6Qt8/26YYSMJ/fywDdSVBgO6NEDQpLqDnOxhIZAVf5kLtbDhEkTJiX8mTSo2dF2
uy/gLSDVWcHaPNn9cet2ZMqKAk+kHQo3EoCareG1RUGpyc9ya9AKuVcLQQr5m9epbp3w4jjE9QxQ
hBV5aWxEsm+vigr1ifG2O1yFeau6aLFMauKyWgPOIRbuK+Vnrv/sDBjWtjp1nDurJdDiX1JYgdPg
CH8tSJOWlq7IkTUKxH6dP53+g2DCAZmrAdt4q3hW5YyXagUzSMpmdQCnUpJkK9BfIgtyKIJ1TZ50
OfBKqUVG//fQWdT8p648tigmxjoGxKkqO+sBKwjv2Vx+NGbRx/y7RoTRMHdQ6B0NITP0lCvYCSZs
K6R5XC/Gu44pHeov5LmliBdkz0GJlNtV5sl7j0RaqL8RR9L1wUtzfAT7KoIpInUhR4Evx0CNpqYq
nEog8xh7cojL2E4L0Q3Qv+193j9XECEoHCNejenOZkR5lACAcSZMfOvqpVBW6IPe26JG1H4NTe6N
4erbr8BCwwHNSae9qAcgD3Iz+xg7G/pSPCvt700/GF5C1NeE6sWbvT2Gu4XbB4WjAe9rAUo6US9P
FiOJ5SBuqLRG1wt9ixjBM651TIfBHHBhkrYIzNhAJkBJkoOygaot3yjz4XdNNfbRoPozQh2YEeAg
TJl1PR1aTEFxw0A+GADmRHNxhMCq4Z3gvGOPgDJKtKHU0E5GHQ9jBugCfTCCup9yGdrrK+B1NT+j
gTenQNX3borAViowhTMBFIeY09lP02VCkeqmPbxIDQozBOKGmJo3063yo9VHlMEMAdBuaQc+mGkK
WxHABGNtwegqEV1gm+j5AMvDLOJpcIHM3B/MAn1BOoQKMeVmSHwgHYgfaBGf7Sq09suMtf4XBdJ1
iaeGCnkR1Ag1uDFtH3fmX6mfOQmBZyIkeGPkTkdrjAYbzpsHJLDcfHOHeF320KGYnWdIKVfTCYxW
c8GJsymeR22RQhFV6fA0CzorGT5cM9Q0DJyQyjMG5ZQHIgrqY6yrSH21HCyahIMg1KRwSsT038CN
6MJVnbY/g4fuZ/WFpgR8FAGYHXO/x6Dp1QMTRezK6Vw0x2mmDhAKQOFV6IgEtDHggju/jt2nfAhz
HWoJJ2UEwj9Z2JnE2AUjRKQuEvU3jI5LldVj5kGL0A1GElTvqkD3vMx0sb8lx4TOxetKnHcwKIb+
nPdH300NsGFkhFK1Y5HyArRPTh5BZUB1Ieg5OQpSKxL8FV1YNcatcXHbTIJK3YnY5dGEA2/WB7x9
88C8oMdwSfvAXJeVj29+6H+qLigxX/9dXzYgQTMtfjU3XL9cMAxMFtRuJlnio5dyKXFToEAwkF7m
WHttCsws0bRgUB8ovgNhYCzhNJsgOpskerhvbFWcc8AhB7YkPVBRA9KVe2tDR4LvNaxyqp5B4HC8
AKy3baD5JR8j42crDgtJcFyBhGKZyeGBsxw3bbeRaATLGGPlDnB8gWpc3irAQUc/nyjuHRkOFdrh
nCFyCzr3J70OWZGsCEP6Pf+ZSTKgwTRBUwaqCNAitBqTbiIth0/QFnyQiN7G3wGOlBsFdwgBYwDw
DapcE5bgDqBGWHgAkgphAegE1nhQ+X6sU3c4VsYVaRzuyk0L/A/RDttKUHgEK8C7YRETfPleTxz/
GU2IrmfLDEwW2axNOhdJ7lS+ovTHkNSSe1O9zjDWgGDh6oQDymE9no0XxRNM2jUSNFpqqmzDRBE8
JA/8Kf/Rlq4hdPGRZ3moDyEQ77L5m8EKYRgUgmjkp64RN+zDZsdqeNM0gCGYi9YqgWUNuK4xwEnd
xhIETKyJH2vjG3M/xzrbpsRxwCsy4257gw+jiVHo4sa9CaPy84KSp2x+ufx79EIAnnDpIK9ePeEa
9eqjY+/Ieazab+yECbNJ9th7B8nZ2V6bERjPdz5keXeU7XtNHrXuQedtOMonG4cEJmY5hjepiVnc
sC8wefXgKnBoKiNg4FW082W6mM1eLpFAjOTuvkHx4vUJJErtNqq7zFoweXEO3N5z0D3G+sLLPeEP
+zd0sFXcOw1tHJ/O1l3idqhDaW07k52d5QlBFTFXzEkvD615zhFHlZb5qxm17PGdtCGx97Z86Q3w
27TAwbN7GFpaoOZV5X0CtFddcoHvWmxJi65KX3HaeEdtf8UaFj8UOtp7xQJ4akaAPICylqDiTUFf
5VGHyKvQ89SoxupE90qKmjSSMHXpLRbO/VOuImkgsaMr2TakiKe6+y2Lv03/teBCiKl9UV8aH9Tb
/nOeFlypECLmZzmrkIGgHzhVE/nYfYFU2z1/7Ls49S+2UhyVOha7NjwdZR/5828P+KwvtWxbl1gR
MDosN+jqBgauG3KUjTj6I7x7O2XVeujZcw8Qp3BJoltFJEqGJH92HQHZMocO5MOtv4rx/3B0HsuN
W0EU/SJUIYctCYA5U5TEDUppkPND/HofeuMau8YSAb7QfVPvrWirFyvD+FacTYdJpa9gSpyvOXoo
fAJdMhaBXblJ+Tnxldupy3UtnG2rXuyx3cT2cO6Th8W2d/Sb1ioLpUU8N0LrXOdUJoV+Vya3VBx6
piSx4tAypsPDzP/l4lZXRykw3FfbkAtfN9ZSU4P6HAyOnER719Lj1F4nJtZTtYzBzk7XOZV7nt5l
8uUrr6gTV83ThTpqm8AoD0xXQeVD0SiR8a8tKkhB+2gCWLd140bNOhn4ak5OcjYNtwi2czW5I2Ui
LOBs7F9ah/Jjjn+CCt1LfiqCf3ZxCKS9Jl2ZwrmAcmmSXWFcw+6oGb+y2NTDXsiaSwThoiFVr6UT
pEsdOLFHINSApK6mRMjBB+wVpAzgVFm7m3J10egnK+oXeXqblSverYXNO2CyokQGBa1zzWt6Z7Dx
Qs04CW15mxvHZD6FRNKqd31AaYkYTNl0nG3zZqZLjc8q83gyfVow52XRoiVi9Nl4DwRAWb0PuWYo
8ox8LZP/rgMIppYB5VNcnZYfVNIg2z/sIddq706wy6fnzJHa61cn2M/ZvhafbbFSuRRosasu5nJn
oNberD4nNmmp7lUVRUROsNdHpfsk8aeQq3RiWlUCVICsdWAzsD6a/BXhAbTuhnNSo7PNeY7Q0DZ8
pf0r499q+DHTs0nZk/jINPRuXcrQ4G9RBNcjuzHCxxit3e8ITm1kByXeVMZaiy4pRTx0rjs0oI6t
zZPuBgu1KHiJrv4b5dcUXGU5At1Z8sXI+Eyy4antyqLAabXH2FzHePQmpLH4ClyhHEZ5a2gXuWkW
TFRYhTG0N0DNqAKJjPeEC7e0vb5J3BxwLK3ee8DWmfcYKI9aWmeIP1qOo7GrkIqRfApGk5nDskk6
KvH71OqeMv6U9U8RMoI++DchV5hMkIVwcDu5XsQjolJ6iTqDLQuBkTvfyMTapodqkLBpybUa641d
tYso6B8DpGaCOcWSVvFwKrCZOSW40xCv4zBaDWp+MigSq/lvTPaYgXxcTm4D6Nd03HWafVYNfaGC
pylN63J0wfBqqFXB3kkYjt9G6UWuHeLuUxvf6+n+quyl3DlqbckFrnikJ9w17Z9iutng2yMrfoTp
1agbhp6ZaKsasYVIrqIH//ob8W4pDCytzM3UduB/O6WBba1HP6a8TueUOhj0+kXefSvKe1sf0xSn
KCAUehK7g8HJ9i8Qou6Bjgy6nTwSYgXBe2E87yZAXpYyzLpEoKWxkwrLQrOQn0UfHeegfOTUEuO4
kFu/r97jV+X4Hb36C3UXWzo3re47zTmQQN2qbNn3jH3cKsEhTH+NRFlq7TdDFLnZqbWab2dg7lBY
rUdTelMazdM7xxvkXS22+YCMaAIizm+Dam6HeF7IA8MO08HTDX5zW67KNl61Gmrt9i7l69mwFzbk
8SyBUpgR9MvozpVGg3GsxzfR0VBAMKjbtgZtVAc/MX5SWJUKkPsT+mzhiJMhkoWQ+y0pv1oEReuX
wVcp76wKgeshNr4jJbvCP6DYYwENf/V0mELFn8J+N9JkmPDjMyorpNFtUXrDUPEddctJ05YCMbnO
10r5EuGKM2O3F7kHab/KJtsvLEIb7btUA+Jzz84pVGPQ8eVXWxUYyK4i3+YSGPRDoVM36G+izVYm
eEBr6t6QN64JwOwkR6VeE7hLObw3e1wNL5V0iH4gqhYiQvKifrScXUnwUWr5lyOhgkvvjR16o3hT
ej/hyhrifZYih0G7OQOjD5WOLIQfrRJTzkERBTaImOUWIB8z6SjG5DI5gg6PbVZVlqeo8Q6aLXbU
P8YhuzWAXRkh5Xn1y8bVnt2+qt0kf3fybxgFW/maDe5B4nJju1q/9Bg9B1sTcnkr7MjXx08QzdIc
1i+dJYeEpOibrITpbttTGl5G/SuIJIAB3UWlRUPf+HL5z6Yilqw1gLcZ/RmIFiPr6Rj1sYB3Hs1o
OU7ygVK5aW5RBk+E7HYcxW8eB8mCuFMwxm5oOEUShNHBpPktVX01x2jJGRYEoNnN2xnc1tQvaUhc
eIKlra3igcUIqW4knTvQ7dZC9gXlbKN8BdNnQYRUdgl6+SWechDDycbfmIN2O+p9iox9mdib1wGa
VZh5oP1p1Ix7L42nlC6mzCyPsFl3hlw1tc96YL5oFwWI8uTwO66TzciSS8ZzokBOykQuITRXtOfc
UiXNpX6NatbhaFbEvnc5+gvrnIDa5rADVbOFXbwy9GMxIAEpQha/GXkMkQdptIFWaz8rHV+ZAOBD
k6nFHxK8qrMa53NXMyykRAqgnWcgHeLTR8QWOKGQtoyLVrc3MmreIvzW1H+2jaLCD+tHrb4FxTnV
b0n1Xms3ZLCFgbE2LNFFBLvSCXd2FLp5+nTya08v0Ytwoxf3lGUUoAcmXI5goKWjb0ySEfJ0i5GV
6k94cXlOknueGF7SOy9JcRpOj6SlEzX/UvOCoRix5tIKvAwcC3Q2TP7lxF/1SfirRPKuCWuvyOjU
SSbRRzp6+VdlkFyZrZTXHQxfPS5bw6Df6AAuGGxkbxnutOhkSuh1T0HT7Jiom+gbTd854BVKt5Fm
IO0EbHOao2VTPfJI9XtxHKRnkvkzveCkxStd+hWYI4LyV8uUd8WGZqPArnquzUn5FpjDa/qRDl0v
E4kXasvMUvshAScULnff+DsP4wo/H2gsl5t+Z7KfNxm3KKkpSEAkGB5fNkrMpuot4I3eLu1lEibX
2UmCU9tqdKPksXiRFSIIb4ORC73qbqOmIiqNLZ6xouepHQBQybI/Av217DKYmZbxHcvACV7Dl6Fb
yqF6s4mrWJSFTnfbMn1S1EzZQGHJdmj0cVlBxa4GRK68lModB806qHHwLcnQMobWB/tAw/tS9I60
cPL+KpWd7srlCHxpAlzLRaQt5agW11QMEQFNotx2s6yvp4JNYiRxwKcXiTsW47zGQxj6Vtpn7FSF
tim0uh9VBNR7Y0/RUTXiKjngkSmphVSJcbzJE/XRS6riOtqsQ0dpta+PRX+cQvCSMWly1wapWBPS
JoHPGX9zlxYuxvGMSk/N1n0UfKlTxe7ErO5JYoYeQqKwEJL1V+ChciM8dFdUygJfgQkUXAegxGas
mUeZQxxCK4p3YUmdqNmwPQ0dHyR0N6JOq//6tFevTRXHW8L152Vqm/KyltvyIALH8pVc/s118S/K
jM5nNnGAB6Ecvpy05a8m4XixK2S8zDIKP3vH/CvaBsSlamsyaZusUp9lIE/weLK9TgjmdqsZ44NU
JMzVnrVnHdADh4N5GVWm8UpZ1bu20LnijSw/kXUWeU0QO6thGq6tKQ1bra0jv+/IubUF4wbMWDX9
KKZ9TcwEBwr/fI8qK1o0zSgu6YRDIIgUjuxeHfHtxMr0K8doU6LuhefHIVdBp8jtJW81ECcik0uc
U8q4FbaieYNS1Z4TxJGv98WfmRnJThVUyDyhvAkyhUNumgpf04ldnqKeAY2EJy2VXDdv0BkPe1AG
P5CKp4SbB7CKPIusdYJFlFgnu1QnF7ts5bVJWa37QQETzzRgo9SSdvowIBybg9qrVaU7phil4Z76
dmXb41erHknNf5SJPt70apyR93JovwLMXoLvJr0lBhvNgCqnXgRk0GWwW+2lW1TS7DLIdYt/mG5M
S+wWo4oOMB2n1To3rHnBBw190Vcz523d8yjjTxCjhe1Goe711JYOAotObO1e3p1JlhnsYblKxbWP
XiNUtoM0UsqWu7KvF2H41FBZaBHkhzGjaYsBi7R5qRTj0YoKNBa01EiqjRb1qdKjeaY+8kqK4bbf
VLgdfUVKmCiL4nuQDG9unyK0UEjCeyPOrrQCPSd6m+oCB5FIgMDgAdVIZVa/E9pzgi0q+5eSwyQB
6qFLu4y2MsJ8o5XSckispZieFdIJFVt1YVTLZgajGK+yc0lLaWFpp+FlaPK0GH1VENuLAhQ2L5VF
an9a9VuKNDu1k80QG65w0p0YO7fsdopIwBLQ9IQkwpTZvNaayWuxfcnpueLGjhUoKUbj1hLj3s8M
DUSE4mySPvFmS9xiqV8EQvOkUTmO5lXFTzjafy2lqZ6jd7EIPKOnlurfoaP1bJHCTc1yCEdW4Luj
/1gJP1g5N5mA/Ma+NG7z19nbQUCbLSXwX829A9OBQYg60ba8dq5Wtpl4tQ3tYalnuahpyd9Zd3wp
HfKT1DXCHlHxDOmWu7PyFwRw/Lh81CY+2uUrjcly5Tr2SX5f1Nar8TUPIfirJAtvjr+bEkdk3/iM
M19FeKcUxdecEqrBeWkVxbIGXx65qed+vM9xRkEkLyp6iXLOV6QQLmGE/YRvI8t1dyKGOTXXM6By
3J07I3AnBYo5d0UhIdl9N/Jr0w9exOCvlpXsZJ0XU2uMY75QJ9NDm0MSyt4opOXYvenMUZcH4He1
3bz0mHEGuoUlJnoZ0Wbb9qFaqmU+IFlNqs1kz28Jzrcc65ICPkmtT8+lhQ8pjN6lrvRMGArKrEXa
Ru91Wa4re59Ojt8lkqcPtcuEKlARbW3oudfn882hshWsy1oFYYh3TCkl2G6h1v3Ksl/ztY82FZZB
m5ohz63SW4MwXami9zJq8AgB4MjtOkD0jcveU+NpT4LUp9YBOYTchhYqbqm5qh1NKQCHVWirNI68
SK7XMQhkG++7/kNN7wHiGmL2FtWQQpwcbcBVCT1xro673r712mcuLGqrem2nH0ZPiSLGUzjl63Ag
fRmwqAQZQnpyGYynQCgmbPSpJ4eHmtKF/nJdbI3a2bfz5EdhC+EBuWKA54+uQsUyxcyn5lnrKnC1
XnVfdJumt2cF+9g0Jb6u0kMxMFP/aVD3G/1GGZ+l8ZDH3xid8qSUviGuuvrO+WKbn7q5jbrKn2rc
eKjHQ+ep2t9J+m/ARDILLIzlb6l0KxO1WjOeQ+gHkbS+zuSMOM1PrNmVTgc8s3c1jaQlNCICKb+Q
1V2apB4uMBRp62n8lOxvGsONPj/1QlzxR7qj3AIiIKApXB1FdahfB6q5nsNmvo1ys6x/JT4/6LNS
0I+m/8ISlpp8KkVsje4vzkl7JZu3Vv4lQb5UxSGB9TKzPXclFpfVPKEn+7KGCIHOJdfx1PEAzpr5
Or4KFdJZ771Gf8eJyAkfyd9FpTKIGznv18wwA7O8O9qe2q/FZCZl1046dp1BxvRmpqhssErkYHbz
xuHiq8S5hqgsBLxe70XNj1GOy6Tfz2nqlmKVJwT1vWgUECH+WGZPEeOXpO2NwgsIjMAhiAQuYbhf
VPNtytD/5U8rn6TqZiCWN+pbb17T+FcMPyWQXJB6hnaYmq0uzsr8JVfNIoJLK/rJLadqkWZHmW0e
dBhVDbrr13BTt8FCMoEIEejA0/80FmjW9AhQys8CuT0UUZw8q7z3YLy79NoXV1JS/bHOF2EzEiUH
dBqOa2Gz1j4t+a/pAnQMjyY7lmi+X3pJdWUaW+h+CTtmWiirVG9coM5hAKHXA7TAyGUxar84v2HC
j/mZoOg0i9LXVHlfYkI1wVmE86r6V4ztWah9tYhjEpC7wA9g+8r0FEGk5bycOjzm+Oy0Jl90Vu4H
hrzP2nrDvLgld54vDfehe1jtSqoPfU2aBFUKrqHJYZOMb7J6VNtbAWwbQczw/eJGtLRNbXxn6FIr
Z2eCXTntlyq5dmNRVQLV998FZ9Gc3DsTKXzw1lNs1+CVThSyNAd/pAjuX1h67c9z+l6Kz0nOfYmX
WzXFNk+nNf/ZNTK8HsY10X6yei1LYhmhuJlOsbkKapy5L9bikXTzAlBxjlBaUmf2pqsz08OmcRze
xm7cE94BLzwu8gxWOJIPpfIdm6kXV9siQNt6GuMEBsDc5LnCkhOLpDtRwCxLW0XFE6y0wRsmsW5h
sOoB6LSUkMPjbqIqYR6eq9H2Y/e2qx9reBjiYnUo3sHXJ+zaddT5cOIIRn9C3LB2czM5H6fpO7Pe
XsPlbCTQnelsZVB2Rf5ppH7VIGtI6hua/0o/MOaetqEDxLpZ/efIBpSMCuVWDoFz0503tYfzpK2G
rjIGkEqQ7xwRtQRJ8T4TIK3i9KHOmFDsaPmxYH2WpWv0b02/sS12bXTCqlSYe81q1oq6U2cfg3s/
XQyDNqy5GvI60w8GJH5n/0teWTABTjAHEhBed/pFmmSAuA3lLaNl6KKPNnioSbRM2UG6xqmKZN6c
OaYcnNGPAUi2rfF8PdPqzULAAXriB9bN4vSkNYzCwFPHS46FULa/TPXmiBCtaOgFIAAVAPr8gVAe
jGM1ZddQfaLO0yEaJbAmulG+OT38yEhTpGmvYdRyCd6HPTFhJN8oxb0pe8JhURopn0aId8x+RUXZ
robqZhJEPZZ0VUL+R8oLzf7VMZ6G+gccVYU1vW37AvSH6neq30R5z6kKePutvkiwBQNSt9hSeR4d
Q4BmunHh6ZCQEBPDc3A8zSyJJ8uWdWWvZ5EjCJJ2M4qCIdoqLQC8MdFIhl6BaE4yd3n7XdkueglO
upvEUpAGvyuY9V0u5b5yHb4D2N5MWzvQ9+gRkuot0VCZME+itD9N9VcB6yOcmjYV8Vy8zeSVaF2z
/TTHS1X+xvk1MTZj9S/PP638oxB/KZVbK22M4m/uT7EqvTKeKxG4A75m017ENDNUD3WC8H4lDaCU
6tIE52vMnah8s/3Su9UwTyRBnNq4WCj4Ux3D18kuUGLVtcI3OzxaKOIU/V2VPeAVp1/r5Q/TPosQ
hqdHg7pVsfCUE+cafL+sHRRzmbSuyL4cBYIKtLxOnlb2aSXn0aq9tv8be45D1PJNcXTaXS7jx0KN
X4wLKT4pyAH6tEKl8qfR7Qk0DVl/qoqHUp+ppIzqkeV+lbnQsCQ+S8rWoVCGxUQAGBuJpwyPFN2F
0VxSQUxEszTIwa4E9sGzgvui/QoMEiVmr1J2Vr4SBQE1P5EODE84g91wHHzW01uYPASUegQtZW+z
FN81EQ/tieCrjdaylLC5T36H6asOtnK/Tum7dP1mGqQ/FF9d8jTDHzwwA38osK/gc7PJNQhRY8Ww
SDuRwqTS6Uy3vNiIEYtO+xG2pSshRSxrFqDF7Rz5Ken3lG+pjLwLo/P6dVd8E/DwsrwTHiuwfy1M
WE9QH9R4q/ngQMagJcesyAGMA3ZYYP1pflrlrdAXcJTysOtQGdR9sRziXasf82GDm2aCw26WOTKO
ZGVWhxjXkrOABcWUSphHr3i8HQIa2rey34zGQc6/QRvn72BCmFm6RApQo0II085phrq0jI2iPRpr
C8rptG5teShGh3qD9LbR33IwPC2voHzyRStWlomlUEbFxhUVnGKqvRm6bFqXhfcqPOWnPdzxnSrW
tzqvpNcs4Ict4Yq6jemlaC+9+URZPKmKh5GkTX4ARzL5KHGa8ANqBf3vxYAAKLZI4LFmR8ZBs1fF
K/0B8a/YWeigBig8Y4z2BnSLzRlWiG95OsO1zs7N7pFzEJEiDo5AQNh9VwA3kAgVCxVsyJl/4JoW
5XhXksOArWAMkDz6tv2WURtpFsCJ/TCbxJNi0lNsT7ZXpcbXTp7DOO2Tjv5Hp7cl4MScVL8DxTRx
WcjqntS/dVK/t2O+lJGxSOgbs5DXjLR2pK0R2l0B7NZAk7upQjcjHeWhpixZ9MRnYOHyLJI0csbV
MveNRhVdPn1gmCOag+XSjI8m2MXlxSzeZJk3RcvZKrtc5YiROVDlh0a4uk6pHtXfIJv2LHhgtL3g
/cXMBJVuW5OyXsBidfbzla1rm5c2ab/ywo9pMGWJvwjTYeEJ4V9zUGr8D7X5/X9kyJr28yUSc1B8
vfxpA6QXHxKx+0KPViWCrsp4jzF9VC8s2tkG5KSBfraX6XUvYHErSyTLbtA026BLIOQeXe9XkrKL
g3KhKEhDXgJWXqP5YgJwhLs9iLqh1hAfeyfb9qmMAxp9tUnYlkAy+57Qikb3KPyi7lTlLytY9REt
OydyWvWecGLGVSE7R2qTm199CobNjd2Guxz1XNp4avJtIsFu4nVPwfDyG47DdjAPufaXoG6HxEyt
wZcVyKpmXFQIe7JIrAft2A23LvKSetNovuIg3wTTQadHMIqk3fIo3mTqh1T+5rlNm6HD/Ox78CFM
Jnns5c2AwOpLNXaacZwEHTqqxteGAuYWB1Fcm+TXqp99hN4lY8PZx5xYgfkIEFdq23naBDIVMfa1
RqH9Q8/YY3R1fMbFtciJ9Ni1CxvBNvwGZ04Q30Xx2/SHjnPJkg9xzY7BzuBMuG+HR0AuQt2yz/Za
dJyabinAuDV+HVvGwahVlLvMZNlxEaNCL6itxwbwd2EIqMb8VJOxlmBLnyqswVoGXvVA8uE456lc
j8qnpdA3mNAA8C3tUbVcB6FlREM7dOsM5jJ6U8Ktjp5gdO4xxGtE5Cz6T3Uv8+kEv5PqtA/OUY9i
bD0Q62Hpj8DBdDdQIyAIKQ551LE571ZxjmianIfT+rb2MWUfAJsIwPC7xPAdA+e/7g7J2xx1m1Kf
/TJpPJtaFp7IGTivfkW0LqGsIvpvI3EQEiW0gl6oYcxiHzcZWrTo3HcrG39keAj6T4Bwr5B8O2DP
GIdy3gbqpsYMWfptuau5NJmE4cnaupqxqgj6gE0u7UfIptE8hyHqOQ3MQd033UnSUJw3ErTqWhvu
lkQXZSyZE4Lu9WeC+rAD6hzls8TDGCXvNVRfmvkBmvuh/MkDnYOejV+vVOraKH5mEPkpDe0EuECE
se8Ud1ytNs9rhBvJYYQzgL+8zVSK0X0t46b1mUajYUEB+KngZzoJdrB0sxB5Z4eI7NCVP/TRofRR
cEdk5T7FGdQ9ul+5L7Fb/4QQZ/DharcTXP1thGp4WE+vfBnD02PkgrxwXhjahosxU+poudvBSU/2
VxdfhbQKcl/rJPy4ywb1QNxBRnZ/CpeWRdYr6y4kWUY+giCBD+xbvLZdd5TpgdSebmbYS/nKJn4k
oUzQxx2jVN26OE3m3TB2abnuQLGSchWKrzQjysTkfWDmmD5y/s+UZzaocGy6TuCg40CM06zh37Af
ofNAwFllF0f/iKW/FMvs1PCu+tCNmEYd9yZCeTQz2GN0c98p33IMSssM9csUe7PyqxofDu6SSiGe
wXFFi6B7z5TghYaMbshhe3V3RPaQQKLE4s+UL0N/mngex/i2X9YJ51hV26x/cVhtlvkxKGU07rt0
TWZBl1L5op5QNjMqL7QxtcyJRH+Fu7jIO9g/e6mGyESMRajFywaXuq3BYpgfkYkimhMUDJ18IfYu
MnhKLu7QZTmuc4Cbl0E2k8TZDH56iNo8A+Wah1Uh1b6EF9xxTvmQL3vb9qK8J/eGRslutvX4NJXk
FhqfJDAl2LdZJ1TzCa10QuulU0pMwlh28o6KojeLlTYDReQnTIQ44LRFDN1NpavDHOOIsccfUZCV
vH1NYXqRvjszUCGrEdMeis6tin2qrklImjtv7Dn+PLJHwPP7CyEfhUxkjPqbljuClEjy0iMWhdtS
CqGTfVFg6a5OVgg2DQoYfV41zcayVpQn0dIq7tSMdOyJoJjaq+01kY+KsbRwgdF+phccFuz3zqHe
XQQfzrDRbHK7kAKfbGdF5R1DspAldbDEaTjpKN0pKo2DXmKGWNrNScSbECQu9HUJFBJuuvB5mpJE
LKc9aSiyhWswesyjdO6aa1ysGUU8oKkt+NnHiDsXgar55cw44p8WqSbkE4F6Iy5Td7O6jRL8x3ul
QjZIwDsF05cyoVhFFYPCYcaeBIp3HMdtce1ql0iOYAftDJurhy53qS22MqlAeJvuQ/k+otmY0vsk
73OQV6+Qd2ZIPNlXxq9GsUUKge6cBMV3uQK5neABrdVkbsk90Eg5Yr+Zu+wZC6/BJtiusRB0sZch
43ei9YzUVlrT1A7vDVUKx2flUkilw2roNuE9eLfJYBOu3L7r5WeA4rfZaBlZFbviiyNNJugET3ru
xvB2NM5fmNfsn/mWbeXRs1KvMzA2jR9y8sx66gTSBUbntyp0V1eGlYSlHjkh9UUwWsvMKeH6CtqG
XRuQ0ObqAwRceWqKN2y5VT+4ElLgzrgx7poLeEaV/mGwCfvjmFVrqO8q9rV7gQykG9zwD152RL5l
dKtZ4eRgxMyCKxgKZFSW5MFhlQm/nN88XduI25YEXcYDdzFfzha1MS8VMWI3E2qE93fRLBXhpt/k
QPGKhduS53aKAdmRJf91RwbWCLK8p3WCfEhdgloBCXX4aNsza9vYkkEjGKwDJqXSqa3nPZ4bWF7Q
XlAV0F4Kow5jYwKe7BwD1NpQrH/k6kzL0HYjrKqFdoXxxbQ3IM5yuw4pff8u5UD69rsx7GIspMiM
CrT3jrqvwi9z6BD8PRr5O+QACqdVpCQUHvu4/pni7TA9lZwYL3vDCYNnF1itTm/Uac42Llck2ygJ
Fy3bG2MJVRfthRJ4DdFTw64my5CNO3NX6QeWJBhnYvjoqol6JQ+hLZc5jGHVnctwY+CLGjYG06oR
O2ZgN6h01WkbaROBi8Kd473qReYWIAB+DGmnoAP1SwxNP4gT5uwQQ5ilG1tQOfnhM2kOyln32jX6
cMO8gv075aL8mzqPZRVc4pLckZXW7uxyGTfPyN6Ybworr/dgg3fg25gyKmdh/6MvlgA1Eo+ciQ6R
wHjFm4emSNEPIFc5AFW4ruG/ZQ/vF9lHK4uafnxa1sPUSX1x9d616h+bmKMzWvOk8Lj6nZ/ob6K3
PbwU2aHwgCyZImfeylvXn/HiSy1asWX+XhyLd/tkHnvdt7RFAfmP3/uvfZc959e5DM2Og9/uXVBm
pbtr6s1wrg13cfRucm6lSJDnngoNV+wGga2GEGvB4orh10mnAuzU2fqr1thmFwtPb7lGOSjokiy4
ON/+cLKV+BLzAeRUJvCQw35ryKjtP6Zf4dyQXgNA8xb1ZD9jg8AQbJ+Is3TAbAGKXDa44tyk0YWo
L7VlcRmv3TvMQv4Nf4h2kFRFhSJ9xpKwau1jYGyd4Z4D71ExrAemZ00ubO+it9CTL9r0ItLziNxQ
+rQ0zwohEnUaxPXAak0HV3CHpQirSnyNYpXCkM4tUZTxM6jRvnITu8Q0xfUq/apB8Sx6sD0ch+np
wBpsiglKWguePeRZIg8rI30PUqD2zEF3iURT69eNRkUgl6u4ImwOgq5U46ui3i2R7Iv00XHNoKXN
zfpDSydU9N9Gq+2shjJsSl4ySf071A+xBbjZgAhwWpoKB3y17A3DV5t6M5avRg4ygEiHdayrH9mU
b/XGPozia+T+yOd6OSIiLRyJY1Xw2gwEXICu2oBShD5vrrzMxFhQh9AkKsY7YhrBbHQoa+s1p5Kp
ELlGJF3lWypceZXfe+yWIKZBOR1S3DU5n6BOvQRXsw0sQuKqH+nGdpSMZyVJW62xyV6wlxGi/VD/
kgo+7wwDkp57Zs3DJflaaB9V1lqWrcN0XyfnAJSjy2lHwf9D+zw5qLx5cdKOwTMWQqPGeachU0mT
ponLGnwy8VdiVQtjwj1Umwss0xn5TBCGpkxxeFWqpx69TWNKD7gSgZdz8OsEBCqAJjM1awPR4AS/
uvjK9c0g8H6sOkjTLCKv07gE2l4D74QMFtq2A2rRlXOL7MtQiOsxtkm+lWqb+A4i/L5TsXWcfd//
mFQGSJzRFETzcVI8GMhFjHG9epE/kZukGHJ6Wkx3Koplq+AXkTCI24QYSnx+Cj2p/Ozl3jeBOtQa
vOXihGt9/qzmDgiNfE2iDRo7gidcRSYehveQ8KQSiX5vIaPh97R+BWjDmLXoLar8BK2CYh3s+LNT
10VwKPunWmzlF4+W+4ms++SmGdlDlMcOWd5LGfcCGB4zUhZIT1Pb8GDk1DnDM+5/FRNf9KmaW5rY
s9V8l+17AOZDA0rgQTuezYK+qv3XRa6eEvh0U4cCH6T/H2nnsRs5lm3Rf3lzAvRmGt4rFDKh1ISQ
SdF7z69/iznoVDIDEaiqBrprUGjduIbXnLP3Oh6vFew3EdxaBCzI7uELYb7qS+JhbbmQ04eoPjdc
wIqBKnbX8hr2rFPNHc/MJUxDJO29R4IwuH/n0N6BjxSAiMqJhXYARwYBmaWaYzSaica73jSwOhrS
tc9owyTxWTC2QcdNrGT0XozuJe2XCrrA4tCX6wDhFbMk6cApgcfnvYqjQAc9d27zo5nDt7yP0ztK
3E60dGsyBCn0s/Kp1olnLdv6yQ+OfraH88ZPedeQXA8ZBqc9DPnaZJ+Kcyl9asy9QQos13lx7PLs
OICkFPusy6tM5mA5OqTTO34k/zZG1qtkLpTbXeGti/qrIGZttKsi+1C9O584f2mRWIGGFhHrjYJ2
rmGV0MStCqdXX0rVi1b8MOQvjFuNh6Rx52ivaoczIl2n9ipFJ1cc0nLXuI82O63hrmLrDX51rn62
xSJCCNQ7G64IPB7DaZuetMqf+uFGD16EjgJX6WsbHxFwTSxiuLKGigoBSm+LvA9sMn64C625yjWU
xHRfvDmitbIEa45zrGchmdgolerUVuuObUCRHsLqWAsKSt98FoQnzVihu5kYaj8LBgETeW9iGWY1
R8dO8pjqUISCG/Ls9kROtx5sHUGhbvJOljaewMXqzXReggE0HL1KQLvU7jUzdra5dcuDMeh+Nuiz
A+NhSEGHZK4DBWdW9RRA3outZWDsLG89qBu9BSKwiUK4wxRfXO/gIKwmcm1KwD/5Fy3/YK9rkjco
VYn8Qj4nqncSGlHpHlQkKFjF2orBOnM/UukY2Xzt2pwQHW8ZmAZoI1SDaM3Zjgl4U+KKTA4YWrb+
ZJ0WcyHC5tfi3h+gvA1qilcfVTv0P/8Hs5p5X0M515i4MHkI3OqvITBOwdiHyJ8TvOgWfsF0bls7
D0ZTra0EXmKOjKtQqxdlFmCCJo2P0tk2q6NPCsREwSG0jwZvzsoE+Xgf6y9t+VFyfmnwa5QHnLBp
sEcUFLWH3px12sYpuGeRfuAJj9ZTJJ6nHcOal5OIEsLZBZg88uTJ8M6BtWm0U9jea+4pIY8Z7rTm
jBrAJsimaiCLjpKzgt8agdbFlqhGS+KSiKG46J0CDBJSZU54WWjcFTL3nituj4GvK7h8n6V4m9rP
fveqtUujXMpEd9Njri80+ZD28jTxFm2BLflNsjfALHUsmgbIDZKTmipNB6S1hRhXTAroZK8h4EFo
E9WdRRDW8n5IRs97YTMEJAuowtyca4KpcT7NOZUE+xH1uVFjP9uanH2dyCsfcD4ENKXBpNSCsgWc
im81XlHLT1h2EozSxkuTWdYIGIJ6W5/XCu8UXze9hdin1UrCfrLUHa2eFWbXPEShtRbDn0750+e6
Z/JiKptPnbhxaylzE+oanhgt9+Y1R1CiZ09GX6xbVZpjVWp4RgayXUwa6yDbL66oU9HPn7vSMes2
UuVwPfk00WSaKikkTsc0wGJVE+Gc6VhIes2Z8SCQGzavxpybpI4lTn4pf/WUdMGPfLGl5t5B9FAM
6DSYxgbvBCRRO1F8UkAvk/TsedjbmIl6rziWKPAzboJt5APkJIHGKygwEZP3hJXtedAtjCpc4sFf
ZkRycfqKyP58SzpKLXIcCQJKhWCoTtBN5HcVcAszIKLjw5dojn1EnDM9y5GIbBfSX94/yMh/QqRi
zRDfLY1VRAikI29TBbhr9QAPVOAeLBmqlMwTNSYybstESHL3EY4awWJvVUXKo2bUc9UKt7YTvcLX
gFiBMZFTBs9wjYQGO00D4o7SKQyDLv+Q6nPrgwXAFtLfqTU5BWlah8LKD7mNegIOU1HYpB3Lg/xv
UxwHhmBZP7sh+c9CWro12v8dJ4YZw258gg93J0tkI31cyKWNwIsdDr8dL0Xdf++pbBtvJduY2+1x
SIEY3PoSgfWJKKJMFJJJr0JtbjyrnwclmX2eW3Zx78LcwL2iCKD/kpQ77blEXM1WFznkqYJwqrEd
uvm7LLSTBF5f2YA0D/cNPMUaEUEZ9ZsuJ1f93PS7sjuGSjT3yrPCN2Yb/ioOYRLpbFQJAERK4kQ8
32Te1rLT8xSI5tUwQ8gB/KyfRghUQwUOJ8GMKo+PWY9WJ1pJ9rFt+51ZrQ3uK7adL6Vk8CAlcwVj
c1gcYd1OTRIoMs9utXtLyKqX+qeERTUkcVdz2FKfAZUnoVrEATIOWpE0vebE9xKW8ByWfdRgD7Ut
cHk2UxkS+ylbBMmVvI5awvdSPq+heVexcOg0ThThKKQvOVk0tfUgwoGigbNhlCzZ4M2EgMPHaJkh
TICaJzuKeHRbvvPGlzXzm3Bp5RZcs3YWyiQHamGV09UmMnZ1Soliw160gNARmxJPdle4UqhtPzXN
dd7ZpMQ/Qvep5uZHBNrnTMrkjlujtSh4NArNDzVBKSimYNV/xKV2L8V86aR/oNLce7wYcvNlYOD2
co8Ig9dxWCOOIQ9iAJIHYsZjm+LpNYbBUPKXcXiQWF5msjAi9OUIJDLY8C4OTTNElm8uNDeFQ7WH
IdRkvDRFa4FerOUAUj9jGACsWeR2vNEQzEX7rt7IxrtqkP2zj14O4+cYkpMwVpK7SO0Xo1QmJgiT
WruX81XbQlnAX9+mJFxelLhBV31wWxtkDTEenHaVv3Oiuzb97NtncwCEPnnZD4/ic/I+0LGFb22F
+4Qxb8zPXH0IjedAv/NwUA46WiotoLI7GM5DK80os4Bx0K5EfK3YEvVngyc5NKGcXdfcQt1NNYka
e5ucOI6fJVzGiQ/M4xZzOviIL6oh9/6zJS4CbKrZXrFRsy7tfg0DB/G5rs7YkojhoGh00Wn6p1+h
hn7bcjFR1LXfHohVUnoktBdF9GX0nyqQhWCtkXpLbJysZreE8qCmhNjUD4mbTnIgSmpx+w5N7hdQ
62tu7GslePJCMMQbzOiFfW6NeykHuLjPmr0FFTTM9LkV2VjeBnP5QLwhg4FpJGofYaJj9uWey+u3
jHaa89ShUlDDpWAQgzax7KYESU12fqgEAkVmmUy1WCb4ywTUYyFKb/IgEzJcwZBm0FZtyfm+zKoX
C4g4D5aaPAYcOSVaui2mpVfHZx2lmwTLGFnruiUOdSd4x479QlVxTguYt6pDJRF6sIMlYvRF67CE
qMScdNmkFY6dEWFWg4vXpgv2RKmP5pK5E2Kdtw12op8+t8CkspAr3UNCIEWaqfu+x/xp8jgQlxCU
wCSW+CVz/SyChU6Tx9zF3d5QdYEUu/sqkrHWcrgQBCvzNVrdaRa+DKMidl8uu4ajIhOup/qwCsia
q1OrjzYNOlON+E0D4gH8NQhbvjxdfw8RgWbYrrmKOe4BNHUqrksb9/s0bt9kBFolb96I8ER3FEtv
5fR7jVA4SdvBA+wvbDz6ApIfTAB59hJyq1Vy4ojs4tVZiU4CLGC3gebhPvfxj1p4E99gyGrOofFf
Ao/DDbW15T6WJUcu8DMqik7JGGA+K/KDqawU5BMOiTrM9ry/eqI+DaaWPTCRMDrxSAZGEWkoRx4E
bYaSJ9UenWpfy2+l/yG3/F+RzPZxDVyGS58zj04FnEyrWONEZnAJ+QXlKq6i95hPwCc4oEYGKqPh
hScaG9dIJvUAbik+LP/LJxesp/GSWtUkpdkvYwdO5xKcbGufjfyjLj9N7aRmZ1x5iokoIwaYKfNg
FPaVaZ5cNOGGq+w1R1lEDHVLgD6Fry9KLNGeGDixl0ogAEFC2XDTZQ+EPCKb6j2F0LMIzAv+vUgm
vIl2um3OHHiLFil9MCYrriy44YbTUQ1PRvxTyzjCHfGQ8PzxbH1jUHylhrBXEyY3ibz36B/9AUQh
WTMObkL4tX9G3hZzQuM6NVCUBMUDtvdMJ0bJYYT+AEKauQxNZd1G74YrAezbCSgSiF9o95rIyzPY
FtVap66KA8TFI8rLBmCg15aIX1Y/Nf2M0sOABOJoK1N/VFzKg1RzpX3UuwdI/TqRrhTSv7vPmU2G
Jx8wIFQhsTG0SJRyXvgkvSv5rOunHsO3snZwZABDCTcdRhLFPprSFhs+enOOgIc+O0Taa6+nRMjP
arm2iJdr4FR06H05bAl3U2inGv8PxiUKSpIeqwjyOeywaGuQ2hvRXdV+wTIqMVQZK9tcGOYd5GWF
GDYCxbI0kK8/Id7CMuBZdwHaczMjwsAVu+ZoTj3IKdaa+iCp+gjeamd67VSC+UuxTGAM4qzBxO8H
zlyHQmIAoU+gNCkrsX2gwJySbpt45zlPMqC+4GwQ16zedQbBqX/0+qNnnkT5Z1NjADXR75oH6JOZ
sbarF4FsYjkoXAmqCOa2QtMLJx67C+/LPWrtindp/FawFbp9SUI1QkB7rIQ3FS8UbopKeA1qYsvP
lfbTFyioitCADaSp0azFKwPhc6Sc8AoRY4TvxBYbAxNCl9C8BUi8ByWaKPAj2adEw5vG6kkUZnm5
Sc05lDIhPlfmYxl8GR2GSuSrrgttacMmkrubmm0sjecVKDof4wKSlUA+U0CW995G7HacU1wu+Ogr
0lQyoKBjoz86OSiIlRcskupZk/YpyXsNfymlc8SUUrAu4sbiHg7GWpH2RfcTBWoh3MdIMqz2XVXX
jL3Tv4uIsIh42chCZW0RDKlBHHxZgLTA+CD/5OL3qpMzr0OfrLWuPmTVlg8y9u/b8KUvV47/nhlT
W38uAgjZ3grpuBe9FSonbTete2ndxBS18TZS8yqiTJcfYgDT6LjaL/ToYrsDnCHLPDmJOgOrRPcj
OfcZWcBe3GucNyg35OZhuFRzYfafu1rhTbqFN3RwEdAB+HKCOw/wXngfOafAesythyTA05bhDYB+
j5MGitNrrCRT2znU2aoJdjGhEwt55MEDA5ZivFiUxk4w95ANq6Ah207hARVA8zZxqkmGBaFp71wj
2HakMCpijFK2N4nhu/eSS2TQeZAcG8sg2gt03/l7JZ50nN2ae58ab6w12TvHwNPFpScSZWFDabyM
D8td9uBIZOrHQLbnOKnlex19sT0xgyfdW1cYB8T+mOY6CtPXNl3Gxjb1niyK+xQAE1bsShOPp7Zl
vED1as1djB1RdGH4PrQFSjFEc5PYPiTKKQ5S6GiwbRUAAAB5SzCnaJ+IdBe4Y0r+Do61aVARixXO
mrCOeUKVIjkFHApPknWQqlXrdBPVOzWATZuHjGxgeYcUzNCnbUx1rC1eKs+4t715YGxk5DQqINY9
e2GC6ZCMVhofYzL4cq7tbWxuQzk/Y40qDF+jBpxJWSfV0i2JH2uffrwPrKVJTXZjCWvWIZonSg+B
MBUhG7TRA4V57JooAxmWZJkP2DLjodSPJkHa7CUwF6207ijc4qBMxoENUZp6S+ZdR+jTWhbZuXFO
ujQtdQJwAmpl8jsrJpsLMfzZ+wY0qLQsg0dYF535NRCgq3Q20Fc0Lrmk2QkNz0lzVJThEiCNZ5my
SggstdzkoRZOoipDxEOWlkC+/MOStj3oJjYAH6j1GVyKoaFKd5KJV3Sc0Ee1fJGEE3y3uFsmPY+v
amqQvowJx4kCj6T4PnGPobnT4LS1uPlaqovr2tGSCdjbsAzUehH6oF3aI7qSuYtgKA7OEXaX+OcQ
U0rFfdQ9qzh54P/M5BbQASV7Qn7Xqk/2ZAKRiqnJsSCK6QoIUd7s8BF/ugYOo1rk7n1uIXxZQQIC
tS0Fd5XO8rA5fKq9360ir5s78SmGs4HTyyxe1Pg5yM42sm772IE/sjWi4R7wLMqL+dqjyqW0JsRe
9Q2CTST4zTzvkZvxlZclPdwUAgY38c72kBqTRGAF2gBsTdKEsQJyq1Aeg2zdMYhhQkkMfkoTPg1C
YkCveCVnlouJwnbnLTqhQHx3pKPbNnO9AZOXQoVNYO0sQ+1EIHxwuqX+tvLv2gBc9XssbDIEzJH4
QQlaJF8lQkFl3nk68kwuN+Q3olMQ3UfkaMUp/rM58jDI+9jbIYbWP1SuukT04EYa9WMdbgOunSQY
GLk6XiX6p6AfK5SNIi9o6qdkEIsLd6NJp145UEOhru874RiGtLUkEWyp8Dc0Eizk9FVCfjLbt7Cz
3Q1abt36oXlzLX21u1ebkiDmGrSPLN4V1jHszroL+w/iGnnvmuxvOOSIpMd40ECvhfjAwzyyfmTx
pwimU0CABz/JqGZ1cdfjFDaqdRr8JDHaBWuMttOMx3jqLUvtMRFe5G7REgKmWg0ZvH2c3xes4Mh+
aJ1V2bzxbpO4mrYl9U5QVDlPorKOC/Cr8xboIUdWrQ5GfSpQNl+Sh/UG7bnDg6F9cylkXVofOsen
joA5ecjiL1t0966hnXU77HjXcsXIsnxSYih+5XWLFE1LPuNkSUsWEkuWDmWxxFkFQiwCQrRMSfpC
Z06XUG87QGyYmLgaSOtCXQXtR9jfJeW5qX7qX7WxtJ+R0glAXxzMCDOq2MCmcpUPiHpLopq9AKLq
WXMy8KN4JWZacuL1IAnrBlgHCm77qTkPV+ShZDzSpWVu7dH4NqQZcOqQn30uczKABPqpNyji+52Z
xbZRSfwsLBsxkIwluiPSsIg54ZppmX4qrUD0BwMBiId5D6RdubfKJxtjtT01k7veYSs+gftXfrpU
8bLnfnICtqYRqjKJo1blWqDuFvKs8NwgUkAIXfjoW8mFbbqBnlUAidzwqw2SIs0G+nun7fkFdv2J
3b0y1i4SIHfKkWbr2wZVl/teGXwSdxo56ArO6UOvPurJHFluLfKQuIPWAYanJ9LS/WhhmX1mBLo8
70Fp+GwR9HMjnvUd3KOl3K4am3IOYNamFULNdE7kgOx11i+wVBGGVMNHgbdPZGyk7N6McL0OWRTq
7SwGXK4NsY3rzSkvEHga7FTcjYSN7Z+opKIRNQvZnqSFziUZOXR/tPjgs+yzjB59a9+Z0GjuM3UV
9wsYsGG1jZtPzKNs4iClNI+rx140H2uQJRQKqihispehrbPzDNamcwbQVN/3NeCYdz2lxPYSMa/P
9kRmFDEYTjFqdHXWDuqC7q6w7VRDHH8FwznGbZVQ4QszQ0QLSw2UnJoc6mYZ+gcsDoENxWoa+weL
l0mCjQN1lEIEb9G0J4/v0W5XSL3id8NZJtERYJGmUA2B6jJHWDIxpkaDitkS3HE5oJZnaqwNKotI
LRYr96sO12UXI36hCE++7wR+VjbNtYPmDrgxi4Jeuo1FA5lTOpUx4tdoD9ypfPZ+csbic5O8n2aE
z3WrQViTFwnmCcBLhD8bUuIvesqvtSnjN/W1cy/NjOYxqzatimZ1wuxYybz4xGBEZUwgaqmyrRHR
InYxp9k7T2b0k0b6g+t6WDyrurRsTFDWS8wV2i/RnLN0um4ipQ8Nqj/IuRym/rxO3lLImdqZvTDL
960xvNW4DxLV+rSVn1jNBVZuUj0pqsjt50bNWflizV6TbIdlKOS6zVH9Zl6SbU7dWV7qEzS1i/yl
XN81c84LfQnJamZgn5o0L+WGvi/TL/o8tZ5UabKiIIc0v16c9kIZbrhAv3/KqDat63GZVUwbpkUJ
IFt4Cf1X3A5SBxzYWl1v6nIdXEu1NEk3RVGURm2pai47vj5UYYaDMMFPQrrUI+ZNZGnrHlklB0o7
cAM41l8e8J1HHHrXf8HF2rHffoD6f3/UE64LKbcUhR/gmOFriNzWaJDKm9KNZqShDPu4eqwqarJm
6aKkSdKo7C5SeaWQ/F/zC90ZASLn5sqsJkj077z36326VFz4e1uj8rsZT86qFWjLivyZnq3I4lUg
rRx1GwQiDId0er09aVic1zpn/TmISU7p0ySiQRLzyir/jDbk1qfqhzjz5+0yfrrR3OX+mbqlaYam
qOZoLFURhI8tUBxcvs93JP/Wd2C593jB8OhO5SNx03UMveXg3Ak3PtOhI3939HfLo5G18h6327Bc
qX+YrsMvZ4f379lfGrvrXZSHYsLXGhqNaGwFno2umagAhJeH5HnRL5HMTAjDTvRPHGon953iPwcn
nugH+VzdmtBLW4Aqa6ahqaqqUS36zwktDCEHN8GE7pNTeWeSOJtIiwzJ0pSRnvqvybHbgqizZtH5
escvbgjfWx6W2rf63prlJpY7LKXyxdQmdwJu3aWOrWaSfJjogRf5xJsVW++dagaUClvfaP3iQv7W
79F25Anku9yY1rNnaEvO6g4jQvjczNIN8LXFrWG+tPeoimyo4K9kmWLcf/bVzowgk20m2XReqOSR
ZHdZtrzeo2H7+msdfWtitL1FlW4mheMRMSalVz/hdLj+9+VbfRj+/bf56hJJLmx5+CIWeDiQBX8w
bVGyrXfem2MhAsV1AOtsSsqBZ39D+RJUMmdiZAkRW/0DJIP58narxvnlXlu6xNZtmYY5+npytxD8
3hvuLMIRhXesH673+lKnNdFUOCUlXZf00d83JbHvyxoprZjbuyZFLulQYZSCvP+pGWM4U76NrR+2
tRLwnylhAr24S8yV5N3oya8DdrxAvnXFGH3pBHu1SHJpA4X+oFehQIAC+pU6lAJMDDU/VLBPHboa
9dI+c7Rl7razSJU3/62ro8/ez3TXFONBnKw8U4qvyh4j5cbHfWlRaJKpq7qhmJKsjVaqV7ieWwIS
JYmI4Ng/acXr9T5cusJpXN7IZSgKScvRsVRoYgGrljL0EVom/L/cfsF5kBC53szFxceGobNPSZIm
jnaN3PIqMHBUeQAyQqUqQCBtc//fmhjtGnWsRq08FJJwA0jVP3p5Cev7ehMXZ+NbL0azYWR9YTQm
deBd4T1I7rzuxsZ0a5SGyfr27eSSWRXp0IWcSsJAhs3k1TOMyfVOyMNY//X1fOvFaMqhHbmOrtEK
Xn5pJpyaOXVnUNnNypWyxdZ7MFbZU/HTXmTH/NTsEIyGmEin4X+cr9G1pCpUqZTUYTDdpYPCr9Ce
o/79el9vDehozyNpYQpGQlcL4RxoD2J23ws35uzGmvh1h/42Z0kSNJ2f04TQHV18V3V6+hd94LFh
iJoo65oxmq5OrAJQFagWI2koLJpGX6K9vd7E5Q31WxujuagVapuJiOam+n30lh2cQ7/CrT2rFiR2
gOG+iasbDV4ctW8NjiYmCDXTkYdOkfuzJvCRVsd6CzTuqCyfrJm4u3W4DoP015rXFFHUVUNXLXW0
/4hhFZYxJWRJer/kzbHt9hqCluopUm707OKK+9bQaBeqzEhOcoeG5HDpknpuUYkVxY196OLDTNN0
VZVV9lJFHA2fH0aaXke0Yt/7dwaSa0IVG+zK8lz5tG+sv4tT9but8QLXzQC9jkdblUllsoPh/5sP
yKCqj6xIPKnVUV+asmj6yibkI8fbpsHL4H1cX2wXp+R3A9roRqIpVWdFLmeoIB494ZSld7JxYy+7
OEamYimirEr8d/gJ3zaB0Mps2SoHjYP7lslfmDH/eRd03TJlS+Mdx+Pmz78vtmGQizXE2cGYXLUr
B7dbJ96Y6GGgx9/I90ZGS1cU/BwKG424RZnuahmZUVDGgA67/IONKca/Xg31UXNzyL61k3/RRcJI
OutaNMxfj8tvQyhKuR1UMjtCUXmrHPgE1sPcerneyMWIFVep/7Ui/zmQfe+pRq/TisO93oWFijxt
os0eool5H7xpi36B5O9QHdAVzePn+Msd5IwgmCciio9JsPZvXCEvLRzd0A3CKwpBvXFUQAlD2LXK
sF2AtuwWSn1jYV5a+9//vvlnf63YgrTW8veLCFsgsd2YPIGCt+nGuEqX1o5JKMzgXq5qxmiBqqYU
w26jnViWzqLRLuT+KS+9uazKQBcQJCOGbSEPGyB23ICynIpw0MKWOuPRyoIlL1PyWNUJnyIrgRRO
dSY8H/3j9V95cTC+/cjRAi/rpOqrYTAs+y3FW9CTDksoXHe9lWFI//qMvrUy2gui0iUeQKB66ioF
UX+U4spnUiETXsvJysFtdr25iyvoW3OjO6NROmFsDZ3KpVOT3gW37gaXB01hSlVgeTxM/1xBmAsg
z4klWw91jZQVRRGg7nnT652Qhl/596D9bmW0Tjs9UVvZZ9BQW1GsDXL8AXfinIoaM/0OCPAs/vIe
qwfz1kF6efR+tzs6fOrecIV0mCyEtt6hPMpoJjf+5JMyTjNhhqF1GtyYrxs9tUankSU1dpUmtFhS
vhJvoZSdQf+Rv781pJfX4f+6Zg2f7LcN1W5sVOAWCyNc9ztlq8yQ/B+saTrHaPMhfsgTPIMrDW3m
qT9en80bg2qNNlnbotRrJrNkXC9dkbHc1oGwvN7EjVU5jkKFMUC+xGIUdSpIJh25uESeNHm1+G/N
jHYMoxQ9pbQZw6GwktmcXFgHVE663sit4RptGL3QWFWmM1x9Ec6NPqcM1Y3IrHRruEabhF80aiHq
9CN4tnbqPVXaF/Za2Tc/yq29ADVz6ia3FsGtJkf7Bs+uXFELZkjga+7FT+oMTholv/E1XbyzmIYo
cinSJfmv3anSvVYLK8bupTlk02AXHKnIM/XO16do+LF/bU+US1Q1VbYsrih/fksgcv2oVWkm6x1u
JpT0XXTUwnFftc680aOL42YNQTpVVExxfJWUcTkENsXYp46497FyiBhDwDZe78/l/ZasnWQoBg+i
XxHtb5uDInttqWe4CfU90U7DmVl3/kJfevfxWdsbgH2WXHekubcwZtdbvrT9QcIhxknwWNes0Ybb
qYqbyGXLGWy0D1oWr43U2VZIITIP49v1ti59WAZZSVWSVFkyxkGnRogaOZfoZNV6WrYQmzjDNOsN
Jdj/RUOGbIkkIGURjsqfy6No5bRVLYViNt0hNn8gdL7+9y+tCePb3x99vlrqK0oTqETPWnGdRAh2
E/8Q9uKNbtxqZvTJKo1em15PM1Lp5BuhQqQk+rAmQjOKbiyDC1NjyEBemRVTJ2MzGrHSwxRDwpIN
qYNPG1OHRNdvbKsXekMThm5aosJ3O94aEkESslxhUsLkR+Mfy+RZEr7+8bz80cTo1iIoXId5FILu
UXYUzmgQKuo3vtRLLxZDEfn9qkEQWFNGI5W2dRSIvkb4h0hM+JnuvFO3eRSm4bZdaYt8ix56g3b4
Tp7EB2chbO9hH0xuZbguTdf3HzFagGFm9Vox/AhT+oG7AkvhjcmSL9xW/ujmaO01nVUYWUAL2gRg
2Jwk6RrJ9LzeUcMZbaY8KZbdfJKvUZ5PyTqtKSCMJoXo1M6ZUb88mOj/9JvjOS9LiMlMHvXDRP75
TWt+J9ie1kIioGCZJtnkftqNlLxfX0F/dXvUymhgvd6MK02kFbQnzaGPPOymvarjuSgkytUForV0
DMjJIJX/6SXtV8s8OlXZ0CVjHBHz8cFaTcFtQ3LCZew0h9It/mMTw6r6dsiEoeb2jk8T0K3uajE6
yUH1L2bJlEwCR7qBvVQcXXLVrgh6o8KxGpfUqizMeYLixgJWcX2afn1lf1wAGC1T0VgGmkqmZDxa
eNlqksvUjW6CNiUPaFb6Q92Cp4sjRYf91Zrp2bY9nACCGlBxJysypZyRaDRF0GY68D0tLVNqCVpt
upIy2wSgk7q1u6yNwpR2SiFDpilUD0hDO5Rjwy+Ur+TAdN96riPV3Bfl8lXvlEKctVIWolysBdSl
Ykp1mlYjGpT5XZSBIguBL/Sp5VK4t2u1n2lWUjG9DahXs5aoP2E+XB+YYX3+NS5ssIhDOM/lcfDO
E8laVlS/mSoCfvfKE5JpGhXOIpBNbyfIFkbF6w3+tRMNE6FakkQMV2NKRhMuc/2OQ4MGzTyu+V80
2hYlmTzHuzHltxqSR4tXlbS00WgoUdE2RcWDmPfL63356/I69EWXTTJvioR8arTFNK3cFmoNfbV2
xUXdyx9qbc9cM11oqkUZTayTskiNQ3V1vdlbczbaal2spmFSZOBm+2OC2UFGkOGHK0mxbszVXyfw
0L9vi2N0PEaVT8mAmiFMjQz8gCHU2DYi6yj5dXpjq7k0lBa0YcW0JNmQf52i37aaXuwJcKmYZtF5
9zA5Ag3K1U4T3/Pyp91+xqF4Y3lcGsTvDY4GES2elWvwgikHTBVbqmYQAHvwdHdHocsby+RWU6Nh
DGPGjOORssgJRHV7rdf3GRp5TGTX18Xwk8ffMkce0g7KNbDPjbokOMgHrbZiL63cHeajmYetT8B4
reP5R5d4vbVLi8MiH6PxrGJjHd9rko5Lc1iyOKIYVxVAEjKABr7UzDD/8ZuDdWiJ3J1Ei9Xxl4xN
bbPEL1UWPG4SepOgk8/jUJ9JUo3Aw0MbcL1rFyfsW3ujCbNSWKWVRHu6AoGM2qKDPzCx1iCUrzd0
aY/63rHRYwpfSl2JNmNIgfJJBrldSG9EDi7P0v+GThb/3AVFR+hyOWKLipKDjqFTMA8qXr//1I1x
6J/iHvCNSsarD+ol7+x9keZ315u41Y/Rbi6qUWpjRM6J5sNZcKVZo8wHgP31VoaJ/esL+j3xvzLv
33YhpDeJlUZ0RIJaVTgvVgEZgnWdPOHXMeyv663d6tOwOr61picN5fkC5ibX36W0BfG7R/V+vY2L
S1kSLfJCukb8Y3TcivIQ78/pkUWPsvAQgbBrgTM4q3/Tzu/9e9ROqNTU9Eyg4CiDJRybdW2hsN9Z
7vN/a2e0Dgqfm3BuMGYZQJs0V0D+RFsBVl5DAbcbb5qL++m3M0n5c34ojFYZvsG+TWLwA9y8hfkw
Wcd9C8DshPjq/nrXLjb3bfse7TptqutdVzOEmPVVoMeivDWQSOlgbyJLWVxv7OJKl1VD4vku8lAa
7TxhIkqBm7AusohqpU3w4VHlSfcwUadUwYyI+6LfW15v8++s97CP/25UGW1Gkq/IbdMPR4ZXrnBw
bnSvgB/XbFMSrm0ZrbsERT04+J5yi9fbvvitKbwvEOZJljhWQrdhVvpextkYdRWADwUCIu4WfOX/
rZnRHBqtZVa+TzNhAFwf7C1XUIw17Y2gwuXekKdTec8Y3GT/XJkmb03qt9BMRUmq3qMMub0uevfG
fF3cO8jm8sbkYfDX28CMm0Iw6obrn60vwg6upN9DNRqA6314Y5+6eP/73dY4xx9lWmzVvNGmiUY1
3/qjRk8tPTT+usuyWSRBbTL+zYr41uJ4x8pSLYR5mMOhB9GFD3lgy0TVjQTVxY/6Wyuj/UrXzFhW
zGEM+wdHOOnW3lUfKNUsGo//YuV9a2i0WVlyTVHWfmioUmY9/EQ33yhBf+OAvNWd0ZEVgL8nJEgr
bSHiuInXQiGclMg9SbH/HIv28/VODX/ur/P4W6dG67yQm1AKEpqrS3AMFeXhqcJ3vYm/bQTDpsQt
Fv03sRRecn9+S4FKMq/2KFMX+CspPQ+ouXQhGY+QECyKJEvasTQew/IU+dK/2Sy+tTwaTCXrKBEY
0rvQOfw/aVe2LCeubL+ICEAgxCsUNe15Hl6IbW+beZ75+rvwiWNXaeuisE93v7QdUYuUUikplblW
kYE5Dh3FcSEBEQ7hCQg3hCkZYnOoFvOSI4HMVDW1EgRhmECaXjNQl6XhQnA+gChIwOtKt2SJwvsW
m0nAPpRgP6JFan2mlt/54gwnOMt3nByXSruY+roETq39UE3g+B9J8rqO8XW0DDQEqcgY6szAWwAX
FEptnJDiQVCwreRmtG0PquyS4fpqxjkEFxEUKwpIAkENdwZNF5igFRuvAjb6SHybSUbs62o9h+Jc
Wx+CVslaWKNA2DGLnzUo0tQH8B/Z/o/1cfvqAwsS3oUMtJEh0c0hlSAzi02Cs0trQphzyI/FWL+h
JOjeYrEvsUo4gDrunHA2DZ7NzZHOkhmvNUi5diVoosGG1IYL5absZVIGw83T2OSKpcUqaLys4hov
KM6ABy8fPC7rIyecI2ZTYlG8FaJR69yre2ssLGT6MEck/aa0KnLlNSgawwly30mfPxgWFJn+HhKL
lWpEY4h7fEFqWirzqE0G8gRzvG+MozkWVxnElMqHSFaS9vWdkhlL55nBTA2N6jq/oCCegCRoRnHD
nVztdQvyBke/Q47xAk3t6H/eDK+Q7cLtRzKq5Ot54hyXmz2tiRI2URNByXmErNLlfNt4802/vdPc
FH8GHaNdhz+2QBXiPJoelDteIGbnoR/Uq712j7XiQjNxY7vFZbFpveGFfK5Pgr58wXk4O/9Cbsmw
ogCFFVm+8CbchY/li+WhR3lje/iCi9ID27MzH0EVdZ87x3CHfm9Tso5Ea/Z0apZYeBJPI1YPSjri
A9J635IPCn4W20cP28e6oV9vGud2LuvsBEYr9ab3Z8DkjQcycWJ6AcgWVQZeeDDMGJKJlxnFLadp
6OM8iuBvi67DsJDak2NiX/WTZKMQLVtCNXTO4k2BUpMLQgTysglRLGyrEHAFKyyaHt2+ojtWPiay
rgUZFufLdTCCisMCloWG/6LdWvRtDEDw5H9CYnt9skTLBjlfPOjiuI9K1eVTTiZrLEclxHm4dqPx
ZlIP+fDdMvad/Zni9d16Y8ZhHU4UYw28zi2PD8TCm8A5HCrW06SoAOf3m6gEFQR09Kp/MOkEg8+A
DdjBx7xWkNNJ49suAyFWRJ/j6i2vyisGal5ol3vziC7OddNEI3kKyzlIUY09G1B6hMojc9sY+lYt
MnD1IrNNIM8TBF4KGcp8lN2jRL5yCsv5SmCwyoY6NDZHSLMG+s+2eY+t/cJ4GkpubJK543NlgxWQ
1gRlCsiFwX87t5ty/JiRnl0fRpk9XJAy/HFO0nkZRgXiIsbk6ouGmBV4ULiJwTm+jrb8Gh+TT0eP
i1UpOMkMZQLaPF03DQNjZSqxRxQNTxG4+DSmht+lJRDiHmoaFEJps99ekkhxC2LemknpDoYteVuR
zRS3qOPUaFH3ayOxNEJacUDhIIrhFOmeK4ZBOsLSwI5n8GdAGtAo7Ge4XhzeV/pWA3lnjYzz+gyJ
4ju6zH+DcP7QlMT353xZzU248cHfYUHvG7JuUEJqJUkWGRTnDNAsC9SGAEpt7nOocPrxIQc5RUz3
6yaJI8UfkziXQImdidQHcAiegaFkoICT2I4fCvMHBFdrXObB876OKHZzW8Prq6WhRo2LTWwED/ps
QPO66qOgBIHf3EDuVoUI3b/MlqajJVYzTLwvL6vhZDshKe0i6EM0btYbm3CcMWv3tHctaUOpcK5O
gLiNxB/NPkoaWOQvlC2q9dKFoP2L0o2mZhdz4+9GarzQoYKKBqizxuGTKP1zx+Y7OtjbvJyvUUgs
2wE04TBrVDXxuG6rJv88jK4ye47bqHEb9SqBGkumoia+2ekNlAey215/UjLP1DwSuNYAkm1bReuM
7HqhCwPoyUdw3mWAxLQcdHyEdXND3yY33EHo6tA4NWRgXcgtolxng5o09zuIlZ2fteKAQXajbFMP
fHxv624n+xQuDvXV3IONE58ydSD5i4bkneTTJs+MfZGSDelMS+J+woh04hXcEdvXiqEzY3hFwa5p
+VGgI6VUDutGyTC4gKSBmmGGiEXjRtCtTf23AGoIA8SO1lGEMeLEEi4WhSRtyqzEQpqsDSrGQZr+
Y4IiXGZG0KN4ra1910k2DfFk/Vm6nN8UWpXpMUVUqo1nJaauD8Kz5rao9x1oEdaNE6TgDNU4sY5z
DJb1g+nTZfWaFxY4GJX8pp6/q3XuTRpKUVKIT5UPIN2CSGc8S0b2S+T4TyIB12C8hVm4hp+HqCns
5kxZSA+zOL2FvPL1AIqiKTMPZVhv1+38svcvUOj9UlHUuFy+Oai4p8bQQToaEuyhm1uPYf9B5+fC
2KsZuI8li01ol4mqWfYrxPMFmiysq4ak4Nkta3sLhXvQPahQde/3qLq5WrdLDIUIp8Is4wvxwVCh
yo0OUI6NRtyroeykPuv145RJVtqXcLoMH14iGKWoN9Aot2upeJhKGW4MrkUhJQWu6jFRJRBfFjMH
oZ87Azo6ZkurAFHnzcbswE1Pb4bpfn24xHbYBBsC+gGZza1l0FaMgWXj4cYvje9znte3A9Knf/vu
YBBQ/qDMyiA26nN5kHCcGjBJwBINVNuBcjskHolf0UUL0SFv3R6BW59BLe5xsskPsR6kygioJD7g
lc2x0TXLIM6mlw8J6EjBurWOJxi/MzxuGWkaMZW6B14zQasEOtaxtEhN4AdnENy5hUa26tuLH7R6
C9ZxL4VK0WQ+rdvx64Z0dttY5kgHJ4RKLORO+ct2ANImXZ+AUtFXm15BV10Fg5CmbqBPGUE6Je6e
F4UYWh+TdF8H4YaApCqC3pPvzHSfqNBVVY96gyY11etBHFrv1j9wGci17+NGQbXQ3FhHWNcVZKvs
GqzU4bFS3guoCzAZ/dfXPYAbjGUHPPGiGJIYKeqH4EXBFYXwAkFKHMkpNBbemlCmRAtipd/HwXyE
7oIJPZd1U5df//9N1VXuZTr2J60vVaDP/QAS03Gh/TTBfziyl64GmRQuS10nc2Shl4GbC/WD2BZM
PvthTsVctzlA8wqEwGC1m3M0tH5bt0wCwqc/LOiuqVEEkCF9SLJ808+7uZOd82UgXGguVSMp6yUE
9PFTlT9BQ5PKnmtFzmiYqA5EuRlUvPmkdaVVJfjwIRyjoQAoHUEpbaWoiwWb6CNk9tbHTBRhLB39
kqh9JOg84Xxx1PsC7j6lLgReJvsmsiQ3S8nv83PC0KldRhV+3/dv0+DNp5INWTQd6GuwdRNvMiBs
4c69s13U5qAMqcsyiMN9s+IDmI7/YYiIigCGBmQV5Bbny7Vu03TKLZigTRfJCGolyRB9rRVBPEBD
wW8ALvj86lkFkzDGCG1UoOw3t6j609vvvv7Zj5cp8p86NHrWjRKOG1oFbJC8od2HL2lEr/NgK5C9
diEFP0/fWw2c3JLNXwbBbZa12sZ6UwDCsq7y/HpGur97/N+s4KamjTI8yHaAiKP3rLr11ee+k1gh
dOCTgeImp2mqcSw0QCR4IR/Ll0lPNutGyBC4JRho4RAryzgNqM5Im58ZPawDaEtM4kM+Gifwzmuh
9RCEAuceTBOl1VgLB2sIyOF9CrHnZpuEIPluxh0FwUhFrV1agjU1jI6KLqs7EByacQ34A885AlGb
ZEhtwNvRUz/9SNPXysTbWPWwbqYgbKK50kSNCf5BoRcXCiK/VOtaM1MXB2rIrFxWoEy3oSACVvSs
lQ3pMinckKIdDBRlKtF0A29+50NqZSg29QuKu5TTPHcfmUe+kU34WbhgBYkOIIwNPkOneGmv2MUk
2cAF/gJoC5c4dKXhNYHbgXy7C3uKLcFt0CPdQ/NW4vGLR/Omaag8RveIBR4PnrAFT9F1HUP30m2W
eupxF/s3E8i8WXcdF9eFrG1Z4Bx4DfmN9is4nhyGbGw/Zj/4kG0yQYQK1d/oMHeXava67hyiQTuF
4QatV4OAGZmNfUIJXMj7UEhyrCMIwt2ZIfq5R8Q+mRmrYMgwzg6EV4n9UgySq45wsEzcpExc3zH/
XLzrIjOouwReZ/v5pV5YbttURxTEQhH87/s48Up1AsXFvUlLKtSOwMssyDjEwTeEDYiOff+HMTsB
4UJfyNBNPuQAGbXaIZBKbRMK0W3Zy4qgY8/AwxtKdpd2KAtJifO5scOqYHULQtPyEryW2/Sx2E3H
+tB47AApj6fINW6CS3SWXCvvtVN45S6+3MAjncYLNn/bBYbXgtNP4ca1X+r+cwsMmAV6oqB471eg
c/x7ZieAoDhFxa1bkPXO2zJRwhH2agySEBAMiPv7IH5cn7yvcQIgBJWZOkj/0PHLDWrTtQ3INZdB
JZ85BM50aPv2IOUaXwJ6b/TP62hkWT/nYekcjhs4rcljzfcBR27eI5e8Nt5DfIh2nff43Xbm1+j+
e9Z4YGVxId5Stg50Py+hJ3osHoLt7EFh+jbfMW/9m74ux/NP4txXT0Y1QL9EAkU+r873PcTb27dG
Rj63jgJesHPntWy1hJgBUHQojmRoJiMNqPvz6hn1KBY46g1pp9zXUpbFSX9PLeFfTVTkIoeBAnJw
6wJNrqFre+03JCdvpw3YuzcRlsaFspc1v3wNoYBFg//C+qmaX6gLGtX2Qwu8oi6Y6n0KGOWqHbrN
+qR93bnPQZbhPtlwJnPI0GUKkBbyWgVYx5HDUccRknt7kr31xl0jWyhf955zRG6hWJU24p0UiCkY
8kHBmUOUYN0mwRVigQA5pqHhgo3Dz7lRxhizuU8BMdnX1kdTfB/YZVjWUCC7V6PHEcovhmQYxXP1
G9HgvDJsmhi5i2Wuho2F3HxcXvcQyV23SwbC7drNNJtUWUAGtqEE0gcHKe2i2B3+2MFt25qilMjD
g183n67N8UIrvCxrnBYq2ovm8YzLV5f89Z31bLL412M1stR+0mBVr88bZfCdcXz3ZxnRg2zsFq88
8fO46jKlXlxiZMeS3CT6ZsxkNdJCDMR/pO+YruKl+hwDVV1j3NnAmI2P5azd5hsFGgH/4AQnIFzg
z3tFLycLIFUWOsnyPAOZEtllVRBkqWbi8mDpmokzAnd58MEDq1XIurtR+80Ij3aoOwbd5fRve9SW
WsSlYRE1giDH44keOp30ppFEUHe1oCx02ydQw/p77zqD4IZLscJKqaYQ16AMdIvXFJK6o3K/PiW6
IKSdgXDxZqyQKSmWxH79mnwYeENwoDr5jLTpNrgk1xAFcg0n/Dh22KybI4mdnz/V91TiF79aP7gT
AdgAEPJwzsFrCZ/DmFDxycYO2pqaBvlyx9ixo/oBdtjkudixywYZzuP4E+Lp+t9HpTNcbgeJzGTU
5x64mXJLoYhEAsdKJcdEweHqDINbWUaPx66SYoCz8ju1f1rYq7TiSMlPLb4K/O5/tIjzmdSYxrGN
YREZfxjKtsMkqhKDhAvsZLI4jynTsjBLBoPS6L2hr9R48HEx16andc8URCRQE6KtGvlAPDzypVr5
VKEsbIB8skJ+Tu1bh1YUWb5O6PsnEFxgTey662gDiHl+6NMHRdmvmyD6/YUHCGQMsMDkz9VWG2Eq
fLhvloPaMfkZyXKmYgCmqsxUkfblL/iEjWmJJwjMtg6BwD69nyHb9Q82IBuroc0EhDA89UGnlFqc
FoDwi+/++NjhercOIJrnJd37XwD9fOdJ9UlhNM+WSbiwobNYDbfNILmdCsfpBIPbE3rG2rGIYYRd
v875c5146zaIlsSpDZwjsbSoWJ3Ahrp8XFilGYgkoWXtNP8SsJD1w8GaLGyllDNEzwgpmxmv8XXr
TTikZdld3T+uGyMcrBMMzhj0j7JWIcBI2W4KcBtMJADCGT8BWP7+5DzTMmswBhvVC3H5GBmPKN91
xlDitkIMvFWrBtJqOhbgOUaXKGbGOlQSGJCVai508tmpT+vjJIPgNo+0Dhr0YQGiqaNNpey7strk
oA1aR1m2B35r1BkaGfEwbqoWvzVWpMnMfnkTT7I92BWhE/uO8hIavsUgyV2HEhv0B4ozqJmVovNn
QGHiB21vtG+TKlmIMghuMwxZVLf+8uZmxZcECwRcDwnKyP7BDkhagHUBNEPGF82Jys7AX4AnYIK6
dj1wzfozjiWVRkJD/mDwghNtRW1QtSC02+N2hGZX077a5OF/soMXnKjy0o+mDhgxaiyjYtcY44YZ
/3DIBLsgqL40HGfBNnS+UNRST+OoX0puiGPg4F+zjZLKqgqFIeUEhPMsijLyplQQUhRczdQnCKOu
j5Tg6rfQ2WBWGd7AcCI/N8JqLHQ+DS1mY6g2XaldsDhBwzT06EZyFSkgtmppWzhBIGN4EHDYGyjs
QUM6mPJwY+efFOOcRAiXc+oW19pFttPdeKMqDhR/d2R0fG+OnVFSwv7roZWPCKeQ3BEPJVpdFTeA
1Hf5Ibp/zA9B42gvttu7SeQgrbMLr7U77R3iJBuURiqf62Mt8nw0kRCQX+EJ6gsreKdnKVrusbqC
9BjZP6POs2WjKtpOCTWWMwEYl0C8dD6dhVpqSsrg+KbhdfGFETzFIfRl79YNER3MT1D47u0GtRN4
j16W8Gy4OrsqklejOvjDLclvyL9sqqdgXP6j9stsJguY1Rz08n1QZZlx4bRYcH0sZWSe+bxRrfdz
OZdYAlrV2u1Gsau53BSWDuJYs1NtGZWiEA4JbiSlTSw6/uSpqVE9E3NEmY0B6VE0tqrkUiGyNhgR
ChJqVLfAVbUwNp47AkU7XESyAWdDs/eScvAq1LPo+vO6IwjKeNBEfQLDhacoVOJCh3qtq+z9q+JD
aZzx3qi95HLYmLcMFasy4kHRpg5Gt0X9BoXWSFWc2xXD99NJm3CoZi8xKnZUCIYm1mVd3oa9JL6L
vBxlqqjc01F/iLqHcyh7nAgE4DBRfXWIdXdWXrXyyugOg31IZakXUfIStK5/wLizvJqZRRe2AMtB
JNeHyhU1oMmcgT+umGmzQVenU0BOWSnqTVXLKrWF02gSFFriJRcXRn5B52YUsCLEG1RwnXgQjwkc
fxs9zaBsTD4hgYbqvn/wm1NAbmxpEaiBujx6QX/6J5RRj/0FCgdBpDf/hMJm4Mg09UTL4RSPG15T
D3xQUDMsuv6pnL5r1mvaS66sotB7CsHtpHazsFWVMEmH7kuMOgwKTdyLmv1YHzrRgQC0hv+NVnzO
GWmKJmFLtPJrw0GHXiM7nItW2CkANzXWbOZWMgIgoiW6FCyX0is/ugXZNbLAsiZ/oTVIm6JwFSRm
cMDzNTaSGT2XFGA9YZA3CjSwdjrUmLLH9VETGoUTzkLKCvfmwwZpQANcp8AJgsHN2THIP3w7dXL6
kMgYYMVQeL/BMyueWlUu8qoZ6Xrb7uBqLN3MJbTgjSB1kB5wU1WF9vf0sW6aeAj/4HEhuDRnfWgr
lM742bEdnrpc4teipQPGIETApQH/S7k3Tax5DFKE+Dgrtl1fum3a7tt/eeagJzA8z76vDUgDUZhB
Rvsxtcsn8CcfemU+rI+W+Az4xxyeTqDOWWWkM8yZb9TQDe5BgbSkS69tb76O3OgQPNo7tu2HzbAJ
PVTPHGR3ReF8nXwAF4p8O4vqGtLh6Ax9HLGo5GThwjP9CQK3qCxFzZQxxlCOW21rPoSPUK3vN8ax
2pUXUJmeQ9c6usGb+or+s42s60FsHjRTTbydqnjJPF/RWQbyaxoC3Ih/dqR1c/vn+gwK1xcqEP8L
wI0fMlI9CRd/r8HxG7+S6i1hNwFFq7TurSOJTDGw8eMwizzhF629KR8tPV9qtkpIyIeBieudrBdG
BrGcQU4SOqGlB3qZqFhc1n05H+JZksz51WTCX3lObeAuBJk2zUOj4cqj3tE77QDyeP2u+ZFVzkJ6
wCAn9+QHzuxGUM+QVQaI3PAEmqf/YnOlY5fH8OFEk0/9pjTeU/82yLcq9Tdkguz69/X5EnkGGH1Q
Wo0GFBRkcK5Xmkme1T4Gc/BfrOROIe86iSBK5CmN7AAjCooI7yhMVpd6O5ODYl2aNaaxnA2R1U3j
G5arKBCSTJ4QZMlcwRxcTfillHZBUwSxjraEWbmhfvUtVlETW8sEaYU+eALDLyhUhGmQyMYZPs+g
ok7RydFKVpLwgAm659+mcCEJpfZoi/A1HI5q86Kz8CYGzoYxIw9mET2RHK+ZitYfsYFfxlYEOels
b/ShJPTLhnMZh5O1VpjUn4oK31CGuy6+bosLS0YTIYQATcRSfok0Fp/yD8o6r7oe5Zd6/MIawwlm
sGZJ8mfCJz+8oP4G4eYrzHDdQ3YB2VMvf0Um4ybstw2oRIJ2g80LEgAu6N6LbzIhYaGbUMtGxgb8
/Ix/He5r0HVrCVy+nW4L7WbsZLFQdIAGZf5vAG5+sjSLC1oCYPJ7FDPfVwSVN/kPO9qthwnxJP3B
Wf7+xA8aA4LFSQccI3kw0BsRpw+GIuswkRnDnco6PI/p3XKfG5X3OHkdy8DNutRTZX1/QmPQ8mdA
2p5BXnCJiSfG5C1oAYN5MWaGkOrr2Djkrzk48V6PJv/fENweVcVtGowq4ng0ZE7Y37b0Ncz3jfpt
fVqE/nUCw+1UXW3SrugA09m9g69Bx/CPdQTJWPG33KBK/XiYgJBMM8rYd351l1GJc4k3XGR3lhLz
hXWJM8MoJzKHZNlwswtr27+qHsqvY5xUnOk2d5pbc0cfus3H5PxDiQiUMn8D83n1KTXShuUAHhPl
0GnlPlbSXZpNkk1JOE0nMNzOB1Z8FO7ECwwJHRa9TzIaVnEq5ASBi28VIVlidEBg+c9YS51s2obJ
Y1jc4hG4r5mTqwdWeOuuITw6nGBy+9MY9lAiTYDZWpChZyrSwZVOvSKyN36rIdM0PK0DCuPDCSAX
7NByOBRmAMCEbWLzfYguW9tj4AhZhxHN1klSgs8HT+nYhElLsVcsFCCWMw2Gu47wlXEATo7XbYjd
4h0X1Iq8w2fdoDW467rhYfLMbb7VWifaxQ8W0qeZkyX4n+KVTE606S4IcfBGljjWW/qEqs0rYwuF
H9lGJRrakw/iF4I+p52Z1vigZHwfu4vYmsHoHG/6VsZMJwPiloIxaVqhaQAqkkOh7LJBdcZ+U3cy
/g5R3Do1iFsQJOzMOR+AA0VhI/HaeF/J6PGXSeKvCaDWQ8UpHkxRws/5f9sqRj11yI+oPo7Mdljn
RzWbpo1dl9pVO3bqTdlUXky62y42ZS/OonGkuo3bIjjxQNLPjaMKGY4wW5p/bCVz6uVFYXRqojoq
zmrrzioayVMkbiTNuIZidw2kLkNy1Zzcuf5eWW/rIDJz+LEcirkLloasbIJUVzFslCC7zpTE6agm
221E65uCaA+v28hSoyf/fPsnBKVfxtL6115qm9q/iLRt+oyEPzjsB6eAfuehdOcHXI7/wcQT2GUI
Tk4dmVaG6Yh/XdY92SBxVsftlGpO+C/naXBMWmAoA+sx+XUUPsEZI5r19mAgKx5DcnFbZhfxKElv
iUbwFIIzxagDK+ltglsBqNIVNdyloyrxOpFDnEJwZ7Sa1UYYxrCiSPbFBEVezwCvbR3XEhyRd/+i
/l8SqSress5nhdWjOYZLP1bPWqdqtqTzQR4nqzoSDtiizfAfFL5ZKTf9Xoc4IdZQGLl675iVjNRP
jEBRjwzXxvMwZ4diG60xRNZypvVQ6pfoT+veK/l9xpVt237XmLkOC1SyzbSfNd631wEEzYa4yEAs
j7KFM1AzOQvKtolRrAGEkXwO6a4kHyk5ot3UiebrZvjsoBxsXLeR5GYonv/fqJSzqwtYMETLxRBM
bY4fPBXFW8Ye100Tj90fDC5Ws0EpWdvAMiV9a5SfVnC3/vtCG6AVBBkvA/p8PI+JSVIyockF2ezk
IW4eNPPCriTTL1yOJxDcip+6xMxIgHzHNF7R5EXv97hOO8Moqaz4yviJg5F1gsMte6Owu9qulvRN
58xb68F2UGMAccjQub10Xl5m1/EuPY86eyKjQxVO0gkyd2OrQYsPlm0gF+O73kO7cXxdnyVh7fOp
bZyDx9kQ28EIBHLThpsR+nbKteJWu+BqkQCusOt4zugFD8MmfzIg+Sa77AivWScfwPt6zmoazgr8
hL1rD+DTftY2aHiKH34o782tdnfsNrVTX1Fv3W7RNeEUlfN+fSpipWVALfIfVuWV5W3vH+bis5b5
qGgZMChNoYkXWx8erM5DedGC9i5cguxkmTe2GTxNjIKPo5JEjK+BCjXqeGDDizrkSzXklM5xfG1M
My2pczerniP7RxJOTgNFDxPsZcF7Fbwp6J0pbmrtr8sTONzFg082dhqE6kRJlaMvPtjHGn1tw25L
mSbZ3L8M4wLDCA4QS5kRGHDOYcYK5TY5aXKXQi+6C6CsVszQRJSRSolhFkU7jCOK8Dm3yKqkw1pv
c/C8/aghoYvdc5MrP9Z978ui/mXLHxDu7FqHSVPbFLZk80FBf98gI2+WAXCDFZWzH04ZrCDarZnF
jon9at0E2Thxs17bQZf0GUwI5sFrpvw5n0w3Nuf3dZgl+JxdZriRWj7jxLn0qO5aNYch7XDR9q8x
5LDm8aBArj5NH0odsg+V4q5DftlTALlkZFE9RNASz1+CTaXSI1TNwgOidpNl31ljbQrlKjYkzc+i
OTrB4e+2kA+KwH4JHC2wjpFBbrJIpmkig+CdeUx7o1MBUWXDjpTJsdFlLw5fUzzLcC0v+8gjL8T7
HMZQDWWkMlSW9DDmSTMy8xNWW5NrBYM67SL0KhMvHXpDccp4NN47y+gv4hm8Pf/gkRYUgDFxIKwE
Lc+5q3QKKAaQrCvAz4ou4awyok0MbUdPK/5ae5YzmVu+Q1fOqZLC5DDN76iSgZ6w3nSBjJpHOrTc
KtbyZi4nH9OXwyCtedS0dpO2l6p1F7a4glbHPL8cZ2/d/YU+gz5rHcVDCzEcBxqUUVKG+pC7UcT8
bVyp5hH1Zub2X1BQNIpnJB0vLNyBqsfaUiMNKOqgHBkkleNukBjyZYPHLOGxd/FOm4ESiDMkqfJM
z1QQM2Xg3tKtXZYuqdvLvgMLhOwasvgWH6YwYGgeVxd2OD7noii2OpWjBiwl2YZZszXiwQOnnmTU
hCahwhabDhr4kN05d/HRNtAsGOm5G8fv0XRVBJ2rZA/5cAxbSdwVGnSCxB077bjoVJICqdV/jFHp
0LmCNuHbuhMsP/Jl1AhmyUCKHQGEO3kqc502+WKOMmCPakbDRQ/+0SbFLoByHzJM0G8JduuYIsMA
ufCq4D73hbc8ikw2NAP2rbq1t7Rju0ytDkFUSpxPtIkQfeFAggg6whE3UzNL7DLycRiD1LaOQ8Rs
7ZQiQgMzRB6d0IJg5d+bZWmQdUfdIQpS+RpRJUcLOlJuhTv2sR9545T0o1OQohyPaAupDYl5olFk
iwLBoriuwvPPHdHqR1+xQwXmzddM0Q+dcgftWQmIyNtxcGYM2ncYSZ6ThrCwbZM0KlzDfpnrO7N6
qcfEsdMHuyvdvx4++IRKUWyN3LfKOE/Uq6LMprYqwG9rxh/UGmjmFkGu37SsQ4HF34PZuBSjy5gs
0ju8b0Q1mGZZj7kiUXgXJ2V8HZG2PNiJpkteeATzhIYZbIaoTkYHIc+toxGIbUZ6W0DQz9hYdLqJ
xgG52EByPxbAoO7PskCyYIK/gc/tgZ6VQppZxdarMk8DN3IaZptBqiQpuuLAxfVFUhRocOlzt2NR
F/uMwcsnu9sgQeJp7feAxm6oKhuwjyJXCu3HMHbCBv31IN/563k7Q+fmLcCz5lgua0yJJi/qKxSg
hpvOzyRuLzrygg6HqmhmRAs6f6BiXZCWeQINpnTQnFmrd0OaO3X5SthtadxQugtM9g/7ikVxPMIl
VQPJ7TK/J6ds2pbaYPU0d5n1Gg63DAK0dXM9mD9AUSLxSOGhBlc4HesZLHHgajvHCpIg0SG2XiAo
fobBARKCXX/XEm9orvXqtjZVt6xk1POCIUWsNwwQ64HfHlI955jW0ELsLMXytuz9YBBIRClOUTqM
/QjBDjbUulsn5O+9BeUVOBUvdFpLVD7HhEy5gTplrHI92TP/Z2E/EYinrHuk0K7fGF+oVNjYB2lT
AaMj6q2ud06qaK4/0KvY14/TrLylZvsZD/1fdzKhTeqPbV/4VGqUAJHWAm5imW4e0CNTZQ9JorWO
XixQRmIEEbj4zucqJUk3a0YBBnDQxHgTayYwXUV5hMUQB/RV66fgnkLUKt82FH3znpJo2rCNcZY4
6KgMVV7Wx1oQ47Sluwqt2GgCRgLifD7p2BdjQYzcHeNia9ejozRLa4ks8S84OKBTGukNHQdjVDhz
S7GnWTJZE1Y/Sc3doL9aFXHG2XKTXJL3EwJB9oui9XtpeePsiQjYqvLOxJHVUrcUL+WmcpHUplP3
RBLQREhL8SB4crG7QjieGzn0HKMBEdEligc3HoJNYR9LdsOq3foMCW4u4EzGzgAIDTxvXHyuQA7S
tirDocTA8RGU6+hCMGRkpl/L3+D76K5DwxsIRhfiunNrclCBKyNNIIRlf0ztNkb/ppbeFXg5YfVB
KZ4onsa7u9q/UsfndfuWX+aOy2fI3Jk80UAxBM7hwo2KySnNHbzcLdsblT2k6X4dShSlNehaIG9v
4RqIxv1zK9GOE2STWhQuFCeOJDdLPIe3m6JCsSnTLzSlQiEmCOan6DCY1ds6uOBaAGzL1rEjLTVk
+jl21LVmV43gU65t/0EZDKdGmbOdDl6i0e990hyUNN+sQ4qGdrm2odIHGR+czc4hFfQHhX4AcymJ
HuYs+9Y1fYBuCe3Q+6lHK1/CHiEK3HS5X0OsEKqb/OYQdUgt2g2WRBK8TmG5STXUE4U3Vb+zyKeZ
7+JYkmwSTig1KP6DdoiJuoBzC4majXagYrnnzT5AyrGKD2l0n0Wfvq47hB71onBabbs+rIKVDxod
HdOIZBqs5YZ11gboa2Q4MVnWU9NftVMLK++VmbjrOILYDBzkvRd6OA3C2OfGdSzzG9gGj0E7jRPR
nDgDG65Sf9ytA4lWP64HCDLgskdykL/4sDEbc10BkoVGqjrda9FlP+qOOlwQc5cGd4P+Gao7PXys
BslYCm1kEPj6VR1o8eU/HbHHUJmAbDJ05ukQVwgv7FSWl5Gg8HV1tEoiq6+WhcB812+ea9OHiuJf
127gQIR7MYYRaRlUeXPO6IPuYui6uXBbUh2SJiIg9LOvqF09SqZr+SEuZCKFT1DOhAwlWP04oMnH
up4MrXDDvHeipVpp3ied6pDkCD4EK3tQ+pfMwAs7atPWoQWb0RkyF8R6GyqQbaIXkCCaHMjd77Ra
kxylRasLF3A84C7NGeBOPfd6yy+Z3/sMo6j0Hs4sLqP9hgYK2MhlfPKi8IFeK1yN0VnIQK7NnWbN
zjB7o53gF7Ua73zVyh1lSrR7Y+iVTViP9LlPmwidFaghRKf5fOiLbJIEaUHQxDziPzzCoySCL5DJ
Js3q4w6TWZi56aRptxuyyIP8LvgA8p1dTYFT2NU+gGLG+lyKzqLg+icQR8VZCdcILo5ZxlguihC4
+U2TO8THLnmFRJZFNlVPHidLvTFm+6nXpqs5kmGL/AhTC0IoHJ6wLXKhrYH3RsmMqzUNCM7atOl2
EZtCb91C0bJHPLNAqYJGZjSOnruSZjVV2i2H7djQ90wL9/EACuCeScKnCAbvd+ZCj2tjd+e8aFT/
j7Qv25Fb57l9IgOyPN96qLl6Tne6b4wknXieZz/9vxScb8elMkpIzkVvbCBA0ZQoiiIXFxUp1uqs
dEzwkeXBj5+SaQg0WVsvEGWhPRBzYa4TYfkUaXEbV8gDFEGjeFochbFnDqEp4vJbs0YM6QBSGw9K
RkR9uWRD3Hc++F5LR6oPReHBkZXzDy3UUWvbVvm2yQQtzNfdbuwVuRDI3MHikR7FXdEbCQRiHKtb
v6Gx9ul7grFYJ9PujqGd2w+H8Kf00DmGmwnClbV9W4pm4dNCtKkOgArH6BfU6C+Qr9updUeBEbtt
gysx2IV+XHjbww9rYQkhNO+cVNbtIm03nTHZuRSCLVE0zFkkjrPFUh37hPRYTlN61qraBiANyH7b
As1C8PO2ZjJZs0rk4dC+z3LqV5jMOc5iI1dwrWaTOlV7NVEQOKQj6P4dzK3RKntKNMYhLjUR+rWl
sZ23FclidaMX/XDsk9kI3GQczIdUz9LC1to6lp4m0B0QO09LjB9pez8DLlYLKsk227j4NllS3e3A
xV6GXqVJPdlIRjOFuIqGZHLNZigHJwmr/HMcqV+exqmwvvZFRIgzhhkB4KLppvlIaa7r4CXq6o+6
oBHZKejkKN0YYGRvSlvyURojMLmxLg/PNaA49VkLK3rw4aDRJ5unVvsQdeZEPZr7HesGrgNqg2ZW
6V1U6trerZQg9T05yNKvktEirtebttsZw2SVh8Ci077x/TG2qyJXDTuXYYdHLaR169SjFad3gz6C
Sa5t075xgjJWNWckkfbRNXL+XETFjHErJTTFBF6MPHgyu47iBQrMO+JDdT51c2N+AdS3gr31ylEP
SfZJ2tH8FtaYQoyGaTVKN+BPKqOj7JeNciKpknu+QVvNicwWc4yypvPfplxm20OJdDbNaXxVzXD6
SevJz20fGGvVUbQwVZ2mUVrpvpzp+ASWlraxfdko0FSJEbGJXedx0h0lbZaf1XqMwLhd9XiTU6Wg
8sOAZKP0PmL6nGkX0pgZgGIP8l9Dk/H++d2ehgmyBB2f3CUnaXJala2ESy69L0LqhPUT0USA7pWD
gFczxrNjdCxawPhMsQ8CBBKUQekkNUZburXWx5OHylwsqgZfuWcgtoAWAWs0q4mgg/vSZdVSP8RG
CqD1yIrBem6reGIFBrqdzyT6btW1m4qAPlcehRPJdF94STWOCsnvIJLifQ5EJYjPTqa8ofNdbloC
Z3kdkDFhaBJibBbUsPgWrjjLaSy3FoCVmWsokdPVp2b4ko4nQ8kcX89wZBK7FPWBrqmIlABgkBgR
oOMKv1QxNc08y3VItXJF+gynluxqjMV4xrRcvIek0VC2iQxHLgjAru4fKMuq+oTFX+B24cITHWFX
KcFJoIcMAKYvaa3YtBdZjEgIF7GDMzfuFD/MHM0/B9apme5o9H77Iriyfk4PzigLaxwAhoceNAPH
ZqXYhSixIFKCs8Gqi6eWspWy9IMhbXAQ7bFrBNuxagUqXtwMZ4FqAXd1JiYpqrKOM0cK6lelk2Zb
6sCgHVd4gXTbhraCbNTqsv2RxwMEq7QeKbEibP+oemrQ3xVh97cVLLYzbJITKsKoYPGFssRo6ayk
EDGjst4SOwk92n/e3v3rCI7V4dCzgCgA+WzMLLw8PZme1j2pqgw05PPGOqlOcAh+1rvwLXgsv4Mz
RXkyS5t+UnR9opE7BzJxn7zd/oYV+7j4BC7I6vQm0CqpzAASnHwVbQx9QUEL5kcUcx60YXRvi7tK
5SEMBw8xuIvQQwuYOWcptR/MSsUISALTIRMGP9n6PkDAOpkCf7i2tktJPJqqa3S0AxJIilrjpVDo
pgln9O9Qt5QedfmZFHaFsRJj6AVmetBJvNEa7RzoX6hPnDSuN35v2eGsPzR+f58aIqD91VOdmRcI
zQEARb7j6uFjdYmfgVkQGFDkp5IKDctvtEPUJ2pjWtnepZzft8biCqoMqcpDC0M7LNAkq/JnbN3V
oqSevLKpEALXAUYU0CnwSZUiGPwg96EMrrgKbWG/pPvoOB7LTQ6GSSc6Gd7wID/Onn4XHrT9bYO6
foqzlUQt19IwUhK5U86i5KFozKqBgytCB1sGsPApOVfDc7IH191WOOht1dX9uXn4rJuWKKocYC6T
M6V4YmWfWYCXQvEjLx+q+m8fWdzlwEH+fVIDHIK0uwOaApRK5lNmZO6MrjfBCrLfuciJsXqkBkIP
JI4oWrW4y7QuK12fFHihWH4NUC0ptAww0e/dJHm+ZOAN8hKDXH1qeoEvWDkDF3K5+7WZegUjtOrM
MZSfaAt1FHJPpGMubW/rxwzglnrcHdtEkmxVIcSU/kHNJfACecr4XTVe0vLVKk4qpofcFrhy5i70
YrfX4szNJjbOx8xdcC0cJVD3SsNeOArw9/1zSyv2EQshQUFzsEBDq7jeWe2+jkd4rS++/qqkm8KX
3AgdkWG+8XXUYzzMzbIrcxsiVdaqz+HwhQTvU/WS971NQtGzfXW9dY3iKDKL4rkflSjJqmjEl3Xl
a2t9RiB59q3TCHrWwv/uD4ob0FpgSb9fCfxq4C4FwxnScde1SyXSijQ0seTTgfxU31GV6neVqznJ
i+Z0R3lfeejf9L3b+7zWp4BkD0EniAGkH95Il3sQol8gB3d/Bi6eyaPf/A/qzZjVAiql4Gd+p2+y
e6tylH38KGIoYRZ0pa4GYk+MMEIqm3e4yIUw9sEmcxLpOYlPSM/d1mzFof8epQaoEFoPDR6SERpG
nVUGel2ztth2iduqZ5puqK/YlnXXygIHtHZeWL7sf9K480JIX/ZzAWmTvO2iBytHGldwS6wu2EIE
t1OmNOQYuw0RinGY43Nriu5zkQAuF1dNeutLEQQY1JVmwFcEYdqKr2QlZnQKMx6tK850Va+0sO1A
1d00kTdh5330VmNWLLjgBbG8SBKzjYVjMXtrjBH5ogUweSPxd0nexPKWiJ4la1KWcSC7ZhdSoqLs
kqZHdAZsrFMPP3QMaY6zDsVkwSFdMa5lGKhz6kyg10UKA4Lm8bk13wfrfvZ/3T4tAl3406h2Osnl
BiK6BO/ezSC/WpGLgZO3paycSVzPmgZSIgscmXzzXKCGyDhNoEqd9Fl9BR+1+lXN9fRriXF2R1rS
BuRtuY5pRiQJrVhwpV2bt4Z5RbA70NGzdD3z+Yvt8tsp7sMgAu8duR+MvTbsbit3vUv4fQOeFCI0
AGq485n1ZVT7MX6/Qe92jPHEJUk2Fvl6W4q8qgYov5CuwFwNyLpUYwhUPFQ1TDaolVdLctRxM9Sv
8vyj8e+12Q3Au33Xj56DJ3IQ/cMKAnwE5l5oCcwLF2SpSHSSlELDOpZPsjV5KRl/CNS7jk3Z2HYd
dRSMIQb4g5OBbKlcpWyqOtJN2gvZ9i55zQ7+yThrtdPaxjn7BLrnmB5Ec61+7//lhQTJQCYywCwg
dVfoZkIwEYHAaRRpiSynhpHlP9NwHEu7bqu5d0zMvnvCQDXpJ0HFyrJTMNce5CgqHmJJ95+qCrlk
J0qzXvXMOU8y8HqrgW73ZiGDp1IZlC+WUcpPdESuU+Dv1mwCFgcAIgZzAX7LhYdm3CdKxejEy0nG
aDU0csZPt/dlzbiBhIX/Rq0UB5czbqXsgDQM4B/8JvMC3XBBaOtbgkt0be+XQpiTWpzQrA/rQQGb
jzNah94/zsMziY9W0gD29PkP6lgKsA54c4ECgztEnZFmA9L7oEAIv+b5rjN3k/l4W8S1rwOd2B8R
PF+kUYVlaTIaxYqc6/yxj4/T5CXWKaWFPWet4GiuTE+8FMedG1/KTBR5mbi75pEAyPfFciZv2H6m
Z809t6Edusb2Td7Zwb60ZdVOUXKzgY11Bg+kSX9PWX35NfRyJ8e28K1CwddMmdv2Xj489L3AIleN
ZbG+nM23VOrGkfFkNpMT9PdD6wCmXWleoQourWt4DOJjJKPB5QyYCk4At7RlNBmVFIFMosF7XDuT
+SuNdwzfkWcoAe0l472U0DmPSvooJDNYsyJQDCDTBLwRHgZcjIH5YKmuxjUbn6RiGl4aadsC7efo
OoNrkX1NsqsJ1cWJzCKSg5XXGfwhXtIasLgoa/B1bdlPLZCuwKnEe/rhf1Ps8iShgdly1L3vFl97
lNN2w4AS7SG7V+9Qpd3cPkDXIcmFfD7to0d9nk4W5NdyYAf60Y+2vf9GROX7Nd+5UJNHCcyFP2td
DzF++SDXKQpY327rseo6MdAFJGXo37vqjNCRnkw12oPNIR4frGo8BWN+1P1YkOxd0wM7hdAD7HfI
S/IemoCEMWVHTqat41MMpBdFb2uKgLkPvGEAMaIJjZNgZGqfpjoooYoUdfrs3KkROE0FV9lKLgz3
GI4bpiazDhneNSuRL6kxYxytupMlP4OdQkrOQesVuhtYCWhDHL1yQv359iateZOFVN5bJyTOzaGH
VOCxLWkrK98x1T2XPyLRjOP1RfxPPZ7eV83olFgxE4QO0jhE2Vtqt2knghWJ9OEc8GCgtNwzMXKj
o8/tvsKA4Kh5Gc3UNkSEt6uW92fH+Jc2uLgV1Mshixhv2ryfhl+392bNEWDsAWGTkYDq5gP3stTq
usLD0UlScOxEPZXsqZYaD4NHIrdRQ8m9LW9t7VjSB3VINIMBPHR5eakkaSTS4MCG84OinsbwvpCR
30ZXx/ttQSsLB+w4AMlAXwMOxQNmfRNwbo1RSlOz6t24bbuNOaHwdFvKisXJGO+FUiPeXKAA4GId
LUYCJME4MScqUZBuEuJNI93MBMMJbgtaO7pLSTzOUh47BtOFg6iyeD+PLchx8q3Ratt6Ug592Lho
9XT0loaAY9CnIBfVu5QVS8EHwEwA+WKkt9zO1UHcF0YOSxwCQnMgVjuAX4aiiz6NKRzOWTGRc2gk
wQ8UATDR0wQLNWZOTNVj1VZx5QIp6Ce7miZ5bicpm5WpSyP9WstqhXF7xfjdaFswwdJ2RO8+MVPL
zbthRDJGSzb4n7SxpdlI36W56A9A8EkHEKsng60FYf8qqVX2ZWrL6t1vqmjvw5luwfWNybl9nI2P
VR+ED2kd50Kqn9XtBys6+CXwWsTkzEtrLlUfkI8CpDtxh1gP9YxdcVJipzz6O8BWrC1Q8PkWFCVv
t41h1bYXYjkHBIMrZpOJDfzUNc1z0og611bNDbho8ntQCQXO71IzJBn6tgpVvHq0Kmkdo07SEQW/
wvrVt4b1vYjHFmMtY3BNTWSqe7uqte6XoeT5S4tXdLq5rfDaOgNBgFZBGRg9JM8vvyboiArqCDCi
mMEU7noaGd+jKeswa8sSzQn6/Z7jnqroaAM7I/O6Oh58l7KirITzMoBYoI/dK5K1nkIR35P9fCg2
BfLhL40gt7G2m0uB3G5Gbd/nChPYNKcgPzRCMxUJ4KN5fWzlxmQCLGIPZe9okeBxuSqBAX01YOox
c4Zzg2pBJMVnMAVzGja1Ue5BpvB62wRWRCB5D0/LMvjw5+xiWbxf86yv4iEZGNgCILAIkYqIBnFF
AsJxjHIHqElF2xZnZH4ZwtFXUEIfBleZZ7uQRb1aqyIMTUcJFH2FV0OgdBrIUskKoUP1KynPLfDl
t1dppeSgoWb8RwL7gsUy9cNQjfGEeu60tZ4xeoI6xZNxTO/9h8hpf6HUAnJTuoltya0ENrBCecVE
I32FLQKlAY+5UZWk9ZMEysnP2rN6UD3Ji7+rj9+1ux6ZMyfZm7nd7abMxqAFxZl28XYIBOqvr++f
T+COUjHhnugnfIJhfK/yeyv6hwD6QkfuKMUk6rXIggDtB6gyWx+sXr2tuhEaOkKv+66LmnBWnqgX
8rjtDKM07GNW4g333bnQ7dz1T/NWBafYAXwHj9J2euvs2HlVXlpB/LSWC70QzR0HCQ+eVKVQtf4a
7zExzXT7NxUgMVtmhuS0T8nm7x3hhUQWgSxsN4giDAdgyrZBjujAm7W/RiwCsLM0Uc6JxCTW24zp
lNNkn5PJ7c3nohSosXJZXQhhe7pQIxtnPPMmqKFa7ca0ElcJzkX5t60cTBPA1pGoBjQIYdmlkGku
Kz/OICQen4HstJXho1XuglETnKireJ1hyA2MpkITE/zVb3+zUKau27YcshLtS9K8U6J3SsDgn7m5
uiWm6HStyEIvFuJoJIKQOeRpDtB66Q9SjFRPxzhrfDyn1FG3E8nagLwbIO/+x21nyW6li5seyVys
Hxg3MIQQbcPcrWWFqVkmtEPDtbPVTqjReFFdIlVho/vbpWbp3hZ3FUBDHOuHofgPeov4RDJQ12o2
Gaw/2Qoayday2njqA4N0W18uY/CuSX4sknllixCDNg3YI5rKr+cR5UUnAfPN0LM6Ct0+sBu+v48t
WdBqsKaaocAYVSTKwWrD+YrJrIvQCkpUmCxGsXYvN9SR6IsvorO5dkrQB4MN2UuI9TbwWzaBNUIp
Qb7ilLWaUq9AsvknaSO/dU0/SORdpmoFpjoaSvo1odoMUFyjkWMZ1lpjD3iWTTbyA13gTRMYIGxa
96GIwXzNiPF9wO4jvYcYkvPYSj8NtO5gR6HS2KH0JY7pFsgAV8/B5VI3/2BTS2ncwmvRlBCUxkon
ryy3zF6MXvNGsotHgbthX80dFZVgCACKe4wgie9dmauEDCVBk4xsAqVcqMfI1P6BjvBCBuf+qdUm
sxJAhqHtMMTZBhDwFLWDW5LHcswcoEK2nV94ffHUlW+3j+bKMWHENMBFA3XIGmwvvWld4bmTNm2J
4ht5UqXwXWrMg+VPgut8xTYuxHDhSZBmURaYTEx7BhMYZlCcwvFR6d/MSZCwXDmQkARl8FgC6pp/
MGUV4txMQ8l3UMmGJPpdRrtNGxUbw6eb22u3KorFzQbCWvACcCZoTFKtpDLy5LofbLsp8hQAQkpM
8y5la39b1FU0BPIblC7/E8VZSGMawViwlLw2v/mAaFjkMIRuk5zLdDcKCQvXdgvTM3Vk5/EUvHoI
qklE53CYS/DUfWjoaY9CF/7brbrPURUx/Kxphvo2UszASSKXzRmgRPKoCIOkclAD9/SxevZJQ5wp
8h3JLKBo026yvBTcf2tWz0C2KDmDZQGTHy+tPgvxnC+MMkdGO7fzRDoFATgChkSUu1qXg4SfaqHI
olucnNSKUjNuIWfMPmbNAMv7+5SK+hvWhYAEAK6XjQjlLnPFRxPonII/y6i/NjngbIBDR7lon1ZC
BqBJ/5PCg4blBqkWhYC6lOZvDXaobCLYvS0FmNCZf7ajFxUCz3udiYHRL0VyphF1uTX0I0TKneIM
ZrkJ9GmLM3ZvKCAGqyLE/3r6YUWNjbL7QzmIst1r55sVDECFgxjiqsTim6EizxMWthikL1WWeOCH
PNFa2oediCt97ZZZiuIi58AqopDqjANNodty0vdyNAm81dqhZnlaQCB+4/Y5W5xqU0vIBBrB0sIr
qmzoJ0YNPrd08sKoPUmy/HjbZa2qtJDHuSyguPMaLCawRcSVM9pQdO3jtoQ1w0fmEfhCHC7wNXCG
305zNiYT41UFWB4ddOiWq+0++nVbypqDWkjhDT8P466fBzBLhg3dy+bwLOn6Kcp1RzLSjRGo2z4Q
4XJXt+qPYnwKcs6okYRJnzsa/VlEiSeRbaXfh6AvtP4anYczttSOu5jjNqIkYqJC/zymL0H9fnv1
Vq1goQr3Wgvjqg4atnqdKnc2sD6h3QaD4M4XrRf7iMVTrejHSR4sCFHbFgZQ2oG5rdVHLfqha95t
fVZtDr1y8LTo7UeH1aWoQZ5VYyqwXhLmJqj56ITlT0OIxrrCnbNdWUjhFDIKMpqdDIXohKi2bjZS
mxzKMvH8KXRjKr9LYbPpFN1RslrwoFldy4Vozk1ohdbK6QzR1UCdjG4y85dRvsYpbn9Rzmp9LfGa
BzALmGjCPmWxbVPQmCk14CFmHY2piAoH80lLRKXfVQsEVFcH3oDlHrlbRAnnXOkySJFM9EmjBZYW
opfP6kWxEMEdIhKWoMJWIKKXZVeTCi9RTgFe87mI2FukC2d9RjzjlV1DUNUGm1qXj+Zk7G4b+NpD
U0W32n/rxdnekPd0mjvISFqU2/oHEyXKeeOb26q7n02XNQX0+nFUPhL1ftJROm/fBF/Alot/ci2/
gDfBSsrwyP29Y3Ya3cmgMes0zR5QJCtzz/Jrm5JNHh/9xgMFw23hq+aP4fFgXDHwoOeBghJYXQLQ
p4E63ZReC7S8oy35xOCdUWogA98W+9vyfuNNrpRFgxAgcAg0QMh8eQh6nUaj6SNkA9Zjrygos5iK
09SGGzQ/iBl+q+Jya4JHQ6eiV+eak0GJGLONgYyg9Hf4tTh+hdL1empCVdnXvVBSXNa/Huagmxhz
dJRryddhQAu33p7qrMjt23qvnf2lcO7IoORezXMDtfUg8Ij101RPEmiBbgtZjSCXUrjFbcHOWEYD
i4dr5PGKb7p8buIfYfOU+qqLoVWoGNiG9ADeJYF6a9Eyi15/U+ODd4ZzbQ3yMgUa3OHa6K/B/4pa
nWluaK+4bXjolaf5r2emQthSHhc/zsDo5V0FeagQVKWnyz4BMk9V08e+l8un28u6vnf/U+6KTMeq
ez8HiTMMZ5TQdUW2cmecJzL8y9Ew0TwHNlYFXWw8xMAysqIyZ8KyBbMTT40dWD9LfZNomCZS7Lrm
qfDvaXh/W7k1X74QyqMNcA6mFt2RoBStx41GWgzSHWypfUp7QWS05mmQzGHkWDh/V/nlOWynBEQI
iF6TZ129o8GZErAvKIeBiGpjqzotRHHWEYSSPNIcokDhlBibFthJgBTcUBZNOrgGNTI7XEhi52Lh
U6LelLpUhiRULZ3a2tftnabvKsvLqn1ebMFOaWfml2H+UUavt/dt7WoElIdRZAHPA1jKpWS5Abug
lYFzci7qL8E8PahTIniQrtr9QgRb5oVyjVwY7dhDRCwDKzZboPCtN4B9b25rsiYGmU0sI8YBqSja
XIoxaDaD6RsE6ZEOPL4Ofmq7JToAtQqIQv5e1NJtcKLSwtSzUmZuSv8hIQeTdF+lSgT5XNPnjxBY
+6U+4PMGuruEE+7CZq9gEqNhBmCHIoJlY6vPX6RoA0HS38KfytdrItC9IGoHz3YrDU4FygOrDZ2m
L+71uHBvL9uarS1FcedJKWkaKAFEhRKmGSRs7lSfyKIm0NXDtBTD7Q5IWWIA/iGmHzSbqhgPK73H
/ltE3vz+uVL2VP4ZW8dGO6qtIF0rWMvfHeQLSw8ktsoGJEt6bCvlXgObmaS+l9q/5K4WKvIwojEy
1aYLAlD7aP67nyWbHlGmXFbe7Q1b1Qd5PrTuAWCKQY+XJqji2WRluLWcQSP7NjDcRpm3pAxduc7+
xQwXorjAZujNujIViCKSfBjaZCNR2ZP1cT/X7d9fVZg5ge5AYHXAr8kvngSTb1oTu0TaqnX7PsUg
Uh+V8gFN0cjq94J0y4rVoxUJXCYgGUZBhE9m5mWHeZVZCFbFIpKe6jK33CovY8H6rVyLqKUBJ4ne
fwxJUTijLw1/bHIVfMmtCdq46gh+vtB6M63JlsfAuW0Wv0nQOZ8BrjoML4JWKL7ywJe+0PMpq8AY
14StYaN/fQsDsgvMpO3qYZOr6g658IMsp+4cY6LxmL8lyeRgNOMmtZINCRK3MEXjEFbcJb4JhPdA
dYNflS9g6KQYUL5g/chNA4qnjyT8ps+iVsZVISBOZ51rIE7n41NMR+lCo0NFFo7ZaVKMEJtHp5tF
LmxtMyHiPzG8oxyJZFozxPj5W2GFoOv6VpSeQu7yQsQxt3LEMdwNsD0KFBbIw5jGC5ellWTME6LD
OoNtMOV2nMjunLyZhgj4uiYItQgkE5g7uaqYlX7T6nI5gFjf7B3qKVqEcbFP+fRy2zbXdmgphvMj
Iem0EHcKxBRbyfiSo/2qLkW6rL0+mTtE9REkK4jouVWbgrGu1QhSyvm5RHJRnmpbDZzeL+ypeqpB
bNplpzAXPCBWlxDUkIxjnhXquNdRjgyqNI9j4fTJO8D6dkK/B8VdoHz7hyVciOGsDzMsgpZq2Kk+
NVEOz17qGU1SRSPIPrKf4Z0I5pz+pw3nsSarbdDkBzFqp3lTTg9SUG3iUPf0Cs+juHqJEAXf1mzt
XC1E8n0F1J9idWyxgHBuP5q0/NWBuq5UumcpMDd5KCQRYPfjDRX59gIpLRGMYHQ3StFbNd9JJsak
+S8Tns1N+AUxiKq/hPJHL7rg1s3zz9Ja3CFoEtrKvgG5pTyiTyPdZgF5GFr9GRgZV8G4X7hpQIEx
ZpKS3e0lFtgon5dJFH0qhhJL3AzfjPa5qwY3CD6MLhXEkqvnnA1nhjcBwIC/74I0bXtZgRypQZ4t
sam/lZPvt3W5vrnxvFRBSYueRBkoVe4g6JkvgTsOk8mTILDNcl+JsmbX0GEQobIBHACpAkRwVYPM
42ogERJnGIw5bkIHLBPGHXmoXP1HtbH23Q7trv+gErsm0UQHbAYf0bHuMmDB/caxypcp3qaS4IRd
bwsUAn4IBESMhpKfiNXVWUoTCoX8zrBjEHha5Wetid7L61IMlOSQl2bcdJeX1jinZNAGaJFa94oJ
R3Gu4+3thVoVAcAtSP7RZwtajEsRIQaLSLSXwPmoo3HTalBJSsDGPQuc4KqJLcRwJoYZaWOB2K1x
2hDzQvKTaRSCYE2kCLdW4LoMwioNWifsPD88EuKOneDMC0So3EtVHUDkmUlYq3I8kvpDTT9II7Cr
lfQ6DAspV8ScoH+9AoxJqdarQxW2TvfN7Lyq98YD0MHKNj1Erun1sW32LspLyvttM1g/oQu5zN8t
4iM5R3e9XjO5h2Fr3EtPuTsei85pz62H6su7aC3XBSJ/wYZSgY6Zd2wkr32pqEHyHFUPch8Cp9U6
cn0KU9wbL1K1HbUNrZ7rmqBi8tOMBFu5cnVgnf+I5/dST31gaUmMBg7jh1a+df5zUZwSdBiQYt/G
jxn6U1qRL195T1wK5d6ZSi3j7dVBZ+vHpNrWW/gsP2XnJLDzHXpIgASXnPBMjoVLDIE/vI4ILiVz
N2XQVH6X5OhXGcEoqXSvY3cnTfdFUbjCjV09JaCLBuiJMezzTfskDhuUYqAkhn02Z3LAWxfdSt70
YGzLHQZsnBWMGr2nTwIDvo5BoCHAsWDSBNkHBltdGrBS5FWiIWvq4Kn71ji97T8H+7vmaO1mUWWE
OavLcOdCFG878WBaCCqgYfm18/Rtdad9T34W5+ke+IJpo260Bzz+PoL30BZ1J6+fmj9a8nAoZRqU
omNa9i7uHDvbpkfjLt+9f/Gd4ii0mnWDXYjjzEbu5zbFyBAs6say5d1D70Tn3jYc5Sm1A8c4pWfM
9/gXR76QyRVlaKQPo5JD5hScMVlAmj5GaX/bWFZvIwv9LNRQfhOnXNpKSEHLr1vYwFGVnEaVwbUh
ojITieD8aRHNSo42MGwUmIal4ZSon7d1uA5AMZkHbfIyZcwYeJtd6pCUfZaZAU40meRd4at7mUxe
Z/RubtR/ndi+FMVZwaRLQxCWEBUAppOqwSaq35vk6219rht02KihhUL8vtdjHEQUKzZuwPwFksmd
Zo+4hDC6rT5iOBS4qI/SDq3/j6PoQK95x6VotpmLy68crRTlMYhWt9oP6uEWmN3Eszz1HgBi6xHp
nG2wnz3fAwneba1Fu8ic6UJyOCg9STIsbRW/ZeEhNV6GYNuQ77elrLnkpX6cMVodokgMgGwx+d7L
g3cSbjMRIytzr7xPBELTxB8aFVSekBWkGEEq9Szg1rxAKmxMfLSzobCTmW4TcOfEB0MXOIq1tVuK
ZG56sXaxnBRy3ELkBGae6ZmA4KbrNBsTgQSbtHaWLYoXPApHaJvWOMsss7kh3YjQcgAtp/RpjY+3
t0f0+5z5SXWD7nL2+4SED8gPu2koGnmzdmUtVeDsrE4TLQCRKdAtwdlKvxn+Nih+jeWhtQZX6wTm
trIxsAE0xqB95PedfLkxchyQzJwhrI4+ZPl7n7XenCm2Dz6Y2wsnEkQvBY0SJnXOBAF5UhoYnhp7
Shbt+r52pb5zb4ta2aMLnTgbiMNetiIdomZF92iibANV1MMh0oYzAwwvBR8Exis6vnrMywpU67vJ
2pLprwm1QObO2K5QFcA4MozOuly1upxSVvGALfgPlG4C/8vtpVqxteXvK9wzSZZaTGsscbtOZupa
UuCSrtubfXDXGvE2S8yD0SWiZ9NK9Hchk7sNhzmb5mGATCn6CHovCM8RCh9VtI3JXpsxdHm6G6cH
k3q3VV3fsv+WUuEMcE6zMMREFDxitAZ/1JVn/TQOhm0EohrVig+/0JAzQELS//deyiYJP1/aiRI6
2fB5W6G1dxF4iNGGxQCzjJ/z0jiUuKS96UMjzMe7S2P13PraYcacmVQKvipd+2jBLMek2NfR823R
qwouJHPuvMhMyZITbGFvpLKnanX0FBt16pYsivr/E8WdgN5AasjKoKSSdgc8jF4U2niaIRrQuuoz
0PELcjewT6L993It/SqKRkKgUTs9z4U3ptvbaqxa3+L3OYdBx37IxhG/P2qyU6W9M+enpN9Wo8go
RIqwrVvctDINBzrirgVJbIZmrbO8ac7mZ7OlD0BVawd1lz6K8lJ0XSazQTBQYRgld6IteUR5I4LM
9qXzYhcj9XalDJp8O3LmneEp28wdvWxT2uFBv8M/nEIbk+MeMKny9iJfM/Qxd4nmjP99CHfGq8Qc
wNmGD9HuU+c1OYK9OtMdisa6U2mDBGv3DV094Cp+yb8oe9Hs1pXI9EI4Z0LyAMShqWKLE3LfN8/h
5MrJ46zbRizicvtdy+EiuAtRnDUVY50ghc8WfFO6szttvzaj0+9i13qSn1ovtI1pKyJZX70qTPAt
UdDEoJmI22SW9mxTkrYOBtM+lKVyirrUVvz67Ffze4i27rIVHcpVN7MQyW1nEmgjSXrEwpLyM6om
N8N0d20QvJjWjWYhhdu3CP2zAM5AMfWQn84N+g4e4od2p7/gKZPYug1y9033KbmPQG56tw1WpCC3
j4FvBGDthugZHCRaYjphOjuTZgl86ErAj87nP1vH+YSqbtVqLCEmy599I3dqY5dh1oJJgb7TH2v1
yRJNjFz1CIxoEtV4hmbkJOLXo1QFTSd7hm5zVLKqunu/vXarHnUhgv37wtFVmo7WNoWtXYWHRLmZ
QXDXW14oIv5fVwXkmagToxTBh2CR2bSJRjJkW7XSjapmG2d/P36Sdab/J4KPwgYrrKEoRKTTQxxt
5/xOFo22Xbe0/yPtO5bkxplun4gRNKDbkizb3nfPhqGWoQG9Ac3T3wPd/xuxUIxCtGalRSsqmUAi
kUhzzh8RwumNxtrM8qxADjV5NIt3O/9Z2rLR9/Ud+SNDOK5OZRcTGiw6P83t7NCn9COsrOptGrra
KxNThsIlU0k4t3YRoxPExapFwz+juXGT56F7v2xjq3vP80uYqwX7gthUYtpAnIkn+Nksio1NRCmm
J91R2VyWsqrIQopgycnoxqzK4OaSyQny3gHFsc/0LxMt8LsR49w6DiReEiJivdVElV1zZ9oyXMsY
eors7wMoxS7rsr5if6QIkeFM0IziENiAUQ9IyyDBvE1bdw4uS1m9ixa6CEGhTp2uHnlCDegDM4aE
ZnVTOYFJrsooiGMikba2P5oKmH/0MBkYOxHi7FYBMXqW4OwUrnOt0npjpPb13NL9ZaXWxXCEAxCM
AGFYsOd8tkyzaWDPoftWALMurjCeMcgKG2t3AWbf/5XCN3DhNtOkqjqn51IGPRgAAcs2dpF6pboP
jXtzeJnp639Ti6u9EMgqELlmGT+mXelnZu7Z4VtnMIndrT6GMHfkgB4B0+JwQqdixhGw244JZjnS
Pur2xm4OxEY2CzGodpObk6fO29qUBmJ8T8RAbClVOLqFqQw5gEWgnJJc92aCZhHynNSR183prm2M
fTu43kCju5xNW0bQmJVFWyCrSLRfN50/ygsWGvbWqPUKLJRW37MomJM32m/+YhvRcYBkEcCdz2jm
zaEdWzJBRKhFPeK+Sd8NrTpvdGcKZRmCtYsE0yz/yhKcCMsBFjlGFV9V/bno812OaeG6rbf5YAN4
xMV02XulJld4tXlZWB5w8QQG0ukqmQEmrF03YSF5vq2b1+KTBI+D0nunURXqa/ocaPU2zPbZ9L2h
x5pdzc7TYG3MTjK+t7qpGB7kTTMunIKwqRjmrI1JxSoMLdrtB2OfdDpKrTKkH/4zZyaMbD5cDphF
zjKm7tznGATA+TSi4ltVaUGuJQ+AtwxAu/owzbFkJde1+iNO8D99ls4WQ5rRj8tk140A7lXIDvxN
f+OzF1rxz1h4HSXUGZ2QokOetgiUlm0IA3yJKW2nWnWnCzmCAxisQtXTCeqAS7UL6L7d9b+SveLn
182+2BeOf68/OR7mTkCcsJ8e/+ZM/llLwUKqAvO3GRJ4fkLHoHXTTT4mO8Wtt/9NjHAcEycDFzq/
/8rqZwwYtLhNvZk9XxbC9/2SGQoHDKW3BliaWEiSb1y0UViDLAMtsTyRT680OjVEaq7zLe3BSnfM
vZ0SyUqtKgH0IHCGA6P4HAS/JYgYgd3uZ8Udhqia/OnyIq06RoA3A2EfwOa2GIl0jVErcwOXUPb6
i6GlT4Ud7+xEvQaazcdlUaurtRAlbPow26yfdIhSEYbUyt4sfwympOtdJkPYc9VUWgowJPh599YC
gUJoHizZGeHfeWZXpo63GwZJOHjHqSOgw6ykxEDDSpRgar1te89p7WMzxrfxGIP32Lixxlzi41bN
wEFjPSbe0Hgm4mCTHgBVZY7YOnUPVvEtlOEdr99GHGseJsDBVoSFq1gKUHeLb07jBG70LYyObfKq
oDslNbfFdAT3oKfJBhNXje+PULFTdQYxXQwAJSSA5jtHv22aTVf+zL5OMoR3CuBj/qebmGcCF3YY
OQhSfYYG5gE/H5sPl03bWIvaMAGAaQvApgEOXVi+3J4iQLB2ra8UXuyrR+tooZJtTV6y51CI9GDe
DNvb9PhxHwau378/tVd9kF2Zu3pbeAOgCisQjFz+pnPgSai9+CaxUaVSh6YxrBZFq7t3ZYP93NGb
8iF7M26qq/k2fUtQ1H6gqmfeGwclmCJvNCVB5Fo/G2au0HqPLi8XTx0hR0AxB2LkLnhTpxi5MGOH
scJgqIB62W1Sj96DfXYXS2KccwJLrvZCppAzmLKQNZYDmZ/R7GvX45t6P92r73XwARCcAJzvXhPE
R3KFVd9LWRXXLHopnNvJIkgYXCN13QIk2tOx3JNdCUwGn+4Uf9gO9+ZO80BWfutsHdk6c/MSXdJS
LHcfC7ERXpphRSFW2c9BBSXLI6We67ffr+tncocelMC6sQM10Hf1XmJma65pKVuIi7oJ3b2TgfU2
7rTt7L3aaPL9fLS8fmsF2lG9V+9c39iRYPLo21O/BWuFjNbtnEhT2HK+Kwv1WdE1gxXiE/QbQ4OJ
dZvH2Ru3iv/76BXb/L3a2Udj4waXdV9N9BocQ1A1AHMOsu9TwZj3nNqIYd3RBoxVb5En7z32bmy7
wN4mALwG+jmmTWo/34a+tDixuvIL6cKuswEUz5rDja18NcOdMsomQNYEoD2Tj01iaBYBwql6UV5h
MK4YW8yQGWBfmDwiw+tcXUECMEb04GNoBkxtpyK0IhvSRIUIZMm1oN7DQ3efMJyr78Vr5f2MDtEz
SjtHEMu/OrLizlqwsJQtmE0b6lZeuJCN7IWXDtvYVNG0IGsvWjubGDjFzK6KkRZMCJ9qaLGmofUM
KQbgaUFz2KKUlH8D4rBvPqB+1viJz/zyAzQggzftpB5pXck/4gUjGVCGzK2RLzDIrb6P7/QmbTC1
Cf4aT/Ucn35DU5ef3/24fDLW/KAN5HcUzgyMBIocMmnH0rAeDDQEaa925jn0J5+IrdGgc1nO6iW3
FCQElXZiDIAChqAm8egD22uefVcExVV1oHsMxlqGp92aFDdO6iVP42u6AYZu/EJkaZsVfTH8CL4I
jpONd6940RmxFRY1CuU0BAkbQX8N8MB+OYPEmFY2k6NY85m834i9ghjwBjiFpdWNXwDxYGth7tCb
tF5FCrmh28sru3L2AV2IgXkN+S/MHApRblE2VR+rbeMTJdshLP1mUCKJmmQihL0rEoZY2oQIra29
rkSmZZJREawtGC4HAItznmX0p50ePidquwHQp+gfBGxurcSbmryqw8/LS7Wy+QAXQArLxnMAqMP8
IxbXT876XGn7rvFT5Wacfmr2Q63eQrLkll9bLhRtcKLAQOCCqe5UTBy2bND6HmIiZVOE1aG1ZfO1
K08baPJHhBA72aFKJzeFCNCKetH0kpmJP053HQiEVMC22pK5kNXdQTIKpV8VrWLi/eJSJ1RMZ4BG
9c2gxJ4eP07932wOJlww3o+Tc5YDL9iUliW6woC/+9BPmH0GZUZufP7NGBVmGf7I4bu3MIKQpMNQ
dpADHJekuA5leHa/h5aEGA/I1kABwtAR+knECWvFTrIxVGFlxOiukymi4I/rdQ9AMo3fM7fZG1nk
7uJSrY76hHGCKARXGLyS7EL7XTs8/xCMlOscMAtJ8FNNNVIAVRJoepj3A5G3GU3pW9G1zZ1OE+v7
XEXW7Cu14/7D0L3waahmiTDfYjGQUIupu7PrEd2ATka1wkvm+T4C6rMXhTUBFogKLrNsqMA5bNYF
+dlMA4ZsSFENHlhd5jRAvNNd1WWyCWmuHhrVVWnQzmryK4m09kefVMP9aFmJDE141UwBvW3iBame
3+DhpDZm7WBrh7y7zrRmxzL7NmtlqParYhAhWHip6mB0ED2uORKXJjMsKC2v7WEMZhMTeZNuSF5I
KwGJC2AnPFM5tgxeZaf7N9fawOwc6nTuZG3cPuvRc+wkP7s8dXxgicx+HgI+U51tXGIhHZ6+7C2R
YMAdCW+MFtHfrT+Lg6J1CW0aBEU+RT/5MG/QFB645nsTyUYJVtzyiSC+3gtBnWqUimVAEDDjPbOa
/I5F12U0I4/BJI8gvjXCkYAy8P2AaLd4sHcqKg7RC5GqOBJMwZO/V0Ftf9uU+6R51sdCcjGvqbWU
JfhoEsZ4dUyQBUqftL8qXfMaQ71+ouSbyxu1Yo+guUFdDy7HBkiqoFTK0IkxR7ATDKUBey+uNAwr
zcYLqorFy2VRK1cbKGxQnnHQCwTMKGGrZjshlZVCJ844zJTwum5sidXLRPBlXVgDQ8OKO7nwlU41
bwCBvq2t+uvXGbRAeQXxGW5pMdhoaqvT0hQHeNZf9bAGC+dti1bNy0u1lqk7kSLs/zjXuZrw/S+m
JxNoUCN9L9SDpr0Y2Q5jr96oBwVQ8C5LXTU6tN1wEmB0wouTR3OsZAXNuGpW69lkP4BKe4huM2JI
gpxV54RQChiDvLdAHHoFnY3STQ20U6rhEEXRno39h9IB8tyorwyj3iVRvGmcTOKU1kargJvPRwLx
ZAEJPP+uhXlocxfpcQPz0FrzuhzzrUrQBdDn6bewMfx07h5HmqRejZ4TQ0u2w8AOadzs0MojKVWe
rTQCbp6Hxxrga9AjcPohE7DT0L4B1BEwfvld5QBHjQZacleX5fbynp6d71NJvw1tofKc4qrNKbBE
0Ca2b1US4I7dqrHy1TcLxGD4gOicdc5CHuFUIYyBjHU9hRCjR3fWmH6mdv7k1ObrZW3ODAc49SrB
JQ1kGAtUSMK6qSnYIhQwwPrVoN1EIeDZCv0qVPRNY1pHI6P+1Bo/46h8uyz2PCw7lSuu4jgyK88B
wO+npfaGOfcNWrv2dR7d53aEmTxj0+eOX3XV1o21RzSY7S7LXzEXVAPAkI3HNh4GYkkXbV46CeFl
8PCsvdJ9n0OgQUWfUrjrFWNB5QFlY6Apa+7ZQ8rSopg4JRgmSsTPoNebsm9q9nxZlzMXzZdyIUPw
bJkG2O4xRKCoDnh2JMRXnV7ix343bZzc1IIMwRqjuhpVrYUeylNTePp9+Y/xSI/5TfM2pUhvec73
+Q5zCttmq1zZg0fuwO+mb6sdOKOyl1bSKCpbVL4gixPY1I1hDz0UHp1jZhwGI3B1iWNbF4FmAsPC
4wRh5amIfNCKwXWgr4sBiAZdbe/Z/H552yQiRFDEljpWhVluxPfZ0QnB3fKQy0puq1aOaU3MOqJv
4YwFvgc86pggAgFUUPyYZb1X92rtm+10NenpX6wYyCEwWgnwRRdsKqcrZo94CRCwCviRVgVhSx+j
Fu1gnfZyedXWjB1j0qiMAGEVRSNBTDc0I4rSoPUY1OF6nJRdNP+6LGFl0fBA47zyyEnwXsNTRWIA
FugNBw+BZwRG1UQZmF30chOPvXM/Nq4snXNuB5j5MnVM8wM8R0Xrx6k8I9TbMOZgcHNxM+hPinbD
pMgeZ4E2fl930LyC2RS4PdHLJ6GGSkMJ9OSqf9eKPV5LXtS/xt211h8ur96qNn8kiX7d7tySqQy3
Y5kC0saj5udEHy6LOL+ygJUGpHBgjIGqGZHv6YIhAIK364BKpeMtP+wqd6/Eb020r4erIt7b7cdl
cWtrtxTH7WXpbbqBzCEXlwwj2LsPRk792q5Rl7jXUxkjxNryAYAFpTgXaTFbZL1rBz3mwVYJVIPs
Kq7zx2lodyoJvxrVwx5QcgVaBt7M+Few8ZYACR0NtTisVeJN6Ao2ZE+7NUUQT+Dmw8McZNqCA201
pRmTgVZ+33w3p0er/BjSL997UAIjVxzTDiAG4jB3M9susyyIqNyDYX0oaKT/+s7juOCXzd+OQFil
jKRhNAAr2jfcnVW9OO6Pvr9XnYPRMYmkc5+DXOtCkpDSxSNUcaqM3wWK5sXuoe3uTLC9tsPuskZr
u4LqAsBSDIR8qE6d2nJcKa2uxliycPqnra4nigmhUobTvCqEj27hzuHT6cKy2UWD9Mmc4e4cb8FD
7uXqVYGOj7/QZCFEWLEm7NSoIBAy4zmlgdtNee5lsMXndw12BYkeXpABNqMueOaiqlqbJpDRNnp/
aAs0dnDcgL9QBHhxKpwZMJlFZunSTVGBDXFvqojckLryImwKzyX/FzFAxTrdeUZry5iKErpY76ry
nUZXpvXVdzycCmpK/6cJWFVPRVihWfeAbOOsXodQf9PMrRSQePWcIF0JaGe8qMHZdipCm1jrxAXq
RXH8MsTvnXnMyzudfTm+hCLwLEiEIv+NcZNTKTEJq8HIocjQJtsoTzZzVjzl0pbF1XOyECNcLCC3
LUuXQkwxvBXsPmOz1/e/Lm/7qgkvZAhnEa12qWKnkDFhyFs3h9d4/DLhMN/2hQjhJI6mwWjfQ4Ra
3ufppytjcpMtk7DnjUmjWC3x+yFarEL2maJx222+nD44UUIMxhs3G9qaQIjWW0/RYKfoFQ+rTcuc
jTb0khYjyaaIl/w0KSATVHDkzd71aHFdDd/+066b+qkBq04+xXPFl4yVm9IYA1c22S/ZFLGDI6WM
WLUOCay5Yc7W1I96cbisxKoIoLgRZLXQNCjWwslYqWAJhwhaxBjJqz0HGPVJPUoukvMRTm6/CzmC
/QKwPRltBjn6Ttv2x+S2vC1f2u24B8opQZoQDVf93pbELuvKAZ8QbSK4WMSrJURvA1VtUFwa8YtR
b7L8Z19KLpZVX4me9f+J4Fa4iFvteLbVOYRebfnax086AwhvitKkLPW4ksrhC/hHENd1Iajqy7bL
a+hC0esIPuiP4qrx7BtlBxDXXfR52Sr4bpwmIk6FCU6zNazEDg28/yIn0ELQJveB4kbo0jha1qEe
ZfH47/fkJXmCA6Xd2JptDHnqtM83qp+8Ej/a2Lfs2OzpwX1RPHfDNt1R2Rm75jHB4L3EPrmASx8g
mKfStyPA1rmlNOnGjF+Hlnomnj0N2DdIL3GDMrMUfO1gV7EyGhAG6szPoep/tW61G6pCcsGeJ+N/
n7l/TUacs1RMm2m1i1Wd4iezCKrM9PIoyKubHoSgJtsThXkAoLhsOhLlxEaAWRtjs7Ig1M6K+0p3
0WSD/HA3S86dZMNEeAsDd25hphCjxcqhVWK/UW/09mPIS69wZU+U1avkz9kTi5Lq/D8/MhuTp1TZ
Y6bYkue2bNkEP6L3iRaXOWyiVz/ybI/A26u+DGMh2IPgQoZsmOyM212fHOzutiyfc+fjv+2+4DgS
qwMBExdRFlemeRMm11R2eiS+SaxEg3IoslIGEc7Yvc6T8piyxlPs7joCivxoxAdmypKIMpGCd4hm
AGc7MUQyg7zEafNcoTRs29MxI8kxNpMrp4ok9r1+ryD6Rh0cg2G/r4OFuy/CPu+Njt/LSvXc6+oG
fYhb8LfdJB35G3fEu0NQH0bOXyyfxcCVquoERylnemDVw6ZFa7jGZI2wqxa+EKOfXmCkdxo3nbCI
IwEiMmoATKG3Rhs9XrbAc2BAbuVA8kU6WSfodhcfSOioSUgOwt7wH3TtJP/kD7iybpo9egr1Ay6Q
Yzp62kd6kEXoqzu2kCvoZ5eVrgIdFdmFRPc6pK9adzNDVoavuKziqjtaSBJezG3J0M8ZgijYhiX2
L6mMxG/Vty5+X/BFdq+FlNX4fVf/WTgPrDW8aPB6+hRqf/NeXkgSPBIdUqUExBxuqP6bwn5R+tLK
aMr4ZXp2sy9ECB4pLIoRNGwQkUc3avTemr6aXQPmd9SPXRSYMnqCNStAzUtXUR02bMyInFq5q4Yk
pyCX8A09+5ESbdsNCvWyGT28xRRctoO1feL5ecxPW7aJJohTWRNxZ4UwyJqt6irR0LoPxOfWSZDK
zD7dypJlg2TyBN00pShKlWc3Rp3u4ijQHSMAMLg/zI+JLCskkyXESHndFLkeQzcH96FzpfS/Ivcx
svJgsqLN5WXkny1aCM9AoOFHQwub2EoCSFhG1Q6OySqvhuK10H3wSPoOq7ym3jK7luzaali2lCc4
in40I81tIC+yHLQrHNxw8Az3eXLuxup2rF6qPPJq+8tT/bDJpVTBaRDArtiVwTdPuXHGHSupZ8ey
rqY1H78UIniOAXSAVoGMHiAxPqjqR8atUv3FbcWLEjrmDR0gtgsuA3OSFFEtbqs4SY5TnXskM2/J
qB0uGwX/0jOjWIgR3IZphjGcOTA2UzruOZOt7cjGC1ZdBUE9CvOTKNuJOUkwZIQD4FagiRZ7muON
2ks2/WPKAF3W7e1fOWcsVkWoocQ6wgOSqPln7p4jnmsfEg98nN5MTa/qk22Shsi/1xL3vrqIBPWJ
303hQLwXHBQSuTHap6Fh+tK49+OXaey5TS9+X9ikmrlWBDJ0PAK0Zg9enluXpsD4Kdh2LGX3yPpu
gfEDQQUadcUhOhyfiKUqdFGRq/RMM3tv2iSIdWXfm7rkgl89Rqgk/58scTjOHJnROGBD9FlvBJTO
nlo+RzJ2WYlCYtinGnmPrl0IMTPmOd+K/iWJJSm48wEavkHgQ8IuocEGNOGnBsAyXXdYjFM0PZjg
0HkIxu/lEcRc4TY/FG/RbjwWuymgh9DLjrLZr1X9FrIFN1sobTc5PIcxVQ0OF8D9u5BQT1HMu0F6
Na7smAZ8bwDngNAB1OGCd51GjCOYnDmgsjB6/8AUkL3+vOyR1s4xmLIIFtQCuBUKJqeLSaeisHIL
TUTE7DdkyneGVW3NMN+5ALiacv3BCK0dep39vpRhva2phy4pg/PTaefUVtasDsWQoo+I9HUflGlE
r1wlSfZqLM0UrvgMsAfymTXIwVoKWupFX0yhBhdlRdVLZwK9a0KeWLKUa/rAKlF5sFEBxqPkdCkZ
BjusvEeFrib6TYakiDOyG1LVR1sz4uvIUfuDmdMwIOhV3wHWvQisvsQMWK+pGz1CQJdEJiI62cjx
qu4o56FHE6UwXay50yY2ug44l37WjeC6dDZU/zK4gQlyxoUIwWX2pdGo6GZFOSR2QD6i0o+0dDD3
2jMZdef6GnPCCNvACotHIs0bt2paRHBJMti7nGT5rp4Sc6v0iSwJKxPF13XxWNatJFWaDiXEqmB+
bWxJ5wa9IXmRr0SkWLk/+gg2M+tR1MUVqmIDs250I0Ei6OjYk1dmOfqbJZ5zJSZFRGqDghMAnWha
EYTF3dzo2QiN+rgsNpPRsmcCABEnmsttktFpVzYsfVGbPv96eKWhwxN+2YLXRgB0upT50M7M5HWm
ceznnY3LLtBjlWwUPR0kp3BlQXWwifDCAzqZALR4KoqlJANIMwwEvRN+Rq5J+dArnZdFD42yu3zg
V5bzRJTgni1rUCrLhSha3rM+9lq99MLRb/TEB7Gb2+WSwGdFNQ3sdA7YkTBXjnm4U9U6tOMW/aiA
dcqwSy9pJkw7d263jZWh8OahmwHfB56Ly0quXHhg/XYx6IfDhieh8GRKGlpkDYXN2NPoVeNjn4EK
+zurtpfFrFUilnJsocg9lzkxE8KdZ+qgiO6YQTUzvAfZvZUlAdXDN83qvAldrkxRnm2DSc6GRE/x
vdZUKgOjDvTEaFvhAWYWLEcFOFFy3YuS+fGytqvC0F4DMC3AOjqisNx0I9XkbRYxXIvqvGsJDYb8
nzgNLstZsVAN1vKvHOEwoKrfYlIUcpxwCG6KoCwi363vFbr9OjI0rgAEsLzjGUNhupggm92xATwh
DkNVTddF+1Co7qErjqPMlawdAgT+CBgMkFFhOOn0EIRmlZsaLy0SleECCLsd/jfxlLFVPFa2FIQ6
6V/0eZwcdOEmaAbKJtbBSSNVcRxs92eTdnuDxLIU3IpukMPV4lSXCP1OdWs1t1TGEC8PBx3HOn2t
yE1c/NKSvRu/XjaMVQNEGlOHPzZRZuRfsrjb+rZtbDoijC26HfTCU9Rz3IPTSRrhZWK4fS7EpBRz
c+oAMaNTqp7bttumrEqvKeeNodh/Yey2CzYGDUVZwOsK7rgmGTo/eWtx4d4piq8n32kL6Lhnx869
UJZJ4lshvOTR4/9HmGASagnO1hI4gHjJOx6bPgmeiI72RtMP2v8qums9/ri8Y2vRCFKACHvQMY5t
E67QKk6YmnKBigY/n1nAWTA3RJe969d2zMFAEghhsIrAMDndsZBSM1ZMHiwClqBgOQDMhsCovk3o
07qs0NoKYk6Zd7TiFJsiDFNp6S0qEdzhwikpTrJh0x3rf/TWMbIfC0RCRfTjssTVJTSQEsG8CxKp
YmN4V3ZRNodYwtoAKFtT3SGoPWKQXmKHq08qDEf/T47YkOKMGFcrKNbQjoYNxlevJlP/BMjuSxVF
m6QoD4lDUy/KyJOjRpKDvebxHQOjWOji5gilwiEoB0UZqcqv0Qh4JMOzmh/s+Z6GQLN2OHnfXxzw
pTjhGESJkaDZG+IM60VXD1NUBVH7HhqyFjj+O+JxW8oRQp/ZaDJm8H5ROt815L1sJbf/qmmgpo3W
ZNR3MLJzavZg8Er6ycHvF47+MCT50ziQwExkSeFVNQCfhec24m8ABJ2KgeQ8RaUXqSVyUMH/S4AH
d9nGz7GAcA87f0T8/vvC5RaVmqsZhU+370rAsVyPB7qb7ut3srWeLO9b9UsDrU+5aTfOTkGG+HBZ
/KqCgFZD1tuxASEquA+QHkaazp9npqb5nTEFriGJR1cNfCFBCGkalhlOM0CC4b7U9iHPAn12UBcx
/Kx5p0ZwWZ9Vu1hIE46TjhHKokPu2Z9Qfiuyn729r2XNUqtrZgMRQAcvtIvRhVOjqPvCdiKeuS9Y
Rrw6DROfMLK7rMhKaIGucCQl4PkQdYphPCY8hinmft2Yqo1l3ePh7LXku1o8u9P7ZVFr+sD5EAxE
gNQRc6Gn+sw06lLLggUy+lIUP6pU4uIu/z7mBU9/f6pnJ88c/L6WfGtKoChWL5cVWNv0PwrgMXkq
ILZI2RYpBEzW1k0fiiywyNeb+LWlCMGKCa0x0NpCRBPdzm4wfnmwHl5g+fuC3VaMdUmo4/crWm6t
im6nDuR5UnL6tWjBBSygoaPLGpkFvpILZ5O0bPr/tcKGxF4UHXKSB7lyxbLHyzsik8P/vpCTJQaS
g0BF8FUkDtpfUXbMQ8vvqQRKUePLLl4zS32EsLjWJzpVA5Zt6N27vGk3RawFmIZ9nhT7amCYp++A
9AwcZjTLVdssS2+bepR9xNpRXX6EEDSDHqItCK+p9Uflzn2aHjj1ISWeZntgRzqE+ykoNumL8ybD
VJMJFg7uRMxWB9wrXqWD9oYTdquE6WGa3E1VpoeeFQ+XN1UizhHOcexUQ094H2qU3Izj5/wYZdcT
C2bt6bKcVX/xx0gd4TjPeZtZUwQ5U0z2Wj5ckVxWfZWJEI6zpRXTXNpYubLaETVCSlf1LitxzhbI
T/RCC+FEz9Sdo4hbBaC0brO7blt7WXBfbMfOmyMPHBv0vv1kN03tmYZEtuT0OVz7xemrdZI7LReN
K1dnD7NBvLg5qOz1soqrbnehoeBM6hnU9HkLMfZgXClJcYUk8EPu2o+XxaxrA6AnR0cGAffTqTZN
3ZVTzXtrbT0PD50Tuj5pMh3wwnV93YYskzRMrpj58lEvBmRll0+lreN6nzrl2Ef00A/5hvTkweow
Ku0oqiwDuqLgiUDB3mlVanjB4dENphlvNr4NaLxSkhuKDOXllVzL2Z1I0k+X0q2HNJs1qOaCNCLW
SOOp6IQp6XRtV+MG9RhUAKIj1WY/rvpbmwyyFsozk0GICdI9NFngzUrwz+kHWHZM9NEAcoBTPgGY
R493YSTDWzs724IM4eClpFLjpIYMCzj4Dh194JD5lxdyVQ0UjjCw6rrobxFMsqgnN6M2Bi/V+tZw
Zi+ufqTV18G8sVao0TjgqgSc1m84iMUpTqM6pokKIVr6qKafSQ1w5e+X9TizPL5UCxGCo+itzmRW
CBFW+SPR/imc57iZ/VHWxXj2BOBiTA0QAAAB4LNqp7tuuuiKowrEDOF9zx5VxrxBf7XMh0IvvPHL
05CQBpABNE1yxiZDHJeYW6sxnImUIIk3gyTqvGZWvWHqgstrxz/6JPSAGBsJFySEHTS7iIkXp41L
PXQgJum/EeOBIfVXvpfaU2jtze47dWSF+jWb47kkzPMhve+KT9Esi6NsYJCXZ6PXwKwTRo42oprL
aq2gjECvP3JE9wcfTs2aQg5YHjDTwrysPdpsDMj8qMY3jP0sMMZq6GgUiQ5U3RW1DNHzPKjjKwtH
b7qYCrMskbOljfSwGiOzhANush9ZMuu1p7lD8ZCVjnIfKhqq63aqjQgMxhDkkznLKNl25twxdOwP
c+ihCeTL3ZD8o5CeQ2EFqSJVXH6nY2NaTSjt6+jLYs0uSR8aTEBkQJ/uS9nEz9kVxIVxHAF08yE5
7wpukral0ecthGXk+1RdKfq3DtPPDv2nnKnEjNdcAEb8dYJRboAoikjhCmnK3uB6oUJuvYeEFIEZ
p1dVFrM72pgyas8VuGVATxnAegCkHl624umMM6NO0hRgIOVYaBjyABknQGkHxaXoltVhbmQG7b3X
VFphe05v9Mp9Y0ZNucHPjui/GqOp9lDn1X4RIzX+aVwtkvXdrLgr21BRdwcEGdKqIpB5PoWoi/B2
1Mx9SdlDGpl+QW8q/UHXx6AjsvtqZQdOxPG/L/y8YTEjm3kDmOlQr7bse87Y0mWTN6WOJBdzHgCg
crBUjRveQpZVK4o2Et4zTPxm3OXzTulaToMzs9ZLu+9u+aiUD2T+vOxUVnwXxAKpC0STOM/iBYBr
pkmrrEf37ZR745h6PSCfG+l0GX+ACC55KUbM49aO6gIEAxvnKoZXAawke2Jq56Xhm5sWGP57MTMQ
EzqFJBpYt5d/tRNHDJU2N1vQwyDcHq+s+iprd5bxg7CDSh5LcDr8p6UUxw1B/maqHV/KcL6Lym+2
/pzoskz/ivs5WUchggpDNlQtemH9tvpe4RGtkSs239HxyOpfl7VZsX1UVAFlhRQXRozFuipQ9pSs
MebfsyigAVMZajN56IXO12nM0c8ALgT0IAItDq1Zp4bfW2U8hApDDqqvtw27D7MPe+z9km0vK7Sy
dKgOgzcLQSEwiM7erlUINqtuRN7bqby6+ZGTIFPcTT5sle7jsqgVs0OLBqrFcFIIQcR6jMZUC48f
DbmPGCCCKMOnmb5xLRXQDGpij0ezI24U2BFzumDU7FyS9lg7078hQVTNMtHXJ7iSqJ/TsMGdCEa1
4brNp0Ad662mq/vLWq5YCKZfAHajg4cI4+6CLVZK5I7ZjER/n/7ARes51T5mD8P447KYlX1DvIjg
9De4BajUT+2jsoGh8TuFGNkV6CTuhvg+sTa0rXc9qyUPzFUvzEM4PB5UpJHF3G6oKtE8q3jRzvGL
6W6n+kkLj5Uy+rQ1Ay1O0fzyLTJeR/v1spLrl+8fwWLPRh8BO+t3YiA2uyul27ju/VT90JCTbcjR
TJ7NeZ8V/pzepOpdEn1o/aPkA9Y89EJz8bxHVk2m0ITmVeVu4Vo8pQlM9VtqA3ocM57j0VBuncr6
C5+JfCfQS1ClB6W48MAelZq0Ne8BHVx305l3ifUZM1siZOU9gOcATgRaKtAhIrKTjFVZ4q8QYrr7
PrmdnYNDP42h2eo9SMxRLCCaRCJ/nQnX3YkD4A5icZnXs6FVaAHi+TjnI4yaQ96pG8mGrRw/vHEN
gjPIB0xECCh09UZN2sPJgE0OhGTKpq3ZJhn+H2nf0SNHz3P7iwqoHLaq0GGmJ0dvCp4Zu1Q5x19/
j4z7PdOtLrRgvwvDiwGaRYqiKIo8J97m6piBeXS6G6cCjW+AG0wxTmBVXpeNrgy6sNBqH6MIGOfO
XwOr2GynYkID9SCH9ZVweitlptY5GAssPGtdhZjL9BZnCJ+bocoFW3XFxHheBJoxnkZY3wUX5NCY
j+PWTmuXTpOJeL6kfp4lonmJFSPDxOA3AkA3ggJ/4YmzaHCo3NRuSummbA2/tgECXzk3Xd8KcEPW
FNLwmgRQZOTgMt+Lr8SjMcctRNE23yZysykG2bvsM2siQDkEFAGcgrjHcLstpJIM/JOidvuqQp+P
pbZoWpETkWeyn+G8Hy23Jgwm42kWqLanXgA8N5qgoFW7CbUxmJbthmwIitHaGTJwphlVwqK7eqzt
bakIdKn5fVnL86YBeKEFyBo8DctYO/6WUOmVYU7mUrux1vvm3HhJ3B1KdGqFBphs09A3nNzvknyT
2Fn+DybGCjKQdQNA23w2M+u1VUqYM3RTA7XdZLBMT1VmU/DGvuaWR1L4dLq3zaYdMWWDmbnHWmru
hrkjsYyBIUl6vWzMVUlQA9M8uF+fjcv11jJbSqjWLrTYxLb6CcKNXT4XW2WqN38vCn3zwDJDNMOV
hNvRMdBH9MXQajej1t1cqx6a0dyqnO6HIRKIWsmQnGNRXHy2ASIeRTh33LafLB+wQ82jPJfVdtEj
VeAQaykF4AAZ0BQg6tGdz2+6uZT6fjDgEXa7jdUfeo1bQYFRtqWgz2Fj7Xulue7T9Nqh069Ba/66
zRu7gU0Ow1pod1L4Lr/CbmYM9gKpLY2ktzJNNhNV79FJJOJjX7Xpt5w/u/LozJvnyk6L2K5dvasw
gjAX+W0LcAPPkmzRXOVaHLNBfwtAFNgV08SnAUadO1uLWohCldEvzeadDvbnZWc8n1KG2RwTdx/g
FpvAR+WWLZLClvYpsoNc3qqN7PXptnAcjIE9A3Tvqih2lnEVOo2fOJiEADdgvmzHYV9Fm1JEEMG0
OQ2nKiDwcHexcB1jsPmn2lbGINkW4Ond0gRO2Qh2kABtG6Rqf8aW4OJyvtshCuxXQGhF1xNO1lNR
kzNoQ8Og3sosRAIouVMWkUzb66Bnvmzfc2+BJGiFQG3ouPyxvx95CywbJ39AxQZMG5XjkzrXINIR
1bTOHQUdPH/KwEBlxiMVJ8WZDB0jj7iiyOqEWLLYijvXkaiZfM1qrNkJLX6goji7b7W9ZLQNGyzv
p7G4ChVZutMnVXXbbHyt8zr/24YHm9U6QYWIDnJWhuQWCbkD+qtDpLMScJPavMVLWCuIj2t2Q1M8
EjiM0uEKy9kty+I6HHIUo5rWo/oPCZA2l5d/XYDNuuEZXTFfa8QbUKWNOS79uXlXLB2RcxElt0gC
+/uRg6Xq0NcaYChQVih8s9P3c6d4l5U4v+ZjIWwkVKzxHAM03MY08lBGdyIqCgC7v0ZC59VpQ8xm
9NVluYvz3pNL4DVdlrkWDL5lns2Kdpldm0Y3IuZI28gOxsilmh3EZgzCV1G1dWWPMgBOnFoaMvoz
MPFSVdK+BFiIq1jP0hgkaeeV0ttlfc5xp7AtHTRo4xIDNhBsoNN1mtGJ6ygdctKkBAlaBIz4MPd0
2yHon3hdwuJRqj/MrPfS8D4e+/ep0Pdyf6fUmSe3otsoWzAu0p58i3r6LY6Zdm3H8uNMBf+djgtw
f9XHyw0Yxr708gftu1tsR+fvQyHub6g44CgzZOzpU6nqlOg0Acy5i6T/GVXmGcTxmG03nMHwLxt7
ZU9gzJg9WrJ+6zMg5LJS4ljCkLHbS6Oy10LDcgGcYwmS0xVWLVzMdEB7oEUOD0V89MDsfGGPFrhm
imv1x0JsL/Y/3xMPKaqfujRofPT/+f32eSQGuRe+pK/sSuxI1dGBJImUh08jdVuihjoCORKUZS0A
fm+KuwViPcOPDoOrvWgZmTb0Jn/aYtY0uGzglQcyLCGDOWdlNzQNc94cjeYkaYwxSj1U1yCq2du7
1H3F6+MOtw/Baq4Lw3ONDOBk3LX4ytikhb0ed7Cz9Ni65cb28s3k5uDlLNxymwhOHaE0LqDSzIoW
04FqtY++8r1E6G3m0YxIh3f9qhCN26xc4mDJI+W4I8hyslpRBig33zdeNZCaTMTKPGuD4WTBBlx5
WD2VxQ74o7PCVBJsT0bBBapA/2O6Sjf9W/1mEhkOMt2KGnvXQt6Jalz6qug9XmKYat1b788/rauB
DPuycHVSkeix2zTP90I61/Py3qmK3I0HXXD2qJSQad/nW+q1oDGdXXrtkEDLSQ3OSz2YNu/Ul4Ni
8yLYFCyAcWHVQCWA1ahwBQKU7Kl5x8yR2rmBbOXT+Up/BuEBCB5g+MTJuezLnXA5V87IE3mcpxqg
0Ekrtpz6QcrJ7ehmbgJb1260QX+Xeru4pZcdEnfcXlZ05fg4kcu5bDfOTi7VkNu7VWAn5OPB2Miy
2F3X9WPlLTwZovjO+U+mqBVVHFDrtHt10//KDxpYSyWSu47b+MPPePeT7vsrvOddVm+lRg0f0r/l
cj7kFJqWgKiscdEd/tNMSUTC6+aj8RV38ssYzvslKr8xi515Dp710aQCXpWzRhuz7BOlYJ4j026r
Zx0pgDzeKqJI+geM7pIczmOGBSSURYwzY3Z117lu/VtlN7u3D2+hFwYAwyLWjbo7xM+/TDK/jx4a
dIMNvYo9/cZ5ehb1jq4q7QDfnMETGWDLON0uy+Q0HfIxUFyFd+GIBvZHJdlcXso1EZiJA7Ev2gpY
zwonIg/7okgN7BCMJClq7gJafRRx0axcoXEu4bEetVMUqwy+oimViVKmhd64OQWjcbxdiPquE+Pe
pLjxkdarr2ViectdL4sC+lq0Y3SwNppVQKfJwwdQve7rFsRrYNEe7G11FyHx8M1bYHHKghOfHQ28
5xxL4o6OWM5jJZ8gqfYH3UX3HNANBdqsikAzGGqKmPc2+Xc2ZWoWtcuwWJ39PAw4/rQtI+8yBJqs
+oQFBhUHZLogeOOitK5PYyWNcLtkuFPrrVn7lfNw2e3OJ2rQW4giFPayooK8QuWsldq53oaWCVU+
J28E73G6sfyImDsbs6ZkAYAoJTcjKbfhod3KghaLVQUZmwWCGIo7PGo2SutorTfhjnK5HMC5ttXx
sFXQ2v8XJb/l8Kie+aLkdT9BzrxXMfSnuZVKJFfZFBl5GDeOj1u7qfvQ0qcquNud2Vc9LKvgK1im
eeaYDvDaUZEA6wV/q+iLmCppCa8xD+1P+wEwAeZ17Nve/GkFzZb+1BaCHh0/epK3mVt9xoEz/Ivf
MiYUTOIYAC7mHGps9bxVJnxBqAfjdB/iLC7KzQikusuqrtxqDNzD/5PDBe85r+25pJDToEEYTSTz
V2sLHHfddb5FsL8fJYgxivmJ3UOEJCUpMWcr6OL+ybFeL2uymvQeq8Ltj7ZCw4rJtroV/lS6Z7n8
2Upe16mure4wmtVNpmuKYDPOsX1tTJrj2imD0pG9AHN3lkSrZwm1DIRp0I3bu34mNUgc4Z6DV26q
q/pa+1Ff94FBXTUDFX3nFyaJA1FWvGJiCyO56CNAHQBIPZy3NIAIAVKshK/AwPZivSfZYyYJErS1
RB9VLXCFs3MB7bXcOlZqhE6GPm4hhChBdavvwsA4yF8dwIsxq3FQHe/vV/REIreiljr3DigTQKDt
Zx5aFO/GO6clfUfabSMaLlg14ZF2XF7YlxGtuxyyMvMjtdzKyF1LdN6tbLYTfbgcUB3apcsjyADb
SFJ9Trlgp608l7Am9O8l4lKTvJrMvnFo69KdcUu93k88KfNH73HeWF//sjjAMDLQ8shEcj7Hxllk
jL21uJhgTSQCEEgcROjh3ZiH5V0gTD0PyAxuErhQ6EECfhLne1OMDoTIyFoArDu3sr9chYHjVg1J
fiYk2SCDuCxvdaGOxHGOpy/2knV50QJRpfE0e3BHSeTbbK25I+ZEI87f0lAvFk3NWxcQjOO9DvZg
kgSNRRSUInDIdb52z24kFSmv49/G02X91m4jJ9I5T5zASWMuBaSjV4xVlm4+hkB2wzv0qj2WX41L
f10WuLq7jgzKOWZUZz3ww2BQzQEUR5A1MYDLBAcAWxTeoibqoYCwwwAzimen50xnWiWq+yWe5Z1D
V21r9auMvWEUtE786Yi+JIZzRVVS60VSIcY8JBIZ9+bG8G/vbuWKVNuJRJuM7FUi9yT0e9GYyer+
PlaR88ulaSwV7FgoWN0PRCGOG96mm8H/DWRUEcDcmn8ei+L8s04jNRtp1br6j+Ka3nZb6SDdt9u/
d4tjIZwbdn1O46aEPlYL/qjaaztvXET9s6tntKmCjg0jGrgZ8n0ondWpsZLWTJUlaN0OjYRgZUj9
adds32lQvjkH9Qn851cJigLpRzoLosnqyXn8AZyaDeBuomnEB7TFV1bcJOn1XH6Oqd+Nn7r+ubQ3
euhpRgPgppdUmFGvL+S39tzWa/KlnxyZaX/AFOW9uVGu7A06enfyV74bSOPTYCCTHwbKvkFqYm0K
l26mW4e8WDvTv7zea3H1yBAmu3oepYJlo+NRe8a3UPCFDeZ93ogKrcwtz3Yna3cE2g6AQ3jGj7SJ
6yWWm9YFSqaHVGWTk/6GIleJKMqf+jb2+u1yJ29E22WtwmsBxOY/wdwaFxIgs9oJgpfMXXYyrrSy
u5DYtVxEc/DZ0s1lU65F1GN53LJaRhJaYwZ5hYOavIqkUwLOpCjpW3Web634zkpDkrtCtrBgseXG
7VVUeKHtU2NvaCVRUfy8rNPqsXSkFP86O0RtkgwllPoR7RERfoEmFDsVY3sEfbgEXbKi2CBwF4vl
HUcOmVd5h4d26DfqQVF5jX5nhLsY84oAorysm2C9+AtdM8+qicGf1pWijdrcqgCjVwWty2s3oGMf
tLgT0JjqvDcUyEiuZbf/FT5lV9IPQMbeaKLZgNWNfOQX3CFIM1RqSwV2q6SnNrpRi+1la62Vv05U
4U66zNS7yGDmWgK6w+VpX+CBBtQXgF4Doirwm8i4VV91QQL9p05zHj4wzaeirRak1FxSa9RZijwC
ejmP5t660l6BVuC25G5AoUUnclC5rwiWboayrbyVPeVd9Ai2btjvD+CWsFItyTEo9LbNm0y7j0xB
+rL6+3jYQykarYwAxjh1eG1M7GLqoKCkQiMbzHoicMf10w64Rlg/neEfcjakaGyXQYeABGmD1y43
+QI+mXIT30le5mcbUIt7Al9ZqdbgzfBbIGezPrGTkDoQCAaYnMwjeX1XSfs4b8utqFyy7iBHsjjH
b2tU6JoQskpfDn3T7/2UyO5E9F3HaIxNklNyF959Vg+R36Gqn15rwFQWxMmVqMzmxhUZxX309vOz
jGnahBkwImp3XraSnm2LKAG4RuubC+rC+jyQVmsERl4JlJjFAPAXIH1QaeArYlmvV4sE1GYXLLOe
ZG607q7Pg2VAWcp8FaznSgEaHUEM1ozNtpy1BNWZbi4NRYeaYlYHpe2BSVhMt3JvTcTs6uc6zwbX
saePENS9SZcKYsBKoD6Rzh3kQ5yFdpyh5c+JcaNdcJGoHYKngL83KJvBAzgW3vbwwMed34DXUZIC
6NFuAyaAwNJr2ce8nEGKaogepFrLH5PSGHeXTXt+RcKkACCfTNY3hCY1/riDc7RzFbVu0y04zFsy
ScshYeWORXm/LIptutNIeiqKiwJwpaRKLJSkUk3aVJYKmIPqr03IRGDsDm1wAH3kTVhlk+TMCrTp
lBdnRmlxcRuqAL38ccT032V1zrccZLF2Hmw3NCvx/t/W5pT3OiorPTVJVN9pueIOyatsHAC/R6xG
F8hbXakjecy8R4lJ7Uh5oekoFcF/AkmP/Tr1HfRglMFlvURyuHhGc4oWW2bDxvgw2q3dzT4GhJRe
xE57vquY/YCVj9ZT4IDyh0LWo03JHuAOavZqlgWpyk0qHCJcV+ZbCGe0cAJBXVFASFHfO9qhj3at
5pAhTQVGW/XtI2U4o2VSpoF9D3LATGIa6HbqRTAr6+bCJoFzs5EQToJMB5P2aE0ED8Q1RSOOYUd4
0RRtoJUsC81TmDJA+NFROORfdapsSPPUYjsIc6QH42G+M5/aG/UuDGRPfmvITJphF/1e/r7YeiKX
f+XphiSOSg0GLPN9mtyl8c9FFZwiK7f+UxlcZT4uzHToDOgmbxwCuj2w4hKw4xLzLt/nKM07C3mV
SfZcB5GXdkQPXUkwlLLmjkfW5VncnKVJwaQDLcPJn8ed3D91kyfrPy7v4DVXOZbCBVojdwp1jCAl
TXVvpi/WcFvFoirCSlLHrAn4f0yk4NDisXeAORFjvgDxSI52UfIx27M7O6EfYkAKEBS95ba2P9GX
Rd6MTmDM/zCwdSqf2xBZKHVybkG+YwH5Ki93Zhtt8np0q3rZylNREz35Lcvzr6yNSTQNuyYaNyke
S6Mo81AZOiRF+S8x7dgmbP2PYrRtp/oyy/gmqTyMUu2iuE+mqPQvr+/Kre5UdZaaHYkBTE9rKAmO
njEKMilYxhcTc7Fx9tYCI73cGvWuVX9elrnuU9+rzeVAUjXlnckeQ/Ra2uPl67pZqntrTH7/b2L4
HKjHAHVoQbN5ORjK8zw8qkJ4V4EqDldy0gqUa9sQMuTkVY1VN9SWoKDa5rIm7Ev5bOfIFfhGXCfv
mrgYmSsoNyn9nMJXc9xYrZfpb4Vxo9ihQJ5IKy6RG1M9kSMKeUV5O1c/BuW+kv6+///E7/iUJwXM
dmmXsFxeDVurNt/0BFiul+22dpIe2407sRMrrhOTPVgpUug5JjgxZmzlf5CBdyoMkyODU3g9itZu
lZGFrsqMH6gcZi+OXvafl4WwTXjmAJi/R30Z8K3w29NNmqnToi8KhGgN9SL51kaPte6gTkB/Y1Za
oJFIGGe1uHXGMRzY01vCprr3xnBI7Pc8vM+6f4pxR3oxRzwKPpjalrD0EDWFKL2oj930QyseLttu
1QmOZHBxNM0SKR4ayHCA3SFn9m3a6f9w8UEb1X/Lwyx6pAaGW6tGX5gay6NWvUYLyJQ2CxU4waoi
bGgGwL24KcucE8i9GZaWg5RDGbt937lOam4vm2o9qzkSwS19oauVlKXYMPaB3jbbZVu63S4/VAVB
NRYJKV7zPG1XuNIhD+ScZAfbVwWtQCs1EASGo2/gfKLrdcDrpPD14fNWQ1r14hD76+1JNVzbq73B
NTaWu7jzq+33rrZfDLcLRKyeK23Ap9/A+cwypVPeRrADOi5QGhxd42G6ajfDNvmoP+m95qeVT0mt
+Jftr6zdA4915xwpK9TZbGvITUoCNI+STFfdVv0Kv3qNyKgToMO6/sh22i1InDXLF7Uir2fsR7bn
TmYAGaWpE0O+8XhwckJfw+sx8dUEtcmZ2A/9Vfig3oQLiT4uK7564BzJ5Y5qZdAXVWOtGMp0peiH
RsJYkMCvBCL+5EFHezRJ5SKxVbak7UNS7Z2hJxb8+rIeq6HzWw++X0c12lBL2IFjYJItdXArCM1f
aj14dUd9UFQIyq0icSoXd2aj6eoZ4izz06gmIKFj7Dh/iOWHOlmCy6qtjI6c7Ik/OfyRAaMqd6Se
GXB2ASJg4bZjveE/WnnWjdGipeBd/uhc46m+Kjbds5642b10PW8uf4VoFbkARfOFyrkERzHQsqar
agD+pXwMBcsoksL+fqSqYddzZDBVnW5059bBg/vvLhZVlgXxnC+WdxH4qooJUoriraafYyMaeBdE
E74Z3ZCmJrdYJM2ixJdMifStt+CBY1p8w3qMo8q/vDgihbjoQWWlHqccCuX19ZT9MgfRuoj8nQsT
6LYrnIGFx4n6gw0yxq2dXuWO4Ul5LzjSBbbji+DG3MT9wBYnt30JZXjHM5TrZcq2+Qikjn/pCT3Z
XX9O5iOXq2xk2HHD1moXTkTdowuuuu6uHD8j8aENEhTd3Yc5eM42w54NZ4loRURHz5/tf/QBbdFO
tc2OfgRGM76S3xN9U0vEARuY4bYeMkHfzIlyF4dAJL/TOjxRmKIyKDtWz9Jc1UDlGC8u6KfmMpwB
07qariKPssuXnu4s56qrXxzj7rKbiqRwMcSs88WKQkiJJJ9OX/p0k0SBEXX/FES+leGCSG2FXV3p
EDMMj+A/Mko0FhqChoT1HQeuS9ZNj2F7tmGOFi0EHTilZooNAfTb3E7dshNMDK4b61sCt6ftUnLK
0YRfzhUIFeR4ryyI7BEwQtX04/K6/JnAO1/+b1nc9rYNSh0gxiMLqOWtk2lvVTkfFpwxmTRi0iOU
TeopLDEL7Dx+ayykp323R6pcXyfxUtUkHXPpI2tt0A3SvpoLn9oUKaKjoGcwThM/WZbmV+90E2Zm
G+lNzSezw80912+TLpt2FrADrcAB1tIcOK20XKujqj4batR2wNTIgOB5WWGmz5m+wJWR8c7AwI84
205LRrXaweqNxhUdbibjoZIzEho7Z/ycgcxORTwPq/ETY8PYWhguAUneqbvgG+pWw1i6K+VqABwW
9DLHh4LmN7kc31W9LegYYD93rt+3OOZbR97ZFEsyJyra8sbhp9RRoinga95etuFqnD5SidsBtCjj
0ZSgkrxou1n9UqeBxLGMEeXHcAF5uKhUuLYfcAFXgTcEEBtZ5dYMW0EfUg1rpublvVyawQzWdbuT
PHUqBKXXVVGsnwnoEpjX5e97xTBYYGtBV2orDwdjLJ4TM/wYtelRVv4eiASzwEeiuJA46DQtAIvH
GihDz0gfK5xBUyjyd5FCnPtZje0sJZMSlb/AiEjzNxWw5JND/cs+sdItBXXYo72BkRxcmDlBXebI
MXXQXVjEP1TzLVf9FGAZHQgS9fDXkH8lBtGmHkRqDSBD/8mW6CVm0jFgzddqorwrVLXsIBw9EGkI
nC+DkngSFAPWtjLmp/6Twq0YQOTnAjhpiJUOhreXjVNOnlX8VsvXyXm5bM7VZcOQCHtXwzACDyUf
OfHgKCO2MUCiiUwtX4pcM/tVZ8vmsqC1eIEq2v8J4qkSJtAXZGGMfs3KDsEkNexVpSJ5UfzDw8mx
GO7pRnGqqk0c6KMA8JTiml3PHXKBqzgsBQF+VSFQjAFKg1E5835ojbJTajEWSVbTQKGlV4U1KZa/
Bz6Gux+JYQt4FGeBtDaA5xdi1AJs7k9GlG7MNvcMC/OYz3+/RAjomAFBPGLze6eiMJtYWaHSI1Co
1Say0CI/GX4hygTWPO5YinoqJZETozRabKHSuQnxepYpeyU+JJkg4VjLno7FcOlmP07LrC8QM5bK
thj0Gz2iwWV7rR5PyM7+f4LGu3RshH1Yt0hpUgfTxoiqevQSWrvS+KEDcSqm3mVxaw7HZP2fOG55
qqRpjIlNTWT9RCiIWhOgi86i6TGRFG55Jo2GsZrgDDRNUmH/hOqz1j9d1kSUG7FvOPJpEAXIeTRD
BtA+Fet3qlBSLb6VbKT2g46Poepflre6UEe5GLeHolGJRmeEvCa/tawPOUyxm54kvE9PjxUQVC9L
W/M8wHj/l/lxWUtmxYausSxCkt5j7VOeRQDla0t07NrsA47M1yd0sfIerl0lz07/W8X0ZitIT0Qi
uBVC+xiVYxkipmn+Lac47MKm/BFN2vPf2wqHjoEXFvBfAFD9VBUNiIR6rQ+oiYYA3i6GTVjFggfJ
1XgDXMQ/xxsgHjkRVVcmM5pSENV0B6P7UnIvFegG1aJyA4pcwSm34mmKjPlaRFCsscMDX9klcksn
axo3U64Ne3sLBDpimlvgAv+9k50I4lza0RZziQF/5RqqJ6W/lESEFLViNggw8XIvs6FkPkHVusys
MEKHDoTWcgEiudEi88fURF5R64JrKFsB7ioBeDyGHIPWe0fmG++7Atg+M8NvsOMiyNp0n+oSHt2v
u+tpKh8uO9yKY5/I4lL8FLAt0yBBVjzcRqHjjc4vGpWCcvSqFxwpxN11C2qaWUshRKl3lb6j9k5y
rjJnDLRCd7t2EDidQCe+074z1LiqFIgrQz+bZ5J2u9S8v2y3lZB9bDe+vd7RijmsGCIEbTM/nIBc
kDgk64dbKVvwaPlLHvvHGFjjAjdfd40/OI4YILdlzs2zFNwVitoD2mMB7YaZ+ln6GQ1fub0rrL9v
TNeh4rcs9i1HYRXd2xEA/wDvoStbXGQC2+y2l424vlDfEjjnqzo9qfQF2sz5vip2WX1ntIJr+do6
KWieRuuXgc4snVOCNhntohBYIW2B2krdt9NBsejs2ZNp+VMbZl6l0Io4mTKiGKEoAldcEc8SYnTB
gnES/Dac+NYq0kZxdATb3HQz+YY2FNeJNBiyDp0awehgEF4x3y6bdeXAVdlgp2GBww/EsVxiFCdD
282OiUkTI+qJMhvBFFNByrKypVUwj2go+QGY3+FJQeRRMdNmoHgDAbaurgV2rRAUWEgf+xjdIbEd
XNZpxVVO5HGu0iyaVi0T5MlV40XWjLM+u4ntvyaNBXYixr5lMB86f1ABT32+z8tet4YFobfuSBip
rrrcGOHvy7qsrM+JEG4TtyjPtdMwI+ZSivLieyfqoFgZ/jlVg3O7OOuURs6gRl/8MtFNhsveZOPa
vI+dg9N5dLqO5k9JCzTzeuqCUQTfyX6eP8COrcgtVjhGIapvEN8qmPRIX/N58erkxxS5liJqSWHG
OpNlALgTroj2S74CMfdNNioV4EJGM3GH1O0VkxTp1pJ2lxdt7c0AnS/fgrgs00HdS8pyCKoGwysn
f6QvsXwAwc8gX9F60yXXWXqgsUps7W60d+N4nVjepL12+VcTi+rtK9vv5GPYdjmKzW0sdVIDwF5X
MnZ29tA5QdQqpOlsAqDnfvn7iSv4k6kA9AUYqSYw1U/FoXM8zCQL4tqkbTxHbqWgMir0h3eGqCFH
W90dqBFjQN12gDXDycoSkJpVFHY2CLzGnzyDtGR2wYZ4k5Jkt5DaH/1434MD4XeznYP4Onn9Vfn5
rXoTexj5JvJrBkQxeStq8RV8GN9pC1BGua8GfJhsBibGfSbhi/pKkAO+JaZ9MBbCKijcqi7aOGdZ
oQF7onmJGsOt8jsFzFaXHXlNjWMhXPQZdSUKe42psZAlrnGhFS2hSAIXfSRnMTpthoTSrIgkvQ1U
8BK0tuePVeDiS9lSLZ3YSkjtTrde9Oq2CvF2IiidraoBUEMLUMemjQLrqdMD2DyhvQwpSbt16kct
FTzNraAQ6YClYjhmDCYewxCnAkKdGjJNsNwlqfdt0G7w/th+xpvX2esDFAO90AXRzURyCygdpS/q
qV71tiPxnCMoNmr7EtNPBVaCZhx6BaNeztNlb1sVgtsSwJaA4guvPtVRtUY6LhQ6dvJdPLwDa5xI
uG3+b0LYSh5FQ8Mc+hiGRocysEyS5UGqAKkpmt9dax5m8OkY1QQZGtj8OFVGNeutoURFf7A6NAl6
KD8z6noEXJoqfqve5olMksy/rNsKUIEObgmkWsBLxRsMX4VEo+jYogCO+mD1YpgNqTEWZw73Up8T
NfuY1Ntm8obSS/AWdFnyn4DGHa0g0WAMDYAKAUoWF4mprQ9N6CBTHfcloQG4/rySoL6fev2+3AwJ
JgBK/wONasR4GDBYbLkJibzP3PszqUes9ya4/EUrecXxB/ERGKRwEu4M+KBhaYmRFK45epEZknn+
NEsRJeVaEgVpOp7o/3A48pnFAH5B3SogTQE8BJCzQNQEnT/bN7oFFd37CGgiAIeJEA7+gL2cW/1b
LOfMajOgIt1C7EvuTzIGpEi/AfceCXf6XXy9bJ1guMLhQxzf+UFJmJOfzu5nuwWnkwY4wPbjply8
LphdETjhWr8c7IFhSYCnIfHniauiLpaTLsSHhc84/q8jr/vsQTnohdeRrzSkYiMugH0VIYithOET
serp5q4qDSUKDWJnVUft6HlsBZndWhPmiQRuY2vyaAy1BQnT5+BpW92Pb8qb5K19jt3wEVgS8OpH
/Q11BGJ/6N6eYk7192XHFn4Ct+h5lRpRhtc0d/A+ej/+BRwLr3y+yw+f79XB2IyvoYuFljybGN58
JUJ6XGuFPbEAdxI5ahThbQ8WkLaH6Tb/bQO41zC39u7zrdzIgPoriPRDf7QfnY11P5Ovy9r/6c06
d/lvz+JOoqlBH4weQ3vj9tbGrPPwoXgTGkKj+0/FBemxr7mgAhRU2VZSaBBMYgqHTYifw/A5aRVX
+ZJ2rilv07kgVg687fJl1Hda+DiJXnlWwzgwZ1EGV2X8czgTm0ait8MIEy8l9ee6JxKVMV9pubnq
Ttq2SXWXKteTfUMN77J5V45g0CCBC0YFwBTmY7lyQNY5Jp17SMaKanRTYPKgtt//NxncJh2BRKG2
MlZQSe0tXgJvJRCYobSnCnIydfUIwGQARraBzwVan9NoQAvaKQZzFec2dHGT3YT3tp/tpif7Sdlo
2+FqepAOxe9H46v2oqB31aD1ZsAMtK+iTbMeD48+hdMZXfYWhsVg13TGrhy8rMVlJQly8OxB4IS8
igwbOVj2liBgsXOX3y6o6ygaJjCA+ckX1adZkcHMnXQoKOkBoFI2oDD20IyIgbzJuDH79rGQ40Bt
R/fyIq9FYgYGBWfCtezs5WBK87mxJ+yYzNnZyitKCJd/f81RTYMlG9ghyLe5hFueDWeM2MnXjTYe
QucSjNB+35YywITySDSHx4LKmRWPpHGXiNzEDdphG7JtQk9iDeBjtVdZZ4Em6pReNRz0QtcaWB/P
eGLCxepkZSixA+sE5YNiKyWO4Eq06hNIsB2QWPypd57uC5TiUkVSK4QXE+G6rP00LK+qBYAGKXVr
y946k+JbQybYj2dLZqDCCH4pCzRzANY1uMg9SNk84cKeo0v05whaQjn82VHB8bAqA5EaxUzAMp5d
k4okrmibJrlbjb1yoI1lB1JpRBJeYqROVFg5v5QxjYDoAchSAAoAlPjUkKoRG5nMpKmYOjJI+jPy
w00Tk1sbA72gRPwRD8SSDykxHlGJBLoNdQX6nnkL9wVcXKHh0qDzgH1BYpIW2D1S+HJ5o505C5OA
aydK0ug7xVz0qY79mKFRuk5zN0qtJOhBmCnX9S6c8xdY/4nm402RLTtDfbss9ryExsnltpyC0cso
1yHXijz6BPrThKKIM/u1f6tK5BXJ/KMCsoSdsxtGIiIOONvvTDgj+NB1tB+a/AMeAJHyQf9/pF3X
kuy2kvwiRtCbV5DtzXh3XhijmSN60ID+6zd5duOKjeY2YnRDLwp1aIoACgWgKivTyDK31r9t+zWV
ofbiPwTCLkmRnWl5Z49RijBJHQ12LCfxLKZ4WuHvRqPYQ0hDkEG4MoVDEHoueBqCLhXuOu2cmSlp
GEFIm1HIoNugxWKBfD8kQMUY1jFUzc3txVvchej7sqcOd1wjuEuyFAxtpfUpCl3QuIb8E4vcqo1j
AvQc++k5g5XSIQsCVSETxOP8FoyCUQ1qmWYumAFIZ39CV/L2WK7mbTKg4yKG7mvwd/CE4OVYgyRE
KhC1Apfle2P425Z7okm/b5u5vtdydqbvmK1PVkqGMzqwMyT7Rj9phedIqOh/BulJZWtt/Ir8nSG9
l6qbdg1RmedHm9LYtcLWw+ue8z9fgiwTiIo0iEhwOz4J0O02WPiStOmIPD4X5ZOV3JvVnVnsrXFX
mZumWSn9c9huFJEcwVI8A9E16v8oSEFUcopGs1lQ/EyqNIVlLnoMoJ8R9fFmdKRA0B60uKbTbWyS
pEJzIrcXUCoPAWlpMte0zj79PXYAWzaYWE30QNcXLYFTB/zAkCS6egdbjh+ElQlLf6h0t/omWo1r
xUuPLS58W2P93oHT17qLiHOWCIM6MKEkd6FpobkZeNnR9LVKdvRse11OtvX7cIzW7eu48clD4fmn
cPV62wuXph9aMKC/AIWUglT95fQ3CWOT/BgmRt45SUi6RuDmywagO4ZyNjIlfDcHi+y8iUr4Vp+g
TVJKjL2vNoLVXbShYq+CpAks4nyzRJekeZA6deZ2jDoRSABz6LQ3Q2NZq9uzdbW4Noq0UMxG5zEQ
z4rO9bgbURJ0FmBlIEeovLR6TNvt6BNFe/qxGUgwTroyKAwjGHF7Io+rJkvlNnerVN2oKnsEBP9Q
JzaRZJEM0uT4l/dc8Pn8Y4rX6ARusQy0Gqac/s3wbY/Svd+LmpUWjUyEyUAtYf/xvYCGPahZVsm5
i4xoDgRZmO6HoCC3J+3KCIKYoU17G28/UGdzngwWn2g0GzhBER9H/a6UThDNvG3iavk5E9wNRaOG
LckGTMTq35J/dKS9hTt1O4q0YRbt4EWOlxRcGv9cbkpkxUtfq2CH9dj0YCMKothN5A7ggHH7L4Y0
M8VdJ/NSa8Ic7gZCp4aw3LOqilSGTqri87ah6wT5NHkzS9wVoSqtUGo6WBqdjzGwyBA+tPavsHzC
DzgCiVzukjwRXBYWrZoWUKDABcvwjclrZseLlsRSlRkIP9LW/yU1pP+rNz2jWktrCZ3cghvXkguC
pF6WJy0Rw+Ybx5wyDxotaXG507cO+OgVMvXf3J5HkQ1uGkM7g5DCgGlswSSkbmPMnB0/37Zx3eCK
tZoPZAq4s1lDiYOGcYCBRKgorCzS1iQj7QfSfRmBEMZ3vrEst0whWSQdR3dvfA9bZXf7GxbHOSlm
QwgDinNXt7DYz3FpwCfoVv9tHtUMRdwmEryLRUamjTgbZ5BJPW79MFJ2HdsUYU53GdjpCd4hIkr6
KfxcBNppSmfj4cKTnyeWFFActOkzy89mfdePJzm+i356dHBmuBBV9Kmm2yPcQ3LuEqYTR13j2shs
EWx36ZEI1iyILk4YTd3hZk5ve/R0tEC2Ve8Z9GRCon7Ee/9xAPR19S8cYcI5Ig5OPskdhqipK4Mq
w1KSbO14k6oP6Ez7r0zwDfFWp4wjK7E2A5ot2w82ngvRNfc6hz8tzD/D4M9AxW+kSkcaDoGIrdAj
XhO8cJuGGCgUxasW7a3jRr+LPGYR+9w9+K6zA4q0I1LrmqMghizdl9DjBOQt5G1k7U8adeb2Bc3q
NjKVzKXab6OnROkFF7LJy3hnh9LsdHxZeA/+mYyZgRYQYqNQTayZ+jEYmzGDhCrOF7UISGe95PaP
gY+Y3Lk9Ll51IbWN2IA9qTOIDixsgHam9hAoT5m+ue0rC/sY1WqAr1HqxdWJh3a2il75Y+ZkYFQL
AO5JiZP9rsEMXTtPbSRAxv6p8XPzCGNIwvxJZ+PlchmfojQJmqjy4ZhQ/GqfOv0P72pJutfoUO+0
dbYfXfo48VKnpLx3ds6mocTxTHQoA1UoypFc1zwRv2afw7OKm7mf0ArJUEhm2hvTpc9QrDr5W4gr
hgdtHz3Jj7fnWmiQuwgF3VAWeYzxRyaxdxHKicFDvbVgqn/10R9ebL4FFqfj88aMm9x9aOwyX2sT
WOzcOiISSdx+H6/vx5W2p9DEEDUnLCUUL6aUP86brrOzEvZqrz5qxxGEq6gk5oTe6a78mZ8D8mZW
3hlLHALngTArCH3CKea2Dg2r3GT5nw9gJ6au4WPm+ivYv6k28S2CPBiKUYLi2nVFES0MuEQgUQQQ
O9Bc07k8iw+oZjbUaiEOjTCBtfW9JIfIlB1sjejRRtqoM94L5PqcIAS8eJ1AJLBst4WcPzgBFOKb
sym/BiUqgBBNlqoUODrBrEyn16UXTN/nAEGN+IUKP3dYa6Vd+DTD9xngsvNl0CtAdsh080T0aLmK
xPaEF4FaITQLzet8MnOk0WShmQL7nrB13llASlArcm979dVw4GJovcNbEs0JeE9wTkbRv1r3dUJd
nORu0IO6qAaeWXv1e0HCf3E4EAjGGxnH9VVwBBy4gEKhnboTgcIu7pPvxHJ0wZPl6uqBObNUE9US
3LOnlNWl87Ra7SfOGCFlQXW3abRTKiFXV+46iFlSDZBteYsU4c+nECAbMJVDkBA1FB6qTWtJS5Ee
xuvF/B0rzwzovjAMSEhFF6urKylG5+CVbAMQDskrHlZjxOZgRkYFQ7X5ZAXBXaUVzxGzBDffhZXC
8Qzu9YljWkXDz+Uk0rocNF1CFlUxg4/U1h/SUaRvuGQCQnoOOJdxxbhKLSlMHi0Ve9eN4tpANZIC
VNiInkMLro20HsCQqD1M/K3cCVFFVl4ArY1xQEvA6nU8kT9R1zLTSnANXTIEreipTA7Biyu8X9Xb
aV6keuYaxYOZPUJbJxvv6+yv2zt1YfWRc57qECA/RocxFxgHA++QKDfwuvOH+yHMXeY7h6TrBAF4
0Yw6JdGnTYrc6+XqS5LNYrzWsTSG4VoyQ3jVV3lqCO6ZS2Ymlj4H0AJc0PidCi29xk/bjLpZ7BO7
/C0F0NRmP4cAyTZ00uBg0BJApx/nAmNvJPEwwEoB1vQhbtAnqwkuIkuuDI50OBKgIAaUyS/nS83l
KtQNSl2wIe0K1sUkaouv20u/5GAO4HRgfUf6wOHr24aV2fLoF4Ct5V92/1BYH7keEh22bttZGgsW
RIZ3wZvBp3A5lkCvRjQPVdR18ubYKSC1SevVbRNL6z43wT1CY7MekfSFCbTErseoOsaG/h0I2WsW
zSBDgFlDye5KHxbsJHarNDBj1o8R/Wt0fNcWNq5f3feRNsLT4v+M4NC5nK40ZHpptDAi0cAtil2h
GGu0VpEueuwbQVC+PSAUoC5tmaoahIUPWyGDWpIz7hI9Rx3g52RYgNuCEh9tRwD8XNEyDJaUtq2G
DaObxXPrqy56MAFSAZ+v7vhHX/aBIHUE5+fC0OARgADg7FRsKKteDi2lecaKsKFuUtUEpRcypLHr
i4oNS1awRKgC4HBDlOb2aaS1Hapc2EOq1O5pbf8dpeYeMl6CG8jCFnJwKbT+YLVQ0uDMJFrn0yrB
YPpycDXlMW9EvB0iC9PvswtybCc5cFktBsKGTdppq8AR9UwtXKMuBjHN5cyEXRuyr2QYhNqrXhoC
RVNmpAtXfRG61D701aPP/sV11wFGGTfRqYxi8MW+Wo4CuVcwLJpXz5pjrYyg+2kOFnfdmQmeZqCX
fKNRUphIDZOMvvFXrsTPTuMLMhwLYQH6dzhuZPgy4ALcy5xJbRhU9khRCgCdYVaSPLwfh1+dBLC8
LGLaWfSGSdQPdWkDPTacv5Varo9RizH1UvPgs+qYj6HgVFjcOTMTnMO1keObjQ0TJgjwaQDRO1t+
kKyfd3xjdQz0Ytlo98b9k5u2zPGjIJQ7rI6ZroFeI2Zyn7N4VUqtl5mrSpRBWXRydKlaJp5xEJPg
Zi6P8J+z3KBghvcfU+fLykZPq7+z+FBHkGsvXKTCNrcPvyXPgHiFNfXGIuHLAyqjtO1oPQwgu/Hv
mXkfRh+K9kseXiHMIFizRUsoM0yjsyeqzcsdjEzN0OSRQlE698+GXXhalQCvY6JxryN6JqINvUrq
YWdBVsIA/8CE7+MTsenYUdrpOlxEbtGh72iFsUtaX9kXTltB996AZk2lK6gLFO+3p3QBHou+J4hV
o9UBnWZXrU+ZUxgD2g2oKyd0HY3Wvm+cN6dK94aRbNF6v6uy16Ko7nDX9dIhNncC+9Mhf5EPmIZu
gVgGYryTiAN3eqG+bHelBjdSgdQBXAEgrz64cyT9ECT5gQbDrvebu7KQN2MRCALa0iqj5IyX4NRV
gs1zucpN2VRFGOLuqcvUU4KR0Eo7Ku1HxI665t4e6FIUQBeODmVPQNxwEb20VVhSDfhLSt2q6vyN
Nca5a0Vyd8611PRum1qKaSggYFFBWYaHKBcJHCcLaOJgWGDZveuK+K1t4pfbJhZu1Hir44U74ZuR
ceJGA3+VpWyYsofqg+LHZASO26zf61F0rC1Nm20COjOdaugHmZZwdpRS2vqWXAXY8vR3TH9ZaPP0
W8GBsziYmQ3uTs3ixgj7HJmOZrwLWEMqy3criPTSQbAwi4NBeAZmbCq88QrASV82gY2Muhs1kTsh
QySpI1D8FLja4nhmZqbfZ3MWMi0pfAtzpli7NkhJIpuA8W81kYzsoh28EABpRNgCpv/SDvqjKn1o
IgrA3d4PT1aEZh1lk+DEvu1si9M2s8OtjykxJ/UTdB0poU6U8YD+6VGKBZO2FAsQhf4zGG7TZIkh
MbvGYPxq7ai5a6A+q1aHKnwMw+1/NR4e6iIzljSVBDdgOrLRyXNnwKmTnz94kIP4z3j4s7I2KRLE
BsZjOk+0uU+Kj1wTxO6lOIMOSlAMGXjyXCm260EKDZwMuc/Il3dxa+7sofwXW9PBaxoqUkgPXoEf
gTmuk8bE0jMDRQlwOAwjemVyNxBRjv3JyvHn0NzSNNjZpqmVMm4kB5asyFdB6aiMxojiblclEMmr
cmjEBdShK7MfTFQLIOUSrQEBVT6MugMf9tTvMriBDxzcsxWU7GNEmS7a+VXN6nUtZflBRfL5rpTb
fluCB1MljdFPSaKmGWtShkDoEt+24488tIf0NPT6ELqBoZThPYAqTnty9DrNPGSiw53e0MHxLLMs
g5WjFtmhz3slA8KkHQEhaOODJgVeFtRSSOBgNCUDum3ALm32aFiUpdB5tZrIfssqmzpeqo31U1Rm
fbqp7NIeNzWO6Y5EXdM3Z9WJxn5tFHbWeTZQrv6qzI3CJ3ljmb8tuXfM7w58A3+nfTSW27bGPWad
GQ06agDcATVmX/sF8XWnOEWM5k8JMwNI/NRI9660gvXvoQaMAFEj6DkKdvNSaJqv5hRSZqvZAE2O
PwvXbFUkeopzF923AB9UP9cEn4hasJOQwlJR8OXsOF2hWMWUvZK0bxUCVNDTIV3/++fxYm6Ei+eD
SiuoryCpYCY+KdQyJG1YPFSOSIVpcdJQfQUgYKJA4m+hUdJWhgMQNYDa4xaL7vXAyHay8iYDvXZ7
SEvR1vnHFA8LsINWZ/mUWHQiHWQGT2lqusZ4yvx10/er27auMbhQmZRVpP0BYsMlj++ftAMH4bYq
sUhJTpryM0j+ggYj0aHAOjxWI0XhfA9YKbEsL6w3GpV+fH5d2lcvnbE0ESe7APbbMPVCufYmLge9
kAQ+fx2OYUYzJpw9+rPQp3VpRqrTYgDBNGKlAllufdjrSikoQl17CIoBADUif2YCkc4jhyK0bgwO
C9DsUu6o7FUlumGTtzEUPb+mbXMZjCc7OFfArIo144uEdtY6cuDAziB/SAWkuRLXbkU84Nc+eGmE
u1YEYwiAUgAjpQIkhddBmFmLGVHUQ6M3P14b2MJJORXWUI3kYeBMMRqzUNDBZRsdGdiDRj9vO/nS
YCYS2onGd6rVaJeLb/t9YTXGCDGBRIE2fAftAhUcE5WjrCTNPhiSJSoPXbsbbv8zi9yBGTkoFJa+
jPZ4HwSABb3z414A0lgcFIARaLbDFQOPxMtBBeEYUjgIFASBgwGJath5OgtUb2rVPrFK69ZU7xqB
0cVxAb0zEdtAuZVPdMppaLVB5IAQuR4IjscjS/2H24u1tI00FMEB2QSjHHrHLscVa72ssh48URZb
jRaETjLN1dEDV4lC39I+mhniM3blkHdhYcKQJjOc6nHBsiepR/utq/p68XMiWiwSyvpg6QNZDXi+
L4eV+spY6iyq3Thp9mopbcquXQ+2CCa0NKi5GW7fpiVYqJgCM376twP+jrwguiFgL1u0gaKUYuJZ
g8vt9Pvs/mAGdmGC1wh3zX4dZs+2+dco6q5bcm7LRoOwjaQ9TlzOhJZncdeNMGH79ZfP0P4+lDsz
1p7asruXbPWv2z635NYWWnqA4rdxGpqcz0mSqkrSiK7LVk3c1miJ0/34xTEVvP9jgWf/izSzUVlM
MWfo4w7ijpEkS71B+zGy1Ebg+Wf38Odci6vkkOXWRNoKsddew43LKFZNMYoOiKUpQ6Z8Kk0inQo8
xKUTaFTxlR5UZ9g9dKcb0T7IRS3iS04AhifwtEydAlc645bT9HpNJXA3Gx3wwE0RuKqSo6ul1z7i
9q0Py/fbbrDk2HODXNT2a1we+hIGyyjz4qZ5MayWaHrx67aZpakDk8ZUCZWnwhTnbT6QJPLYAChX
mMkmQ95U/xdZgSk8A6EwVRChi8eZcCyJUpDfgoWYhR41VzSuV6ouOFb/YEL4mwgaiFUsDZg3gB64
9AGZge4uZXXthjsHPUPqSfMA8unfu3Pi+sCMfYFwbD2eTfJCT+YdgAV3H2BV3DpbFCvIJF/y83md
fw53lbT7TB3HHJ8TjVPfWk40KogT1wAybK+5Cc7rozzTVL+GCW1tnP0TaCjua8/aWuds33xIXrsv
TiaBQAxGmR3pqhZpLSxtibl9zkM7OYUkmgz7kvKdpscwfq4q00MrNMlUQSLmuoXhz1j/gJ4m3nm+
oT9O8UYB3RTIDTX5XUJyFnwUXjZqW5QEdmlmbkM81knbmlulgyzd7bVcGiggwihz4WpoQlL60rX0
ERrwSo8ulyFTynWtsXZVtnJLxrQfwXEk+QgFai5IqCztfwA6JlUJeWKl4FY3ABtsYPboiA/jX3F3
32a/VRG0dHFc4BzGfRdV0KtiBvg2orxXsYB9+lGwXRx/KMFHW//VyF+3J3DhYYdeah00IoalgOKD
B9+FwOMHZVfhJgB2q6Zds2wD7RiKwKbvgCXQtJ3FHtX+UDXPRiLYidfoTvjO3Djnp32SgMQLhJ8u
uCC+e/cB4PNqbf96lF7tahWxVfX6fXu4i/OKwi7OWGAOryiqc2Q0FEWBJCO0zknh7LL+jabvrXMW
PiaWorc9s8TdsAaj6MB1MYk/DolbyJ9NILhjL6/czALn+0Fvab2twgKtV8YjaG5JSuhee6gDwrzy
vvQh8XZ79gRj4jMOfh6nSjxZrCCmHFXxKuheb1u47jqePALvYoAxwNkFnMTlhh6Zlbd63teuDgS3
slWe17mra8S+U34FT6Mbb8p7VEU7Mn7cNry4p2d2uUPBrAxa+lYHu+3L6B/a4KSJmnyv25a4sXFx
A2h8DawgsNGuU5Wor+Xe9/qdvUPr9FP+rHQedTUXvDpe8Jm6B5BSuSL05tKjaT670wLPruRG4lSy
nWJ2JaO5dxppndX9Ri8MMPj0u9sTet0cwI12mvGZrcGw6sHsMVrrydzkK+VLuvMTaBEG5zAiQ+eh
6diLNvIOvT/jQPT3YDPu7S/5K3y115En+Jhp+fgrCGh3cM1BXwSKh9zU15EVmGOIkC1vjHW+8Tc7
4HNB+rtWziV4QaELr3vsqP1Wdqj10E28MV9MwX5d9rB/PoGb+zRqEybruNrr0c5RV6q5ywNBamlx
fwIyN/Ei6pBlm6LfbMpD36kriWKUTtJ5jT56NpBMt2dycRQzE1xYoyw126qECbMDx3B+amu0ozFR
w4yyuF7oyAXKFO87VEcuR5KMkD4MfZiJivgDanOrttCOvWUcLIt6MTBh1RCeWJSubBR9NLPf9UHy
fHuk00iuXGb2CdNemk2mzjLfb+USb0vot6IRfaVVm64dkLbb2vJZKKOxOLHg2NEU3PlxF+dGjKia
p7qCo3CQ9H2hTSJfTzEz3NuDWjz/Zla4QcUUMnFjitM+GU+xs8e/bWT2rsWb2urXt02JBsQ5o6/2
dsYqmJJoQbq2cMOUkbC1BQ65GNJmI+IcskNKsG98zFtqmuuwf1JlaSv1d76IC3Rxb+EBiwCCK+MV
VAf5Z1AFFHCHKOhJBCZomgoCxNJI0IE3kSzhTYbn+aXD4b7XW2GGkcTxLwjKxWFB7M4hTER3tmgH
1RbkzYA8AGrj0s5Y5XHXoKrmyqW5MY4AdZI4N09OYKx+7gFAJP/H0LTJZzsoTCHbZYUYUKtO5Kyv
E3lb+m9SQHMjXGRvbN9s8wJGCufTZnfdsMIikaz0bE2QmxHNGxfAxwTt/Z0GS7ZZuGWyKjTZzdJj
3ohyJuqSr83HxMWCiibmkP15vm0ha12DlftU7/SV46p3xaF3Mw94BFdBR+bevgsfX2L3BXUtweKJ
Rjv9Pls8u2PpUNQYrcXKdWzZXg90fN6shrQUxKSlQDEfLef3VYDOmNiGpT7t94VZuo5dRW4pOaLb
z+K0AnyLl/HUJsPnVluH6aCqwfU1Tn/5oKby6x9joSDTMDPAxSIUxAq5bvAULjNjj/IPifxDz7JV
Yd9T0RP/T/qHP5/mxrjrPy1LCHy1GE0Owe+/IWCdvWue/KC9oWUXAElkwaTXwZO36hkP47V/Cp5u
7+7F2ZxocSZ6Dh1IpksH6bO2sZseg5USyOIkEsnY239ngXNBfwCtZjtNZxJPfDi/cToKDo8F5B5W
DBzB6Nw2we/DFyrAvdCnVQATGb3vwWDChndGN1b/1aP92ZcOZrw34jc1E4SSxbmbmZ1+n22utuqK
VhnxvNdR52+Y5Un26+25W7q9zAfGrc5ooickQgrKxeZy9eEY4r0rgb8HSInR6LxO/rmY4uVMcovV
loYeODlmUh1e1PE9YMi9CmZtIVBMReCpuVkBiJ6n47aA4hgBz8ZRXxQAdqirINVJMIogWYrIDrc6
QZKqnUXxcunBnfwENOW4jU5QtDrp96AfyXaBOxycD0UQPKYJ4vbzpFEANRIUhYE55A4yFQJGmtGi
lmF1B8cGFLDycsBPQtSIb7vG0vDmhrjhhZSB+TCBIc3fq91DbxyM8f22iaXcxMVgOPez9aaoJsZl
3Gbvc8UNurs4D3d+8iLbD1V7MOg9i+4GsJzKj50kML70zoZxsKOhOAi+OL7wpDDZkMYOheLCC87a
XYNFzD919zE6tsd6Gz426wxSeNvkSJFz3ocvTISDW17Kfz6A2wu1ZQ/+kOADKmPr9+vGf23Gc0YV
wcEpHCh/ckKCOY0M2NECSJRsZQPsJ/p3uP6dHL/idfyWK160C+47Qo8NiZ6LzWcnCKCTr1w77T8j
5U68qG5NOXGwznjDubH83Lc/z8tcrCV/yiGNpkdQr3Dz6mg3OwVoP4YYdttdBaPgiQNo2qeGXU5G
5FNe/tJMwdaePpKfJSBKwA4C9Wjch7lBGMBeAFuDuqGjfiv6sQT2kh6G3tO1c9hGbl/rogEt7HHQ
QsP5wQYKoCx/xw8DxooUZTHXUn6bEHSW0XrYbapql6pvoYHAhrtcuso1zKblBo65zYpD0J76ZtfV
j5J213dvZvegD6cs3wzJSIZ6J1vhqqarTj5k4Xms0CKl72LbxxGpQ7wygeS442ogrmP9K6BVqwpM
Icj+Qw2kI019sKAG0mTrME/RFr++vXwL2w1t4+jbQrpcR98OFzmRCMnxqjWQCFWPTfnSofk5rY+A
AwoCp8gOFzijqOuZpsBOWm8SZdc2eDhV90G5uT2chaMbKG00b6GhAIcdX9TulFBtRhVmoHqKqcvW
smSSWnmXOrw1zmMpsrfkK3N7XLRKoRtll5M9w7yTrdLT1Oc0kP7LQXGhytTqkKITGvK90Dod7NCD
zhL6L1cg5FwXlr2LpVAQHae/yG06TQGjsIUSCrYCn/KL4CdoNrEbgHdXJWQbWf67LQBfTLPdaK9u
L9mSLQDrAWIE3Ap0kZwHZhSCUQ4gcm5t16TuD3WM/EAek9Bcd/Tn1Seguf6xxXlhoWihzmSrcam0
7tNTqjxH7evt4SzEwwsT3Ok9lBkbsxJTl1myG+EdE/aCq9yiBVSWkdlDcAIdAxZvdgEeByNDJxcm
LK+KN0MudnUrIskQmeCOpsqOm2QcJxPlVwRRWksksbOwbwCZ+mcMXFRXY0NynAEGQvpRlCttkL2o
GwSRXGCEVw1BM4gvlQaWIjcOTn3wB8VNTNHDWGSEywipWtFo0FGdjOTnus5XQwD1HlGYXkrqzidM
Uy8X3W4mqWoTZtqcfWqJtaM6CJeMZtPZIEeoE0/t4lWSBV4lGS5IwtZMqR9ue/ZCbL34BG6j6pDK
QDYZ0+nkz3b+VGYomrFDZm0bUEmLLqKiaeV2qir7A4jwMV5LKzZ+qZO8eHDY9+0RCdycz5QXEo55
dN9CLEBW7nrZXkNPWBBJRSa4AyLUIa3byjAR2U+jdgxrkeaWaFW4aGBG6QipSUyUOThfLTU+7LGz
iUnje0OK16kPHQKWerfnbQm3cOEKXHwoa8vR0CnYuGO9sRwKmOeGWg/M2jJz3yPhUKYPciFSIVi4
Cf7JP+FsR47/Kss/RE1XKmHUun6GB0EEbZJVp8cEjGMGsuPKSS1Wt4e5dDJBiw6dnkBJXvOCtMPQ
db0fti54H/eZoe2aXP5Q+3TVjIFnDB+3rS1u8bk5blK72lazMsH4okNbeVVAkmPxaZ38pxf1sfrK
BTwhCyoWAJzMRseFYNvX01ihMNd+yefo1XpKzsPv0iHFASKb2sozdq/GQ/BvPGdmlSelLSw1hdID
rOJduer+bjNinCAMDA4sUojunEsxZG6LC82RXkJ1tYctWQ5Axm6RWN+3/+YkmxvhAvOYZallxzCS
Feyg182hrGKvr0XSxktxZG6GC76NElZaVk9jiXQE4IRYpsghpj/BX/rmJqZPmN0rBnuwhmYyIW1B
PLqp3uNnelQ8esjf9ScoEkQCjOsSXmHugXyuAZxMcptM68Poa/BpEfNX7TEirSKAu2qDSL+Lg/rc
oh35IRVc0qaoe2uoXFTuJNA91yUsl/2vzn4F0RiJnUdblGQQjpALzu0AbQ55cg7zpAEl9Esh9SHa
G9QDGbvzkL+P+/4+8YyCqBtbUBEThRODCye1I5lhP40xdSAdR5SJda4gZkHyYPUho1Av2gkLp8If
cn2IHk/q8mCDvnQgx5BpmNUKQJey5anJWc2YF8VPQ3lCBr9pNqG1GkbBSl7H6Mkm+JSAxUT1l3+p
WACGgHkVQM9cfpYkN+9itzYtgGweIlOk6Xy1Bx0AujSk/8AVhtQAD5tPSyi49Mg/Q5DvO6wPaf31
0xPg0gAPl8/7ifs6gQHZytGjXckBjjbJ92jrvNUT8+sQf7Z6+Irc9Flx+oOl5qcAyk6Cz9Cv7xSX
k8pFgtwO7AhJKQYx5FdTjZAHv+/VM9rhs/xYle+hvxuUTzX/Yjmoil9Y8A1yAQLx2XNBgZ/yPcZM
r26eTC1Yj1rp1dFL2ULh6rVSJdcakpXeBqQPZfS4vvoQNWRsQ42YNM19jDJCmecod6eeD7LAMAy9
1AhWxrCuEyj/tWcaFxtN/R2PX478wqJT1T4l/cks3hT9q6ASQuND3m6DLCKmtHKy3HPG+zS+o8nn
MJ7wfHXio5Od7Bbplyff8oZoQ+2dTh9xvTSH2MW7h1hK4tnVtqjPSVB5BfKexb5oHs38SJO3cvyW
+5e6hQbVeE6yk5Z7g/wtda89sms+lJeYE5I+AJNy9MV0V9VPirppLXWVxx+l/6sAe93EmpXbJ6V9
pvGTlH9qA/OsoXcH9H8VNuhAS31fpggVSAjF+ac8nOVJv3lT5PVZbeNtUbJVnL/45bZkmwQgYKd7
7C0oE+9V6TkZ33WmkLA8tiUlpfkVNFNPDvpG17oGiqO2PGrBsDHUu1QDEkzuNrR7Buxn7SS4ymc7
gStd39nQhwHpM3nqCAOpDhcSMiPwKyNsUC8vXGVn7ap17UHmjqRH8OTKRL7XTtZLtcor7wnOLnoA
LtT5sFsNgOdBUISsNh8dytTIm2oC3UGj2VNB/Jm49K6SiU/enkwIGdL9F2Sg3tiqFBymf6CflyfM
pWVuC5k52nQrHKdT9GX+St2XZHyDpGPWuLL7aK2sU7Fix2Eb7rDoXryReiJ7gfcimP+FnXwxAdz8
hy3L66DDZ6guXqgw7XvmBmdAt87fX3BvB6OsdUzIu/N92/D0d28NnztgQ6fuHailojaYh6Q2N6wA
ICN7v21kodh0Ocnc8SonWVdaxlSBJNlZd7VDuE4wytJrN/XKP7Bt44r4+4U2uWM1QyuYU9uY0ey1
JOGOrvE2rVamx7zP+nRON4YrYvS7OnbQODp3Yu6i3vWJ+r9oWNqscnPbjY+CaZzuwf//YoH36PLc
TjorisA7gYpq3qBe26KVQQfzvHKgDX0e1PdGGkpSMsUd0MPVxJYgw69e38bmA0T57tK+46QqWsxh
H9fOB4RPbU13sZecfe+vZNN74yNOHYJCDGFrm7Rut0Z610NtmTzdnoir78DxC8ldUDBoYBqDAtHl
d5RhaNat6rduFQNlCi31UvmbpXeJ/XzbztXmgB20EOExC2brqbPn0k4cpk2S6FEHHitGfP8rHw6y
qEntGh7OGeF2oNpqwPEzGIGEmV2REZdAsJFv6BZ42Z3mUshsoriVCeLela9yVrkdCQdpJbmIO3eg
97H6YuSCu8n0/1+4Kvf3ud0XAnfL5AajkmJZ3qVJmb3Vhh/dp8iTGiRyxhBbvkwHwRZZ8oypLd3E
kkFjyOA8tM8Uhuxh2rma9NC2m15+6bRv0xL4xfWT/M/o/jHDvyV1tY2KAbPnbAFCVfq1uQn26of0
P6R92XLjONPsEzGCIMHtFly1WpJ33zC8tLnvK/j0f3JOnPlkWiHFzNx1tLtdBFAoFApZmYYZbPX7
/FRulF2yUkw8D133yN9vzrNl0PUAPzl3cIuLdQu0yRiMKIFLrrDhVprInmvW27KL/gk7yNmtfuSb
BhcL2QUVWCQ7GFR37TYCUb5rmMpRexuc0Q3X+v5muWMOYr8852yEiygqKDwftBAGK8UZLSSuTCKs
1k3qoGH9li75b8G7n/O5RPt3eVr0XIS10SJ3utt/4u2u4bZkzjfAyVXvwMiYhmb7jhYq7t06pC4G
GCTokIREn8av7lE9iCdRnDJYDwVbz23NQNzublHAXnZXGbymENab9Z8WTqO2ulYamFbkVd1354rA
0Qnbal1++AfNrisT7/aHwGlv1QEv+w6YrPD8MWd1y/OigwhGoOqw25nkkx4Bhnd8K/2QHiZTMau7
7uPG5pi33S/XObO32JaKIKVtGBaDqUmAswC0nTLZhPKGJQILxDoRnXbXLf4GJ8zuc2ZxUe3RwK2r
ZgJGqL8FnFVuHzm5I/QsdlRrFkq845bmCit0dHjfo6m9lWthe0sS4GIoV9HxMPP0iJBO/HlK9Vrf
o8UIwagON5R8U7zYXh/l73rBPMozC4sYAEzZAJoYBPOmAh0y9yEjmkGcrgzpE4Rb3L6gFrRtW0dX
elQHhejW9eB3kr74gEVM6BM9qUQJQxTUlfo2vEPWHjjo+9I7QVTR0z8zB83+oievR3BpW7ihWff/
GO7y8xOMRe4V9n7bGXMu4FPKZHIvJnZGnhJw01+f7IshATUZkAlio/5Som36VtSrCgEpAKZNVjvI
HxoO1ZQbD6yXYwKYEghYWlX0IS08d8y1NuBzmEV/qEKQlnd7R9nIGeOvaHZ4UNYtNFXNyKmdfzO+
/9mdvfmseAkSuynPGtjF+em1ET+MXbsN9H9MpTIv19nwFqlbPyoTCtgwk/nPZLLiaEVuvb3+ujLD
BGAuwLwAxoAkdJFraGUNwn8Bryed2NhEi5kxnobc1QMOzEnDoCCg/5utfm5yEeAaNPNKPKmwERHc
Woif0Fuay5fc79zCwi3I4HdGksJC7oNcys2ix5sclr8Lnpg4sIFRECADHvqLOIMHtJL7HNWz5Jsw
kF+3kDxrWLHdxy5YSDeteCPXvTQmaNJBJwmq7sCaLAKkkfW+ysEYblYqWmUThvoDVNBvXI5+ZZ6Y
NXDs47EfjZcz09lPv2770O90IQNtlex2xkE2XkveMXJLsXT+1h9H3MLM4rZAAxHCDBRmAgBcFXJI
hBIyMwBiBEei/3PQugQGwlkTA/gSWfvrin22V0HtzZVK72sTDc8aQsPcGPLP1XgxonMjixFpaaqU
YQsx9rokrEJZWJaPiLBC414PPJdm7tzOwgugfwR91Qh2Kv8QTW4S916nbAkI2+rgFtbulq3FgVmq
NR8LcajNspa1XS00K2kW4e3VvN0WRaUyMW8l6/r4fqUB8zzC8ZAAzAnXkg2ZjmHbUQU2Nd+doocY
9LDXDfzaRjAw0zSAmRT8+CCD/enhcab5vJUmeLj2Uk8fQrmPh4frJn6fSgsbi4nDIy5JpxI2ONoX
s+/JaTcfE0MxGs2/9D44lC7QFLV73eqtgS2yi7zOpT5NYDQr//TRnTy8x/TGI8+lxfnf3AHg/XPu
ajkk0ZjPJvx9WLmif+NUvVDtAjctWgnBKE8h9/UXWcPZVg1ybfJJItcm1D11U7Sz3eCOAcPrXK7i
fXqwoINugbjqVv300tyd212cSBwNmLjnw24V1Hiae8vwOCzeYlq6FFvnFGVGuVFo9SwWSNESmaBw
XaMt7SjF1JroyzBWrNNk+597wpmhJTPNJE+9FM2jkefac0pOcYROHTU+/jczy8xBUFOATTCeOJMc
qcPixMKKAih43cylKDSn7ejQn9FnSxK2vI8b9DNhNON4ryEzr/EyM9w14kfV3HDvi15wZmkRw6WQ
kjaJYCntdR1EbIa2nmqNIHnN8VRtXh/WhX4WiOWAxwW3WdyZUZL8uZmiQs55pvLa7MfkbtJ8K4z5
mz+RfajjqYI0iRNkvhcY2abyhz1Xb2K8Lvnj+QcsnH6sC+BQDHxAvIW29EnxAi+1MhdIZN+j99kq
X4eAC7tgCrw+8kvTfG53kZx1CUg0pFiszSLYEWEjxdusWF03cWtocyA7iyN1RlW9URCojICy0d/o
QgEGQs8Hgd91Q7fGMv/8zBCA6FpYzobq+JHXOZPkJ2n4um7jUtQ9n6+FWxpgaBuCEvOVIhSWImSc
nq8buDQIbcYwo7NqbmlZLshU0KROMYiu+pyqwmvFNyhz2f/NyGJJKjJI4ajA27r0vhECRuhrcrMK
fXkkkLpGOR38RcuSOo1IFvGJYDkszWCTdde4kWZjVexy59v6hLdLRk+36icXrSJnpmh2AgvM8tSq
66DSCg3z15eAMgWprdTlySfd6foMXnJqsK7+bWaxX/GAmgl89gMfigMRqMdp89r2j0ksW9cNXYq4
54YW/kCnXA2b2RAvoL8GLl0+QuFtFhHvSxBByNUtIaFbE7jwDa7FJM5ETKBv2FJn1fkTre6vj+nW
5M2fcLZRBUkrJjGBZ0RjesLr0yoVweRZ+nao3uIc+v0WgvTvfP4WG1ZXx1bHsYvz996i69TRXmQD
vCGNM5l8VWwjp+E3VuziBIJTTQOiXYXzL0Y3hmggBLQefl+1q7Br3DqNP5r6lhrTBYDRX3oNf9tZ
jKyYCFqIBHiG6DYn3RygNks26ipn1PO3vdmhRClutJV0w/Pn9V9eF3FzQ1UQXWKSvtTliuUow9mM
TKNptIc+Ld8hDHEje55T8msmFpuLKGisqFOY6CblpR41F2J5u3ECqeMobfM2e2nj9uG6S15atLm4
A7QKckJ9SQGitFLb17paQzwJSD6wrBlbofOu27i4YudGFlcRuUrGps9hRJPMcVOtyUkwI1tdQQxs
Onarfp05qTu+ki//3yRTgEDMfRYXZAFFGvMC9I4IIhKqxwUkUNuhQ7FxuLFwv8u68247c45FtJID
AvEccc521eAun1Izoo2dC4kd9twLclAr0dRRBmqV+S3140sreG56EbeaIh/SqYJpQUWVvJUhSZfZ
YXyjyHkxdJ0NcLG5B6GnuarDSi99kvC5BcQhCF+F5vW6q9wazGJvZ0qcVK06zyOYjoetL+PR8+O6
iYv7WEGfkA4GSIp3759BWI7z0kjnIkkn7USy0dLP67//4v0RVee/DSwWhE+6RsCThC21m160jskf
sciEfbRun9VVeyxPKhKPP4J1w+yvx77ZBaEIM2vuzcDt+UA9O1yiQGs0vI/VkDwa7PE5Wtd4yH/v
C6ZBUbZ/58WNXX3xgD6zt9jU4kC7Pi5hr0q8mHyOSscG/lwnhxqPjNfHdsn5oK0CshvALHUIVv4c
GvqLykSsERcn1ePKK6BrBkrtNYhIrtu55H3ndhZDKhWZ86SAnZZ+DvKGguV2uNXKf8vG4gKeBXRK
0ZFVm6hwOqFUrQveeZkROP9pKEvMeREUuTJBHNHMxkchQVGT7EqA364bubgus2o4CgrSLAj/c12G
GjSqk6agggouQD3dq8NakCnzp39OFgBxzzNDi4XRqmHwQxWGCoD2wFdBuaMP0Y3RXFyZMyOLlZky
IgejMhsBxtOgO6NK2Fj+m4vn2VCWdRFwiiSZP6cRNOqoTVL00zYROPHp0Kjm9eWZP3iZTszYXdSE
0dSOmtnP5aniaRgKFceuGiZPRqmd+Cg+ZGFvUX3YaFVgDUZ2j56pG5HooldAVAplEnRR/kqUJGPK
gnDwEcPb0EqSDfeh+9p6iXKjJ/DieuGGpcogjEb38mJ4QUHqmdMMRVQCKZRhMg0BLaLcvT6JF0cD
zhIgKgm6r5a3uUjDJaecMIld/x5JHipBTAZwI/hX3ndmZ/6Os/CdTq0m8nFerG4btK8a2enjx/Wh
XICGzhq5qNyjrK2CHWKxX2spGjReYsaGnbGHah15TrwSXBX1On0kZiOwAN3/vu3/MTov+RCcG+bn
YtIvfzwzv9jFcgOOWbghcgin2HcpwxUu/0g3ghtZjYfX8Ovmfi8cKjiEgHwLhN+Qsprd52xCpUwg
aRvFQMkTt9FsNdwHgsWl1XUrv50QVkDJL+HKg6edJf+klOIUpDwF9T9g6tJdo3tQob4RmH6/2SNV
oUQEpBdCBniaWHg6H8gE+hxg0/laYBGAtQJrXLKR99LacEDfWbiNzEQHTcThWltFIOw3N5F1qz79
O3HCV+gzDyo0FTQIVP+cUM3QG17O/NIZf0jLQxe8Xp/KW79/sQPGRMRBr2CUefEgq7tBv+H+Fxgm
fw5g4f4qehJbIcEAxGO7rUxoJzmy22MqI7P1OidwQ7O0EzdnJROs2FZWoouG892ti+SFBBHgcglA
nr+ourVlOkP55A/iCI7z4Kn+VG0CQss7oN7Q/KPZuRc/Kzuy5jeoHn8DiOBD50YXmy9SjDECxV5j
tp8cRCcaUD31FhK5q8YR3uo9964v5qV9cW5u4bKpMERUHGBukuyGfOv5k0rs6yZuzeMyx+lKSaqa
CTaeypW+01h2FBjBY8P22VhH9+2O7P7xY8OPOVzCFGQxkrNhNgjylFhZySAHvXXczPPyM0b+NCH9
3GQzyb7vpzCh3cvPLVOtEkQst/uWpN+3hZ92FregUZzauOOwE6/qgpFtD4I4J3XoA/aCXay403mP
up2zwE2ZHzn6jeAsze52bZxzMDiLzoEa+LSZ3XGwfTPc0n3rxK+ZjUvSZjz1Xos9qGEviqtotf/m
J3KUrMmOPnw46q1HkJtzsQhshZjHst/iW4KnzpatcBvZzXfuGHayRQHrpXwS3Hh/H+4G0AnfukVd
qI38XIhF1DMUDtHPeSH4WrV9V0+ZseE2mIzZny2I/D7Ju3+ne8aNHO1SrNX+IrbFq88sAf9z+qVI
ISNqFijnG5pbyfoqqtp/nJ7Np8TMnfv/TCwCDg06STBGmNALNNzIzapLkWsM0w1EyqVjHucR+Gt1
bZZiXjiyJqcgIGiRbY7+8CG3Q8CQYg+HAfcfU8+FW+2N88Qs/VajQJlCpRYSIktqnmBo6TgYSN9j
4Y1Hu3aoXUpsadjowa1W7Isj+5+pJZWDXyki73rcR/SEe71S7hUUdiYgIjOwft5IMS5tR9QsoLEL
xA6eXxb+UFdQGsznqwJX+vUgNt4YIpLysn8YB//Uib0VF9Lzv4jf50YXHtKIVVVnIvLBtJNsTRW2
qdp9dp0PWVjNTILI4TW2Q8GFo1o0e0jau5PWrHxebwUUr8skOF3/oEtn1vn3LM6sqm3CQs7wPS2Y
rv2u3jeZwkh3a9wXXQhpFB55IakCaN3PvcdVVQDiCBsD7FFqC3VNKJR3+lejCSyNb5yRF31Im69i
s6IKVMR+2vJHOYxRKkIZQKytgMcvbQfBvLjd1nF5I6RcOrlQf/rb1OLkGkJdA+INpro6srMYL8fN
C7Roms5T6bYUPqdbpHEXY9iZwcXOr7uMG0aFeYyM0FPS1srAUHzdI25N3/wJZ6cUkcCUEfnYFhna
D5o0Ya3wEncyiwHz/G+WFmcQD6SmU2vMXixwhkzNglIaG3PiSe2t5+Jbg5p/fjYoNR4Lms83WqM6
ytQDqBV6kU9Krd8Y0uX1gZ48+isAFaSL9dFG4Ewk0UBhGnqDseDvlFS9kdVe3LGIVv/fxGJ9Kmww
RSsR/Ms2Ea1EKYhtiLHO0oRq1vUFumVqsUAodIZj12E0Q7JqssSJwxcqZPZ1I5enDM0FaGJANX25
XRXgmgxfgEvzxvCEobQqeqtb6WL0AY0zZDSgSYI768/Vl8ok6wA/m4tCf2r1JFfP2gguVpybdZvd
yPIunSqop4oa1AQJmA0Wc5bLEwA1Ia7g4TSyvFvXouULEZvyA+9f6lvAsEsrpEPabZYGBXH/Ukoz
p8hn4xxX8SIgitfXgXQHpctgkwY3X80urdMMBdIUcIvO+ms/J3FS0mrS6gAqVR2ataVoNyIEXXeF
C6MBUS4GIoGoDpJ4i3UK1EE0ojhqTKrvJUAVikrEM3jiXLdyYYVQ2kIJQ0V1C2jXxQpBFzsqhg4r
1NHUSjXxdYJ2bmSIliYX6Kg20FtC08frNin5q6l/kUURoB5BuIlagqoswQpxoWdcSZLGrOln1R6i
rtlG7WhL4brLvxQA7moFrM4AMheabVStHWvo6x59MyOrSSM2GGNYQfd6japzsRUqKPumdiu4UvUo
xl4+AzvST72Ctk/zVZSS1RpfNcTeMohlpzkHTVS2afC6JE/PtfQ08/7pdGJSjwHn77XmkXgzVq9q
dd+gQ13IJydCZWVKIVBePULAtG1f/fGhNQxLzA+dtgmzV39oGNVee+KGPlghIUwR+UALxgwch0OY
MANZXC3m5kSeZAMH4z5vSgZosxA/lI2FLv1qwKuGzdGdD2qDEVDDgrqkWwcReqfoEwcXemiLya7l
jtpULs/sGgBEiQBXzm1ZZ/mYQOXg3ejRwwGZCjwnsLbwuOao1VeTvAzQ1Q6DVcVto3cB4kLfCWUN
8ZTq2aDbfgCrI81Yn4MP6l6QPb0i+Pidb9wFg2+W06FvS9uPYi/J3bD0JrKVC68Ijkp/EMSDnsHg
ELKk+87kYz6s294MBU9RIFM1MvqnGbexYE7+n14/ifJqpOaYgQHH2IXilgp/wrR1+kBmSbuVOxsT
UKpmNXny+FKUAPUVrKKrLrybMkfXHEneDNNkIpsou7VajExoVxpKsZiQqDipIbgq3T48BQoaz1aD
uCKBiY5CGcEtbijryR+58SR/qwbPen4wJKZUjUeDuT9ORuPrulIL1sZOSDVm6G4uvif+t6R7Uuf1
Kstag6nhocwmVuV3RrsfMkczIjuXQeMnMbV5nwynrkUzBb+1ouMeXeEVmDAcEr4xMi3/pL0ttIKV
dAc1OiYiLtfjUxq6qnavkFPX7dL6Y2z2HBFy7A+cWEphJa9BnDBgD8yywkfJXlENVkPuoy9e0nU9
HJp4FehvMYjWM900sO5pecyjg6+b0wCaKquqzHbIZ5WmsT9WmUXJuxabU22pog0n8NEmWxOrpjpw
mt191Z6ycgsvaNPtUD71mAvoOeM+tKtaaYu9BRqFPhPMMrcTw5GorfROOEt4GdBqsZLYhUxEDavD
uEqn0+C/9W+N6vkCGBSxlhyU36UptEzvDLOWtnH/4BcHX1rJ+p3+lPBTNHh5sx77nvWPUevq0Gck
j3gvA0ViYellB+DZXqjtpAtBo7GvkCChc5qkoAs+CvRjGmwVCMZ0WDXiYzpBdMEm2VYSToKxy4dV
JN/RCELR4IqAuoC2GwzVSoWMxZ9t8iGpD3FjNfFzoq5bo7BiQbY0empgO8htPcJDRiGb+nho0pTV
CAcFfabhvm87c0ZNpNo6Vef+8YmNxVOG+gH50ECk7j9EQPvpEH4c7bLmVgBkQNxkwLIfKVQH4ska
OzutR9aNdpCsqLY3+rsyLXBmldbQf8paDZX644hZUxn4R6Zmnc7dk9Dc4mvgHixef/TZiUAlBxES
zNMzU5Ig2Z1Um1CusnP/Tp2nTxgtbTrFYPUSPF3dEDVjoADOYtxd3TD30gjczok9codECHbeCEh6
d9+MHRpIMPB1nSLs3PnZn7QkeBs1jdAxiEUA38i1NW6KCC5uPTgqmtnQxAO+nW0FMuHgG3zCmu4k
IDUBvcgI/022JDvKYgq2HEfE05ogY2fSlg2TF6syqyeni/F5dWaip4VV5DEs7kqldgXBNcp3VfLq
1OwCx0//jJJZZie1dvrwVew3TfLE05MiuZl/ChtLqDGDRymUTKEDW1oMua6tmNqcnybBjP21Ti1j
dPSeOAX665sD58eC3pWwW4beiO5Gw//041U2vGXJIcg3ev+kCo+0+1Yxvf2jWHqyyk3Uq9eTrL4O
iCC5fJ91X307sDAJWW6c1MzFg56Q3aXJMQxOJac2ytuOKiiWljyG8V0j6Wad3BfRu6DWq1BAi9Oz
kD8qwk7tkE8EFpgkGuPAdUsxvvAxRfKdlG4IJFdiVeJkx2JjxWXJxOoxjwam1W5oYHOepPrUY9Kn
Oy1fyc2rGpgGiGBLRxBkM8HQWm6L/QNBW+XE7VxxUkW262QTw38jMnokei3UTdjj2U50ivGzH3Y0
MkAHBwV0fz0gyBtHdY5HA7GyxCLgYZ1PibYdrMy3uTyC3tKAkIG+ksvJlUrZjZuB4XnDFkYEJV13
slADsfFdPD0ZcMjCbompam4yelJ+XzUfdebEE3ge/cj2K5UFQWyR6m1K3HSy1QKOuCYRiHTTD6Hd
janpx1Yn4auh3rce584xHRdd3xpASkk3NSjKwAwYCatZ86/TrLp4DCIzjTZQMJVKsPako1mr7gDu
nBLNwuoAAhsEK511ODN0/iHqLhly1gbyKi98nHEqvhVscaULXkpWhTs0HrJCOdb8kEm7CtRuUrUR
ZZDb0HdJGpww0jYRloJ+SJgkbgi2L2pmrK9CZY/8nsnJSZ1eDCV3ffCh6Ls4f+M6GIRQvDZc3na2
AYBFLK1JK0B+BVC3IDCHqsNWtYcQgVQ45fmbJD8nw6YY7Dj14gRtCv1TPeBQm14lsAEXiKRCH2Bb
pqIl4YSAbovCAeKFvqSiMCVEuA0zyepwanYclETtGgSR64FnLDVeddXK1NBLk49WvfPRo95tMt+k
uSUXp7h48JOnBFRF4SPJXni+0XCFmBdPl1oWloY35Y0tDp8JxZbgBzTCmEqesCYwLCKVDDF8ENYK
pMR0f5frBxWdqAY8UlJtpdqif4khP0K8z33FKoyJldG+HDNILzSOCH6ZtAXnY/ok5HfA5bFKk1kh
EbtExsUNZDivGrIhEeRMiroljSvX1EbOSEGimAXlWtHe2uE+DXFMky2qSgnCYKy7krKLh2c/APAj
Whu1DT1vq2tLC7JngRgzGmZmGBVmGz5K/j7XCKbIsLq8Z4O6nYbXqcNzknRsy0cgo6Tpy09Eswyo
xbOYFfmLQp75mGGWtwN3FBy9gdY6RbKbOsIiMBCG8bbES+zYW0VRs9Y/KsobmIhJ45XUbfVwhYIg
zomdTCrkQA9h910Oh6xfjZM30g1kgvaTLK3rnFjgVLAVHZhZO6vWXftnxASPkKM6qQraPkRzCLrt
NJPcdi9FsfX5katWEe+Hcj9SdHpzgwkiNRWROFn1pE+BGfd7DYdrolYsVdAz3NSrWbtzAkFz9+hn
a5p+K0rK5vQ7+poI6mbBI1p8IXP7hbLTHDrCHNRQiFspfyC8N/Xm1AYHPd/ImNru6CfUUUCsn7XQ
0jspgu8OIPxLcoRQarbxZ1jvVOM1EeO7DhOV9huwGXfYKUKagYIqQqCFZmjz2nSRJwehA7AKG+tj
DBWLaPTBtqWbwiCw3tgOylciPZLm0TCeiX5I/NES1ZGN8yfnbk0PQ71Sxy90nTG/wpkLYi55Q8C7
2SMe9Q2rxX0tQ5w1QJ1UOMjtN0fsqPlmyBS7AyalEOyY+Ham4JiOPkvNFcUHCWlPW7J0CD2OXzPJ
3MyxDzQF7fS1lyQPVdy7cnSg3Trq0a7c+qzEUQlrIrh75XgbySuIbOJfDGRVlIkJjj0zhz/q0p0E
xF8QhDgi1zP5iL+TNafQTGUoLAlhGo+QDDr00D9bzeEkBy9d3zmceDQFX5fxYlQyhO1eqqhAHpKb
INB6Aw0XNZ67KEHLJfqX20NcdZi5r0TdxFJiTdJTbEjrEnl4jwcjZCiZ2ttok/N1pytf+5reS6Hb
5Q6djiF5F5RNBIreLkCRMwcmBEY0YzNftgzDHmliGdWzGL7JzX2UuTk6MSpHFoDNE22VZmYSemXu
lcLBx11Cx2VbAFsnRMKtv644NUIP3DVBFqi2UD8c38JW35XDa+x7fvpAxVejAe9Y90GQxA3tKwd1
wZjpq17ZFsIXmcAJ1nzzGInYAAXM8E+U4K4IKFMZzse4aDZUtIW6Wo/isCuTfKumHwTbAfpk8fCk
JiLTcbfjht0A4KdPMTAGCavkiDWDVxg7CcK9Qcwi9U8Z5F4UIv4EtaPGODvTkPngFZLR2CxxgFbC
TdLvgBilYHWRHpp2Z4S1C9SVk/mhF6VKyFJhrYeAlfoDS/zKzCM3MyrLB2OqwPuVNAlsCL41bZUg
PcPZqHSKldRgnT8OI462eCsTRy8nM9J0aDcLd6JPHGkEd0T5XvbPtL43psLpAJFAimGQfUl9NutP
6NHIasnR65OWFgyqHAVuP5EBqZu8tCbtGHDMvlQxo6bWQBXWqxPY73CYBW6kR1ZUJesYvfdl8qkQ
ZB/xieOizH0fJHfrGtmWj3Ci1bhbHtq4YFNrd+mxKnubBLs09zgECWOwBWG5KxWMz2idQKs/06TX
VvgeEcgj/PcognpXs+1Fy8ifNEBK9OHYZ5RRGls+rvZUq0xdfAGEzEwR9II8skkE2jrcUHlriUa3
iwxtYkm4a1XpYyxDu5k+DLw75ENjwgVxjZRXZZyZA47zuuJWr5zUaB1hmVSMwTPqZwWCPGH9RoLG
DpOWaTFY3arQjOKS5bGEznLD4dgF0GhpkNwKkd03nkInN+VOlmzQjoK248IRFWTheYSSCC4i2eTo
Bp5dp3HlTx8DidAQqKyiPFynII4JYtWUuaM1d6okuCFCVyv1boykACQsZkzIAy8mUwgPxbxUE3Rx
US2Isw8fL7no3nZSGZtI6Cw8KD0mef5SCrEt+Q9jqeBwtRKke1UyOXNaK1IrhTxC6z9kiSdHokVB
GxqkFSOIL31ar8pQVEyFk09Z0J28l1yFtvuybt7Cof9KY8FrhXifS7HvDMZzn3ZuOe3yFmKt5Bnf
bgvVtOEKR1J/bOfcut2AH8OFDOAmi+td3Q1rvePvSqM6o5awIAqQQMNTcNQ4RPkGd5A5UFzspS8B
L31Fx1L5lGmmioZ4CmBdlHVuUyDjx3LGYbeq5U9ZOaSKynzpXuEqa/LwWRdwuQPtYE2+wsTY+Tlu
DCX6MQw1rayomBOj2NUau+UvEz9MwYfWzKPTH6JyGwgc2fmDrx7reidK9xo0S7sHNbS0Nkfslmwd
oKpJwUWszKxOey+1bzWBOm0fmwVIiDUHrIl3KLWZRdsxihCmipUX9/mbPJcwit7t6/qeGqARjbJV
Okb3dQY2P4WsM7nbcU1/GbHeEkgyBT9BcyWF0u0zMR60ACWHPzR3Mw3iGj5Bn7Zj+Pk+Et/HUjd9
0HzxobJzHPE+Ot1VviPNRgkecUvIhZeif/Rz3M9wHdRwFuThgRDk5wBsGeJkBTrFQdbgz889DvaJ
O0aoeATslsn4qARkC4V0EG48a1Ac0HPFLsmAQw9hEulOiYNTiUM77v27MVY/JCP8qoLMHluyQqMj
/AzdIyUAidz4SKaHeviM1S8BxPItym6YTgtMqzh1+2MxvMsyAPXyFxf2mTpYOkTNpgqhoKVQ4Wqb
0j8FSBkhddwzeRi+xAmX0LJPBVDXQMS9sKocBAZjoz7XAXUaDFzx8zsBz7vmqPhmgL0MDRPNhhq1
lfSiKRK0Q0K7Bn+L1PO1iY3UmwwO4spm/Ab10IAdHxOmN5iwJOL4SBSzCJIwEiPwVapwCLVpH7fB
V9KCPjPnKcg6wThXz29LYHsXxOfIQEVF6xtLagEQLxqU1XqBv6vQgbGAfUWBsaJg+ktR2SijHMgv
A/BkGaw5ZtXUdicaToHagBlHOB4MiSJuJjqyxOHYDYWTicp9kAma1daonWY0dxQ4QStmrM0jXJqq
uZKpgs9BCiB0WwW+HVT1nd7BfVWRaw9dhefgsZG2tG492uNkEemfLgndNqecEU0PGRgB/ihT8wUk
npXG/qrMsTdwKVKLBFI/CHRFnZi9MTkEV+d60KxI4nZmxCCJ6uP7JhE2hd9D1LcqWOxDqLXUnZhH
uKwmRbKFMgM4P4VwnfBMfioasmpHIWcRKgyg8UB9IRSPehF6GV7nzCDk3/jy7P9IO5PttpWtST8R
1kLfTEkA7ERKVG9NsGTZRt9kokvg6f+PZ1L3ulzHq6rmtkAAicy9I2JHMPFhb/vJv6Pw+hr9fp/o
+XMfaBfHm+K0XblHDmtlNvvVMh6doj225nz2hzzWgAUEJfHc53FWrHFr6GEzq9s+27wFy2puAtc5
dRoJDl53ZfgyalxtX01NtLb9L0OoYhuoLJIkJ8+THw2tGZVWGmmOoB0hCzu1lntPN94yqqc0S9dt
ImVoZvWIjtV6r/3xME9JT5ME9NBkgBgUI4uXXddEO9qrfWlE8ZCk5js79lkW6VGXeiy6LJ6XJGoN
LQwW677TlGKcF6AZgxC0+cnybJoVBjXFfp3WcFiL86g5nyNgeKXTxfP5HGWRXDDoe9Pd4bExvHvf
6nGaH4ooSUFxgy7OjBxMBl0OwJdR2j+DynrHMbHbdr14WJ3gQUzF9ykPfiq1rFFTtnegbWHeqTvo
mN2Cn8KiusNauJ/T5IDPy/LRLGug7LwL8U06ZSb/XPOmY07ZTJwuHVKys1zxXnfgpcOc06s6wAfD
vDfblQ5VtmEfBB9yogS2Z3lJvXTrJoUH5mzZYLr5PQrifrPW1TFPffo4DpnO39tBu8t0cRz6yd6M
fbFivn373Fl0Ol7RGRgV/QOJ8n7B8h5aGgxCp7NeiLDRk7e5csB4W0vnsXb403hNAocKHH6bS2iH
6ZDAMWytYgzzyj7LnD/St+O1atoH3bWqzdyU0eRW8TQar62tMxUEZ1F4Q4QV39FPQSVTpjb0fnrr
jU7bKK/5ye5+p89LE9erWWwwrost+6vPhrAtS85NPSpy9+Ta2SO2EnHNURGYSWTd0l6yFpcEzEBa
Tz+UQjyWdvc26OXB7PLTOFaXWqr7kSEOT5Pr1h/67+sSNJHOtLI5+eEo0t1gzEDFg78rOCRcCqDA
ZxddR/FTt4FXDNH6H0J0LacJu77NjrUxwdjtJPiBTciTCVygSiMMyuLa+RkAhb0+uXO3tZMxi0qf
zypfLmZfvKSL/GlNw9Ez/TsjMe9zSXOlLepyS/tgrDanIpN3aTotG0/LzI3S+7hdlsM6qLiqvc8W
AnisipdEmqe58ZDjJk/amL9nLcUT9Smynr1QGmHUhBl4866bm2hs66eOiq42tB2G01eSdLZzzgln
eH2sxvq5S6urMcjDYpv7amnevbJ7J4Wk4rVPP13ZC1xw6OL8YY//+LOUdC+tc7QKNF0SULtfpzCl
epocCxNFyrREPnfDclwK+aT1P7J1jWRm7w3h7YfVe/XMdWfNCz6k1Wdm+q92w34o271uafG0Zhfh
JQi3NYc5r6w75LPzVqTGpbKDvd/zea/tYIIlCXyGc4caxOZMxHjzl2lCAXXpSesBSIahee87nOtk
/j4H5lUFVRF2FbC2t/T7vpTDpinZP5VuvdV57cWNlz/N4BiJtiynUjMdVq5ux7Mq4jbzzr2y520u
h6PlL1cv6OfzyNe/DhYtokDPo5x8l3fui59Ne1H5lPfBjykNzlO2vKsMHq3m4+7M4FeSjD9ce2o2
GvXnJKdYieSFTmmfligh9JzQMP9Zr6a3DpO/qWNHSTmHtQJgU8aCyfR/bAxsbByX8ZRY6bWtnNCu
+vNEKqIwkoI/4Hy6if2wrDVT2fl9myTglvmpdZc3A1CwpikKynpbefmrlLhZd5m4dkV3UFWxswqD
faAhU6v83mjdTnrDw6phoR10bZw15a5tyn3Qp5GYM7LPqMsBucEC7P5tlD+aLo8Ky9pmo7m1yAfX
cudk5nnYqPYeX7HTsubx6JTviJueK02btqah7ys1HPLCDDO/ipK62TQN2Ak892Ye87O+mr8WM4PV
mJYurntQ9qCYH1qVuOBX9Bvp1Edt4prbZPJeaH9C37WpDiYWz7i+y0aAGycrNwsE703N1kzTo9El
v7IpO6TujXvG0VyvvnczoDY7+HHK3Ouq2muAWXs42c6JVIECUwzxaA/VoxjT79qq8EVPnBdTOiGt
4h6DlS7yyvKiLUa26yr54CYLvVubOBtW2nEo09ss1JM5eZd6ZF7OUJLdRueBOP2PdDXfCpHd4fdz
vyjzLS/sRyWPgcionae9ncPpMK1ubtkcwpxKoG6Ha0m71jnc1DKOR8W+nuTrtSuTq9F0O0NgdFvX
D45KdrqhHSZ9BMxLd5Zfdhthjru2tjaL2fEgxIYC4ISZdJT2eoRk5mAL/W2ZFp5UllzHddrYLUJ7
Whdw1Aex5oCl7j6VwTYzza/ZdC5uZh2z0r1o7AYjo8vI2Siz/CS5DECZMhlDVbRRYlYnmWmcYN6L
5tsfGsfYJvC4o3nY9bO3V8rYJUZ3Ggzo6847oNYL7YkBMvKdFk3E3dIcDEjgvsoeq9TglXTaYVya
fel5kTHMUMuk5fTuzh5ItWyL0J3qU1LUh041O8Ze2OcZKtysUn1bGeHLB/8pG/RLb2qfa5Vu7cKL
69zXN4UOjtXNFdXQcBdk9nVY6Vj78ZQJjUQHg/+Cd8nGSooHz6lfci0Ny86IbLenT0nnc97XFFpe
PDblQ1Gg0nD9aJrNg6/oyU274MQewoSJ5yUvt4hHPwdDnNo2+G7zcVea+z0tf/TT9CSkiEZtJv0p
OyY6jMRY7DLgtMlw0Zuam1ovrqrQY+lriAX9HTHp+7mFrkm93ZgvJ1Lf4Sm8sB/MSz3jc9jIyEqn
O7MsGtLNp+9Ej2xXT7y2E+MUEpepPkH1Nd3bhRUZiMEMGKJiVXGeZOC/c2w6bWRqw32b1g8ZTH8K
cA6DspeD+1SNty482ybpfHRANUGdD6tb7RabQaIef+LCjtekPY+TFo05ku+Avcgelo2lq37jB05Y
V8GrZfTHhmZbFutOeDUMZ3rXO2Cxnb48OzhY90MRmmP34VY9SLUuzkoUx8DBBaxR276bQy1owqzK
3unQHtXKHIcyd7hhnOtyPFsJIzhBGdtl/la4LLLZ/0lqzYfbAAZo6qI3xstg1ne574W6YZ0qN9+P
qhXhWmsAt/PFBxzQDKYmLEiR8kfTyF290rV1+bFbNFrL0tyUbXZtk/yKT/SyKacyLuv8Lm27X33t
XBbPLI+Z53UheCzdS76Cc+dvosrvHWUxs9Y8dQtqGyPY6kF1MsaZnRTeH27QbYPHWub0A313sn0F
Ia+aR28E+TBcRAwwaaMg4NpqJeOW7qXTaO9UYG3WKXgKNOqHzHsobHII+FePHcbU6UCaLq9VOOzw
JfKE1f1h5Qj/hHYN7OlqV+LXKiW9HqF6bsD22Wonz6eRExN7cLctS3lKEjpCMP3EUqDc1bdpqQGp
NEy/5qtvwlut6bXT/UgDuHA5JnsDVi9P4EGn5iFPE6ZB2vyYNlCB0gw2xYTSoxXJe5k279VIk8gv
K7ac1Ie2cJ7GZqF/8yDgPFEd5855LibNuBcOlaVWUN8P+Cvq9q3ezbTL2vfhWKkDtj6b1f8G9kBg
O4kpznLojYZ8BzcE3Ax9B/TPfVpM87Vvl5fKrE9+l8Yok7Y2epxU1VFNIl9ueNtsWLbIPjeeWLaL
C/Y5W2GT1rGEslpw6ZopZJu13Mp2DXO7Pi4KbDQg1qHxCanga8ugXScFTpSG63i8RTV0wQdHGX55
xX4sDWjv44QEZfLqx8kRF5QjYZMcMt3aBGTLjNNTInkCLik6s34carFViyRp/KdLIKlrz8Cvzwkn
YyGf+7yNh+C5ZCvuFWnkg0c9CXXDVuWOWBaXySafn/OSQDE6DYRloSP7e/q+2GNfsI3ykGFN6aMV
GadqswDrCqpRxh5hV4dHHW5jlYReeN6t4QWwBCMHD8jGHEtL7toDGLwJ7oxvNgERrgacbFDke1v+
0kYzP/pUheMI4ApZxMBwONHUzmRRBkoLFXN7LOG+ekdmVPvf2hw0Sz2T3rqFAGIa7KdcvNA18q3j
kBeWfU0piB1aJg59JZoj1a5ZfE8VKJlItnNBEY0sygIodJtqh951U4k0ks6voKexkcu2BP8rYLjY
1cIpQMMxoLUKyo02fcjkK0hfDOrMrHpuxzwuOIICl4w8ivwOAnGdsqMh/SfqIwonnIQFN2AqAMwE
4j65k34dJu1byodSOyLssqtCa5Abcu/iQ9HimFNdq4RugpiQHFmxX4jIsH51TnVaNXJKlvHF1wms
tXbBBLyOXkWUp6FBCdMnW89oInoRzgQjbKcKPYV+5JwB806jNGA5TU+oRoHSR1zQ8lB2475pUYgB
3XpsIamBQ7c53i36aZbfV2e8b/xjVpmRrXN8ZtAZvTgELXz88lDqvxIRuRMAXoFl7sidm8bOchQw
a73JsLqdu2QzsEaS/Mu03z2eXQUy5fanuQTTdPz92nlhI0KjCE4Dypa0E6EDG5LYxyL4omrdZN6L
3SARFxVo1GFRIPNZvy19FScEaTTp87CiZHmD7t0o+zVF/LUkKbTTvHf7Nx9ZmlzOI6QteCnQNsxz
tnOoeNy6CB3qJolnfjuIjbl8rSiE3HTYgDSAX6Vxur4l7WMK4T94H3770U/vY6ltfOdDek9Gi+M9
M7Gajeh7hSOgHRrncxqUDziWbLuORYg8apnlndc9BXBQ3UheEUdU2g5boSuQiOx9HaqNDZVnN6Q0
4Z6NLBHNdUvvB243Z/zrGnm8S8qL7z16gHI+8JUsVVihifLWXbCIKCnVVnkT28RjG6AtWatHa7ax
2XxjEnRr8NymEV0cS9E2HmvjmlDGaf1MGQPzpsqtE+yL9d6q1rhiSdLauJlNIySqSzkYLQed/TSm
1r7QQapS866iTC9kGrbmGmfTOxsvesVi/u7PdqSgKXKvfOqaQoTzgKQu7fYVZCZtmNqUthmtc/s9
B9Z3M2/aaea73rYfOBzByCbDW1rJH/XC7gv0mS14eVKfvurskXbS74Kxi+feVugAdEyeAH2LEQmU
ZoS6blLHUUujdOuBQpPsvBrdvkGUNek6f1o7iJWa1rA/BmbyUoDIoKQrxvcLLYy4GAkda76gePCf
upJz2DMuokNWsCzf0huV1WQeqKh1A3dONUSdic4FZPpYGCLS6UKXVI9LrTyWyu02qtJ+1oX+6g5v
ej9HQ8rCy2nNFEJPoYmHpb2p0fw7q4HA59+LKYmY2nksV8IGgbN1hk5AYOJgBQWq6v2sGRGVbWyj
HKsI7fDt4GdZ8FkP3qntSKbuEmIRy0ZEivo7UCtIWR0v7NOJnX82MiPXvZ9/CkOGVVpVcTWvkZgU
0P4SJmZ91cFf074NU+lVW7ebrsoTO2XlPxWggsRMqy7qeLTzo8fnnEqxa8tPpqnv1AILPff7tubv
BOVBG8FdhgQlZukcZuARJ/XjZTIP2Wxfurb4EqrbayjIc93lO0Ab1gbYnXh8T9XG8P0w6QHypDZv
/JKdV9eZLlpajkaK+FpH+/QsHYx+M5oC72atSFr3pAf7ZBzDZbIgQfonPP22TTe8WqsRA5Ec3fK1
4ZhIS6JUwaz0WT50Ltt60/qnpDMevSkJVyhSt9G3YJfx0uffkgATp26GQtDC2ke0kE/HJCk2vWwP
uq8iVdBEQuFqWRKOvRlp/lCCArpnTLsel16eJLmi/TiFUwdyi2VXy/i119GyFCizlACoDo6LxyFH
LlQCqD1Uwz4PavqxZj+kwHMQOOgST4PLzI9dRDAWoWlre2PhvKyRfyVqW9lsiGN6mHhAgxpCmwOy
ady4JsyEv8GPqu7dPkHk13kYdo7+k8b+tDRI4zxK0MamFhVo0LRa2whO7LyuD33aP+ul/zVo0641
mje7Ls9zNR6zWkaVlt8tRfNSS+PorW1UoNvzhyyq4Qol4yEzDXVi3lokfNxnUlXssdnBxVKvqD3J
BdskSaJx0Ih26YeopiTFVehhsfJrNpZ75XAn/RwuBU1wM7KihlNqahxU6SmjtN3YrrGvTXPXs9MJ
8Yu5u01uNZd2HQ6jR6ng0+jQa+isnWFNjulY7HvO07Tzw3nN4sSdd3A2kc6hiLDlBVhzoyNyKNH7
9hBMnovTmhe8apmwQysFzjCpyrEUb8xrXQyHVjVs3s13V9a/NGBnQPDiKjNJ6bVs0hoVFkTunAxn
24F/D5yXKutjih363RLFXDm++pV9Ip5qWyBXSaW6SzJ5N2L0z4YXZc6C+LY85Lx3G9WA3rXppp6Y
bc+bKBicXZ6qaBwp3G33NfdR5wXys2iIU7abvXItik9Q3AKsw7QAZzNrP9RE6bjqnHX61RTwxQYS
FAAwHrCP5Je0ETfbjLZ+0ZUTmSrYJXUV6eTel44Td2bGmZyy3ddHusu9b7dxfoPUHPeM7Pd+zlsU
eu0FFc39DZ73rXVjyZ9TCezdO2FndmGe2CEl5fdx0eNUdP5G1/WzJp1YQrQiPgRb6natXx4asGUl
1XEYR5rz7DCrIMFhtv9hDhQm8Lv3mmRRU4x1iXVxUndT3SCHAQRxLt07F2lTPcjz2PfPaCdvmrG7
xPPiJDXOEwpPqWmPdhO83474xHNjBEA0pG3xmLsDHzQTE94qPp3b4J1dAQZ+1x2WdFJs8ZQkKo6Z
2GZ8IYp2Uwzd2aubOJXrfvLN1yzt32WQ7ifE5knpfFMDXb6vkICZW4/OQbv57vf9RXPLuBJuXPrF
Xve9U9PLreGJSI7FpzL4e465qdrh1PfVrh2anVJzOCM87touHKXzVMvp3pvB3wQFvUA6YnvTtZpq
cubW5zZvzirLTyp3t4mGZYuvdiUPk/z4sEd4Y/kPixxjp3Y+xnmE+GdXxc5+mxiceIZ1drI6djh7
mkDb9RQYyVDuc60HFKvCIJnRh5l73+sfW06VW1XHIRgXrbifXGy2elFufYPSXFrOtcHby2RZ3dBX
QWFoNx2fRAuXh9K8Wx4F3z00bLcZyuWgBbUVEUHzmC5Ntaly+K1Ea1BjIgzSDN6PyJF/mpw0aH3W
CrWAvUR5V3gQcs0Y4vbyThGKTFBGOr5upzWfdpnik6lcOAzTuB+NxmN6gcYK2A3q/hvNGL7jAbyE
24XZLI/0Nqfcq45T06G06PE/QNDTajpCdD+CID3iTgNRBFwJcfpjmTK6+eBzmbRfrcf/rLTnUaFK
xyBlO7r6OWv6jz7o97MCymmHSPOWO/w+i42TMMMm8Ygqipv0jJOoY09dNfOaq3QJx3pGE/rMDs2L
qbutAy9eifzQjSRooqzp1vLHRJsaUJB7fL26QaNa5LeRjVn7VbXpvWutu3QaYmHUIazOJmDeoRrz
h6LVaTcrLIPKbU2vZ9g8ymG4rPCbY8XPwFoyA51sgjYygr3XBQ99mlw8bsqSmJknbeR0vzoKEOFO
n+lU/6RweewttwyrlgJ80GxUJFRiyNVsUOje5rkFrHusjjuKeD9AHteKyNesXQclrcDyPepY09ln
1q0MaeIVXapNtPKyEnrCNM6DpRc7d+3AUHO07N7wZCa0HEKGhk8JDy3lWeKcldpHb3dRbehRn3YU
nD4R6JY2sbd5C/LJXKF69fzqIJT/TqS4dRAS9Dip14CN1mDiP2OORjPQgTK+rZ0Sl+0pWzu111MT
cnhp+22/pMjNu2k6jWVPYdDIIpob3wqDoNOjVtPGnRGAU6px5n2kC64BcmJwV+XMcUz0D7MDYi+1
3L19P+udvwL1W3YVnLWatrOTKNe0YDA+pc9Hk4lbSuQYYatGmCTtmqvfnPrqU9fI6peRGsY2r9rg
XmiI5P0KuUQhH4LCO0ujvR0PoONuECp6obNXmMF7UiJi7AEzt5oMmNwvNMI5lqALGR4rtlPJ0NA8
V8VdWXdfUqvkl1oaxnD6J8Oh64ZX9+8636iu2dzuOt89yL65T+v2vUjNvbBWWhRhvng2f6+QEV0O
UHS9yZfhJAR/ugrmy7xADcmK6bq56e+LNjFPhlJBJMHRkFony6evD9XV1DtqwzSHexP9GAb4QO0X
Rue30mpuMxe2BY0HX7XU/G4/DYYny12vNRy8X1695JLOX6u5W+drBQyVqq8UzrPJvTgdrLtCZwBm
ZW6quRT2qzX6O1s/dr2FFCrdjO609xB/tletQHQ5RT6EkiU6fvOtf32tXTZeezMX3lZPrDihXkdD
IlHreheBMKwos7C2zirxw2KETPG2Q3LWeIAQWT7ge1X99IMXPWGFAAGVyN39kjK1O7f6rl349T8L
eiyyUhf7YjTtsSHrr5s+O7luboIdDMqzggx5Ki+mBUosCsw3O73A9kR2cmeIIizKi+MeHKQ2rkmG
ssZ37IWidcEX83B24mZYzitZoZ69lRMs7AeLY6u0jxF99zot52y5ioyyuLqmIB/DJ00ouknGmk6t
IBCv0yHAaJfm4piAhcxpgI8QCinWEFMWiYMEwzwVVJ1t9y1hFslEI+TfCG7QVvt+ptCWWagn+743
t3Z1NCYr9P07WFpS5BnleQxk+mhkfthDjYrbbq83MGolE2AFbVhysq13e5nCdXj1+MBm17vTGbXo
mm+r+sZ2aw5GPAXVxh/s74xvHgoXcapx1yXfJRboCdqKAqIt2UIfAO3s02zdOKhCqHJr4oXIxOwf
qSvt4RB0BSe7ALqyYnMhkdB/qRgxoI0EeokV8gBJKiyjXYB4ZYcMBNmz6FMykuoIHCCWzKE0oJxI
PnXtwW+9RxemK2nSfa2FwjFBBo8CHUGmTit7oP+pekAmJOFqvBbIkdzc2Ln+t2HuYt2+txRnvne1
JBxDctCSIC4b7xAE6661k5jB1jjR2+3s7pZKi9dcv7qesVfA+ctIv9AXz76en3xKcHNy46F/SWxk
E8MYTgu6y8V6k+uyN1RDa0lUSosipZEb5h4HZGc4ZZwZKY9LWGFNHUZE7Kpowopxg65pTyV4bPXg
LvNxNmj1h11TnoIxblaodXXTNcec5oYcoyKxeGv3M0znQJatuDf0X2JktZdRY+SHNp+eZySRqY6K
9laKCWb+ykk8pnbLYX1vei9cjgpKR1EED/iPcH8UtrVxTAdKDjj3DgzCQ6fW9lgHFlGQPDTzudUO
9H1VQnQVIq4F+RCsamUAbdocZsTgbRc10supHaMjUWWlR7dOtytmfQlyz4IaNE32nded8S99kdQI
JZK5wFSP/vg8lDeh5T33YvoUO9UZXtVjQwCuP2X6sFcaGUdZfXEUIlYPfk56jPBY6PvMLQkQebIT
0xtqPVSZlEJPo3O4NaSEIPfzU+sda3VsyqPtgQjop6oymCsro9vEXE7diR4d7CbhWDA7Bg5QM2p+
qGtngqDbKdQcEMLn0ns1s6cct0vTPYzN2WjRxMCQMYoQRD6C1vk5c0bmOBQAGt4RTZTnr4X6EFaw
dev7dn0VDmGxehbNaGNysgQSOROVnnqMRCVRkFvQywJB1lct9mv7WvmnlFAytByfWVUcKwYzLfiH
eqq/e2W1t730ftBfapQnjPDq0FElHz7aA9vZ1egdMLe4NyxgsUp3IrcAbuOIalmcYID+Q2NfPPOr
oFs3sLNLJ5oVDRce/o4s3xLGx6R216yf2YxAAIGyfp4gOiodkhD14qlh0CordtDUgY68O86Hg65d
HcoQqwfH8cZd2i4MGNwDeAIFGNtS3FsNmventjx168EXd5W6W6tTZTLRVt056hHYxwhio38w1S8V
/KrSZzTrufFK9OTjqqpH35sotfe5cQuSPvbZl830VpouwBjvFe+A+YSivSER0eJYOQPgWYZUNdXo
AoaFGsOS00NpVd1LvmjBl9Bt7dgPI85YGnqmeb6ZMJLtmTwxS75x1OfK3GDzq0Qv6N3WOrL7rxF+
cTWMOKP0dnjRksImQf0ZMMOnG6+NV21GExm8n+J4Ux2VtT7YqROK5bSK76h7H0wIYPJrUvGsOBbq
VtJx/6rdPXvOULz2/stc3ifuXokXzXm3/Wvnvmfds0i0jYOex8oY1R8JHUX+ktMPrawUnNla8sPL
Lei0bE4ZaKbnLxcFQF/tghxAF/BgpVVdh5vh+M5n0HiqSecOzojkFOQvNwFwrSh8b1JnWA6XocyT
nsWDD93B9EZanxHsbSyEUNNt9s5vw3nsQs3eZelJdBzRCAgqj+91hVMSu5nEIZnu3BITg56BJ8Cz
BgknQXvma4kMXpphr/+SzftE9l0u9yNkZc1EZLBgqm3edQwlMtRSt35UVh+ZyTrubj0XEF1+CPow
sAWbwisrrVH6roBNM14YAOq9u378Ma9DOHOytf3ZBZVtMYTMCo51xqcGKDBkgCBZ28a+R3VjgBBP
6qcBBZIzgCPSR5ORHle9We6dWIOTMPU7f0Jgnz3/+2i68aepe8MwcN0JiOfR9d88K+bAqx2/r3Fj
GlGMzCZqjZWJXkZFC2ivzBLP/arCog5QvY1P46Y8fndn99AJ9y+/5A8mHfyO//VDbg4E/2HS0RoG
UsPi1pp32pUtC0TDopFQFg3435xb/nat30wAKkOr/EZxLZ350nmS4diNlANj+epbwdtfnvAfjMdu
94VZEyeObzm/mexomihML2D0XyzGzl/7x874gfH+g10uZ9VMR6BzxukBrfLkL+5tfzBtMAwcmzw8
QbDD+cce8D8eaerWNYW8wHJMVg+tl31zqr/ZV//BA+e/LvGbtcqSTSP2GpLlkyNizpadQkpVMGnt
PdNVqewILvrvz/NPVzT1m42Qabk2Niv/vU4CU8yuKXvWyZzFTpO89DesuBc/50XQEcAbJsZVVN/+
/ap/+kxM27ExjMIR0rJ/87/ImFG0rIGr6tLazLbYpCYqVSaG/v0yf3pjFl4opm7g5GL5v3lg0Ja1
KjOXm3/IgwraDdOt/36BP93Hf17gNwcq+i8T7SIXMBfKw0CM9oPjaXo81vryl3v546UcYkVdjDbQ
QP/2olyjrHuNhCfKonfKUDt9XMq/LPC/XML9LRlLTHmD4y+XUDnCVPNoEs43en+xRPrbRX579Wvv
6eVochGG9rsW3PklMP6ypm+v9Xd3EFL/LJRh7BQMF/z3mrZWgovL0uASeVZvlDMd7EW/b0zGyrPl
KbHhqv99GfxpAySpBRNXncVm+7+9m3wYDdNbTTC/lfpQuRstW6O+QkDxlzdkmH+6NY+4JW7ON93f
P1coSjyLmWbYdu9NeKv/7uUb1WlUH9ofGAJoh3+/sT+9LFvH6tfwDB8Lt9+epJLjik8Nx5kpv3Tx
YeoX5l/+7y9BsLth+QE7AZli//2yGr2ZlLRYD7n8WhjSE9adx4bw/3eR375TZDDYY9G1IBKRl6oY
zsK1Y2Xb9/9+mT/tN66j+75DBDDebL+tg7EMLH9MWQe13+6EZe69Zvx/eCMufovEYWCMhHfQfz+u
ZdLtrk9ZANoIdGbOmGUoXMa2jYmn6L/fzT8uOr9/R+7tI8LUzrON4LentnA4aE4dYIgUqXePGck6
Og07Ednb9dTFTJtdm70XeS/4CG84NeSx+YsF5B+f53/8gN+e5xzIkvKTH0DiL7P179XfImf+2Qr+
z7do/h4GGMzCUuXKFbQ9KIaIznU0fO+3yQ7HikP7lTz3D/Ob/PhbgrFxqwP/9+s6bFKYF5mO89tr
dDx7lM1N09nLzce6h3zLP/6Hs/PacRzJuu4TEaA3t6IM5W1KmXlDKB2993z6b3Eu/umuKVQBPzCY
7plGlxwj4sQ5e6/tS7a3vnIBkR1cWn+lZ09/5J9e8pdfU/HGsYtcPqpot2vJQcyrn1o0QQs0yW+6
o5zErXwQTqLzt+w76Xfbow44nJg4SxMt7ZeiWGZ24TPRRg686nfyC77QcB6sXAfN9kpGEjfDl7bq
tvc/P76/27v++arTw/WPcs3UvFQ1p0FMoS49czFqOfaqv4XWT0/g/36p//1o05v4x4uMZtsPoceL
lDt8v+02/EnvwZIDRvr686f57c7/z4/zS2nIVLqKAvQbdoJq8FC/plBmhUXWL7WVRUB09Pjz6/3t
N/vlAZVoPun+wMtlJbgnHb33d4fAu9Le//w60u/X+H+/wV8ey9J0c0PCrGTDXzwgeLeLxSsYDHHt
XsXlk6bAXz7Yb6J2FOmfX+Qvm4qq90HbGryg8slFP9lzP5O5Dr9WN2+cK7e/fLzfXVdAyXFrUOHm
g3r/9wOiapkUGgUPyBDP69dqJb9B6d6bR22j/e0J+d1PRrokH26q5Lmi/PulqrAqpuiE2kZ7f1Gu
7TzG8bQLX4GFXFR10WzNZf0MV9ZfjonfLu9/vu4vT2aQ6krkRbyu9Ele0T2d09sPkAVeDH2u2fJB
fQ+Fmbjy939DEU6Pxq+Lz1AURbVk/kv/9SzUudvjJcNmEHtWGszrKuiP2OXIyym7IJ/RYIjzeaIa
yk3Nkl5d/Pmn/d2D+89X/+XBLZokiSkhuA7qOXL92Bm6v+2cv9vCDEVH2MEVTWb//PcvWohhoHTM
vuxoVCeyA+SZzo1mreZ//P98lv/3QtYvlf+gV6Hf9nyTSGWXWWKgirZWf36J3z8m//0w1i+Fv6/L
jTnEfJhuk++kr4reB4efiKln5n3vhP34jH9EdIB/Kf1+/5D896NNFfU/duh6zJjQYn/FY4OSXnEd
+qlLMMY2wSDTlnYWXPUve9pffjbrlzU/CKLpuyPfppgf6uJRCJtk+Pzzt/nbl1BFmeIMvqrya2Ge
FkNvGi5fZg7d27rHqITE1z+/hDx9M/9eXqrIpiWSKSxRapq/POCM+Cy/kgLONmj/6dL3Z9/v1gEJ
yJc/R9c482cdf9WniZC31NaC0//tXvW/S+zf7+CX51+pyjCQPN5Ba93M8hikkf3nz6j85TP++uBn
eluEscYrkAXINMqRV0gq1x/lPPnQZrjDbW+RP2jSmvOAKNl2wUTH7t6UyyfT5GW2ju1uHs2bvzyy
AJT/t6741yf/dbE0Va2Y7fS+wOdk8jaqf3Rpq0VY+Ybt0J4F1JgDOq7s0dMzTzCpg4F0ExzZ0iwD
H6BoTgViuBCxxV9SbQXtqGnvxSQwPSfRYpTgWbprRc5h89lwKLLyA+eW5R2H8BSaODx3g7BmSuKh
nkWeXOUXOTxLLn/gswOtofnowJDK+yjfGIOhMcrahZL5NuKwfHAS+lZYdAQnWrgx/LcdFBaMPMp2
pLGOxL1ZSztE01H3H3GFkmAKX+rGwg9ucXgUw9TukVw80v4zHmw5ZYKb2FV8iSfKxjkq+YC0xz0Z
itzB6vAKoUod1u2XO2zU4AsbdVMsmTZEnEXjJZOWVgwoY6dwwbwU4dHPlhAQy/IqMd9ivNX+DIRb
jZfybWrn9xvU/wrGgXTHQDZK1xpK56qz8xbTgy1H56JbiiOUjxnS6IBYdzeZazi9JsXQDIEA0lqj
vCrgnyLcA4/aOBsxPsaZkC1yc42cTJcegV/PMgbI9VEqMVyvhk8YM1W/UkIkR2sGxgh8QE6pta29
iPqtbR0PNFoOMQ9YKfdj2QnkSRP046pbIp1nejkzQcs0N7RIwgfDRCX5buSDFhzrIZ0phyhfxiUi
87kEzxA7umTz9z3y8wDvIS+zUdpFw2xMR8LGZzpE4brLd0jCRH2G0EBnMgrhL1ppjJ/rEy0h/G91
i+X9VJSzYCu9iQPhNYeUMWK2r+sN9CQZrsFIpsyb0i2xreOoQSX2EbPG3E0KwkyeeSYKmVmO9nRs
SWVFe7fyKBLCRaHQx1jl/jzTXs3NxBlAFvPkQZW6BgD5RU8cU3YsbH9XBdtmYGewoU/MimVcA8Bg
s00YfhJGkWj7Njj0wpJG3OT1qpahjgIArh1mNEL7VhVwv6TbWJC1evR/mKCLfukfMB2O0jUjLnNg
MjEzAkwTu1i8TYq/EAP3LPzATWIxUIGghpkBgurSVS+isqPJMBv8lWw9W/PQ5ws0OyJOAtFA6rLm
U0gYORKQgJgRmDej/l+giAuIMmruhbVnjCtEqB/s0lrpL6O57qRN1kczTO4lAxvYqVCX1FVozbR6
rijgAEwMfnc/PbrSRmMmV8zUYKe4qi1VDj4smAAN6s4cyY0vLmJ+d+UoZksrw1EGxOOa9Ae5XrU4
q5vXcXJUSPqMxdIk88nCrlyBC9SYGgsFDiQ611lrgEqSF4oIP2hp1qsaY7UcL4XhkiFg8OBu/mTZ
i46IeIJYemCedBDkKIEXE5I0eUsnzZB5cLmpoNMMgBcF3SJW36XmVONxBstoPYFcooEtMKwWuCzn
RnVX0QM+EC8k7Uw2WUUnILqIiups3sO9yN6QQ88QyYTJCosVsGFyFfKLpS+Catv66PtBD84zMEHI
qNqdF2ykT4lLTAYUQkMrAEtnzd+rrq2oC/nOd+OPS/eNN1Kt+2rrdusC5e0w715lQMH5jGcLDBj+
1Zn/dAEDw2GyW3lnVStT3Luho5s2bl1EG3npqNwDYdh1axBQ7GhadBSF79p9ZO3VN97qFMqvBRR1
bq7RxmZgqebWOJdAgEXb8s0NUeDMIBGYtCNUm6YPqEDAQC1oKOFbKbe9Ai1ImYtwsYRZts8xA5u3
EpKIuUulA0LG3N2mJqA8pKoOvy7Kt17coGTz2jWqfW3YtfKzc+9CslbDQxNsu+CO0UJU9z5gX1pK
1r2Izpq3AX+HLsEUN2zhaY1l6twUmMCW5GAV44cb7qGvGCGWCdsfNhlBjoqNDm9W9hBnIN1BHNop
g1P+FKdpH/sUs7Mm3aJjxDMGV8yzYSOx/cjdwZMXbnU1CwDIqR2zYYwNN/d4P5Yd+9JObU5edxf7
H6HfNCWcAiAs5bIqcSBVP7rySjej0myPr91c+Jt6I1vfQr2slWsRvEnjOfac7sfTJmP7LAfiM5wY
hw4aoGOUkA3Pa7YpJLvDjLYpGX5emXlKDzNYVU+gsz7UlxClwyDstHXiQys8FIw/DXEbBfGh8ZeC
txGGV9FYFuN+LG764PjCGmJo3m0Q1LTBi4rUB4dStgU9VMmO2J4qSLwMya1NBUatvwfhu8RepO2M
0hEy9nzaQE81B/6xN8QJSnPUzXsh/KSAj0y0ieKLoTjFhZIMH5YLsEUIX5WmQQYJ2NhYd0c5cxL+
k+wrb4emlY2VkIgBag47btQtFPUFNVGibDRhmbrICpZgV41w3oVXv2ESvZQ/OhR2KtpJhx8KKBVh
wnANgFVK8tIaXsN016OM8oNDpK4Z004/X7TXURhIS/YoiB+JjAsCIaZ+MtEYQLSIAKudh/o0YJrX
IQsgJJNn8LGMVrdjEbM2+g2E3SivD0XF4a19hsE7qxX9RirP2w9TX5SVDeCH66WPtCFc8E/K4AAS
VymNTYq7Rhw3sbmqsw6gdOzkKK5bnAddYEx6+kNVYQZILjHYGzobCyA/dqytsRmDrBSh49TQ0oql
MHrIX2GriagCJ/qfuBjydwN7BdgQ/ExbcAy+MU/8e26tYEaftHQOcyT+CIF+3jvG8v5CBUmIZ1Dk
MK/5P7oXwVo0IeDLb5T5irqGostJrkiLAENv8aF/mdnS4BAMtmm3oobSnFR3dNzFwzzsnE5cSeaP
EqNoX+g5P9Y6iPeuYHvqunU5h23QyXlzateedAZGCQuX0XMb7T2MWrUzuSGh0VGBsZ2N8y7ADeTE
VFG3sX7jcAdux4aOCxgLQmLBCimgfUyi77awXQrupgMHYuybGrlN813AmhpQVo/acYhYiY/edMzw
lCUWZdpxUAQHY5GAJMqVNx3VQ279WPprN86xKxsgavn5zUPi1juFUyLC2+jWP1V5DTFiNShOsWKC
X4uhyfSIEWPrUhOGlwSPTDj6jLAHfhCIuEEhwDGCQFoS8pTsYIDKiOcBE5jxxYc6GXz4rEIRuV1D
fi3mVn7NQTh1hWpHvIKLlmwUEBwsKvHDolYQTPhJz4r8GBy5ZVmgk7qn0reruXO0F65VEKIBmhJu
pGceOLZMWIQaX3rYbi2e4YoiWQQ9WcJAN71n1ETHHgiKEaLRPtC2s7ts15YXmsG26/PsCdwI7zF1
c1Z+Gch4R3kmjeFZzEnUqK+STK2K1L/SvkMYw9l4LM3IrvxzgLs9NTEhdI8EZ9Swl61LqL8rAuZU
vpc0fMvFk9sUdDqPcrcrsYS61Dij6rH8Aa9B2lK9V7b4kWuFXl5dfiUN5o9av0csXDlb1eqIZBtF
cOAYvnYX5Yev441WllK0r0y4bjt0HgCYY9DaDVrR7hbK+qyu15riKAN6XQJPA0DTJSdCZ9yr+llW
WAZfGoGfVedruMXJMoFKVoJb0cXlaDhad58SMYMGjqpgF9YJnvlYWdDOucAQoPtMVBykcBpTU7Bb
s8UUc01d+B76m989LG0FVbEeeZrhznXiOSvuLdo8LWrmyvjWj0jop2AnF0jT0fXwkIIs13IKT/TR
Vewo7b0SvVnBH5CM+QpOA+5boTq44WPIYypewZ8lSJGCUVjovb4woaOhWsGNtMgpWQhas02A7QJi
taZ678f3vLy27jXPcX+8peprwVYoJ28SAAywDpjq5kZ6LExhOoPChguUWLNQIeoO9849ZtI9gnkF
LTevCdGEBUlKPPcYtm/1NU2+Bvm7agAIPHogRFhNVqpnTwkDagAh8wsr22y0VGrOrRyuJHK5sDHj
KY0WIk3iAdWXVny5prlvzLdImBRMoMjghyskFkCIDy+ujuukPAXjyUCJFLRHaWIQlvHCsk6WdKOI
Ra/Z/wRcsALU8DZUs9B6jO4p4sCJX4PghqvLBQ4jLbHjGtVTN0kkEL9NBbyW8YYiZeZaG7Najdac
SgR3l+ihB1820i5+IG4wHFRJAt+GnDxztg5RPak+Etr+XQVgOpyU7ISxuJUdPAEz/FYsSa90fIpJ
dV7KmxSvbL9sHWokN93FDESDdxGCYXs2IGBVEcTh+gtMw8x71wYiKmyIJ3K3UVsHK2oibV1rZhZr
TVhMm/sJ3TJq8GywQ4R53I8wzucEDqy19KQMGBt3nYfNQl3J9T6lPRGxbNdFuKpGDoi4PtTY1cZD
ALeMy+HgAFPuZE7Kmfis/SWW/y5YCRBRCtTAHvtD8qbpN9DoMVAS66Hic/OXlbmQzb0MWLHjSuMo
om0NKOS+A/enEuVlwuEcsFBCbAxpOpkpOHQ3TQRR5CXxNtV4ysstQSmCuOKyg5ssM4+quDSLeTza
GfXBTV8iCLQGBM0zHPcIaqTG0bD5D9DXnDq4icpCv1PuG1wRWJDhXiN8YYA2u7DSTW/wKM+Fz05Y
TsyU5CcLbvBXfWOnwWkKz9wDk25bhzYmGMrA9CN8U5ub6r0U7xFucUf7NKxNL6zN5MAxGIMXpMb1
ejBjHC6iltimSYSm+yxM7kj8aL7Au5ZfFN5yBKqPES4OZ1o1YL+a9CR1GLuCWZGcLAZZGN49+Wxy
15Jw+1ATBJMTj8GCts3aL5P7jKc4vgYktcRAjIUjk9eC+p67VMTqivOrVjGw5wKG52UCv3eyw4nN
T0sasayuk4mQOTxCwBnA5TUu91Z0NNn1WqzlrAT822pHOZE8M/2zbfctZpDAOgtlMk8pJs16YYgb
hOSrhjqk5YLjjaUDNcKEjGpw9UGpr5vzNjxnwkmC6tW7/aIcEfnWJ0GwU+a9Uk8/bE80RaTo32Uq
bl3/Vg87X/6P611Rq5lfOMSuzfRRQYId2TKwwBTYNUZ2fk287lPL1bRA1FYL1GjoxzEmjbDV2WZx
4ZXNNtcdolOogbKlW3962V10X7I0X4bRFsZc31waS0Z2/z5Y59xHjI3JTl1jqcGRdtWapwE3tdQp
6Z5iDzsQqTalH1kIdkAtkEGABmBQxBDiHTNaIoKvYBJ07q2rXxR05c1L7/MAvhvBl4T9SG9XtUur
wuP+o68tHHihZRvlNgx6vKGkkVU7XLRFAB2AYjKFOI6pNHwUCXdqFeMNQ50hI5/gJ6Ntw9bYlk4J
MoEsgY4+d34mMnPmgl2shcKB/jgr0NgP5TKjr4JOZZaEB5NNqVDearmm7yReuT1zx/bw8xPQAmCj
YgV5qIGLwnEpSQNWC9dgKSuvBrR0w703IVYZXN3yyBYNRiIF12Ed2/jhieDzBFvC4qB4U5qIb4da
QCDLAug5GjiMXL7jjXtpeMf/QsbeXBwObaWuCu3YiJvR79e5CDMEMStcmk4B1aXiYtK3qrfummcH
oLa0FlleAvrVZ5L3tEzjnOaQdON3HG5a2K176RTpXNUoNSRLP8ugsLnmy1N5ih65oRgKzIWJKbFw
t0qxSySwlPqHqZwH90sWDmrw2btILz2mdzBW3PfJUyI6ISrelIs2oBtxAKzzWSX7xIIU4t5MGhc+
u7Ex1tRrrwm7k4Y5Sd6KnFYdVLSBhdBbtCmXBLC49VT4rYt0UaicqmQWu9As0XXiuBzkq9G9ltwz
ok6ey+bNjZ9yfAyyT8GlFO1WwIgUF8BjBn8XgGs7H7LP0CJYB697GZ6GmLT5vWBOlBIMsyil+3eX
ep1Lqp45AhoHgoN07CX1y1BAE+OgBx9YcDSYFDuG8khLE6cGNkd8mlrxKtBdlAM7qIcbkYMp94pe
25XG2dK5o3VgUqVzyvUrKe86puwCKbFakaDgDcDHSfHgfbTWXTYOpf/tKiwSCQEWB16FdJPFO/Qz
FlzL7pU0BzGe9wPRJLsUOHmXB2gFrVmZcORzM1KIL8iKvdbfcO3PB3gMocdK2QeS48NdkbjTd/k6
LN+H9oEkuAzXOhcX+acCeWQ6Bqo83FBj41TDqiteU5flhwObGklQLRS76ioCU+7StCOfZ6PLoKsj
NjRIrZWAsUXDUow7NdbtEAQ5bZmQJRsX79x+De+OEmhjxc8QGvQAOKWUfJpwX2IQzbnNWNlai3vH
hI2h4o/Xwy2ZJlbjf9bSj25mZJvcJ0iPGXFji8hqAdsqOqJAi7mjx3jw6eHCwO57WsxVwVOChpyA
gjE7Kj5g94tv+jgXdBvTJYApwmkDYa5JL1oB7n7a+K1DnDwHiYtBd4t8fe7SHw5x/cn1Rz616rRD
gp9dVh9u8xAlzNy8kM7zUsWLjigRyBMQQapEX4lcpqP61W3pjtBq7d2lS4Kdaqp2K61bNMGaSYua
diJ6S2IsaNmhTRB8/uypRMgUkBDNDkzfVROvrTdRYfndyZqm6WFSq5mY6SYskx/uc4tj28JZQp+W
GF6o3r0FAXnAYUYeu3exxldNPFLmxvm9pGMv0krXYk4h4eFrQJ6KL8AXHDvyTNT9pZ76u47fLWQM
ZzpALZ1OjpYS3ey0XuTiU5IzO5aHecCFROvFdYhbrxkfATBkBadu1eTA4tRFpY5riRuJnn1ZPbMh
hdRxjoFGy77FMr4ExU4guCbqbgb+yC63yN27izhRRO8QWgehnUD6pFXgdMcgIus7y7zW3JvI2WnP
aRbuAw7+nPZSyNvI6QxW/WeVU/uezODYVPmXQsdECekYwrmaIAXtwdeVRcbKCOkeVeDBafcFqPRK
rC9YpufpuAum6pnfR/xByLwDfDJL8CAJ1WtjVTdLoD0J/1uODBgAlG3KKkkyjP4p+LadNp274dZP
T2r5UsGGEcGpBLRHtYG+TDZPOHboQGQgp1u8SSaQxaaBc83PEYVcPDqCEBQ7IE9nwGevw9UsTDzb
RzBxAPSPqvsV6EvDY44gnjrM0QGkHqPI0YFibYC/O9F38JL6JFYN09Ej6FQs9E3B+7so7ZNOWMis
poa2HOBLEkWgS0y5Z58V4PWEh6GzvqzktcpunQWXrmeOdGAcETFsarJFUXWzvv8UpVUOhoJYHle4
+N1I7f4sqOTq8WxAn4KuN5PTt0wBUW5A0McLws9rbXyY5AamRNa4Up19hiHKEAFO61d6fZDZ0mJW
Q+GTV0ETdnCvo7HSOwnLiS22j15wFGphr7wWpGmRGC9EW7kXFkYdrjSBf/yjZzcjX3rKlDT7CEpz
LoyHViPRDRqLDyiO5VRyv0vYRYgymNwIOVY+fGWZPyNfqjG/IbR5AVdmT3AKHBDe8B5Khz5SeJ7G
2UjvZ4ycRFT2bfM02YhTuglY8abEpXTcd5xDWl5s2uAi5Rmny0kTKraES0myhc+QhsB0ele7nFYB
HNXkUvXvfbIOYMD7+kJPCAnxufLoBJAeLYHBRvgEIMG4gprStc5BeNfj/8AbFf1mSQyqqaP6RZ3w
5vk4cXSKuCPK3TXXuEX+iKiOJruzUJ9EoYBysHbdk86wqw56+u4vrXAhHAVL0Auc3XlnYgg27J4b
VigeZHbxJLzV02BJW/WCvILuqTdvfbdN/beOT2T9hNKaBFOQg/tcg0QNTGSKtpjF0T6sXnXz3FLU
GdyliuEtk4HlUmbTgeqCc4yCyBLLlcsOJY2HdKrK5GWHPUoGGVBO9fTY2/hoiYW5+eqTleSVnC6I
tTx4FdiZ2U8rIktCgUey2AcMyCCdEYOW0FnP44opnkT10hJcAN4NuwofP6tgVOQQxfp95PM5NQoY
n1kBzVqCroJFnMItNJej3C485dbhlAualcjULhauAzYXpXyVDboiGEM9fd4S+xTjGC2Ll0DcZ/mD
G1grvBuUSUJ56VtO62lWWCwioDbKa12cLekZWy8Ncw6/fUlwBnFAJkW/UCVlJY0POLCYZqaW2psZ
b2Sfr4V+vtY98vAm0aMK3H3Eo2Cqa7WNSFZ5Fw16ilzdRqSB47gGh2nG32MgzRWcn37xjutHo7ld
+Sexv9TjfqA1nsPkqNhGzejKAIisDw2nGBMeYh7y+MOsGTEwaPUQrx99fh75AGHFUo9NsLMkJHMp
bhpKUAF6NXD21uFyG6ankCPbG2myPnIVEHF1mTClmOjtzhrXdUVbXT1mHHWZ8GPK0h6+oh4+0A7r
tLMDf81FY87VzDTXqS6vO6Axgm4te+lHznaZ+JYJl6j+Ft3vsYhnCfNL8LB0TAlu4GyKIb9FkfFO
/znL4ItyHNJ5iVrXDsCmps+OukVjSeQG9B++3BTTjyz9dFFDq4Rdsn0ICugL5RP+k4v7MfaPOIhp
c5GPYBfyRuECDMyUgKcCqGnBN23xyll+E1PCTbbA/ckCgE0tt5uYcQwabR61hZph6BkeHsk5Kddv
ufpBIY5F/zBolEsFA71TQ6+iF58KOSci2U5jIy0NrJidJu2Np8Y68pArRW5ma9ZSz84JtPcOOD2q
CmmHi3slKABWVLq7Ki6/7t7U3Z6avW3XWGIDpoYyTU3e6TRVox+qDq/CIC9rSkMstVF10a1LRWSK
sOi501AodXxzgebSYaHLolw6dV39pwCZN1NfPv/S63UZfZTDR6GtGPS0xbklOorQqVI5wIKVsh2j
Q6wqc9wda2kKBaTBp8Nfk/yHzL8LrTeHKWpw3fH0hRUedWEZJjWlLiuQZA/5mU54/YvYfmJYI4kg
4z7mcweM8ZBKhUGnEVbeNghPdfuiS3wN/dLCxp0dFK4vFpZla5O2dCouec3mtKsLxUkTRmBAeSBj
lT7tzW/Je+tUxi2+o4CdR+CEse6jpclH6wr6hAbVi0QP+UZ7RS9XHreIMVwrybjTXbDAPnzItzy+
FhjGtJeW8kNqvsKC/LgfnzlLQRANpFmfVBzshUT71McABA2GpWWmEUGpbJVuU3WPNqD3BS0LBAwc
wm6kSdm8We3WI/OvYkIrUG9PYT3au+UeEktek4sEZmI8iHL7bdK9jaNxnsbLwpjswahYtcZw/Lak
n8fll3tFjrA1I/blqJq0gOuFworXIAPf9BLvrwI8j9RXNiAutRHVe2sd9KkxQGkxQgGTkDvMFVqn
MX5504PDJS9HagkDVldG4tdAFV9a7Sr2N3C3FybvzZx6gyC7ky9u+8m0IZcfwE1MEYgVbRq2wFh1
8qpmNgDKiCZKKq5itgK6IKn1k47HqvtMCcMcpUVk7EWAZaGBwZZi+6xVO7ee0nft0HMGeiUCMRyJ
8gXYCRbhqzmARQJISnMFuvOsG44yvaKUaXJJ4mf76OqfDg2PEHBHmfv8pZXuMJ6WglUQ/bbqR59y
8NkxYBOXVWOL6Ys57qavQD9HLXX20TPfWvKrmn0lrxoSdlpWC4WHh5IAodrI4srLddshI86P03Jz
qT6kLVFGNYRVt7/2JSqFfi4FOxreS6ooSZtLNM3zIdyo9QIomsT7JnpiYmZacIL9NyPdNv2pj7Rl
TVRSgK+/t56B8GpZmCmtniqL54l0zEMJNGDIt4VyEKTdSOswDvYV7y+Uv5oI7hAhLmTnmbxDKKLD
THsaVCv0zALr6THrtgj049qXc7OnIc50zR3ZhpVD5j211q6K15r8DnmeUzcGEd59nkmFmFejJ/xH
q+/wh6d7LgKSGLytx7QsVL5GlagoRwxW9K8koptqiOfqMgUqwK0WdYSUE26IkKpJbT1ycukFKRt+
eG/racJc1ZaC9HQpzurqirWT+KO9QbwhEaeM0DOxtSWlg0USr8TkomZbSTn61T5lGjTQjDHIson4
hSzlJ9aeLX0ZejI+c4XsJaAYHEtS6Mp64XUvCaNMEDsyIx/kMoCWaamAcccQS9lQk6NlTtiJKtwE
40OhxWSOhAfmU8TQjqMgC44WOXHiDepi2dxzGNThuuYwB60QYr6dePLsZ+2PxTUklz4CKreSPdfw
CAwcPtijBBqWdf8QpwsACTM9tOlwpLYhpJGOrUd5R63C17AslbuhTbFuNXupF04FVgVcoNftJJfW
iukRurnAlzWXY6punfUrF/Z0wpg+w7Z8WZY+UEo6g96uZE5jhotmdJdgoBcGC8YCRdeSidxk1kvm
vhST6Zfpu0Km6KwzIaN/65CRGrgdgwlsomX8trGCfUAPw0jKLbazddpvS/M+RO9FYc0LwgUJ4Yt9
oumYKo+uI4FIkEiRTQF0cekJlPiFrINCvMVMp8t0U1ZIeiDyuSYhN5+Bdc0DGskWo9/+GhK3VNPL
brn8y4LjSeTwMNtMKOga4gGtVTC+Nvm24cKv+9imHTfZDdlHzLGSkXKhAXQKGjZv+DKt92lSHweE
uBQ5TDifmfX41sXurKww/McsGhXpFZQ37gYKn7nUFxHVp5c4ASezb30YdGriJKNF/8gntA/tV726
p0lBBQdXRVxEaDVGiEy5sOjkq5oew6m31mxCwI9jxdcs2EK8kwOMm5yzJWkwkD5qq2eEDgxEKI9Z
BuTwISvkGIyxkwUvuvnDjJoREoI2Oj5F/s5URkzwYvYPn+M1RL0KbJIdGlwxZW4WfP6n/a/RDBcu
enZIWOxdyiDxeyQbtdWQbD2rUMtOUHQOeWHciNzbYis9CCOqQLVleQcVOr5opOzPymNuhFxRhp5i
NfRqGpSpxnWulkF5MD93AZjEvfweDtyQAkpysqdeBxegTtXf1eZLhs4yctGfJEnxGNL+592U51I9
eSKMMlKldJGkI6JCeCLETlx4WbrxzWQpQbunuh3pZRgQlAKGOrn5NNtzqTfH3L23XLJDj4AOfZOk
R2lKHYpWghYtPDzoDdwQqDN2x2W2ydhU1hWEsDSEdCCOOGkwk4bqvouuGn2yVaOAYtyrySqENFi1
PDMyJSAl1J02ZM9SqJtvrX1RXafs5325EKKFFBPn4gTCi9eexl4+tOg/eVy5kRaF5sj+MwuWiSfT
otzUeseOKKy6lkBC8Fz+roaOFEjCwuN/9tDJesihonkqs4OMuW2AL2WQ3DOKLz3ttop0mLLaKtzO
wolnotC4inpAKVK1UEC2KDUwjPC15NKnT1wLuKdC9DOIoLnGa8oO04ofEsU/rHI92431C+P0aSA6
AVF78tr6ezclBoI8kb5z/5MZl6EQ9cvJ4ndO3kIwbcgf+yDoDKA/nNzrEO40j66deGnZocMpb5dY
IeGTtOacK5dcXPPwNWOZDw2iH+6vMAM1ZIiUhLoOTL4fZoXw7tH91j3kfgZpT90p5YRjK61zapVD
ooGXR6uTBglpBGSBiCsr+oikYa4QVNDQzI+4InKshQQ3F8RNEqMFaYdErEEnNSw0jGfkM1BIh8Fa
eS6aIV2PkkWL3PuRc1d0mpaYl5y8EzCnOSOLXP5M8EwgKnN7eHP06cWxDz5hhhFcYlXRZ5yl1Yxw
jBFuNxtK54Z0hTSl+okJtiDWvtM2jWWFO501cWuJ2HHaPPI3ZUcdJ/CzIYkKy0vjY4NHdEKLveFN
tYaV7gzoVxeIwORnRhkymjaS6M53jt+QJStdBZ6qUgGBNkLoQ9iAQAP3go1NdaUM73V/oyImLSvG
yRCtBu1dia8xBD9ZUgl52Q7hXTXrJYkOc68DZil9FO2LLGfLnFAn3UqxgFTRxnpWxCvTBh5lvVin
5HDBUedEt1B57LzBNDdGhBgtHFrgIClQZRDU4SyKg9iOSwGquwQzBgqOaEtt+yXVZHBxPW1XrlbX
+8Zj4G21MfqNuAcHUbKrGJHVb/rGb23NgMvMISdYdzeUZyXdfbGGfMccvVSjXTkI6DBzUGCMNQTU
t0lB+kDotfuMZ7QUypMWqnPV+j/Szmw5cuTI2q8i63vox76MjXSRezK5r8W6gbG4YN93PP3/oUbq
SoKYxKhaMsmsrarpjICHh4f78XMuHEWAwpO+jgkqUpKEhZfZbIB/Y/q3OOtFMPQWoO2URa4uNBVt
NcxhDiq+Rzlt41Lh/Z2Lqroz7DSD+8Z8dZOnilE0MbpqfAGWFpzVu4lCcj+gHYUCGwyJlFp+C91H
oB+LpC54ND0aDUzWznXd3TQ8/q3oo7WRgDLh1tSuXdpFfV6v4uQcJfWlpl526nVSfQspIovOIVf3
IRDbPosHZh1QYMVC5gYSUlg6SNWa5MXNH4WuB0S4t3jl9YciedGRopBEbm+Y7mUrQmIc2r5zU1IA
LYF/BSbpAnbgcyFdgrSKBoqXWkZslRsXJkeGYR5DtOkCioG18l1B8t3/0fYXFc3mwPyowP0UVMMN
/K4JHipo/FC/SDpxKwBtbPtbu98UurVQ8TwDiXlez7n+mlkfZfjWE0U7JozU+FLWUnSzh1qwss9N
uGXR+DPQDDCdfZeRRcrxRYB2uJPIG8kkzcjvQ+vDqPSVVNnAkJNFoNvI296AC0LMZC0B9RyaQIyF
cVUHZ2EjkGPGJDFwBil84bx5tRNnawTx2kBQ13A0egIN6vXXhnoutRYwowxZ64p1FZcBDOAAWpxB
3phhHWnIRdl9iWHgQG+WmgKtEXWF1Ps2PBbkwtk74ZNlftBztJQ7wRPWqFOkBY+hsj/kQX+pAknP
eES7fEbhVqKN07TXdSFuYWlb9kGI8u13kc+vusJ5WyL/Bi7e0XLqoNBjAcfQPHnvgcPMKZTWqX6Z
VXT6DQUcRLS1oZiB9GfT+2+V7K1g1QJZj156bt4mGagl9CqjTF2bNRPZkMhzbnMIS2UEaly93RX0
ZCCGWdMoXEPDu9L6tRiXmzp4auC6CaE+zOQfLhCQzu63OVl4qLQU/v1lh8eFlolGDS8nH473UNhZ
fX2mUHSSMnhu+Wo5RPUiNWvPSh7oiNNC6SD/lKJru6weXI/+M3lxRHKtoYVk9N2y5AWqVt9BW9GK
QZnTt9e+wGXbOXeSWZ0pwG0zz9hlRXjbQ4TvavdQNdDYWEG7tuu77j31dJ6igfWgNR7csqTQBU1S
Aoa1S7KQ0QUPzxUo9bTfCsk4aLF1EUDOyIgLlDCMB2TfOqjH9lSVmqo/S1EEPQ+0C1jIE4J1cRVZ
i4SwQ32DtNWM95WaU8J1lxYgTYefQea34RQE5SVffZHzYreVatnQXIjT7x0tdQ8amo7nsN5dJNJz
abzokHaUnU8zDhGwnUdiknoPJofBLeHr5u9x5W1B28XMQYTUiLz6KTsU4EoiiLdeuPDpaAfvGZm0
CM2VL6x7935QmMvquzb4Vgj8stRbAQSHDVkTvuftLKQ0W8o4DN2umQg8o0rhxQ8FYaUB89Vaz2mO
KAYUShFRx+Z8WbDw2xl9DzKCsANOs3eGxmYo2Oex2MvrRoszZh3YeddnyCQZPrIjJuQYKlzLre4/
i2pGKQy6ujAFrk0lgfEhoGc2d3jQwyPYALt1N775Kos0CHpbuYZjdCO4hgjhmdwtZEfZBq691oiP
SQW5WVBs/TKh/mgwkVHdu43/knAfZrW2yql3myaAKB+WMREu3E0v5A8awiLL0APaog487eiv5w5k
qFJNI9NAUV2/4vKx80OlrJzeOoRBiFxluVbVmKoN3P7fI3VliFdNW6Ah+IObDvAl9FL2t1bLSAF4
yj34Iu8JT9rQXdl251X0UUrGfSsDsz9T0stmmHxo39OIsvXP2mSGxgPZckyB6iEpeARqb9DzmrRu
AppyhHsIlcnRS+TJRFrlwxUWAV/mHd9F74wk9OYiJmPWdk12Wav0RGkMGTFS5Y0C0md4zdqwJxkb
pSX2DCV+G0EjUl8yJZ4xyhnyWzJbYl4NUtYRQF3VM857MX/wiUluyvNBeMIDIY4CgFYaYDzMhdoc
sptMg/ecx2uDR+RICS3VjroVyDTQaVlvrroP7a3gQaVq7wPFfnhBEVVJ4GHLXz04cAuKCnoK09eq
5lxY9MWYhmAANb8SLXB5t+gR2/D36ZBt4rhnfnVhyLCBfReFt0Q8UEnuwz39ON41gQyMaYe6Ai06
lfecdm2UZ2l9iBEejumUBPoOrTeyGCk+094hMAONTTRilojYUbtrq70s3HddvYi0J/jAeCYcAIRn
1oPKkztmgiYu0QXcQx+67NzHzjmTUUKvTIDlyqoNgYp8T+DtbSHN13oao/mb5n7z8we1btd+omxB
t/nCrWNQHkT3U1UughR86zBQokMTrkXfbKtFSOxQQtPf3bbVpZ0DW9z6CrMPN77NCG5D/IA1UU2b
g95VG707N+jXc7MutOa5IFbEdJMQU2OYYyG+Fx85Uyg21SEaw0yhrAzgGi2Q5h2UcCT+lr3MsyXk
c+Y56FZEzEr6w9EODb9Fdu1aj47znEXboCBVginT3aRgPtV0m3I9WcKGj4wqcMjMSeVaZ4H5DLWr
r91QcQlhfzZ2UEYZyvcyY3CA8kgLfEYzbpSSoZPLGs2ROuNzX0m4mpBs2/CuRj8gc0kxz5MiQuD1
XsexJf+74l2q8HTbZ4V6bcF6JoIyOJfNHWdVtZ875EpgNQtQsf5WADdhku6gReQ01KmkDqTNDwMW
a2ZS3P7CkUrC/VDttK1tj2CZEbhLV7tDgNZv950GDmuvAUVN0KS699SNnILPAbPh9GubilV50Vgr
qzjn6YVTURX2pHIvwBcJkDgFd2G9SyLFNmgb63LrNeWrIoJDV84V+DzrRSQ8KTTLK/1gijcuREUS
ydRjw3OmsQ8yr0L/ug3trS6uTVLqgIeYQtD2ozNYzPUM+gHAVpd5spHBaNCqk8DVAXBQLiJayTV/
U642Ii8d52wAphb08K4M0nYJiAeVU3ehRBUdDWvToEgyDMhA6rvIL5X4JRc2QfZupPeO+k3nkmHG
nJeSzrCchuD8SgelPDSYkSrQk1eXySR7XQO3RLq0gx+RMmZ06KiC8erPXzr+VR2rfvCjli8BX5E1
gvkgw+2vocLrAu3cNMAnUA+CkDNI223ZYrKL6KtLUOjuYh57jF2/2RUlrPoQgRW0v9cOZa9zSz1D
IhU1OcAYLSh/aVHdIylZS9R3hlwY/aUM7VlKUvqP1O6A1z4n6bUDTb8cX1NGzasbq7qpG2Yibuya
h9q5EV5Lznv8Qi8Jwm2RVjLUZiqFuHXWXPic5vBSlDZCtu14BHPNo/wcr0lHENJwlb0MILVq7oAl
AvUF5s/8w4+y2/vFLdK6C92+8NRH/gplHlok1pWbvfldxXQfj+mCmqOxybXvHqS2nvvGmI3BBZD3
TMiBbLVUZVk0bwJdUEdB6gKSTRRdW2hfedpx2HVkMLyherd0gguy7BQAmW2ixqoBHUFFl6f+h6sv
pTuK+Qxc6BviehC+K8qiZlLavIASsorPpfJSKN9k0eVZPGgQo1qYMdmyNc1Hr965DVNp9DgRgqap
zdiDAeIF7bBgz1UoVI+oSFKKYyIQDnbnLMpeE4tkQTUOmUWhLtryYI3DOwQtLoxOPkQAEz2BnwhA
uIiASwqMjaZrpCfWhcxMZShJV2ILRljRtmikchm71GWGKUUUhuS7yHiGDdbjmcW0yLLoVOoy2UbP
boSIyT2HFwwZ8kYqjbvaHHyeMqfBBKMUDfz6JFuwQTZJuXLixzI9RzGR/jdPAZov3AiGZ102FkXi
G9JF61LLduYbHG1c8S8soV/lvBr6t45ko7uuNDAyCzEHUGQxT7CoriVKkVTc7Z38IwXN+9FCRvWC
eocHtsF/q72tJr0PzRPTD5YGGaHdvwj3XNs6Af0tU16GF1jWvjI2yK+kocXVrTppXboP0ZP70D4q
JM6X6I0kK90vV20NBeAevWHWZYgbSAHdZQ3q2HtiG4qOxtACtQBGelTliUAUWttAXUXvsK76ZImq
vLfEbZmubSRwKrqDZPhoBzx4JOUXw1Wi3PCHvrtBSec6BimRAFl+YgDQU+86oAE8O6sPDltcHcj1
Decu0s9KRMF06cFyr4P6seR2dqS9Kd0g+NZUG9O51bVz5jNlexG+OBwxwK4x1S73Nem/OVxTAhPJ
qHlsKB9nA3v1ewFgJzmrqT45XPcQ77M5CPNdJPna41GiMhbLsE6w13gWg+qDu4owAPE3s8MBc7EI
pRpbB5TkABd7J2622TcruHHvvQeGY6mmIELGaFO5qG7rb4BBoVS8loMDTNVlY6+RQVjQuejycxLE
sl5Lw/QQQkzJgmk24078lh3S14zRkxYGbp64xSHh64XOXuVtTUDOCGgkxLcIcbpP1pn4vTwnxA+D
UObCvGqveE1aLxWqr3fOj7Jt7wNgW3CCU+h+K9JXmyms2H9QE2nPgzQVgWR8T+9U5LoGsmRa+CsN
7ddL7yF51CkGbTyT9xaiWcBzF8mHTEuF6hrgqR0w7qK9HCg2QU5+yOcIKBhbl11F/LddqVzzCCid
E9WVleHx07+Rb+o5b8WNiphFA9wZPOOyGvSIqXGLBx4AsX7NE7vw9yHADyZ6v7ffe2HR5ot43SgM
eSzLbkWZwG0ZpjyjDgFftnQ+DOBdd+CMdYa2FsWNgST5XWvvnEuGDWPGaXYxLyUS9GsFhFjBwOia
CmF+a9i7UNgKHrvJmMYy+JZ+9OK+RgYDRBej896yoYCQirtCOMCmvlMy6s3Jpd08lpV85SoXWfYj
hADar57F4iHLgedHhxrV4FiiR2LuRSMbRLeQnGkYhcKfkaVMmWGtQdTrM2wVE9xXnwfwR7QRKoVy
JRDJmuQL75bB7u/+6hqY4+oVkcCtfJXsvdVTczD23calgjNDACB/ZY35bH3EIBFB9mrVA/WCuf1R
Ef137h3t8f4GlNVzvzbX/g2Dcca5cYXYwEDEMEec+JU0A/uWpKu6piqqrozsU9eBgs5hJkAuExXd
TOGq0JwUbaABiq8KB9fShy56nczwMUzbNTXJxDqUcAPtxRFZR2j66J+aEZlMygGJdF5gAWIydMeo
9Ds6c2FoVUG8X+xO80B8pc4Z1vvL7ojCxul9BLEc7DZ5dD6A811OsPMi6391gSNaJbsT2zIg61rG
KFbKSgrRdfbe0TAAq7KteusOUfAZZ5pamybChiiqimlK4oh3RQgDS2tVH1Rvc+g7ROVhC+QpWVFP
/883URNhQdRVif8ZI0Nl2jSJ1GJITXnlR7wHkUoLfUZDZmj2prxEk2RZlxX0hk117J2qDVYmYxOF
mlm98KIVmDrnZWOoG9h+kzafCQZfyVZUEeZNSVEVRZUg3/vslW2l5K5U8JJ2qEjqMMo7PgPxVjOz
rEkziq5IqoyAqSqPluXUmgVBG6UNydojzIlyHFDwuZM9Z2SgXDk6YXEKr64iY6SzGZD2YTIEAYYr
hDZQnN/wh6P1jA6zqPZebPaYqhV0Cqjs8yBI3kQuxNN2hu0f89Tg3oYm8hqV6P1/XpKnx6kvCNiJ
B03TJiiuCyl6cT0a9JFAMZ3KxF8zOIoWslRGTlvz3updZQmgFYy18mD16X2NPLtcWzNBcfKTqboO
2Q/IMRzx8/qMgFyTHinkTN1Tl7wYiI2WpTmzpimqHU2DOkwUife6PPJxOXKytoLvhyo9/YzgQxZm
SFknV6GLiq6LMv8VR97deShNGQmrkMX6LJPZp5T59BnmJWmIMV984cjKyL39knJr2WDFY65L6ihg
JsFtl4SINNtL1zZh6tKkpQ6YSTGkK9QhhBlnnFvmyBlRw9OlJOLmtnQeGQj22r73JITyDDPmnJmR
C0Kq3FWyPaxTOaNWpuo/Yl5dp91ckic3UzFFybJUEUrzz45nRy7jb2j3LPsqeHNBYgmaih6Xc444
TVlQEmFcR2PSu2bePhFf20Shgex/nP4tJq8v/c9fwhxRkyUhgz+CNWxotMxQ5pDPCgUovhmsT9uZ
3lFDZpm6YRr6yD8ZdNUa7mair23wTovBWTORpZj702Ym7y79l5mRgxZS59sU/SCcKh9ohceAGmpn
a4bmsmzBguQzq5o81kfmhlUfhftGdiEtHj6hp4ENGuYadJfh/9Nrmtu6kTMKKN46ApQYNKKQJ2iY
ffxWUg46bWSKEQtaVAkZTYnWgD5yRhOMhdAOzPoFKOi8fVP6CxMsXhV8d+J9DDomRaH8tMnJdUGz
a0owEwOBHyU0sZtRtJcTSNYgo/GLjVu+Jqa3+R0jUPwp5GYmt9jnLxSUndwnAUYgoFg04V4Y2Dds
b/3XrIw+UWSqDOX37J6kQvPRJTpMYiUDA3HoZL+1a78WNLpJEoWA0KZkS0Fgn4uWtwUcd3BSd+Yg
TfqD+cvMcNCOPNuvPaFUBzN2BL3RVaLdJV56BV3MyqL65ViMl5fvpzdxMtE4MjlyQcGGPt/IMAlu
bePl+qWbMG4NXsUByCABdJxx+cnQ98veOPSZpRwahodr1JS/c0ZUc4BY2WUMSdLphc3spTlydFSn
PB/JIBYW1Bbw49Q8eK7sLG3PiDdmRz+p8qiDZVJ8byAU8tccxpQ/f8mQflSbDMvsECMDFafQWDAh
lDu9xsnNtMAOWIYJ5ac0iu9SmKdJ1fHxQpuq56YS3ow+RknGmNnL4bx+yUCO7AwR+cgvHbVx0PDG
Tue1tA48hqiBFxpztJbDj/lqRmVMwNBMzZCGX+PITJFGodBVbJrcdhtUD587RZnJMaZ37JeJUcyQ
6zBEYxETFRrdcW3eZ4jRaGK7j4AGn/44c6sZxYzCF+JYLtk05jRuyiguF1kQXZ62MXl64Zf/946N
AoZjJSKwDEptdfCgiR+KkpNFOODcHx0AaKdtzW3dKFIEhttWSc7WZQp8Wg3RtoW+JmYwNhI6b8aY
NG3NJLNkvoGn6sia70SCJEtYa4zkXSWl1SSd3pWwK5rmIdboW6ET39rVj0L+EeXKmVBTo1MHpN8g
hddchoGwPb3+ySyHe/Nfv5E+Str0OMvEpmSvnRTUFxXHimpvUK7R3cnoKvrC62l7U4dOFyUNbRZR
l1Hf+XwaKl2PzDLOOdwGQ2ZurK8VnWl+pNdP25na6WM7Ix9KAPY5RYsETE8bpD601IeZDKugcTlt
ZzL1PjY0+qRabqJdKGIoLnZ+ddkyhsJoVeVftvJ94QFZyi8KCC7Ud4URvNO2Z/ZSHX27puyCtokw
HVkWnS+wa+Dj1o1Y7E/bmTrzkMtS6tBNUTS1UQSTUidRvAQ7KZJiih4/S2Z/c9rElBsemxhFMMtR
dLuSMUH5iwGqg8ezWYbAD2aN4NEWX05bmwowx9ZGTohjxHIs4fRKBzpGvethNim6uw6gUeH+Rq3o
2NbIESEh8ZG7YWUhE/1iu3IEmfbhb30hk1xbp74i6aMFZbGL1pnAqSqDbNXqyaGuk9vTezZ9oH6Z
GK3DLeumklUw0Jpurtv8PspEsKwCja9WdWcce9obftkanaleUWPRL7HVI55W06nXVm67MoG+0U5C
nPH0yiaPkazpSB7IikT99XNIQuHV0dSGzQugV/SBf5ca3HHl82kr0uQpOjIz/PlRHtCmgRIZDovy
NGBcmBEANHLqln6zCRjlMusN+oRWcpvlO7F67CEGmRU9k7ExzkX0o99hdJIdv4nCvhiW6tLKWsnx
ow4+8rbrAOPSEJfB/zNwrl6Zc6dg8oseGR6dbw3EZlkMe+wAGQ0af4n+egoJmTAI0NKv773H09s9
91FHJwIuChPZRgyWtKMYT4cEIczC3zl2skVIVBGR41n4+ZPWbpW3igP9pQN9R1FSZxH0aM5vpjpM
+pGR4Zse+Q3SKqVhsXvLXnlsmMTq16nCNCitOgte6fISfoByrpA5GSCPbI6OBNrXZl0OCxNAWOtl
A9MuxKfU8HULhr2i+J3zrsgIrKiGaFDX/rzEyGW62OhYYiTfmAFQKkDazSGlso7gKG34064x6Yu/
rI2vTVD9pezHWJPgE9JNTh7IspgxYYWe2YCcCMIZi5POqGgWVRFV1aXxE8ARdSeQNCwG5l1vMRoE
YXOU2rvT6xp26cvhPrIyOmO1qMRFXQE49kTYKAtkeEHU9FAHaEbEuM23Eq5MH5qX01bn1jY6aAov
tURxsVprjDwBAfDyvWc5D79jxaLjodJx/FJTqjoTcEMLNpuRXM867+BxTmfkzibjMwb+ZcIYZVNO
FWdJVWEiiztYSyB9BKzwl1Yx7rtpA0+/0GAiapk3C9DwFNEOn8mwJ92b+WWZpSChPu65iY4E4NbE
iKZrz6UvPuRatcu7cNerwY2XhbClQ2F4emGTe3dkc3S39XkU9R5TuAxomevGq/ZmZ8zE2sF7v3j3
kYnBD4/CoO2HKS8hluXChyUwvmeaQbuAqWLb29LMd5qzNTpJtma1vjm4Qqm5j4oEXxXQVY+5ylKr
Zp7u02mBqsskbjqhYSxBUblqZJU9W4cC4i6Wq2sriC5UCAs1kaG4UNoooN3jNrhp0MlblFHxQ23I
hQp7m+jN5nc+o2WI6FRYlmaN4rDael3laybjblm7FQXxNmjmPuO0p/zbBPRZnz8jNHBa2LuYyLJz
u34KmVf4K2vgZfbZgBgrgp22TGckGuwtjCo1Ubr+aybkzyYctw7VePhkpnMHSwRAqDm1C2ny0ld/
bdPoAo71she7klUY0FnXYKAawINBiA6LuYBeszTWOeA4buiZ3Zu8Q47sjg5yY4aukInYNXOGQbIn
mUmX5kYD2OTKN0p2WTpvp/dy8vo4Mjg61qVg+yXyKOhDB/fIIlQOEhDO8jdsaBQSh2IiXeeRjSBJ
uBaH7xXZvNGlYm9Cpmunv9NF5xT/aWYUNeowljtXH8wwU9T0jN4jxxDFFzHz46cXNBmfjiyN7lxV
7inBdVhKpQ8l3cvMd4b1SxRKq79mZ7hqjmIudGFN4UFesFSjg99sJeC5TGV42dNpM5M+cLSccdgR
a6u3PHygTiGRDLK1XCpXWdA/njYzvWtIMiry0DVURpFBc83AFzpCj56+wtMkBiuVaTabQaLTdqaX
88vOKDyUmQirsYGdOGh3ka3ciJm9DbJ45s6dvOe5w/+9nFGIMNEtklzTYnoBFZHsUrVjBtZ2Jdwb
mbMK55quk3H7yNooMGRuLgUZAOQl0y9MhS8CLZpx6sk3x5GF0Sml8ARWrWXbQtV2nr0+eqGnATYT
vDl6B7Fxp9DznXGJSZu6og6aypqC4OFnBy9CzVTjlAkQSanOQ9laOoLDeG4NW0YirnUZ0Ptv+MaR
wcFHj06UJAi+IfoCeawIpT6Mr3WVwTzZzVQ/59Y1/PmRmUJRXLXIWJcF+4FyW1B6FAoVBDo6AMHm
9JImj9XRkkZBwg3lynQjliS5Kx3aj8ZA6af4nkGefdrQpAseGRqFCS0JOkPuWZQsfe8dF/y19uO0
helr908T0jg70XJHjWJj2DdjnwWvkf8jaGqkg64aJkBa8d53dx4cVTNWZb7Gl9T2yOooMLWCHup9
hFUNqYcmhk3cCQUU4CE14wYp83SrR+0hre1NaQnPrZpdd5FozeyuNBVPyPxoS9B6ATM7OuGmWTty
PYCz0J666CEBumMUuWWiBCL8p/LBvj2UQLGX3urFhohtf3oPlDnro5Mo94En1j6oJsiON/a9fu0/
wcG+9pCwhe4VCq8bf2Wu4ATca7fZSviOnNl+W3yDAGaRLosd7V1rZS79/U55zjfijXBAGPv0rzjl
fgaQK8SCZXZnLH8MaXOg9CFAngCSEJjAZMZJfscCKnG0PgHWmqOIrgsFYp4dAJqsfs6gUa/mxGyn
w4JI90zWKbWM8WlqJbhl0+BogvqSqPC0w7d51ljVQqMX85+vBQDZv039xE0fRaA0YjjXD4jmNUMJ
YYNirzMDU5tZzE9c+JEFy6njzGVKfWnoKEmg/qX2uwIG+KTa+aBn/tpy5M8BVc8Fszcqrr/S1ajL
Sg+iLs2Egcm04WjHRl+/FmJbKgo+jthftA5kJO2PkpGA0+uY27TRIY8Y1W2ybkgaanUlQAQlMD8t
VDcM7ztzOML/JZr+8oHRmfZtw0f0HWOe/qQwM2x2+zTqNxLDOW11FXWbmPmqIJhzjOkL6ZfZ0R3b
iVWmCQbppA1XXpxfxHayrfQLHbOnN3MqIuh/xm1x/HT3dRcaeoWbTzWaaynyEXkwaMKdNjK9ml8p
yuiL5Uzdl7qFW0TaoZTXrZSv3PRcY9TwtJ3Jl9+fi5HEkYe7pi9CicBi4u6JsUDNvHF1e9XZH23+
IAI0RXTntMFpV9QBukP0IYFa/HykFKlL05z3P/krN067hgsGQmo8sj/T4As+bWxyFw3E6w2JwtgX
5HFlGggJZ7iixQRVwrgermEyPpucn7YzCWvVjwyNnM9K+4ToPkQlkxne+8K8qvN9716VPdgPaZ2F
N6nVQ/R3c9ru3PqGzT4KhmHdy4gls74+MBd28Fg0CQz0by5TqacNTUapo/WNsj1wDYVsFBhK/e9q
8tBal309kwtMHqsjE6M8r7B8PUwVTNQBs8Ja9SZV8sxnOr0Kmtqft6sQCkEIvMEdoB8vnLNcvmr0
99/YKROQgybBVmPJo+hnWrDdIUZGU6OMrsQuuc1L7UrvzPvTZia//JGZkcOJipw0ijLEh+Rad/c5
rDZuiODj3MzI5JYd2Rl5mNwJRQFRXb70bf2qiN3XXu4u4KL7OL2cyY9/ZGbkX1En1a1TEoZsJtJS
WNhz0V6dNjEZeI5MjPwrsrS0MXNW0qQMzcE1jERKwki/AZGWZpi709ZmFqSMXC3KGtVrh2e6o2/M
geYLurnTFqZSZ91UyThEwxxqG5+dmfJWXNLDBl/pnKnFO1HHDhHdS1caVNKuPLN7k/fEkbXRByoN
NWRBfCDRvJPzB70+yNajjpyEcilFT542lxZN+/ev1Y2+VlDYgpokrC6LmbvuDp4KKy5ciHA/nN7G
6Q/1p6GxwLCQZp2jybxA9NClL28fWkG4O21i8o119Kms0UvPLuSiilsWI4biDUdVWEC5Vi1i0c5W
jVPCCAadMXPqD4Xd7zsRuL5jNlfeIL6Q5yHSgGHcLFAbfo1rentNB5EPMhnC/1yW/++1/S/nPbn+
n6dn8c//5p9fk7TLPcctR//4z6v0Pf7bdfjy+l789/Av/vkXP/9r/9y+J5cv0de/9Onf4Yf/y/jq
pXz59A/ruERm46Z6z7tbRLHC8ufP59cc/ub/9Q//9v7zp9x36fs//nhltrEcfprjJfEf//qj/ds/
/oBz5+hzDT//X384LOAff5y958V79+VfeH8pyn/8IUh/Z6rMAjbM/xkicxbEx+b95x/Jf5c1VQPt
LlMtouOmkTrFSV66//hDtf4uWzpgcYk5ApDpA0KgSKqff2T+3QI2QJeOp56oM4n3x7+X/ukL/fpi
f4ur6Drx6EwPa+GQH9cQJA1taqDpiIxbOsoso9uGvKNJq1KBH+aMltGq35nncF0uYedbIc80k019
yXLG1kaXTkfqViV2Bof2Nt8H6/ty12yelSU0KtujT/CvdR6va3zrjA2NYpsaCiYspjnUHv1Vr8H8
LMM/Xd+fNjI++YMREzCmQhLKaOk4jy90W/PsGiNqcFc1z2L97fTPn9yuYwPDL3CUnXkOTGRdgPa3
sLMvnB30E5fWd3i/USY3VqdtjcPzeC0jP6gr0amzClOQh+yUXbBtNgzlzn6X2SWNPKBvvAA1RezQ
YFsj0rHOfzTfBksQm7+dXtJPwPfYt4+3b+QEQhsJmW+Y2Lqxb8yPeOWvQGuASkHHc49EJs+u//Au
GO/i6JKzy842DV9Fz6d9EqBUUKCbmlnU1IHl6TOsyzTgrhvda0moQlBTsoHSq71Fn8ZZC8tX7Sa9
7B+YVp/xiqnwQJarMRrD/4A4jLYwiNFfT5whPCzdeuHtIHXZoUFVL5RltIKzaMae+jUafTI32r8o
q0Jd7ZnBNfQr9A4SeJ9ntm/Czwcsqj7A9pguFkfbVwlWHzYqFpARWnmP+hZh642tLJiZFveQuK2L
q3gbPUEwtKNc+TRjfbinRx7JrJ2mAa9AO0Akdn860E6T6bDlsZ2IFm3kpb50zsKDsUUiYe9uZ2xN
7qXMrSPTlOcxMTrRYSertk2usOjvmiWz9tIqW7orPqK2LFbFPr9wVtLzjM1x+xn/N8Ujm6PTHeld
Si8Gm+6eZ+ym3Wnr4jzZwHM4d5N8PQaarInUHQCDm3TrR45p6lIBL60B49oKnpczeMYOqDfthTPY
Sc6smWffF7DF8MmOrY38UjXN1ozEepCHWTSP8EMtzGc0Q9bxR7KHDG098A3NeOrXG2wwySiLzH+Y
6x99vgTFn9jwUdByoNBBuyCFcB5O6tMf7KuPfDYy+l6NIoSupxNMIli6YumlKuc8nlRp5PFYkBT5
Z34hE7A+e3xQO24bU0VZ9JoLZBoUQvtm+kg3t49R9U2N/FXqf8gIL3Ye85gRdISPv7FEppEtUeLI
qebowMdtruVSVdWLQLmxoO+tZlpm076hKObPLICsbXSmO0BMYqky/JGHcEwvlQ2wzjOjWxmgxBfe
m7zwVs3OnPH/wb0/BxK2VTF+ppQgB8a3QJbWDgIRNmGsxqSA3u4hRxS+Ft7dbn96A/+XBf5pa/wS
dVKrM0q8nztAs8/yfbyBv2wNHNFcMff05iyjzVz6NpEmfFrfuOde8rLxxQKb6hZ+xHV7CJbJt2iv
rOlpzWFXJk/ar71UhlBzlGUh05UmNewIC1W8EDjd4V0ufMzs4eQxoD1mGGSLOiwTn21YRutKvW5x
DK5gi7S3aEMsoZ16aJf+pbia38Dh4H7xjyN7w8E/WpPadpzokP2DbWJRgwFKk60Ib52a/9YBP7I0
ilO1nVRyaeP+LjyT+wpNPyqxC/2uX9oLKE5vjGv9YWYz5xY3/PnR4pJKN6Q+/umQaG1ay3gVnAnL
clEAeDtoW2kt7hxx0TzNHbrJaKkBxbWgQFGk8YCy22tNkkuDo1S3yIqm+vXphU05okEEMVUeFrwY
R3caPepIClRiZSc+W9FNnvgLo5pBf8zZGN1kVVzJkRhxrbgmdProcMo7S61notPPhuDY/Y5XMgq6
rlDHuZAI9cLft+eI8m7lpXJeIUfxZK+8JYLLa1fZNDtI8c+E1Vyv6ufd/8U6QERLBvAL3HF02BQv
ClUxYR9VsjuE4jR31a88CM420RaKqpXprlBPj9fyQj6Is9a/5nga9xw0JeRd5tCm+OydhWmU0Myw
w+o2uq3Il4GdbpnuXTqb38qCjm2NQlck+lGTWBw+j3b2Pt24K2vd3+ZrZK6X6dZcn/bPyZuArihl
aZl5eUb/Pi8tNsvCzXI+q1EypL+Am3Hpr6JlAx058lfsJ9ygs6ne1Kk7NjryWFMvM+R14UANoGuo
oagtrJuZdQ3b9MVhjtY1ctc+kCBObllXsRaX4hpB65V3UW2ELYPfG2EumRx+4RPWxi1uXcvdSvB6
juC5vBWX9ll53q8QYuchVz3DrYuyPfUXKOn8i2im9z15rxq6MWTpJM0ULT5/QUeXQjvthhDGkXSX
2s/zaGyVdfmgzeUN0+v8ZWsUprtUg0pvwMEg591vvF14Z+61rbthbt9fQLh7DcZoaa1gJ50vZ0y6
KhRj8HEOxA4k0Z8XqjRGEaAoDSvza7eUl/ZHoC3w1W14QKvS3JXL6A7DM340dcsfGx0FHscQnaiu
A4zyKEHqieG9O1T1qDfI0TJYuWdzqOiJEgdvSSbneKBwY0Dv83mZDMNK4PYp7qav8pmx0X6gBrSG
36dZQU9/mH+gDydh7LuUHTSReRtdEcczMMOLS3AVDuMQWovt/7VMNHXm0WVSB6Ys2q7jnFotUJzI
W8zY3pNq30blnG/OGRi5R4VvMNaCgWKNjhWFIfs6/6GvqtXPUtRTccj+P3NnsqYnr2XpK+IUIJBg
Svv10ToaT3gctgNEpwZEd0t5GXVjtb7/ZNax4/dzIrNGNfHAHQEIaTdrr3f3ydr4U8T+6y19WBsc
mb9fF3yOzCG4W05Tcv3+rt88vEtfgFtLNcoA/PMj4k8H/q/XvT6JX4IlBeGJYRPu1AJ+9t2LBxiy
RiGc4aPwTHQEJFgOK8wy+yxY+vNK+dcr/LDTNGSF5wTD/cJmHRE8PgPsp97uM1+/P38BvyyVj19A
60AAcF0q9CvFnoZP7mZFrwNO7BHsjJN1Bxnyv3+Vf9rXfn2iH07BVa2OgDIJa2f5UrRDqn0wnd0b
0NHhqBENwSen0/UGPnxyaBywq+zqupeGHy8nHNTtjQuh2nohwQ/NTMwxcG/7nzhr/eGT+O0619v+
ZaHYbiuIGnGdgT546wM8c//9Y/vDgoBMEHk4QxZ+9Z38/f9v6k2wlaP25aH2f60wk9zK3c8XxB/v
45frfFgQztz3rGlxH4iJtocpwcXQ1iAX8J/LU7f/72Rbn93ah1c0bOG2ymuV1MvHvbPjKJ5fv+fP
1vpnd/bhDdV9ByE1vHeiynqEycP02Rv6Q7XX/+0VXe/zlyWg54oaGqI4ej2/xj2Ie0kT0yiIQMg4
f5bj/2Fj+vViH+fm1lAE8CPHQ1v723HARCrYafST2by/ipx/+3j+tRg+Ts61bufUw/Ui9QmSsXug
pFN6Sy4mg8NUtO51bI7OJ1nc35q117P4l4XOPpwtJXE0RmTxmsaEIUb2Uu/gJDyFXxacHRL5VO10
bnbNM/x783//if1pM2TERiSL5BQl0L/+/JcXOAnA45bir4XovbtPPC1TULETcJTAmERs/lmR8o8r
5tcLfjhdmjWgk3t9vtXeO3jphuaASupLGcv4v9E+/EN89dvtfdhChrAHNHi6fgB7uScntHOQTYJC
9HKNJD/PPD59nB+2ktItq2GGNjRaD0A+P7aJiMNYpwCS2knz32h//Clq/e0GP2wkLjyn+7rxUEtM
1pR1YMJFHGW2IVnADIysd6gndp/GkNf1+PEbudYQGcGujM7Eh6++nYPNOAMwCF4uLtccudhBCxZd
n2mff5qy/vEd/utq/gddy1ZOYUNa3GL4IL6hWJqLsxWDWj0kVj6dgd74rKf05zWKOQ0EyRT1t7+V
oFEi1eVAr8UIlC8fqgxUkwSst32DwuxngvQ/ZViMIPMPrrVmYvsfXiEzijju9WnOsY1iMGK8u/Ew
pSTlD/9vd/bLtT4cCIFoXR9zVv+81l/x5F0XT/AUDzKeVZ9NnP6hsMGA1oE6G02JANnG76dD4zbV
1ellitoTv/d30xFa+ih4GfM+/myV4MX8YVH+erEPn94m5OJafy0TCnFD52KyokD2z/NxY7k/WSn8
nDHlr96V5pk7acDrHRAQw/leTbeV/d7piwmXe136QEoO4KSO/Idvgz8yDo9y8e63otpbPn0DuMMD
i8QA3lDABY0uHfDgR7/4Wjc3G3wHrQku+02RKCTj473d7YqZp0P4Q0NsDS9HDQbfNuUMfiZ2GDPt
JXxpLgsI1A3siSxqThXs7ccZePHajv2RJBjfznrAmGHXd1DwKJFjl8zbmPHhe9AveySzkXBeeA8l
lg92ySjPKnhqGvvOMTwhPCPDaRqvrh/4p1eELO8jzZtcX4Xs6tQToLGDk1MYoDysaCt1bovm4jVP
gbOhlXRbUIyegnHRfPeRJtLgPEyvwn+fABaD3GYUT0H4atgbh3l/T/qkdMqzO98C8QDla8a3C6Qs
EWWwr2+6WAQA7oHtDGVas2UGRFqX3tJlOpX4HbL85LIAZ7cEUAyiAuu98wxIVlU+EpJw9eIVOVjW
wO0uns5X5eGvnQQGp2pvAUfD3q0tS4vSzzW8l5busZv2jTk0bZ9UU5GMAGOByzKDKCGqPHCAAoah
J5P2Wdd7Fp7CqdwT6PLssMgtQGYqu07nmkVuHezm8rgWOy/Yz6BTTAo5kMY/gb/+owhyjwJDutxq
H0EPG4592d0FkLm3u3IEB9gncRkOieoRRWqAF5q7DcmTsd639ZUMIq4CyMAqnBYwJ+w1jQbHO80+
kO6ANoAVOoxfp+1ttU9k6SKt8s0HO3jSiZzBpkG3iLLUD5Jgq+J24pnTPRTr/UoEGNOXatvJBuwq
LDROHuwWa9BP3LDNavEctu+uf+Lb7az6REk/7jHxPVtnG4BG+wyQ4YB/NW7fJFooFMRrNxXu7QwW
MlyA1/WuKe+1defp3TxdtkBG5fIeiiOIPkVro29waDHkQfod7YakGcEBdSq0uvDApZtc1W49WGGp
hhOS79aRC3x1c6Jmx+jLYietnW92D0pfdxbDzgnutBlh2HsfDvc2ULOsfmnNfiU/W3oO9amXx3E7
9c3Bbg81++pVt4OWEa/f+QjYYQ/G95sq3xfzpWFw6MezozMYRW84vqKxPPVob2yyjbjtAwYjII47
aPPagDoDsGQ81iJt+7Saf7by2DRvYw1QgSkyEXa7oMJgDiC82AeC+YGxAwtTv92pYcyK/tFZvpn6
qaUArowzkBMPQ/hoyxmrJhcYNCIp+G6FOW5YSAPIT9v7PC6HbnuuwWkAmK8Dm7wP4wLUh1I8hbrM
VtNmpSb3IYBRsztE/mDDo+iNLjJxQQrzRgv+BOP80wThc9XD7IeLsI4634B7EXggW3S7hQTHRdkX
AYoR9cXNoKbYuE5i2vq+DpyIFVju4Zsr6q9iA+x+w+laIQAEZaKhJK0nwOn9E8g7suFx7b13oHrO
01s5dZEPZ8huTzHABdic1WbWBmQ0aOrLfI+B+HHKrZpEHsB8CDYjH/if1q3wqYBNrfbCeVzarz3Y
RWMeVj+ceTmHZQNW39EI8VqFP12UAhuwjiE+zlzxgwbZhl177XLXciKXmagpMgu4PHE/2n3eTDSh
y73D7jlAVgU5dANJ1wH0bW6/266IqXs7lgrgQes8d1bCLLG3PRF7ixXrCTahBnJ61ibF/K7R43Y8
bFIbUBv2K8MWyKwtU2ixUA7uAgd8LLgyrlCvuOL0Xln5LcAkYgc0ElCeoNsK8KUxMea/9OLb2l8G
BZbs3EWymMEImgGw3uBo1R3b5cbDIhTkPqiPXvt9kAP2wBlb/EvNQcEdwY2qoH/r3EMfPMxzm3D2
PDgiclxMt4Bw7ukW5PD2tqPDnSvH77RSN8ougIvV3b0k8xcr7EG8WZaEuTrzrT616b3V+amc+HGS
cF8HolQt55GJNBCpx2GsYUbgbYGMY/YrH2/bbrrV/KmY15ipH315KLANj/fu+Cqr82JewxFgEnBA
+pfCem2r76XfRLAxSl3oH2z3zQHufWPP1UiTojiWAkQ5GO4A0xO6IP7U/G4dl8Q4gPYqkhbWenAn
O5lxeDU0AEizTF24fy5yypW+RXc+amBowyQ47aa/KaR4kKWB2MjUYJp7YfJJgvSnFBolYfTYMJKH
icUP0RkiGABzVyyGa6WfA0j1bKXXFPdaLwX94tbe0ftPLvn3sIm64GygFYTZBHiTfQibWmSDEqDo
azo4p+be2cnjivKA/Pp52PSHUPf3a32ImlpiqgGF/+vtQRz2sO3c4n6K9ROJm6x2MyBZPrm5vz9P
mNbDbJW4NvOvMtffY0LfmgNkLPhq/Ei1OMuAgYnapEz9iwUOTaovVxnVf9Yp/sc644dR//w5nr/J
j0rj/w9FxNcxw//1X0Ldv2mIo58YRv/f//GriPj6D/6pIab/gL40wJpF0H0dC/kvAbH7D/Sikeij
lnAVlcE/4v/qh33nHwCCQO8C61j4/bNf9cPhPzy0lkPkmXhzFEO7/xP98O+VL9QLUZy/ypH/6kJA
Q/Eh/wfFdGlVB6hzAWuTuKvYpRn8dNbtY0HEIay9B7/1NTDyn3WXyO+f1X9emWIqCzVRdCT9D1fm
ArzfGp30K6R1jr2tAb6xfvSrIXe2d0lg29aNJ7+tklp42OuA3ZrWb8bbbpay4FF46A6QtxdXBPEh
JPMtI/PNcbgNTHkOhgscC3eemvelyUtS8JgMYAFbQX+7dP3rLy/69p959q9KZQe71m+5DmpFboiG
KpodFLbnNvmYMpq1LKhdFG60eeEaO06d9QuSf0MRREzayTwTvk095vAHNoVp3W37gfZWPgjyWi7j
2wxrPG/RYUwxQxbHDOzwHSmal3qqZDSw5X0acRD6ABfg/0WAEVr8bCH/iYkMQMsL3VgW7FtZIEAY
MGrmkfbICf1ZhgS/sdQFUHpgZmrEvUQ1PAuWlkTLGCKxsuevUwiPgKpOaVB+m+HRE1HdsMjq3JPF
pi9F/05e/P5utvvv0FJHvNIhiJ6+nZSuxtbv4Qcer9OqHnKYCLTMyQqBvQfUY6ysoynmW0Gt42a8
+okT3dx4tbkxw9sy2jBIbeGZzYe2ja1uw07OHnCC4ITR4kJk+M5Nt1ftVuZ9aeHsUeFzOOlXZfz6
YAX8dr73COirQwdYrhQ4MgN1GGycPMPUnpkh8ehVCIakfbzqHZMS3OOk6eb2BuXEEdkXiUZME8CB
vLwu+2K3jQrvr27CA9fzfAHGFWzlso0UDEm1xPxO6IKv1sIOAFbiHkBAMCaG5mhDXAbjCGQg8P4Y
Eqr4yQyg+oVcmEsJGmNs8WLNvc7bYp+gfCkx3a/qZgVO1eQ9JCNZu25g72IkSaG5m4i6fVnNXCXS
Q7Li69WNlNoeJX/z1YjYn5QPoSoAzq7rqymLe9tUKFQMDIJQoAZ1hzFHH5XYsqwurkaFXtjPYNUP
sUAEkGhqP3CDHIDpKdhvMt3WLCPLXMMb3SrAuNXIMavwSDTb8IwwjVkvEl3tQu48G5OnAS1YuoZ+
ZnsjRZqr4GwqYw1B6rw99suIKDdo7kLwH9uyfGuALV1L62sBr0t78mQKQgqIov66k/67nEWQ+BY3
yUSdPZyYkcAMB5/J3FrMzrYAMiXELiOUDPEDjO2tWZa98Sug1Eh1GSTAiITv/aJIzLasSUHVg+wQ
OYNaD9IZW9/ViFbq4oBHhkAiYjdtIV4WWKeg67OnXSIJQtmwLKCJm2BcsRgbsPPluFoS6DWJg3BZ
tmZXD7q6KRU9wyIWT20V4NQjj483zz0U63aaLItGvAcES8PXA8TmaVcWdjb2y3QLqzfa1RFwMYfg
msgE9ZAigF+ita6euQM9y7y03/zB82IM6Edz150wNA1IHrNfSqB+qx5QRnse9p6YXHDNm7Nye+Cf
iXgRDrtZGEUr0A9U2oZYU11btVGz+N/7BvEdVaWb2Kx/bW0Ctxu4mkJN04e6A631Iey0iNfRnpM6
UCcGpEVcLZazwwkVN8IWcDTWBj8PkgwFNGkRbDM8x/SDoCqdGqHS2oRe5AsvI8IEGESCXqy3/CG6
fh3NInRUOKi5CjFn7CgmGF0TgPScEAvW1kpExl6Pg2AXQ+BSTtf+oeqKA+uL961sEEN7zo9WLi2c
QlUYTZWPzIjrMlGTzklJ2myhowXaMYpmC/EzaK7qJPRgTF6DPdmB/UrCQiZh2xVgR/KHUnixRcoq
KnoNIJ41g4YOOK29PiCpJns9rSnsE1OsjC0WhRukzgpeeeChexLwx1lcKYCSYAIJZO5ByATasrfG
cXREa4c+OxJr7Ido7a/SYiU+v7HI625cYnTAb4ZSvmFC87XQDryAyhUJpF+gFEwxgohie7s9k7HH
8Exts6Sy7nw+vcFtwL0HX+1bhZgME5dfuIcX3DGYVVpoeGdS08yh8ou26ACOYn9j9fTMMUEWj3S5
sz0LEokXF4NkSRAiqCuRphGFRwXyBt6KgOwHvFrQXbfmZd5MfdQ2VEDMuWtW8ewz4UalDhwARver
OCLlgldt5R3VF0dicQlku0741BFUEAUoRwuXODmkRiYJjmOH65yMB57Y2AU6KRjAbE7wRRoQuKlf
tgmt6DfU+J5MC61RUQML7izKydBUz+Wm0NwBak0H/pgpe7kHBCtpWwUoaYPoQwM334piN7XyVVOU
06WwTvrYb+BbOhA0RXNvf2G1eh9Ie6PWbr+V8A9mRYU4wevulej27Va8GqslO99IP294kBiAXbIm
sN5nHr7U2DWimW8P/QTf8E6CJx0WwxbDmkPFgysjMZAtW/AdBlshDqqQdYawDu4WSLcc9mrswIqD
ioF13nl7M2rAYlBAREWPQjTnNpg3hmJFTF9FJ5Z9uFR3biODfAv4aQVVPbU3lCeC+YA6yxXDHmtT
L/Db4s+LXV13AjWixlRkdTnHrAHid+rae3teZnxQXeYGGix4i7zxto1qUR6vLWYcW5MVPOKohMO7
F/N22vdNlXiDi0mCrg7iQHoy7uCDHfYzyJ7as9D6Jrc13qCnAnrnDWMHyDgU3+Mg4DPWrFXmeDX0
DkONj3NYD54gV5IllhAaw20Kezp/mRaQm50+g7k76vWquA+Y9TZWIU/ougQxpmtAkmYP/QoNX9f1
x2lBbj49IV7Dvcg18YFWp34QJO7chtmmBoh9JgAoy3KvxHInRrjfNZ34UlFsJOP6vXHZtm81znuc
bRejpvXMF1NHem6CXFR7w/0Xp2HfnPokAEA/q3L4WtrOrV6wrwACcNnEUMShC46yrN3vJZcNam7g
9qoFz4OY4uJ29cka5r1bECurPKfNSD++W0DTWvBPwflvNWU6zzgsgrnTqKoYVBnqajwDGuS6uVnn
iwqMfuCL+6Wwqy3qnGvg4jZqNwNJHq+bt+R9y26oLxHjVuu5JvCnDZoBbkosKYLyEYM9D5aWQTRX
8kkK1sLdAnW8anxiJvDhdO+/zYwdLTlkbu/fdBNDnj5+d9iCERh3TUxZOXHV+01Mmv6rv4QsMhyw
pnkOARvfHFgGTPJeSTikzYNMdcOLuLa+BabDZ8nAP9/2dgl63+C1yHk5tvtgbu59H3DPZe3zyeWX
6w/jBkVeDUu6+PbT5Ls3qN8/6zFYd0owhYoFQSizBUBj4sBC6ELcbAYyU6PzfoRrmskHinPMJg9c
BNtx6IspX6vhy0BQBh2WYQfyCYdJYNXsbKBGCQyKFmmyYvb6JK+JDpMqwM4idVhmk2leFtDMHlCj
BXk0THwkuplctP/gOWyK+VK7Z+wkDzXsZZPFKdBZlfPeHy2aIdh+HlrbgL484lxw1GPlAVZu5FKf
aScgwim2CrPPPwTaRwkLwX/f5mo6cOqZgw0SYarx00RDUm1g70LiurOHGWxcUPyA2ouZQ2DxQnov
IaP7w+Vz9wVeG8NEh7wXUxC3xrQ7RKiTtZXnFYjlw7YMqTVScLI1RklAWELdu5XJIyJe5xHH9d6d
OJaav6ynrW28qPe3RwN7kmdGacqZN7x4Xhckug6HbKVGowPiQdrdUJ0wxHpVXSCV8mOrCb1YLl0A
mGj7VIX9ay+3ILKX57GqwwvfRpI6uFoRlm/htQy3Fup77dfhriebTssZ5m2APv9s1IQSVROqo9XQ
s9W4dzjvtheF4pvY7C72ZV+nE9TTcNEEopSO7gVosiVfFq89OuGK78quhhS8pV1fLHO8Vs7RNk6A
uE+siWerb/ZMVmR4JthD8YIYiMwPzsLOEsXJrMSwSFyaYIvRPYgKS4DV7YR4gCQWOJrYnAM2v3GD
MmFB3V2JWvxmhu3sm/lQO+5XEbjokhgeKRul0YoE8CZBCr5TFvhVC5DrwHGAof1Xmd2439fZAx2h
Lg36KcEL8bA7STVCeVrVN52ojkjyWqtE56l+8QvfP/Yt37kEzkiVbXeJZyGo++sXunpzNvs9iYrZ
0Hi26e3U2CIfoXqclZ95wypgZPPqjQP6yuWKrBkNFFt8adcRql06BkefgtPsN1s+rc6LjcQha4oW
97pBayKVm2nPz5oQDFPranNs6gBVYa+7Wx1aHspyUbGD6wiNRtBS4yyYbYRJ8IaxokZodfHt4ssi
SgpSnwbwmR7EZH1flsrdM+tU9u12nDf63Wpx7JSWGCJ7ghVBC8NK7PJALE9iuuHd+sOC/xUaJyFi
uo2H6P/o8FBu7IWACJXJeSsSOuvnRfKbDikAgNVetsBarjZ+hy5FA9kpgrx+CzK3nvEKjQlTqxG5
VIVC4lhhS8PEoSjCW6ErN3K4wTnvyqNnGgLfe27ng729mqJ6FyuiZDHzn8jjRmzjCBWEHsK0nZaT
tFsIPhlg69Mw+7HqWvQUF2XFxJNQITGZrGMxZWZcHASUmzk2mI/KLduV+wog0qhkPTkCxntseG+9
2Eul0F+cnGwC0GY/VtUWT7zp9lzzFrwQJGweNSMABHWVyk3TWKEdmnY9PF6RYMqLcWReYjemeKWG
AsSt7BBV+ImwdEJmokdUsZ3VQf+zFBd/mp6HkNy6+CZRy6tup5LX2dwhsrfplHUEwEUkFxcrDB6J
sgRg429OefQw9Rq1a5HCXuDZWfl3b7ObnXC8bFvZk6lHuVfflVQ4sK3V3uMYxCfc02grxlsrFNUu
6LojcuI+CZsSkbkC89gomKo7NFUT8A029s1+orkhkV+4POvb8XuDF++aChHf9Ei8gd0gxOPUNUez
wmZiRH8gbEHCa1ZyS4P+2xiChj35ysQe5msfmmk/2yDqWByGCGyNfH+7jHb14o/jNWRzTqESu3ms
7Lwz7clT7AeG3NAI6xB5+AqtOO34a+pJ+1BO236ZWBNb1WRf0LQgieB2mwkOND1Ft8jx4VXlcxnG
zih7iDpoPIpQ5jh/ysTr2mOH5nDk9YgYOJdgp/fmtcsrioNoCvoHB0cWVeC4L/PDVGFq2uDMrtA+
lozaZ1GGeFBdQlD7jV1WOoiyX4IJbS+iNqRZgfJ2ky+i7TrhJMuuzq22eOlZb5232UTCqvkFjeQG
tRkW7hxnOGzMoseCJyM20l0t2p9lhQzPq5DbaEVi+Py6UdDXPB9XD09I6p1hCCURQOsdGD3ICvub
Ri04HpoC5QDnXAygzAv3QWGsORZu/e4XFtpqDZLR6zfnh/rKlh+mE9/bQ2VHuHOW8yWUB6Xqi1Z6
uOlGfwefqQbps23QXZjKL1VLZnC+3DByKxHEdqlpvhSjez9JZ1cp4R8VtTI1S+++JnTa+2AoIc2o
Efq35lHwqXyUy5jj72g1m9tAW/4eD6uJTTfIaBs3QOSvf0kgp48GC6Z6BXEMxqBldxn6IZ8c17qI
rQEzGIh0tM5MJoEphttCeNuANA0uaBMAX84emQ7DoxlZYkOKdgtJWrgfvCb3Sv1k+NLd/vOXwnsa
JUxl5VVNakHVRLwArpHk2M9zcLO5ME/FHOiUtZOTixA1fk68al9M6ufceI/wZiyRI/tDXgTqvuas
imzVYBg2WB5DKOxBRksxqMlSFfIzwheSBpZ4QT8JRa5u8aJVDPpmEeNprc1pCxck3p6Kt8F9pfN4
9qvGBu8U/bjNwTHecB1d4x1xREHEjWrpI0lmibJbfdmWuoc1UlQ26nbU9F2Y6ou/DHOmKXpAMKlA
OEhuzaa2XJf2/dAfa3hCxAXzfjSyAz5L5Tbh59JGTU+sMAC0McefFMO668utSTSaTXFxjSS+sYKD
XI4vvGf2zgfGCKlFi9xyVDa6hEjICrFlJRzEsmCQkMJxPKFudjLHckjuhfMIax0JEmhlJRvqhG2H
6p/X8uLIBc6uSTBM+TZwVZwnZsFxpHfwiS7YJ+xdaCRIJFNz6Fqkr57UPfyA1lcJc4+46vQYMRfd
bXt9w5/ImM9DmzJVpe66OJEl8InwzrwB7sYj08/oWnePLoeobOl9N2KqMTFEZw5sZAu4mkFtCOlg
2q7LN9T58eEhNpGgRmehq+/9SX0Hz/paU4WXwtLTvV7V9wGhL5pO01Ev9g5odzeiYlYpV7E/FP2O
aGRuzKo6NHq3rCEElQnf/dHLbz0ue2EULcuuD2Y8V4icG1gsJ6h53LZlfUCB087Q0CHYnMuxDWM1
DyI9OssoIOlIW9em6WLwGXtYPNqxrazmqD2AnvNNG4jO24Zi8y/ut7ZHlcsG2aj1vQj74E1Iii1q
bQ/XMvy22tazX7cDVtnq527NksGD2sjvyFOwhO/wyHrrMfZKX2uiEJaZ4uu8ODA7lw5UUCt2Qxf1
nG7yAQpb1khfH7LuKIq7sou5nMydQAFuBPn+ILuxQkE1CM6NM2IqGSj6UKIi2TPCkxbl90hI5Apt
LXcj6ffz0ADDIXFmUNqkPq0hdLEhLSi5e5wVLOIKp0cSw4CpDBMZQhNOLWjbPKVOAYUz+maswyK+
rFXVHdiGB406fKIC4J0w1oo3ad0HY1FAbsFieBpDwFOPdT5MI2RPHrREsKmsawFVhlL7mk9LLNri
xNEiidkMayM+pGP91AnkfsugdEb5nHfLafMDFGRg68FLfmfs7n5iAp4iTXlAn3Q6UpljUOdtnskU
03o9T2JA7th06454zs6eva8UtbG28rGBlc2910OViMCWYwOapqSdOQor+Hnl4GxISspHUDK5Jd+q
BbtCWC83rJzLOOBl3LSbG3t8q/Lri9xohHAkhHlKBUFHKVK7YRcw39GF97O680+wp0qrcMhrF9oP
PdBnmIMmmzcgpCRwxm7bE8k4F3YGz27wnXRznhudzgUL9kLwl7Z1GHQMGOLqSJesQ3WkZoWWBptO
rW7Y2D4oPniHYWvuPBq0d6JbLpa243L0vzvKXOq6vx3gb2n1LB2qMONlhxDWM7ui2c6yWq2z6H+4
o7/mgV8tsbvVB23TFukPAyrDQf5PpIsEqjKxvwnsIG4LUiBK0PFawvgfESO7mm53eFTzMJQZL8x3
43R5YEEChmGfLETygxPd4zgQp9t5G8KIkYbFjTWra70uCResLVGjPNQs9bXsWtKcKnQCppZ1eFej
QDkJTn5wcoJqxI/REkncMbj0hHwHKK0CpWeGzRw2a+1TuZPDBjMzWCUnAsQJEAQYRz2eQiDiIhi0
YcoZCeC2KaaN/JDKmBSQuaHUm02FgXjUO1OFFFAHqAy0fGziHn8bn7UfyUlsO7qM3ilEIFi3/Cz7
Cru76N74zFWGg+45FAKmVrPWaV/1azxNsDMuez9X0sG51uD1hPabb5JCzzQqt0ungl0DbdHJ5nis
VmXuNdnqOMTJpL1nmyORBWIBu0DvvWu65RZveI61j2JTiaMhqNF5mqABg9jrecQQZeQ7NYsWzySD
QjWdeaZPgnKFGmhNTaGw3Q38HjoaHqPBh62x20gKrcmOoRzQh2LBc2lCiBSn6QzvvufelwcEkXh9
V0q57zjxqnbaYlvczFBLYJALJRLH6TK7h45Pm5tV6ouUSxWX3vZK3e6dDOGT1ujj0LlOMWwKu/6w
gKCvU3HpT8/h7DyZSqbo+fj5zPXNgNSsH8fntUEjEaYE0DNs6NaUyyNKSDtq2N5BkyN2Cw+Wf16B
j3GCqLJyH6Af+tIY34pq8iOonCFZ12rOG9++ra/JhRjMnBH7ydm69bBYWxr6U9LXWNT+ILOxQpoM
SFGMAie8Nyz91WEdanhr28RL56aIeBBjepPJRrY65wBDsMic5mhlvEpXT1y2bnzZpLPujW3/H+rO
Y7eRLk2iT5SD9GZLZtKKkqiSK20SkqqU3ptrnn4Ou3vTDcwAsxygN/2XI6nkNREn4jumJKwPbWv+
Tgunv1v4D3bAj0Fx5+5TA/rNnh87CX9WCKtKXLv8GueijSmXjGIXiVjZl8oLwO9KcdQlQ4XCYPJ4
ltA3/UJBpwzGh/LNbc5fdCrSRJnzrbMhfxAMx932VeDvvUB8+YFg8iMY4uw6lKx52cLxIn8xKitP
aMt3rOJn7K3owW3dgyP4pxuZgb2t2C001mybyj1YgflclayKLkJ4YzBy1zQmEEn5kM34Imm6jOdQ
uX1cdHzBHMEHXaDbbZa+itlT0Yf43mJvESCwgEUHhqKrLgzPMzoP20uNGJvkffm6Sn3f69zf9VX2
bgx99BC00uWag72YleVlcY06QbLm5GMypS2Xz6Xqn8rRhmoNuqe2yJ+KlbO+bRpxVOpnW47WpqgY
aMVh7yt1ra2BLsKL6F66Uvobhw89Zj/9af3gUaVc4bJW8kFxsxcZF5A89ed9FTHpr/WJwVTMizMH
fe0VKFDEdUN2/nzUI8zk1N3NjJ3cCvy3jceQnp1q6pjxy0tS+M2QuGFjnRSnizLjC5PPUsTj6HzZ
w/AirJu20BbLVsOp8ef8k276WEbpSavSOWAsPOYGicus5W5XSkTgrBbxtKz2wYu6Ixjx2cwmuvrr
fNNkWRH3w13fiDFxAuQ4AautVbgfx/5szbMXmxIdc5yDQ1rUvxC0qkAnnlnHTZWbcWfYctOm5TmY
0y0Yfb73A/kIx/8SVW2+MVJHJmlDYqAMd3Nd5RywD41UT1h5QHWwpWuHETcXL17of5kdZw1fWtSZ
+yVCqC+3fc0oNe2UYQxm2DjGYXB0ipsD2UBpl6afv33iOf4qwuyHcpOo4x2UuYYidlCVhlTGigvd
hiFV536o3Ysi57VXoxnGjTf+CeoRNBSoYZkdfrBh90Q/ohnOj/ay5oluxZup4RLH1duy94iNvIyN
6DdzJF7XwUtRr4PrwnBipMDxT2fbzzWoaVijvVTKfx8UC9oY1In2YPxUHy6bqObM0FQ4/FYFVanX
/NhGEJty7I6VzuxditW+K+RwQppHKWFv3wbtXO+z8kZQ5vjZlMwcA0msLwuqYBeW1n1tGQ/R+66y
cXzqdEkTWeCcBhXfe25UajtEUx0zfu41bJa/ZskLqhZgA3OWH6OhfjUIUFsVLembq2/SDQMJBiN8
cru8uJeme/IlZit3xZ6+c6vajfBlm6Jv3686MzlxrRZempKvJoWqkITj3pN5BlUw7LzReFmnlal0
vbcm5hiMR+YTP81yflho2yG22P0zm/h/QqOeu4b//ScT9W9djJfie+ym7mf+X3/X/6OOxlsBzv+M
V70Vs/G0TPVn++ffECv+0D8RK8f+r4BEM8OFQXGo6Q9JUvyzpdF2/su6eQkRBf5MGHRvAwj+VdLo
+fwSe4tJj5dHA6AJbfevkkb4K4ZWgl/d2DiLMSHO/wWyQsP/T9qJghUqoODrIkJdFnfWf+fshgiP
oODfiTvEgUYmXf0r75sA8Fg9hEiNG7aQ7BCaumYUSXsNavtbF+KmbOluW3oVFeC9tZdrNG8WgMRz
rQdmv+cfqTM6oMVy3vVceUOJTxQGZ08YB+jXXzPyXK18Dzf4yca3RQFRKXdD3HBdnNXUQ89OJAW0
Z3yhXMKEt1/2Yp2k5ojQGUDAKg1iH/9va+LaTZoi8qHjNC76Ap3VdtJN1AsAUrZZo6SKg4OPv/Gg
FOAKwVOs6c2OynzHEggTELx2YWADFsxDMg94HKNSnGNM98HJPlrM/nTO1qQO1j/DVbtoVtPUHQe7
sA8dJrETinQ/x94/TlPTbmqWgdVl/jN45QvzPh9F+yX8hTu+wwbvca3z7AlcvENq8FKUfCtBszs5
DKkDEZLldhHOAemfRp/btmXLkwNeXK7N6+z7QFKTQ5ghSGaToHwOvSwrp95GQgMZYfq7pTpl8C/b
VX9XfgcDEf4t0sGI1wHMKzfxAWM2OdiQlHGuPeY6P5G6Tn9c5l1u2PRLzibFacwWFLZAfLjhmeCI
mRjrawv+9m4as7vjAhBuW1hQ1SRLJ36Yg9hs5TI+dP30OIY+i6P9KJjssPOHJk0iY7xjeA3b2LAf
8n6g06PZTEMvz6/NipXVWisj78GpVWA8azku24Hjik3IcfE43gpO+4Ev3lK/f5Jdes6DMsVu0es2
nOQz5+VDSdMYU9I5a7eG8yxHjmeEWfJGJebifeZptRzccTgVCo1/GddzFIoVRwnUPiiNRzCjLol8
s8A05DTDpKwo9U6ZUwKcNuElTafHTOf3DnruXj50uvU2xlgUMSkdKrhEFu6novzuU1RME8s5LTS0
RMY0ARODU3jB3cx1pPe4wHn5YyvAmuch4F6OgBi33prFcuT0R0z7Tub867Y17/nKnYYgI2FJMHeb
Rjnel0urpEMsRRgUqmfLa5i2ZpIXfO+4QP920vD9Nl12XzAsbaMNLiJW/2mZxBXGktvfUanyjxwz
vGU3exnDatmUbfFs5XO0CQtiDKsO74rIZo/1U1QH4UVJvrqSeAO0GoLSzvKAKcpIL9cpnw8GF8Gt
HYpu26tXy0PyGgvpwg3UWEhin7t862ub0bBTh6gLLKMZLVl8D96c77yloDqqMsGGlf+t1io8R5G2
z/4Hh3f3bl2EPLVLm6TWat8zu7zY2NqIdp0yY1MMzoPZnbqyN/fI5gpEzokbMxiubr6b/aJ7HEcF
nL6KMu7AlBy8kDtttdf1BtN4fYlPXNcoO4Lde5q9qyvANDTLQG505W5QzrPpK4EXlXtJhhFrIpn5
zgPj2ji9DtHZNxLdeW3S9D/VlKUPrbLuZFn69zbaSKPdNwbNm8k6LWfDUNm5Q2pRWolnvw1f1Dzg
rXXeF0y/dwq9KnFcA/rPFu89psXZxDA/s+QzZyZ0S8YXCYMRN0t44IEFCCrnu0FE8qRKiybtRsWV
wyTGfqnBl6KJzExWnIzKoM+fbI1eLWY3j8OO6oBybzeICWVGjRVgyYbSMHM76x9vsPSxt2Tc+G0e
c9RcULUvIz26QFRDmdRzha+bzxkDHuxh2y/V23B7dNtiePWU8ZllPYCVbs+TZWz8UCx36YqgYwU+
GSXN1JNGkCGox93g5f22Kud9YY241rsJywcCsLnrlquXyn7HD8SB72rK9K+IAmu71g4pGhwTBIFR
A7DA0/A74jno7zlFBYcuC8+T8vqYcAughgXCoXvnnVrzmgdep/sd5SbZOSubZ2YwDDtrJHvDyl17
3hB7lb8lC/U9Zja+vtRvohxZAJsuDknEbEV27CSlgm5YuEk+6qPjdgHX+JHR34IRxE6Nn2uPH0VJ
OIYOUyjKcHnTnXwjbDYliwd6iDK7XUZ67OwBqYUhm6CQWc1pbnwzRc9nEA27AXsWHbHkis8K21vO
K0BfcU4Zy1uHuXdh87uHsOufVP2Fatps86AW96FtPYnCwKDY5SaLsOY6A8/HiKuvPnCy/YQotxfl
wGswDLHNBns5Bkt3QDl9GJbUf4ws/09RJ6sjg2PIjzowlubSpNHnpLm4u5iUcUowpcJc34QQBg9N
wTGgGKrXYZrMTRa5+XlwnMPUiWUbqWaJva/VXqptynej1as6RyX/r9lHfelcrbV9rwMZ7GDzzoxp
CBMvYuJrzwLkajVtl1KYXGOqi2235C+97nEJ+vnQpU48laFCq7JYAZVK5OTJr2avy3r+qiKGQRay
dvdV2/xqaOzcl4G7H1KNm+dTxs59AzdgmtAN7eyuX8f+2H0YPABnYa1bYL3mAWcWC9U2D7JT9naJ
1itT3rBM0AWDqLb2mdcQsVf5t1jXbGsZ4V8/9LiI1cvJ6Xt7v7YLIYgyQBDPIel6eld6eWV/k5sB
sTJpl5kH00TymZjvnAgyoNmUY974JorcgBtmsQvD3t9NOBfmUNxsreEoLfG3L6HaFroRn/XgPInb
G8LmbvZZNsotx+8Hk1b7Sxt4w8b08/cSvrfjpl6zpWyGCP3UqvMfnTLfRtQfK47jWrAnBy1qf+8B
zyObXRpmqciwDE+uhUNr5xbzTiqIxdHh/jfY6XdoMA+nXoL1jG2IcSm6bNfm5tbK7D+sd7/H1HST
qemg4FK4AduP7eAfyZ3hMLT1K+CsexyGoT9DBZysXiz3Avho73To7ebsWAjvpQsBNL2T5rLuuqKS
OB+NHxvtU8/sr1g6ejjmZra3EOIegcOBjBlKxqdQOjGzLOztIAW/feqZ3N5ir+ddg063EFStEIl4
ZShVxb1YwXtA3hilYJgPqW2RjOyQcw1fHxcDf6qSA8/50iQViLy/PFa6orp3imJr5WDX3H55ce0f
WZEojJR5WEoKZzBsjm6A6OfCtyBWDUOcOkPIzptPJ8uI7F2pfM4NGulvgOAd6lPtwHannnpGNoIH
CRQSK5JtsSj2e/sH+mrgDQ5q55rXVka4amGTsR2bOq7W6nNxEH7d0mx2GXjBpvD7NQkkE7TDbNwE
cM6HtRFVorHrWY+co+wf6qVoHjic+ZuWpDLlWAfdWtWdhFXFz5/uosxMBk8XfEHKC95Yh75b5I/C
504+SHoI3Byrsgt3IYIECohZ7+XoBskyoNwMOTCfueAbhiiZ3qDYINf5e8qQhGrDYuY32maJ7bW1
hqnc9LTabYw5J4jK0lR3RbNxtFphvZ+ZsGFjixxspFkYNg6DcpQ7RSPDxr/tMLV0f258rKjaO7zY
h4ghA95a3U8pAvfi1kk9xv7yKW7qCV/xo+HkcNOBBxHUBPy43sPyoosUD98kmWYRuJjJeMQRsms9
OTFFtRjvIIhAKdU8pqS3wbUX+alT2Ry8wjhoGg6SNuINuKlI6kF/1FaBkPfsqiGlZhYHjuHMV78n
fBUCVYQMtt7MhbqKwKA+qMS1LMoT8vBTpma1m3IPe2hZ/KQpxNfY9aDBdo0WOkco7GablD6UsUmE
LSngvbugsfDJYFcBmN7HKa9wcUBuSR1vo84rOL2E2CpRcJBTf8hleDQKihdttUQ7eleiS7Vv1yyN
66mXaF7DY9t2xaM1TTBOjaKQhaNxQwQF+4jM6JwRVs0zzqFFyMEL7OiCP5EYU13uZhkmTtgTT63m
FQvXKO6YLHs0cg++Pq+4N9ULO7KNkqKLOl7y9mHxtLMz1yIJ9BhsLUTifZ9VKG72lO0lT9zokdBb
i/4WU45i0+mzrV4LtU0bEMhQ3iHYhFuHcQebEQDuksFqQ97vlINAArTJ0xEMH2NaNgSFxnRbhNG9
vRr2FpsSOZpHrQ0CcPhQZfvKar69QJ8I0VubUhRdsuydemrYQtMmnlrF/LHeildVtWQpjF+F172l
WbUkZoR/oZfqqyTmqjweINOfsUuaIHFmrmHlOuyXbHxpPLPdMR/D2YTSITbBvSCmm2iIuY5VfbBN
10Np2w+tW2V7fGdOf6F1Dpo1GfQgnrSOtjbNdhT0oe+Xo8Txiea3MQwZYennn8tIttTlcWzawTjM
XsGcmCp3kzmcn2+g2jFqH/1x6pCI/XjKLb4XtjHHzbPHpSN2tcfZ04/uYaMoGI30Jp/GG4q73hfG
bi0ikTTc6TdaDc9lzfe+bU6ezN7ssSu2VUiA3McjrCldRvCtm7gy6wfTxZmXIN22XvZzyOHWiTxu
sWFzwBLY+xXDs5ameIn6nJ84KXZhB38Mjyi+11FjZ6lo49TV72Cd4zTTv/JVvc9phyvTX1Tb7wy7
uvNCk4VTP7tR+hqWilqdfH6iy4rbncHDszonhDzizT0lOGl7H4GlZX56Yw2Htylz0FwDY4/RsZ8W
CylOdWkyxlmJKOytHLOr5VcResF2NYUZqyWPtg5T03Yi5P5VQHYxtTRmWUq3Rh0lwFTnsnZOdQi1
v5q4+Flm6Lh2oORD9Z6GY4k9LDhf1x5f+TBRMqbr0qXWxX1lpvqrH6BTGsLRJw6MRyb8tNshNCFl
QB36Dje8KbvPuSSlXbfSjyPn6MpbuIXMLBQIW4olX3qtnI3T2Xyga/Pmh9UTy867WO9yEZkbS6xv
ATcM3l0RHcw1OHVh881XiAtXT8reAcS+HegP//jdXSkYNzzzqBbmQvmXXSE4FF1/CVe2vzoo1u0E
9QlV6FZczlt/W1Z9clyXqLmRx8NWmlF9MNaIiyHGtUUVcewVkrVDYONEOoy2U/fsmlzI8xAfWabT
BQlsU1prc58WxnwL972bpCiOTTf9sYBkNk2JCDSJ/iDaMd9Nc2sf3Gr9xcJCOYfr7QuczQo75zr1
c7WfRnSpyGiSzuVfYi9Y7//azXpfZUI9gg5UNQluhrclrcjknUWwgCjfmkZzUnQWjRDO5G2clbcZ
GDCNpftg+lwH8zr04j6jP6Gq3asZURAwOvRWLc2fwIXUsYri1I02HJMj41zMnHrTNp6b4doNU3vK
o/kKKUF+uqmucDCPUVh1iQ3juRHsLGVuFSSnrSwZehYxg1bFlhaIQcWtYP5hkDrAGKbzu69oEDA4
ue1MD2ZxsaO/vT8jBFukZKQss0SNq3WK1j8Fvsi9vgVlmF2YlC7VG+yA2ik+0lHF/Jnsrl7aS7Xc
WnmLgsenfG644W1ExuVJ5ReSgfepZ7/gSBtxXkUv4DkkybTJCrNwEOIcvfS7CsmGKCBrCkp3tGnt
8lLiAtSNnQFJWd3OFWrPd2QuLRZHRX6uN9rnrLV+1nXYpRSsuiCRHCTPI3d6vay/+XY0iXaHk+AX
qsa9me2Mce40wvf0GagUNaoaQG1m/6Gqzj1lAphhPiBz8Bra42Ec6m1+i/RI9cDVMPZMK8mVxH7E
eu6YXNRGa7ulso37hJt03np10tTdERagJDs83gZebEeH9chl7B8qJaxBe+zMfoyLOfE6oFka3pMu
pM8HxMOenkqCQbPDcJlWj/Gat3fKOGJfpkcXvY7xBHEmaoaZDpiddtgdOqKquiAl2vSnEOHxEFTT
2zQTMeHkOhyy9kb7ZEvAgPaccwISWFlDKikMtr1twrRzjcZuC26bjYUxN3XhlQtsfu+6SCiumCEx
uuwxBFa4N+3gXC9N/SCM8Vr3c6J8y79oegTxHYr67HvA8navz9bItYeumExcKDQOt8MCBUh40VIc
JPnrmI6JW7pteE3nRUY8ys26n5fI3Mo0mEEOoIswI76WagLJDdmU6sCGmWrkL/wJIgaaTmQxuDHZ
9ft1rqhWH12ZiCmVQCSwiEvvrKdGqYeyxEyxiybYwhB2FwRbWg4tIgGRvtX+muIzGNLHtS2NHZFU
Qh9TA38ObN9UnE2Cyf/Mh3a9q+cz7M4c2699fwMHfPkgFgwbCpsaHoeVAg7f5ppCb+SpDl6Rt9eL
7eXvjc0j6tk0lHC52lpu82ixLfI6wy3QF6iIzYdPQpSFGL2kWrjeKu0fKjnd4EqeiLUi02teFqm7
c6uiVxTlkag64ltNOJEPNz8WtnXpfHPimRtjj32QOGlfHBoLE7Ge7htmKOEJ0tRbOfTD8Cr1glUV
jNmwW6HBY/buT1bk6BQpfShWk/KeibYRzS4R1y7blT3h/uWuONdDxTKc2dFuLJ00bgfoKIYDH8Y0
RyLM/GLTSh3smL213ninle2ZWnOCw8N9b2TnHCyNBZrzmQytz25t7jJeTswj9os/nJJky7hhCEUQ
wAUmU4b0koIcp9/M+sOYmnsCP78GvzIuBuHUJhvpAI4Wc6dL92mlWCeJojXYDM1+rLxoZ+rBR08a
FqzI5hwE/XTvuc3zML+YZoATERhggkZxKJqCcVGOfWib9KwYrxVbBfGANIpod+jcG3aaJbr6VOsM
UFZQHFMMxOSor4HQolco1CQ2tJXteEPTxTQ5YNsovfuSY0uigkUgvjLW0YmwQN3ZS7R9cgxLPabS
ipWDDumn8uSt9ObY2mYX49ZGFCXcREUabow1fw3xcZOM6JSop+Ux7UgJqZnYads9Rrf5qwXxUqIE
Xlz7+H9dsewXG0g+hHnbeA5i2VTgfmgvvdrSvA7X0V3E0UArLFvpbWyz1bEWgPSZmZ16w/oTTeI5
5E5cC+fH4LDTpFpcPNf+sINbdlTHQbpGZDK5tK4DP31o1QtNJetJjfLLkACcLq4LZCKH0ijy96Sr
ntSccegcrYKGoTLaTfY7INYSK9mg7vkyTxqS4fFImnSTjtWU2O2z3ZrR0XQeM1tyxHDsYwsOQFgT
hW1U4HjFrC+1RcKkgKxs1hbbvny2Q9s8PnqURDNCPH3Ix+KpbrLzWhNLbJz13uLSu+374L3p158J
9Rb3vma0NrRM7KMOuKqYiNdAzLdGbbMQlWUcrjPSWZEXB6KAGRCX5vaozfw0ggnEgsBWwi2aDEkJ
cFJPLzKw5BZ2nuIg5zIK6vbTwt7ZlUcoGVrBDYS/HV3l3m56JuxDbe1s+22U1XVcF5piev8U1h2z
BQXHMabFbtj39G6MwhN2enFwZr2h+sW48zMPBUkMrM963up23HOUW1n6ZvcAooOiyulChe3TiEnj
CahZK8IW6qfhwCr3t57t8+oS3aECJ4/o3NE5JzfbcddYVLQShV74jgjFBdAi3T6EUM3kIrC7NrnO
yUkOvF3apGblJ141OtvF+a7Cxjjy77itU+396MT0Ptgqk3WBi2J78ICGD4MoP2h9Xs9r0J98DjTs
idE34ej6wJnnsjZzv2/8Wwu033P6q3nS60Lc9zYJ/7YIUwhHHxq1RNw0QKu2/VDlu75lI8TUurT5
fK4Ish0zQYTBn82da1XWazT/AZ+KuPCmYwylYBSkjUKvTmkTyj4Lg7t8i/4oyeeiqDHtcTPTaOPy
Dk3OMtxRiJz8SP2ntL6n7isIPyb1m/NS1dz72dswg8qUISpcS4Bs6kZeO/jbvqrfgqr4HNMsBHDX
JedWLrHSLr0709RvbYZjUDikp0EZpjazYZkjI+68TBPA8F+6iO+3WfuJWg2iq3gtvHW+0p3DejU5
zm6kpyBazWpPYHDN5nMWyIPV+p/BtH73XvshPSa6BIv97kNg7P7OglSaUnShRg7uRdtmW2nkPqrY
2h/ARX6TyhbXqHono9RtDStDE+prebCLdk+SnWKprkjK3krR2+0v7eSMgbIyZ9+M9Z5j/YclzXFX
iICLB1NyZg7Nje+Iu7pMCY9bI8PZesYA4Y6wdIu8oYGuTxZlv/HEsWONAcXOY/m7/ETmoa3Iu2a2
9Y10x+fgfqilfMvg9CAySXuy51mSl7em1snXWXDUfCJZ19V3LCeE/XX4axnyXRsUv9pbgnHKh+y0
jPmwjTLjHgEd7yXLXuy6OivT1Rgo+c+Q++3eoyqqAz7lBa4WsWRt7oNh/ks45smp3PsW2KxcCf/X
k+rxHaOkYTThyRmap7olmtH32Q/6+DNHY2fXtVgzocvKptfoMC2hwx7Q0xRWXg0OyERzaJZuA1Tq
TLEIG9VuYjYvjBTGF4pvVrntd4bd2FX9nZTpcPKgO3QYhGhdD2tPDxU8cuIYE+AWET2xdrcoOGUU
c3Rj5IxfiyleZqbfXChSYVyEN3PUM7vxshYucoSResmqB+6f3lcNyYKZ06tzXWHjtg3LWmTIpxnI
pxO2y3DQlu/dRO1TV+YKNTARTVg/t2isz3Lyn2abINxN0rBzUZA499wzH0o83jKHBsrFOaBRqW6V
grQzY1e6UdJNbGOy8Dxiwp9LVAXX1M6Ih6xczUYqpO6D2rzUwXMbuNllaqrxNGuSGUZoHru8u6wL
h+3SY5dMrIUZWusAloYmQuBatx+ILXdW1+zdGeqTv3VxqzvBvDQ+wYWrhd/Ouzrv92nefOWCQJjM
jrlEJsQ0kpcAgDhq4cTpd6tfSeAiVT+RbbrDM4ipxnIRheGdG8j0ZWjQGfp8M3tiA464UYQdSxVg
VL5W2dfk8D3iwHvbCXucWAuXvhGbZnxI29/C/+iMGyZa3cNw7K2s+iX5oa6Of9Aj2jIb6UHn9smw
jJfGoeZCVASu6EFa6K1BD0cetRTNWhV2OaD9jbi7D25Bq3J4NBG6+KZRx6bo+RvK323o/0Qt7F4V
7G//zcJbF8iKU3ed2uI413O8mMMll9N9EM0DjTTeXjkaF+PvbLIDQqmGRP/E+iciCrjmEOl4DVi/
G8c3N2VoXiem+RkTU+Fm77kjswT92hNZM93sW9FH4fh8Ej9T+1EjaJURxEbW7buVmpc7pkTHt2hw
kVU0XrB914iytvHRdum7Z9fxpKh3czOkstcblwxOkcjqBB0h1ltFh70xeiayhFAkgFAB8k1FkUol
GKqWmiykNMCkBDw8Zz8FeBNhklff9gI6DxcdHnleH6XKXlVY7KOwSFRX0q/B9dBAikSRzBKTWvSS
S8745mJXzu07NZ2bGfNlsNqjCaQb9ATSWhyb4WcZKA+bD7a9vqqcZ7yMFcXdkwXiV9Y7T9mv2HEl
t1nsE3weokm7daHmvap2cHe7LjOB3uRzbldvlkc41+Xeh95Sb5TFd7dHuk8flXl1Wshr55BnNNX1
A00bNyN6Yn2JxHVG7HGn3yNORp6Tx3EelDNwAUzPjqv2HEBY0Wo0QIp5sntgW/at2LNefLKLODpw
a/1+vKr2im7/6PT3lQG3gF/ZD+eIoBrzla2ZT7Uj9/rbg6UT7Xs4XJugTJZgjGuD/AvZmAWg8haL
4jQS8PqMDGi+F4kuLlSwPlZYGlwiNhGio+GmsWm1CXOY+K1607Xd0aq+Z85efKd3rvfpiXGzrBjC
gflryXgLqITzabUIPxL1bG+ZYoR/AElh31cEVlarvvNLvXEjSP7yBesjKYhLWmATfmMSjfq5WQU+
CndGa4c5rS8cgHEi+XE4AOHewY+qc6caLpkDPN5FdECm+ffChYQ/9CwgFAujOldte4Y5ye3fFt2k
FU5GmHTWE5c4QbKxglDKKRDN8/naO1wem/TSuJn7a2JPfG5JkJFvgpluCfvrqeJlSfvS84wszi1f
Ndd1XE1tnzSMgT3WCy2YCGAU73Wzc6yq+q70RUEvalQch3Ld6/WrSWPb+0izT90Qn0Ak0CTx3eio
2hZZBSCh35umtemt+myPnCQGkXbb24DfrZBDvs+1eceJCUfBs5h6aLkfBdNPto1ZvXdITZTNccb2
MpPFfQZAJ053NaIMmV3DGvmdTPq0Q+CA8TZ4YHxz+Ql0+SAQ0HfZwHVc5x2YalieBlaTBaQmp6lh
eqnl+odcxVGOnw7BXEa+xFRpfC8r4aWUZ2UzGhkbk/3SjhZ5H5JtS2mHcU0bhM9yyybDBuFoGcNg
70pZfRrkB7TjIQ5qleS3MlYxvJMd3KcNQdqqPTa+cRT24m7ywkNRbc4NzSVF+ejkCzpMFaftS/0W
au9pVD79DtZ6F7Uzht9ccUMJCKtyezMwKzbE8NnUwcdZSYL9FEXbrNBOfKtpnQLnipt3FNCfEl2I
UST7fDWOhQzeZJDBGxQGnrF9MRraKuqDIKnIFZa8Vb4JSbcGlcWjJM9r2u8W+lgXylL9XnxNCMWy
nM4qbOgWlX/XE0bsaz9Wr7Sbwi1TnCDAECRYACeDJv9aKUyi7MAjXF9w1XThncdAJvnyIsNw7xGq
gcNARfaS2ZLNxl2tO5z3lhPmzR+KLhgFN/6JE57E/LL3dRDuMmar82PdhAEsTP8GtxgHSh57w7gF
/K6cy+8tLg9e/+XOQBsq+Bx6vm+yIU6zCE5w/83ReSw5bgRB9IsQAW+uJAH6maEbd0GM24Y3DY+v
14MOkiIU0uwuCXRXVWa+igg6YNlt8wTTWL6xXe2pEcmldJIgrydrXXYghmwoLJHRPsw5CmbynyYv
ujk1gYrNX82/yrj80mccx0s/OjgMk1o/cxfreGk1QRSq76B6zcCxa8zTGNZd5WRxBwPHOTqQhUDK
d6cu7rUz9gl075aEVZWZb4Xi3upaO9cRkeQMqLJVZi9xSjaBCEkTO4C3NYWvslPXday95VI2xyyK
CC1b/pQy/xxouHtDBAQHIBBp6bslwDrbrNcgz/NaVEx/ojvuePvQZ9SLeoeIRKrKhmLU893TiCl9
4q6csqEZAFg597imMiYHgSctPyoXmllxbbp9ru+ZQa4tdStI1CG2bibvMjIBVNL5zu5BfobdXE3F
eDVCPTrUQ9yeiqI6ZwZBN8gk42LttqDvWMnG9MxyFaU8HMYmZacL52fO/IaQ57NNxk0bpv2gOSj/
JinzZqPmWML4tevhzSIC4JIFDePkYkzfhk520lSCMXPIlbGrzMmo/PMhyDJ9NY72vpbvzXscX1V5
zgaY98rahvJVzsDikNa8NZrOVB3YQBjo7Zsz75re27Rjject2brYjER3nvqPpJOBoADLHDXQLWTm
hNi/9uGOPW4uKojPidJQmjYReX28GovLfFY3i62tyZw1KYbtwOiXJjKk9CTMWNmnLk9QJcQEtln3
EOhVf7BDNJYw/+lQJDI5GjQndnaoq84j1kZJ2DRfiu68ZiE7sOZ0JafFLt+K6jAig/vmJJ4KUsx2
MR5E06+9QtyzOT0rS1DIcDL3UE7pj4Yh0zdqlWfFjp+KuvmowgkAQmE92bxvB+ko7lqvrdHPR2+T
d9ppyJIn1zFeJmmBIc7uIiSISnDEwQFUlDPCN+kAPazJmgPPdcsD088PnUq79ra22WxN1V2bPFtQ
jBqVnYM2cLWZSEmTbaMM27yzw4B1XprP8Cktv8vmNFprrWwDTAPM0rh73rOIWr8PD1MMlcJtA2Ar
1xKdjMt81pyb2T4S0HaCAKJCqdcMHsGDu1yMccU/tQufUzH7mq0AVNUJm9C8atOmZHYH8wMYOcZF
c8ZsX/h2fVMVefbQ91rNfFTcqlOcn1OmZetqoPQqf0Yig0w4YYu8lP1R6d3nmOyHlzCb777JI62p
MmBkEZubETvbCtvre8sjl4mrrbwU/bhVQS4RkED6YswxR9yrxCh7hLyHpypkTuV6YEKus5y0i+Q2
7icuztd5zn21BVpOp4L9s4RWXt04qVYSTEyJd00V1oY6lEzJ1lTE1jGWQTlQvjnaTRQVkngtJT4/
IyT6Sskf09SzcKuCh9WRFGlnZWPPC3h6l5J8HXhIED+JIuw6ei8nGFOJ1dKXnU9WuMdBNcQoHJTo
0nmI+lQjLP2fSV9CdcauUNN94rAg1wNMm8iXqs+ehX1m0o/+0JxclQS8If1oZps0cmWV7XvTufVO
vcaV6dvItSGjtzzKkUVYBVh/xBO6IPbQ2v7LYb9NCvD1AsVsVjMa53Q+oJz5GXAPlCIQ+wD2CGtg
z8nMv0xZaDbP1MdMqYqTKTyARpG3SWJat1mFbhzSWvJLVtUVTk7QDdVTmWg4gxM/LjgZZ+2WQo3A
s9HXGzg8WNtacCCRfE4ihrTxT8zdWRk1OTi8Dt45mV8gcgCZsM6tPflNkfJ2Z35O2q0ulmGEsXVK
1nAylk7LY+R6QUrCQxbtriE4Xss3gH3PbY+vNqqXQWd00OaUlKbceYlFZNeKp40uOvgVGMkhKRPb
k9pJKfHvcnH+ZiklQ5U8ZZYLUlQ50WkAzSHm5PlNhglBFwcq1bFHzsEbl4XOw0NIA0ytryKp8dv8
ynVMR4ZbvqQexaqLk4RVGoRVNx4ey0QCABRiUxUvTL53vFyupp1SSXVByCmW+KtLWt7QSdRTCcmf
Lpo6oEiQ6ybhN00S8yPln6lHP1U6XxWPJ23WkKorB8VjZyXuv6hqTtDYvCBSotfQNACJyve5Vp57
GJ0Eq/bYFdZjwsBASazDMDZyZzb1BZbEqYqQ2Hn0RQ+23e6ba4P3hqzxw+5p2oSjcCBPbk0o/6B0
lRXoKlbb2CRO0+s5cz3wUP2M5AlS0PXSm5B4I70cEOanl70D71lpeE1Sj+HfcOK0DiYsirXLvd6s
LYGIk8r3NHH8GnlSj16bifWSs37Gg7ZYyRzlpUN32OmRXvmZis906mA9hO05Z9IcNvJIEPKeucwV
VFnKTVv/GF2XH5qBshGMSELolZbM2yfJ/N2bJidebHaMFJNLOru/AKGsGRbCaCvXeeFgOl+VeqpB
9A/kjOPpF1M/Tzw7BexB2Uin3mqG/qo3DKHd6lNL4Tqb9Y4NgStbJihxP6NjPLI83VpzhuIwJKDf
/4Y4Ujj1WwpMgu/CYRwbtGGKVCf40LHLIvSdGa6TkM28nQZ/YtLGrTY4t1QT31N/TJOQjSwTVXlU
g0iiq8zGbKtDaZjiZ3QgBGG8ju4gTnM4ObvYm14UNZ1WlE/iCIdAoJweZkHMTrAUsRzZFN2bW6cJ
H9JTzE3KTzYL2jM1Us4GpppOsfNtyRGBrKnfOW/fxRhS94QaE9NBealaujJgVS9ta64piZiURMcB
AHtRzOCzBnmJFpx3UlVnWoy9npfX2gSlxjO4app8l7vqh2KYtM3aT8bailXYRdjX5bu6zE+yMTAs
7ehGzTNgitkfn+ICSK7Qb2M37SJ12ho1WyJKHAGzjscpPmJ7hnEH5wqPDX6pj2Kq34aatZptp24U
tmRbY3Xv5mJvGDxjhvYj23brtMaDv6h8uiLQhO0jNpJisw8Nyg6gdMwtpV3ivXTqb33osyOW2Gvr
qb5bUd6w2MNV48/Zcy1Qmdadmvlkz78EmcONq8hnMj3PWhrC9LSMF77WrZ2obIftTzMG0CBFwVCn
GjpYAr9uNtCUhrFUn1HOj5pVrK3EO8mo+ugjEFakfI+MTO4iyhiOOs9trhFEsZ+rqj8WeIxLcxm/
Ev8CM+p5dUqxvB8UDCDgcy/zQPRmMK9xCumU5UXOyNhSpL+rWWelion3sySMPEYBVfYTtmCcWo1x
FC6nq2X1gNdQ3+zeuOR5edItb5vEADSkT550JdXXCZt03+prR+frp2FUo41u2n5nVrdSlde5Gp5G
JGaTxrn1wqtdaytsoaSINqMgrAsUzYzHHZjFdU14OYPEZ1CMjdV8UOQ3Jqm+v3t2TgATsIcOf3hB
rabWl5tHOCwwDU7t2pj5AK03gwlQzkDYUATaPkiH/mx0p6TK1oYtNl4kSLWTT1eiQ2PyQvK/HPBQ
gIwxw0cv1CdPDNuG6yPVT66DiEf+PVzVsbVvEHUrY9xTz7wYk3FqTZ5XqbJKhfQhN2GaSL/LWYML
RqNy4mdwumullNu2Z2ffYNwrw8VSYF4jnOTRqO7j6JHgiFtzGrTOIaYSqVQcCQSewBjXrfU0Mw2a
ljLSNq8F8ypfm8t9PL1msbkXreZsp8Lamdo3XEnrMA3M4iy3OYBDiWEfCmHaQWFYR0WP7n3WLLZS
JMqij+4ZpvMVVOqLIkCUJRfVTT8S6oI+Km/60L5DjD1pwJ2DqpuzyzwRgxjD64TcAiVl54beXaSs
UXYYK0xYZiNT9cUtHDEoJUgv5iRfJyRfP0HYD5Wj7H7UVgnC/h3DUbCE2bVI2ZahG9jg0rqC+8km
MRs3206SasL9O8/tl5PX+Qpn44G3miFPXO3opY920kN4gi5Zu+JYLMRcQVDZZC1IOE7lyq7ad6+1
oTQwg8wBebDoZtvyn/SSuqM1ggH8HStA3EPXLlDTtMBOPlK3aa63r1Qy8hK4nDI+5mVk2vx4BFw8
OiHbTU5hhvWvSo95bl1rLzr0TXaNXiOWIHjhWzWSyFdIuAjCVqNWLK0v6WMUvJ/Ww75ANGsvZ7ta
FYPndwTKKxidBdU16arZAl4b8kh5R9PDMEmS06/G6UyZWWOsxoyG7ucERacoG+G4D56RNHwxNaqD
Cs+WH1qt3ykeDAGd0VQLjbO09H2raduCTRPEI2LmcrPwPae+AYdgFpbih+x/hwmQbwgJbbK8Q5P0
PMCdcehm53tyxU9eJRtDyXFocuO1ul35GvYT/LNUjjj/5h4hZfS9LDp7wEdzF/YGZfsVzfHEZ4K+
Ed7GhQEBwmhj4uAhmf2u6TgUZzuDO41wucrmrTZWKd1y2u2jzH6ipsNTxiqjVrJSRu7ynI0JfAVV
p0BfETiUdLPzHU2MvlPVG51oim8YdHuIv2CV24PVsr7DreqHE4+P1MUeEc8+FUJEn4obPmwy+jbo
rX5ozvcQY6UD1UIfsQDahvXN+fHoE8JX1edou34f0nzlTRAn0TaOBrB5zqokHrielOwbG7yKHy0w
XMV3OodGOKm4ZBqUaDf6lTgBUds+irJ8toBIuKHAnh3xmkwU495zgdSsDzChZ+qUytRPhu1dQ0Xs
nHw7ilt0yPP04GXeuTEJOFFOhnp7mSymZ4ZFejp5VLb+NKX3xhluYcuwn+CxVlLq9+G6H6oAWPJR
Qwae6vhRDQ/pQHUY98K1XgZLBF6RvLrKlCNhuTtTaeBTac/dqD0DEdk2RuQg/daBy3kEbM0y2Y7C
rp32LwHNGmdyO+p/aX6YcHDbbB8aTaST4aFgE5DITkMG0wU8DG16TWdvZ2y9UGKGQoynijn2Yy81
14kq8eYa98SQj1TPP8LcO+loM9AMziDaoRLUyBRRnfpu0j3Vk0YIKXwV2dUenD082Q0X5j5qwt8y
wergaBujQx8z0hvdP4ac5D4oDRSIOBvXSk9KAs1lm9cSr5N61hp7mxIU6i+R4h7qZPxbuc8ERvGB
TfabwngIoLuHYLnY6y2g8nJgWsbGG9XYhfRhpVXeVbOCFBDvxtq62Vq69RKcmhHQ5g3ocwzd9q5t
HeYWNfRNnDT5hrWQwHaMY+KO4arQvl3DwPWcYSaK2jJotXhjwRCaLfOkscVF5BrRqfxVDAwoVD19
Qt9/Y2Z6shvrK2dJEB54v23Va6jm/hAxQqXj5sDZaW2Glmo3mFUysYGVC/xm9LGGB7S6ZxFKrk4c
ZYbzE2m0l2OR3lgDsM30cU+6aGdR6zTKlxPzNHEw8cA/D05z6CAY5wNSBa+GVrwyZeTBz+5xLSj7
w8g3aCcEnRmE2kCDAJsNLHGZvlO51WeNU66O2CkT7mEdnyn//8mQHiCOcmuVLUPZNryzjebS1y3k
h+Zfn8xnwzKuE+ZBTBnbSlfuI6UFK3e2agWsySmP+jivc+3DEASGajfeJ1pxEAs6xBX9DiS2hkmz
/sYR/IVRg0w84p5FHECJaXaV3rgyOdFldRBx9tlkw7zq0voGtxmNG2kwHYo/AY41rLI/0y3/uaP8
MENii03jEMHgKG/EUzIggzRX0IjoSghcMbHDXDC9J+6hk0laRue5tutiBrNR+ZZbyiHOBvyzfE+M
e/MC3lOpg8pMlB2bEcZNUmhbxY4xODS8Na6nPbVi+DeF9reBlNT0i5G6VG8K/gvZMnhJw5Pp6O+h
CXQxiqePOC1PEwIgYJYDUBYSuwkfPD72pIXlYKxirhtC3uuBGyZh8BZZ69F7g+18IONHRpfml9UF
BGLUY6hbuN00h+SYHl2cxcCL91LyGbOU5QhZh8rC4b1iKI2cUBJhnO4ZFV8EarXn7hG/uoM6XALH
BmUWf82MQBuFEh1PnlgBxAFh4YI20KXx69iM1S2VnQj2zdMq1vYYbFAyOGIpYmWTbvD9n5gLvDIW
XEtocMS2iI5B0nEZDyplMKjNF1t/5tbb5UJZKVm2UxmalJVycQYXMmCyrbPJRz66pk7+wL9xgxgf
FBMxs2VHHhTPEq1Nmi2ttAPyoqyvkOsvmjK9pXtXVu26a+pzMib72PkhXXmooIlVZpT5+iIpldzW
QrnhgNnNJRGyKIJiMVk1Nnm5dUL9o454ppgwAHRhcVdIyFzLAQU6O6usfkitwOeELQKO5Iu+6lZ6
Xem3YimqrWYtvfBHSrFLqvAyd78N9oLNUHgahTWTK6/mzSTZ5RXeo4n78xRl67Ev4Y3ZLf7YOPzF
S7zWuvkDLOJXw1jNqpB+cI1fyCZLst4hOR/TwMJlGGdCTad4cv8cxhbkNDHO2qF3dIrXgmq49sZt
bXlinbv1awMoBP/0WncflfrRRcaihPFy8igLp9w1nv6u2xZedaRbJS381hov0WA9E5A/gERFG4ah
3CG0mUwsRBv5mjs9ws7Pex0ZmdDLbJaP0cJW1+gwq0RsYcGtie+wekLUo3vXqXzIqTvvNcJFlvMq
2vH/p+lvO/0UXo5Nv37x6mrPZfWlJ04QpRlFaPnkxoWPUWJf55ggK7GjdJOaglmte5Awu1YO8xoj
mw5u4z6E8QiV5NmbnXyV43NuUQmt8tuF/dxg/8z1md5CCxxmOVTSQzDWJy8bbiYoj94tt0XO7QgC
Jpf1ukPaK/TwDnpqRbT45ibtmUg7EZWG18DAiyUV1kUqIR4u7L6aepoN8SQzvI5KTHFE2Nq4xDql
mVkxEQ5XCZFYYWLPJ1+7y5X0UNisSKub9FNVPmNG17WVb2PjC23vOA7DxmXugfnokMEV7oTJBy4v
tsT2ZDjPSxlmsuEDp7jnzG8MlqVkwD0n+y7iU5zyQ0jNW0FvSbk9/YyTLXaKpypCp3O75jtWYPBA
dmXn5T3mm21gkduVfXNcfkI8nXL9tZ5v5CHWKjKitLBBKMpd6PyhLfMX/XLFd+4GRGmJHubgs3qY
yV6GIVsPIsk+xdhdETMhGNdiLQdzjSMLaZtTqQaQ6TraTTGgSur3kpMNU8ymJv+SZYxu9SnZR/My
HsWgBytzytyP1uOTLror6fCgjKA8JiypL0SyiTMiP+0TqH8mMgnCJLrP7JlMpqfqonaVP5Dnjpg8
h2B4japJ15ab1ev4zl72vabT25fTnWjnd1vYAVjgQzLGz7PWXkpx4M5lUp+/qEx7bLPHoTD6wnKx
/3hM0fHFafApvGhfE0gMsRpYc8Oz5OCd71ZqkOb5q0V4BOmPUU94VsgnNDFA9oSMttkchtK79tql
mV9MS98NnXHU8VEp5877zYDeyJEFwoMMnAVRAFfUxFxhSAy+GYHlyUUYlVtbqwkUO19SN7gwLnEl
H5ahvnfsGF/ZYQcS7SPK2Ky5mFPNqmP+OZwgCByoT1KQhc6OnUx3gzF2Z/fXLjxogPVz/WoB4HZZ
FSEXi3hEpF7HQ6nzPbusxcu7p1HierCeFMPeAyD5QWYO8pYROyW5iXEETu0hrvuXuqIdmiFcVHAc
5F8LAcwH8hjk1XRK2FBjLhpqJu6wsUpjIM9NU26MerfSGK+xMojltHr0Vao2JEy8z456okK4xYQi
AeJXXy4FtIbQ2cTvc66tu4p5bzcKbzESf2GA1OjU1kPbP2HLZU1mYjMxJWcxKZs6KoKE2kpTESGm
3i+ycrMky5oG5pJqq1vTimj0zJiRmbjOnXPOWCsK3fVDMxHl5XAMQ+2u0IJ6Alx5vk8L0njTTyfN
98ayTiMOuUS4COip9VqzbFHPJBgNNBHSfVuunV3nYoy3wyN4a1E9Kq6KLoQf2Reb0kHk1o1j37Np
o1EIMZo7OWGgnAbvYbQxp219nCg1otLwiXvsoNLGKnaQcEoCgVFFz08yZdmtqbx5BipMSqEihoNt
zpDl6w28WaBolDuTlGcOa9Y3MLJP2TkCEf3RhtGnmU8vFfMLhZcm0vPnjAuxbJR96lXoZ/0+YgHs
yJO0qoYMySG0LzrDzFAwW01KBlX13EORZYmIb7pZyBADj8youluh67uRxAq9Lil2bdwNGBuy2L4M
/aXQCHukjceANDtJDkajISKfkTDCDmsOPIbFBKgr+yJN+T5PwLQWgSllVjQVMLoZs3zaXU6ceZuz
bGeE7UqxnaDITpXGPFwU50ZRTq4pVprxIcW7V1PLJPkX6xhoqrsjqwE2sapva0bUnFHzd2Frz1Pj
BWPuY+1el9opHIBaM+7MdBaH2u6vVMnEkmiLVoWrXeJmxkjfMFaRYB/tLNCdLFoDQiRZUHtPPCI9
B0GDRm98GopqrMMKF0ES7UK1Ry5KLYRiK/ZTZHVxo2sIZEadW4Yvaq/sIlrXVLCpNdLcWxblLNYE
rtO7XOsLLkSZmFI1zJLe8jG5tCGJedxGhBsq0ul688PMc16BPltZKL/LAZyb+dlVth0DYLaunOFV
HYifHPCX7lzsA1HW8QjXL6H7h2+NAThELCjWBsO7ieLKbVdxR4DNBGhGOIJeVf3HKpuNEsYn2Zq8
DB59v9ip2ptrjgRt8E8lW0a5OIswR2XrEM6lni6GTPEyMmavsQ6spGe8JrUNMPtoydeIHz2XpyT7
yUP2reyQN/5iSqYiLW8qdW8cz3uRs3N8zJ/V+SWZmkPaR78K8H0Mp+uha9+FKQ8kPPUJR0xRWGBJ
VGqSxWBYqK8gQV7S0ntK02QzmtXDZS1MzSWoKFjLhf4pJunzzp86A25i/CGaw0jOM+SKg/aKonqO
EvjD092hVAJiqCys5S0yCSUgK+BJcPSlsr7G5N3xuUGgb30PBrA92us4N4+tQFJomsOEa9rti32s
8TIhd4XhH2jhrdfl2KV+VTJNubg68t/I6NTKWAdKmJ4dT6k7X+DavqjS1+2SNVD/vK7jmnWYTXP3
NoHRfw3Jl+OlvuS1YuYi2A3T8ybpicbPu5n9hzIpayGbXc0JI8tPI1MB/1xZcfOw06XetJ6VlCDf
/3upQE5gf9TYBJGalkdz5+0N3CSraFCfIN1jZc79QuXsMjNneElGstIG0NoeICNq1qlxTd8p+o0q
ibDFT3yIgBzwHHmfCBhPOTS09Cy4kpUlEsybYac3IJ3Muwc6EyZYsGYTmGggCnbJcF9OQViH60iZ
1oaSXJzslwueEMU476bhX14WWwWpt8//1fqIPwDYX5nejerFSUi0/ovRO3VjxK1yLItrS+udqN+u
vQN1sI7MW2sVW82TQHy5xeO7HV4SDObcTmstKVks9BhM5kLTMzW3jhIraxFIbiFssTpwaQ0voyHz
NMgGleooIvfCMr5vzIUforP5L6W71WP7xn2zbi+NhX4eJ+Tms2p6S4r+n27rsPXNtmM/mJutXaYW
OyP7ofMS6bonU8E0Al8rOlvbfup9Yj2GkaXkjJ56Im0nZyA8OHTqU1SWl7or7ZUn6nfZR/ZGWLkL
hm/61WoBChhDMUwvb2NrZNlA2+xd6zntrPBGImNh0PLZ6qr5MWfzXwJoJlJafiBLaMKGlBKTx2gr
Cx1bh1OUfsHLa7uxxmjHAjbJgtP9yICMgUr/oxIyX9mT2uyc8gpPqHrJsztq+xQgUWKYraW606sm
h63wsDhcp/B74ACEWlE6P8ymy/lT9jul/tNTOHYglTWCdQ8dk+IEr5F1IoFJslpjfBGyaaZQ/2X6
ezcVAdMyqdIwsZ7M20sbbFgaQB2xqq+Zg79HVgE3SIOP6oCrwQGlMwcYqJCEW6yZpYmxkY9d2Edh
vZNOdJOdnkDiqJ9t+BIhQ8jyMvA0K4aynyw30PRthUDAIZRVbBIY1xF78aoyIMxLoXSRA9PB54bG
vrb+8BSbCdI9sXC7f+AU9fC5gphY9jnPeCTMR0HAzw73sgCsJCBBDH4D9jGTfwn2kHgGGpjxHXn/
pNIFNdiDFM9cXiFlNTy3f2MhNgvDzN6ZEW+5GkiHGhcfnMSZvXS0guMYm8/o/SXDWY8eQE25FA5V
9NvKF6V2N6b7PQ5+0rP3gCYm6Q+MjBIPEyD7y3M35Pd2D+WxDtmWjHJYzteKVQuiVhnAHMWwdzl/
c3kgvbIZmnNCyKab6lX71M0vUf9Xa0fvr59oeLUDb8qape5l9Z5XEgtWzE76Zf9VcmzlU8/sJ+ze
Cmxo+oLEXPZ4gDSqg6Ln3WIUSa/OysR+FapvAPFWzrKwq1sr0ybPTh5ltwkuuGVub0X9hmHLevES
aCjVNq1uaV+rmvkG1nFwxcz8dfGUhU9d5W087QPkAVAYoKglXolfMoZuh0mbpkVP8ARV6/br/yeH
YUY4kCxkeYqWUzW4S6B8Z7ONSjC3KVvficsNgc6BUWfLopJOu9rWp2jczWBuPdhjc8p7wIXkzc80
EmDyKuNka1vTvqQ3kzRiLTHoUICAiwZwRDZh5s5fJ12yV7ilEQ89wseEr9DIoeWgMeLrsvD5HdSZ
sDcfTU60ZiK93cx4DzyIzom+cfho0vLdXgK84d0bGf4ySBPUo0n5Vuoj9vPPDMCnR5koo0vknAq1
OTkQpYuas1Jhq8FHy6dscknpHFIV/xzI6nXORVgkXUtIXw6L95q9i5moqN6w+TFzcdunHgd5bn3h
FAhVbggQ6OkASSwm5UvAI4UBMdRbnYl+PASxvQ2pImtz11QITnhgaBJBrxGxs3kYLu3wCAETSDhq
efVblN0+I2YwWJ8yPuB72Q1WshMzzPQaswnGUfwwEFAEhBIWgqB+Lg+MuXFtRsXlrkNiIla7jq0v
h0+tgltbTV+q5A81XwtprsAZyKbbdeaj504eE56Z/h82TZwmWHARmdCBCo4rkPe81HitUSp1ZFSj
S8GxgECcQBS1B6cHuYiOP48Yq1gYh2vWtWivOUli3uGaOAPbPajegOn1PzpD6SgiHYG7zSvvZVTc
pbY818RKWd/jaxqLFnrWeUHKpbNUVX4LqXIvIpBCg0gR2N2I4ZXefbeKDRBkml8GnYFhuZmZX1aI
O1UH9Vtn7a4MkCMCyrtY+qw0/B8GW0BIwmyZd4YJ0omoTpHKTelBPR9MBq5hhMXAjMYuSNqFtTHl
xpZlo0Si+IOiEmyUbD8UsbKthXgxIS/LQfU2IyOfSBSFjx97eHOQqrHX/JRZRd0OknhTplb8FHfq
a3gLK4MFrmOivoq0wfWXZPeONutoOf3NwI08gBxcYCqJzeTSRuHFNYs5wJIDBetbakU4gjXuvYTB
EUNn/Nz9zI4k5NHkuehNTPnO1uCL7dDg6PkYFVXryR19qFXLUj9iMYi2an+MskvVv3cEGUP9ySh/
ScatxLkLX3GiH9QohYPS7EOmOAbeMK46n0XDrKAkNqha+ZuhQQbJnSg9/f83A6E3HXvtaNLAaajk
nkH+WC3Nf2k5NJvCxiEsVBlBNtS+YeH3gVUjIbFwd51ag3dVbUC6Uyx/PVo+NkIsG8X0/rKUZ8gD
20T06tpoIWcoNbQSttGuo7SMA4OVMDB5qcqTj9TGZ1GxOn5F+I4EM1vEeIy7c+4xQXKkYn4m0Ktk
TMXjbNKROIgo5+omixCRh5vDIffUsh5DvEwVgpEqeQFZUzE4E2kBFayUs0QTahjmSZNP66G0ABv2
xB3n4i2aw/ehnU5lrv+C5VZfFbKbUOTEdrKzmK1y1UuSNuabUw+5z7aqE3QkqoHtwPOUYPAh8w+W
cEFaTnOG1fnQdcSCVJJbzabBqsU77BnTMYVF3RqcyGV0buf6xubll5q63DL57rqTpgJpw0mqRuzR
ciuNmI62npW8W7M36/YPaetJna+ySM9FLtiuWDffU3i06/GznfqgzsJLZHRndtwJlpYiNjqoha73
h3OnXQnMdmVqnGojshfMyTNLK14JjF5qGjuTo2EoYVRq556KgcWricX8vMEJMOLAJkuiQn6L1OFj
7Jtv3UqwyrbrSVfXJlEPgtHYFVBieFhFPhz13roVbFROiq8GU2Vd8697Ln4mhY3yJ01w0fTYI1nx
lsR7wY3BPc3U+C9PvpQSEPQ1bp9CyaZh1eYiE3utuhfOd4fDsHZLFin1wVTsyTkY4lYTaiDxt2Ep
LnhBfd3kZy1Fm8BHXQmMWCUiEbbNalMZycrjD1Rb6QWw/pKcgnjxyJgtehMDPRV9KsKS2GIw2lLj
lRzyi+ndLd6Hhul/270ayt9ovs2C3xQAJFt9b7FjwuanufnlLT+UEQu2IHi85vQ2U6ptJWkSS8aP
fJLBlAzsGPgtUlaZttQqU5oES90fAYtugiSy9jW3XZFNTwbIhBUY5sDMrK8kvhoaPSj3I/BoX69w
MKSMx7t03o1cq8NEqHYCRAShpJ7aA1umfMknO4/OtstQ02bV+ogdtomO1U4zcVhBvP5hfcsh7fp7
4rDyXp4RNDc93qXKTV5L/bisNHbpE8xY3YxojjVmvvpjCj9kWXz06sjelfwmQ0g1LiIf4R6mRJvi
kpOWzwyx9lJ2AzMIrUz72tOOo5nCoL3MDbS4tK0PIQFUqb3GiXyPLfhc9rRqObwdsBj1t5eLzX+8
ncly5EiWZX+lJNapKZgVEKmshRnMDDbRONPJDYROOjHPivHr+yCqFl21aOnetEjmIsLDnXQaoPqG
e8+tjPLWVM4Jjg2RcnScFKyCsZeZ4CJ2eyYKA0UDWHojwiuMCGGUDN2HfZQcYzHc0gwO3uxrIc2F
Yd21DLMs1vIWDk83unM6ji593JUZrtrebyPxSpbhxmjqoKIhjgFQeY70JXqKHlo/UN+R3K4epTTp
Nbi64mtiPdhEJy06O6fez/mfiG+jl8DW3fel4FEBd9vh6esUBZX+PuCYq7oRb8fBVgybQGp23O2G
PXwM1rxND/ApuLZJIfEkBF/6EiPEKYx8t3Ss14wPoKSNtYmlXtivW8LbimVG2jscMi29mjThtEki
cnxS5nZD271S4kPe50dyLoyOx0qd1v17OrCENBg/DwOVQh7iTujAyuCDWb7n+Q/bzFOmhSg/rpo+
BMnPT5ya/GZugu4FBsGOTKCPtjIvBVLS2jrHwoCmy8OGjCQf6l0cfdv9uJvJRZigUs3pC+c/aarR
FaX4u0qfxpwSBB0j3o/7kJ7FMab7numAlTkP8F53IsZ255CKRA9EFC9LVxQZLbdjHwq0IWxLjex9
lT31mn50JHx0UV9C8k1W+2QWgucn4JuzbGz1IxJa311APWmfZTbzdRHpamJ5TgaOg2U8geb7pVMK
pQLNBNFBiyb3jVEcSk9gKe8eJwhz3CnN5G0YNzEm6VhwmTEzO+28qqS1+PcERcAB/A6E7cEFkzHM
wHrMhwpjAB6F4wEAIdkm/Vdctk9raaUjOCFZoD82+G88MrZod6INqnvfMJzThPm/BAUg0rOBXFdF
7pHDhecGYKII+d0F7/9whqFz7XiHS1iEMj5XNuIgyCiVax2Lxj7Y6JnpMdu+/REIBlPVnTNDf+ro
BebwGpU3F5LrpOWf9VLure8pvlmdOrpTf1eWsA6xJ2EkHXnj4Gqws0EXZsxHzRaP1jCt0YOXDnNF
3jUQxYyNGZIbBJH/WI4Bl9ZN6tZNaTS05NBq05O5gEfIBvdPTBOb9G8OGcYp0D3YUC/4KIIEoYTq
SDbEE0gT6XjfwqrhPbG5FI/M9ErP3JdG/ZKOczB+VaY8SAxA2HCPjuHxo87moCNcrpTte+8xi1nY
1rxOxFrRkxRWc451gr10wnXah3Ry31KyIxuToJ7184GLbLkn230NKSsnfbnJ1Smz7nR4PVzmW2xN
SqFuwh393P0VVwdr+ZPPxX5gW+HEQBjS4k/al88mD7/A3cCLR6l+1DQoKWijYxA32dwdZo2YK9mf
dIVAS4kvmKr3AJWUiJ9I2ggcazzpPRoaMJj6QAKRhah2yO9U7gQ6y2iyKHYYQK4Vc0qnQpXL1jvl
50PYTCye4xEAkT0cBsvADoYlyMqR5cdbvbwvemaGHSG90Z49F3yEk84lYP6JxhUvsTFpzR0R7rL0
BQ+ha8qAHOajhUeFuOhnb/QO3dDcDfWX2zLJinn1aQ8aeDtDdjSYf0VUtKZ6VHVzA95MN9rvnA4m
iq5vcnO+FXr6a1huLYP6yvjT9i9Z7MCryVYdAmfqwYjrk7LI64prNAoTAlnua/S8WlYHJX1JVkff
EVnmIcWPVyxvBOXIQvtjt3vA14c8WVCHvdqDBbAcxfJvBBoAhML7Je/BPYffKfSTqn0vyeVh+4Y9
OUaPOCTlLYZPemZCH6io2KYNuvs9jVSJBzqpX0f9AbgUgFXWNaiPjOhdzmvDFe2c3yJThx7oj4au
LMr7g53wtfUPSr6Phhod4yMGH+jheB9LRp0F81Dm2Oz8uIoI12PoK+YNyr3CUgy3PzILtl7xYVT4
SlP5pklImvOvNvzTlbqvaJxDFXjd76yeDqKnqNa0R6pUnUUTHO6jdN4Qau3bijU/EcIVZW+VXar2
YZH5o3CeRld8Cuc+n/odi/tN1COMkT9ZaV8g1WzW2NMm+iyRyRp9utNqAUwYsLYgzYZDKlx+DK75
KT+SdhfYQHsotw+N9TPHAtepODrY6ArjxayeAVZC8RMoYUPwjCxrQTvCJEJeSDYJfSjcNdTn6X5d
zw84QbzmbrW5Obq+MznMYrTLeVHuXbIwMAZ+xgY0+mJ8LEjGsyXCIhYQoibZmJXCjL3OeepKbjf3
3szth9W3VDZIUtm5TyAhyF3c20kTgIE5TX/CGlBlD3gjmYg0xJLQ262vIaPbsIyEO2PtkXIds4jM
rWH8SgBl0OvhRW49sqGZ/sJ3CYN0uGrWsX1h0SIoQPNgeOA7DRftPN1NuIJlep/kDwjBkZ+KxmYc
8xrGt3QAhPetMXGL9sxsR+85Hm7LchizCyE19Aryw6tWGNd7hTCvb9l7Gs1OtJx0J+iFR5OTxvkx
Jm9vsV+3IPh33FjufBn0nhx2MFAdz9YtTtZlvffklAykpuzC9nJu03NjeQfwe2e3Y55kfyMH4OFB
f+9RHghzMxCTbnXOA+8U9fHAexUfSBdgQNPdrOGnFBqqjavFnQYTi97DfIn1mBzT9kakgoq6s+RC
byassuPWEDcV1/tJiTv3nKoXB4hHZrxEzDXnQh7R6sviBHDRTwud1dG5ZeVYsBJ17xRffWqnL80s
xMGOje5WTR9FBOdMEECETKL0Bagyp28JBBzT8zC3ximJe+LMAfFyLYQF9C6qdokgYc7tnYaCZZhn
9RrxneCtZTwPGWru/YHREJwgdBxZWhiBPpbP0kM7rDWJv2RteVuiTntAVeeHCynVBpabnZ3W3i7K
dEiJlmuxkmU+0unQrjJc4r6LpAD9ylZ45c7rUHAXuY3fHzbWDHjrRasPeF4VAHBOhM6VxmnSo7ve
AT9GGo7PkS2IBoyj5lOhvGPzXvwy9HDZd/YRtk6yD2Pzh53QZ9+X6bWESs2BH5008OiXEJIiyzuP
rhHgOuqGUwLg66zApyERr+trLOyCHIouZ61Dm2uGQ/RmWwMsQLhEh7//sZMgxxKvRhm6/iregEBP
Z/OR7IbiGV27Q2XfIZ75Siu0APqQzjfQT845UxaaaFHy/tjMwew1skOq8iGjTznii9HcU6zXzs3N
oHEptaR70rcRKzuV7pNASgT97DHBKF37zAj4O7Fm6HGm+6GT0kB5Nbo7zdTEuatjIIjE52wb0ijg
i+kpLJSGWPc2186K1dKZXKCfElDmvutJju71FPHoMuLyhNaE+8ubgrami5iNpQvGmV3e5A124Mni
3pvmhi9qwyh1o3A/2CD5+wZFioG60VuhAMNQN6hu2+zsdGmN06GWTF7IAyOMXPAXHB5ac6r2RTf4
SQzgMV5nc5oLWjVXs3GK8tIJWnB0pAI5Z4l3Ye4hJ1fSPhfIZHkMu/umjCvMvvgnqUdBzyTjDeiw
e1It0+9QmxJqD8M6FHGUXEjtscdFP1f9a+I69QUEo9EnqGZMs8ffypxML4FiSz1h7hAuSN/6pjmW
UQBNDjcQZqO9VXYfXjKAV+XCdVKwkVaUtFvX4cHW2EXeL/0DPzj7rLXbKUna48IDDKETor7hMnhG
9ZTnpX21tR/4JhxiVf2OzHxBASPuO+CblIARm73ecINFcg1hDroumHYWsc/08GvSajiYil4yrsdT
bGUc5XX1kSC1urYiDPSlLY6RU/0ZiX7y0WtDDAqTczeJkyMx+TlhQ3CWYe1K2Ks7WlXGaiLPDqoY
TlxtTwoijghhZsQaq7N4yOIziz2YN2BwiOx7JSgRN2fW09fWq9Gmnz1UUYeFbKVACSr2yjo3iw3b
Htcbm3gbFVZBol0zIYQA1zct2SorhGoQt/kxxiOD7Wu84pPG8ETP0BzbnDmYVa7j9gSz4UgAJH4l
DYsIm/i5mpYNWCdNm0OsL7eIXWUgDfA7hXxXK8XbXS2M1tI826JZUTqDeZia7sU1MbOlRX2D7sfa
oJo0OMeldbHLlw469nFwEG4yYDxUOeO1CvxiU4HRi6xr3mtzUNtMkMwBUiwceHITuEVJuOCsKiz2
rwJA6rJQFTk9kIgJwCk00z27N3CoczwxtdORgSZoyRtUmaEVtm8OBU2gxbY/rkbYpKfZy4pkDfVg
dRtN1Z2RryIYjmQt7uO9HI3+NsTdcENW/GW1aXZcQHNEpXEtWjguxTAnWKlQeSVcWW5+v/AwbNBp
edtiQcbbJXAFvcr9sg1O9CzW184xolQqCNMpJLRq4EOsZJ31dMif2754BdvGZhPbfEPE2t41Rvz3
Mia8Q4xvhNg6MNuJfPX65zrRmjszTv5YmZUcNLylqFoJ/e16GyBbxqCC/CsY7IkMZowrLxnmQ0+O
i2+ICrdp4jx6giWauY4slPeadK2zM6z+u8kH9tGDRphOgPi12JqZTuQa0rGywL8PqizZT6R+UDt5
vL5FL3ZaLr5JbGBcYOAlBFaRoKxHkNLNGkDYECLbbLpEgyvsQkDGj6GDN5ZR3yY9CaBcFwbpftuz
wPFKIIeWMl6smBQ+AupIotOmbz0xIcYlpYOau3xZaMJyBrVQjfisyqg9iOWqF7RrY41UD0oTLmxy
f8zew4ZfQyf9m2lf9s25jqdPt5M5pnHak9ZEvlqs5tClGr/HPqqu7Jqra6r/TNHknkJ9cg71Iu+J
xs5O0gFlS+r0RRAxXJFAsJuBh2+SBZbvwAKOyhgXN9mOR2iQ55mh16VBjBCiDgk77Slm9H30SOFs
awzuNaCejfUb85JLfjrshXD8zoT+JSr9ZEbghd3OqY8LO+oMrVCU2U9IP+wMPnksMQM5Yn5EVGY9
eM3HHBkBczwL8yfMt2iiZ+tj3dmkRrvDiTVCfWzDXbOa16OJq6kvDrqpHGB32onPTNt5Wpn7LnN2
1VR3pKShWudy2UnW54ZJ7xIXPTFX8JiTEVkw1DOLRqAdTrED+6JAtCbTxdtHuQcb3hI4ygHHmFlW
kZMwdduEkLrYqU7rQ3632GC7BIMtVGkd7r/HRphRIFC0yRq4f5Vx+Obighr03ZU1o2USjZeozq+M
Ioet6d0Sz87PjR6ykJybBsMC6R6tBitBvDmTdSrKysVuJbkLInUA00wrIPqdN49kSw5FTVfbuhhE
CEa0pUEbXqFt8qSmjrmHVlB9qFpaV6sip6ZDsRbK+q5xjTVdl8KM+6nyWUAVzOMjAqBFLU5FmLzb
+oDTd03vTMRqF6sM+HisctpJfcRK/eS2pIIuLYDAJRmHM5WFwIG0A7meGeDIOq87FREqbT3qkp1H
v2+VcbzXTOdPHcm3tDV2/HK85cx3DyFJqn5eEL3XsJ7FRfqet+54XpT7iADPxr4Gb9RxPRDrNu9S
Pzj4EFEAeg3/XrG+nN2ayxMnoxXazqbJJnAV0DjwqeCWd92O/i9uvhkoPWT5ClCaIjvoC6xrmagt
mAuyZqaIwzWGQPo1w95aPTVtgUQyzsb7oa/VIc6M567O7GtJpAKIG4Sw8LI1RkLsGO/R5V9BW5sv
YcTmdbQBIPed9RsmlX6sOtzl0xJ512WVYY80D/ZgBHkdmmcblU7K17jUKE+2Fv89cS2zCmbuTWTJ
xStQwmLfwPzFkRbdtAby45ItfDQ1PF2j+6154leUDpQ1EACdijjmlNHY0jbTvjHxb6QKUSRzCyDT
vQskP4EqTM/cDbYiS1MR1wrTHpntKU4B8JPdXB1o90HP0jr6TeGM8JUnsW9de4W3mRcNTQibVrWB
GkMnLfUjP0LEZ4o1uUwSIJGFE/vOFOJ4zXh6gP1iALRuOvOTTZIn2YqfLfZ6fmub2nppXZhshK36
iSHS3Uz58yvTPmJ7mt4Z3QtSBXytQn7W5kNzUiVqCcswXjEFPDXUlbclS042vcMdYPw7Nj/DnlLt
BbU8SW4GOqyq4zuqZ7lfHNQAgLmB5jmy49Vy2AF018GsyK3GTjGDX91KzdHpRXMTVbRgHhsu5gdM
1c9pfhvU5FxVKpVP7V435JhPhXadETHoNutLW4uu0CO6sw2RS3ca5NaVA/SDxiCZkqt0WT7auXfW
NfEeTqj2aDKZJeqrIcF7mXsS0it3hK44r8nX0C0brblIJ4SLCC8O2Lp3qiPtOAj6FnTI/c4gBH0z
ZuZ5mlR2Y9O6bUT4XkNWR4+zWxxYeiN0qs3gCXTOCWo5OGze4DGtIBXvXi4DCvckeh/HsLh48wPJ
hBE6kjUYRTJpIrTTTzPP8K1W4ZwV8XBM3Ny3QGKh87pgFoDjow/vGOCPc5Kbe4Lpv0tN2AeZnAdS
rkqLRY5yzU1vO6zVy/6HeBU8LQlTpgGdb+kg2Ul6lL98fMAhjOZSwFzFOxmO28xsP0bXosGoQkBn
0Yfhzi/cnYeOZjwgfxfOXA8SzVSEvxmkywKzg19qDBhcx64W15atYTllE4xr55i3MycWol7NXZ4c
vfJuxWT44BIlF/gMiFcxzAdYQuQTVUtUtoiY4Foh8M2PRe+u2ojkPe4j8yYRONUiBtjW6nOAdw1C
iTm+1gpTZmIBlylXnaOrT0c3BbxbusUYsJP4VhoDfQQiYKpT3fEzzD163D2yAQSaBCgyGPmg8eAX
nVQXGfZ7M+HbJXzgavVGf1h6O0Xt6yGhSes5EEWoY+s0WZjY1Hw8yoSvaeah7NN9bTyhdkdBggZ2
kzXZb4TibOiFR8Rc4d1aO3uKW2SqJoeMHzsE0w6tBjJwggBoyLY/uJ79bdgtY0zysQ+y8S6lSiT5
dQQGT2R2Tw5xD0wzz5Gp6vcETV7mNS1NQF4hAvDuDSHwwh8ngclBKXAwC5lMU4uikEmsn/A+b4py
JVdl8Q8pR7BLUkRKi4TZO+HGHcfuINHdNaZ1V0/dqxYRGDzU8YNjoU3MIouFM5pdJafxzYW0T/Z4
P0bsU2iCyLXQuwm7VTzu0Upj7y3bS9ejXzGcjgRu56eF4OZHC652Bjt+5A0DWZa0KtNEZLDXGDv6
GWSc6XmcFeyduLoDChkCWThks43JBc8mTvcvsrs8WIbVmefE3P9DI7OAjJ8h2sX6oy7kpcaeiHXO
bzEY+XJR6GKSk9UScD1ySgYV8rIOSrsfzQgp4c0oHx3ytM0XL/hHlacGUB1r8eEcJH7nUVTUEoi1
DabcQX+LI1VJ1NJZ8l6KxzpEmFIlHQGExrMXOmPwd4Dp/7eg1/ULfVU10e9RrLr/+DsHNvpT+Z/q
87/9w46nSM0P/Z92fvzT9bn6j3/nd/7Xf/l/+4v/9ufvP+V5rv/866+vqi/V+qdFgMD/9zhW3fo/
Zbjeqk79KVuOof/5e/4zwlWX/9RRUiJ/cExTsx2HP+0/I1y9f9qm7WmeYxtSg5atEfv6XxGulvdP
TZea7ZmGA/fBlfZf/9ZVbCL/9Zfl/NOUrmZppm5KQ5Pa/1OEK8Zfg4hWRAhRVR6///WX1AxT8/ga
uPI827NMafLrX5+PnPDdv/7S/5FGiYrdheRQwmqA32llsa+HCYwsFUsFlp8LI0U69AZhfKuIUjtG
80oknc7hgJPNcZygyquGN586SnmmP0fdh1nE1oEQR8LuSAaiKd5ISSlYs4Il/oK9n7nYR4v8w0hz
HlWfuD6V4CsX6bPGfaViSPbA12B1oUgDRIneOEJMMSYJkovkYbCKh2nBgIHIHx5o0l/maPwMXaVw
SxP9zXX54QqinwgZSbdnV9Pt+6KgF2AfbW/wHMKsY+7PvNA+TNmLCBUz7ghUd9W/5QVAuHbwfgjK
U6BBKHhUReYOHRILgTvXc2KMXN7RTkIPQQ0bXHLqKK8tDwurVHEwaQCuPaojnR1IG71A5dbd5HG0
mG97txh/8b72HPaFMahVq9nFUjXXrl4ec22+Ok58R0H5SkZPuHJj2WhSBJnqF8wzhsrDvLWZ+viY
UMnH1JnM6gKKwSpFtLUnSlQA7nNbHrIIOl4Y/tYdvENuO17sGriwMEHyKNgvvogZhkJVRjCokJ6z
D9rao4NCF0sS8nU6K8tYiPVi7m8ovPU5NSSwhzJIRsa/GMD8osaxPaz8GEWmmjVjntDgwGw5Xykh
3PlhQF3iJ5iRk1jofqG+kUHUW1uJH3OJ4EFOPduULLN9gO8sjs3KuEh4fLzZJIovUfmVJKmznddM
uRDKCmEAODuZDLHDjNNtLrplZ074skMADIOxHNEovZhFSaOYuCz9Kj1gJsX41ESW5KrZ2wxOBEyu
6wS3uhe0MDdam85uWZuwmYrCiBlxIxEjvEZx67rUfTT6G6f3pjs9Tp+pTx8LJR9lTGnNLDMD57O1
B3Z+/RKwhN8QUGBz2Ts9n4EkMCeSD66BO4FYdBj39HcdBxqVETpsTXmeP5M7lpJZvK3Qzu1cJ/sT
Gt581KOmgV9LdqTQqw42AxJQRFZblZXWXvC337SKRovsznuN7Nn9aHATWxl+eq7DD6bXasvGVX9h
afoWy46ZaJhw+1+w1sudt8p2U3Nq/InY2H2oW/lxRgoDuxLJK4SqU5MgNc8M1CNIHKxmY5Bi4Qt0
v2PuvceJWCMX8aVklXj08O5sZgcauN0SCMKLsy3rJkV2Urt+kzKBdIdoX2jrxh0vpHBnfRf17F8b
m3qGsUdOVsQmxhvFm9M9zw4du6Ee6DpgJmOVUDoEiDYxv1DJgcxxhsB0EP0hqt4xSmPt5OHVcqbi
vhpFsaUMZHWWt0hfgTlUGr1xp0YUzzDzER7mHY4xVA5iqeHJhtUBTwgNj0pAPsSr8/9xWtr4zdGy
FyjPjBaIjji0WoIDcqDLURFpjAu27oY8Kz6rOyDewRRJ1G2sog6oZnCylG61o+M5gNg3yDrKzF3F
MejA/CL+iEzqxpU9hBjT3pUgtrpc/4y9It+lZvENqqX0S/LtEHyihus9YcC0PKWeIDAB/9c2ddpT
7LIdnwbtxmLucWjAjmsxpLpMhtcmfWOMc8jaFM2UEX+bDpPTBl3gwuVPkBlkUnugX4nIUcDOhiLT
YXbQmPBfXedOJztn3yssoApIXYnaJ4AP+WpVZsitwGtE6Dbmpyz9RCCQnwwE++TN9w0Mt8QgDSFl
BVNB0OMvOR6NTr+l094z4bhNguWW3jIf8tRQH7gW3vKMILyBFIbQCwmUNafPPiTpKTSkZIsfvTXx
csK6nawW0UcEpCZLaIbniBJDuz6xGDmX1Oi0BAIQLoIy0GONXzXwaRlJl0BBe3Y0SMY1V5AUySHt
uuuso07vbdq9gyxdYlwTlGO5ik9OHNuBJCGGEwhGmKxN4JjyTa+kOHgVCpuWNDWMqsVxYQS/Rr61
LBLJSgG8pfQr1bWJhHlImLvdWhBlpE3AoZt1kjFc8+QKyzpoYcc2mqkcQMvuNXHebBS41srNNLWm
PJJwc0gIatvDbbug9krQTVvkfSKs7037sRqaH61hi5KohP1drl0Ga6Xse4SbT+J3ZXuzHyFO7VJ1
0GsbT4vd8SB5/X3a//1k5SfNBFykVdBK2/kmQNf7iP1uToM0ax6DUCx3kQztp1Fd3CztTyqdeVwN
SBQ2QFmlGKYsNfMnYLl8A6wL4TJA/KBHYlxgHgxb4NXGs7pnt6cr9HvTzO5bRkdClGLaiuLG6+Ae
ptD8URZ69l7o73GWjD6LNyJN64ekhRrZZCjTzRRSM+nJFD6HrImUryITpsTCzW13ZOgNA4hRzITZ
wJLfTBh6aauGbNXDAl8pjihvYp+Dg1IEgXPIvqHstTNQrBFFhsrtAPaJdyg0Tobe9XymFj04GCPZ
qBTcdV69aHpb7pOSpyCGZRpXZXqCgdggLmPxFCasKaIO6Xw9bnlY9dbdJYXePRiY6wWBMBZZSlGT
knFEX1H0L1YNus6MicuQ8W/TBo8fNiWYqKhvWG00bHNQmc5RRiSzZV+kJ1+osjKRvs0hQ+yRTyCm
jqg1XdAnSCoz+9O0YVm4YU8QBPut0r1MruyCyRLBuJKDEveYg+ULk+YTDNulK0V1L7GZqkp/Y5vs
7bA98NvIrqoHhtAZSAqzKu+Y//YgI/VzmXAGjCHGe5smPmNGtmmtkDPJYgg6oC4AM3XDM9tvC6Ub
PqSPjHPQn6s8ChT93DA691mDbUAlmFHMWR6aeG75gFxjP2G4KifUeWB0sJfnLr45IzmKQe65lASl
kpMGoXRftTcXfW4wjKMbgPJa6Ep34ZJoFzuKmUzQvLWhjhK8IOJjDOd3ahjM2BGKsTpN3hZqoC6a
oTqGZRpAvK22CWxI5Ms/xjA8RdGI9tycX1DKtTtkgAjThvskVYzIDQy7mTb+WjAs7Ux2kkwLazz4
I1o+kmbsHa79+bLwgM2GWk5RIsVutBtgACnv5Wj12gVLpBOYehFdiTc7tzntsrOEqC1ZrOOFZcm+
4NieARXTNVrDIQcOG01ssi0LRAS0O0SbHA80EeLadMjPRmZajhHaIMd1jpDIhP8TZgiyiMG1SvrY
UntROAyLKDpNksF6iQR1zGHpW/gh6LiPkw5XCmPrlm2mfdK7iNFVVT9XHRV83bq44XWB7dIDTdNz
BvtYC8taamBGSKSKxm9W+Cijp2Ef4xYZJq84MgXgAllKODUCBEzjuMudYSFtFqq7CQ3JHTSk4hDy
4dy6sLtFYnXgNHgvOz+JWGd3ffuHJemlrdBnORoOvtT5LJQWBgAGn4yYub/H+AAvdjBrob1JW/tN
E4BE6768t7HR463SKx85GsUGcaxhHix2/lYBX6c6ZSaktRaRldpw8CLMd+DVb6zkXB7ajIEqyVqM
uZASJr7ZMb4STFb2GdA5OgOd460opsC1kpnJ87nkct8QkHKOweMdQsHlz3TaQJJrHVw0sYqazCQr
wc+sidMxJbbKYCFBSIyJWzXGusDm/ovFlAaxahlvJa1C4sjVY7hGpUToW7q8RlhIWgkJZV0mTBKe
IRiyaT9Z+Eqgu0PwQy8NkSwQBqGkOKw49xQ/NLJa/w5dBiPrMkEe4l+VdnQKt9yrrhq2Vtn+pLiA
MS5M2VG6pbezJuPH1tlMywHjsmozgoY4+rJe41yeN4iLebNLbEsmDBG05vMvjVRgINshYTPVTXRx
f0jShVA+xHWIyvB2M4RS60/Bi5OTDm0DPXx1wHSBvcb8Uox2CkZxfljw/UrhvVkp8dtY+LejHpgE
MDOzCn/WOrtt2BAwuuSssRjqsW0llNqwfekFvRlierUMnHZu+rioOgwMpMy1IKQ7ttxXo2G/V4bO
Sc7o7pt6oGPTn+YEcAv70WY7e+Z9Jn7o/j+mJjqm9AdoTZODWZuo0M7NPGHJKy55xcIPBfuFH2d1
dpFPstvkp2RanwQPuzvHc48yjYifZ4xsMIU3JfXs0OZbvRs/XW/5ccPpkCVQh3KkXAxZUNz0FRV4
WdWgf/kPEepbh0Tjzpq6wtw4AlRoM5tcEmQCY73WLZHvoJWeemyoGSnsxyFzw0Na85a14YvomMoj
oMELeB3gV/llq+ELxSPsDRgOS7N57Ch9/EjVtzg2mRIaMe4z7IBZ22PaeTcLh+/GJOdrSPiUY2n/
mcaZr1swaURBLfcG1grfQ6VA0YNriP2xOrIw6rfIZB973RvPeDg2UdcPyDRrYnZLEP9Rij8dbztr
4mE3yRgH1Cx+uXZ8y1NWCGZrcRVl/GkgV4dIobpQ2NZd65KheIs82d9yE6QAo+5tzYGxdZ85DT2/
jFcww4JGwAV8u8OTXu+kjf56wI81gS/sOphupdPSvLWtg5R6dS0PWnZuHdtCWzF9z3FbHZzBuNOV
DZKvVnumbsM97Pru1gzPOmL6RE/F88gDtbOSlFREc/rqpXsnLP2+w40FXbFX4AYFcZB5hDPfkAhT
5nB8xFj/4qrqy0RPt4kbzhRkIJsQB6kGwKy126cW6gzwbPerki1VQf4iFsb/MMdeKWNWywyVgx27
LD/k5G7YoqJlneR6wbvHEQyaL5bp1lcERyVaeHAt81PQZpjGGNhxHaQWHFjQXpj3+VALppZwS0lM
Zvetz6zLOzs/mRoaU6PscU5GITrk6LAs+DPo2fHoE4waCLvDbF7i/rfK+jD1AAZ0WVLdmn+Pkd0n
8D5qG3YYLitT7MhReNdNVrJ9DUE6TZ7FaJlBpMwnYxUm6mRVSBMVocqJceGUCMTUnWKt1smfucip
EHfRNZUs0KpyDTitPZYdMfrkVur75LQQJsuLjn8lWfQr6WP72qVxjBKANMwKrox/cUHwmTM9ao7a
dxSHCby88wxHYZe4InBidhemLvOdZY94sdYPxUngrTKGWg9rang3w0FPOQPbMKu38Vhftbo9swi+
pVVD3lIm37IZekAqEYzNVQxRxiNdw2IOvxsJsyupuNhi4irHP2k57sVMjVdvppIizPvQ9tTiQ8P2
ScFjpRc5dnwCewdloMv/F7Z8CA4BcCcVXifisT5qJ9rpYNhwF6Fsa1jc4y5ZLR7MvQ06vAGID4s6
iB+NQOMzgmieQLzUU5KC5N0iowiPE3pF2wqEhyDc6X46oa6Wluu8ayPtW6UOmLbv8nm4Iqg85sN0
V4zrqW8R5pCrml4qDX9FCR8xKeekaZMKYEqtPKazQKTpffZ5f106pPjNNJ36nG9Z0LYz7iQZtH0r
jlXI6ssR7p+swuqXRPXOotHbVhpDlwL9Yl7DpUC0s61tb4BYh4YmrdKTq2NClmWCOKwz0DgNL/1y
R78YoIjB972ACNUG+eAk06njuIIgI4o9a8rbSAEMBoJKWOqTsbOjyW9jBJcNEWKM1firhVzmbF0w
YZX6o3IlA7m8/J2xZvbjlZ+aZfpT+YD3SgF1Tz+8EfaI0B4q9GyBh1qS28R9HyKc4z13XDjjZqZJ
xDIHJWdp2/wMTW81gfM5ec6nbeP+6z/cPg7+F3PnjWQ7kl7hrTDoYwKZABKAQ+NqWVo7iBKvoLVK
YEtcBjfGDz0cxtChyaAxRr/unq66F0hx/nO+UxT9s+IawkktPiWlOLrw+uIZno6fj5u+5Y0d2eJT
oSqSBSW3Q+sn5yLF3YSiizf0ogWSC3k+0Sd+vB0IJ2K4tsetWH95Ezbu2KSTr8N4H/EscdFaBQaw
SvxKwzZirKMM98pAZVzZTnrL8woUFrOe6hUIA2o+WiN5m9rod1JAhHsj+2Fw/9qbdY9z3vk1bPdk
IL/pRLzh8eUQOcOJaZf8r/YZBGpMJFw9A2dn06KRZ/PMRPDsVaTLw8VdHtXgluyCTKRqyVim1Gxk
bLBmH2KESdMHN9Q2rv7wZKXohX5VDeA0sBpras8Nim+Fg+PK1pxPlpylyzDooXfD28LjJocfg1Cl
IJ0JHzOgo4qSM9veDCGIsQpTVKJpReSRQZgI6PohMmzKJ9cg9zuWLACNTb9kR6g48yTGwx5u9+Sp
1ZLcdMhCO4N/j+NJnGx//E7vZFYUpPWwrEYPFnLUpmrMAJBP/thj++d8nx77KXgBFSN4SW0aN9Np
TV0H+VmcqDguq3lbtCkdTe1rKJJ75VNkNnpeuXMcdRwj9GY2uvw8+APHzxJj5JAVp8DxP3poulTk
fpt1+yKHIDhh/OvR9mqxvJ4q+nHd4pE+hS+7t2hYgfMy5NGpj15qdTGtwNxPTHVXltOzdrXEfvxf
DfRmGxryrRom9DFc4VTK2wzwefZA41hyMKgmMLY2D9XFRWo1EpY5Sj8LkAaY6KKqwDHRi3VgjFSj
NUfeYnhXhvfOj9MQLISMKij8gi1MCsHfurY4Yjj88YmcRC0pQ5xNEJQooy18Bzr7iMU15OezhHcR
dpJvzJqnOQVzN5csSLHs4A6MbJxi+qFQAsRBbT0A28ZWV/W/dc5pcpQUd8UuGMNiOpl6BrE+mATN
54LSHjJWZp0UW+1gzp2ta+im567KBEc8/2cKLQznQ7avRzxclKUc4pRFwCUGeZ81uJJ5yxlzl/ab
h7xwQ8XepYttTUkXAV2KgFKBNNg6OAvyniaCDvzzVBKTS0lRNvWHQqM3Xqh/8Y0ROHRiFIe2KME+
3A0GMCUnDG6SIHkOc2TULCCyzQ+BBv4Gr2MTud6XW0/voaZXLE+D51S9DB1c6tiMSeg48SXv4vu2
t+rtQLErI4biWuBHoTcH8pvHaswhj7d1lF9N9QffMerKMu3OIbugnOBSACPdEzeRI1HJgIhNJHt6
Csik5C3itGWThBjGEOlC3Fed+VOj12O8ZK5dxHcluUZjvkyD+RAx4NRB+dqSzN4MfWoC2w4Xk+Eh
LJvwWFl4EQriYoi2NM82THy6YjzbfBpPdkarT45dgm/nhMb8lPFTZj1uizaprZWO2o9cO9wfXPqq
SlgVYy5Oo+XDHh4DzEEcYhOKCKjqjVP8qEBAmlcYTcAdaAQzhYzvjULdU05xDIrl+3VAqpVK3yBQ
zGsPC/JGKow1cXRNLeNB5jlbBcvJ2kE8oiVim/TOvbfwiPtFXfv0YC6NYvpwkumcs+g4KcEmuNSg
FEM+/8eRFHA9W3eZGA+V5PbPSdTq7T2sWsbVxPVLVd+00Sb2wz/L+jPXvxmM3GYEaupbXEjRXY6O
aM6SPUtg6ypT+aXItBFBzhnTdzvN/5zWwX0TK+gFN2PJ8rCYbqehfOyKlmwRMexNCFAiOhBSR3nB
rxqb+W/mUWSMnnCJOxnQ1F5nl9jjVx27g1flRLtm752uX28bjqZcp63VHpLFFoCa8lhIuZlR1vbW
tDUUn7xhUbEQdCmlY/6tsuk9xoFJzK9knNqX6FMhh5sa4Xc1rATKwLltvOI8cFYH3eUhZE53S6h/
9Lv6mJr5M/V97oNX2A+NszjIZHdXI5KfshjaYZ+3xT5y5xuYEC7CuvsuTd1fm5LsrRNdiwJjX+4x
EBna5H3stoqQHAtLiDWztM4LMsQxp6fGHazXwEEIUfRJblo+DAzmBzVGj0GNdc1vnFu3oleklPal
t/s7Apdq69Oh27XwhCENJ/vwHcU/WrVlgIbIrKFP9Vdk17+lwElD09khD/AU0JvkVdYfrxgoq6Fu
rodnTA13dBMm5Egr/OjMmsRl1t2721bXdMzJwIf6YymynF3gMoZR3cokP6BpkBUKmdo1drNGX5sO
HoH6NWan27ZFqMmJBlaigKidOGQq6/RJF350V2mWGM2OfkDUNrEmr2wEXSyFmlFNCTaVSPecnkMu
bQxgFbG1NHdIai21U1QPMBu1gX0y4yN+jv0P5z1kXF0t41XrMJqAoI3m2c6Mz4mRh+jzP0bgHo3J
OuCatR1GHNTPYUSiL/WxqLI342jVWJ/T3sUC6/XotwOFhTXP68C06+tRKts9GylnOUBHpyIDUVwQ
1q2qeDkb4Q4cPb0ZDY6UI9vbhs3obkhw8XL5siiIurg9kY6oz++r/C+CH/9uyODXytQIbDG6upN6
yHoDJxeJy03V0SDZ1xVnvg5dUhi/RQ+vz5zkQQ3zOspKH/kurS82pl6uVPZzYHbwGcYE5HUOUb6O
wJlZSn5btTFs42ySuPyx/Ziubm8FGVMgH0vto/C2vqC+ivaQcYuETGqXTlEaFTJ+yorI33oewdlZ
Tvrpc34XYO6E8LG6Icr3Q/w54HpCg8E8HJfJq0RaX40WoW/s82vWFXclQ/Mb9/u+SoBptA2xIo7b
FzBuBU++k++cBGQin+LRjq1D5/gL5IzfhL3KAJa2yAmQKbzUPER4WA82g/q+JyFbB0CyPA+zVvAk
HO/Vgc8oGhL4jUxumZ/hsQ/zh84xb/KG1aTR44k1v6E5Gzc0cu1noUbnouziSnn5bc53uo1FQw/N
GL7VpEzQ4YEY+cbRdsKbnFKYnbOQxC2k3zhEAunJso+CJ7iBrlAHKVn9NPvk3XFJs7GljEsANyt/
7LKWPKtE/vixSp7/WEoYxv3MG64ufkSGQ0F/r9yPcIRqFluMCCgv+y5ifKNeTcxcjKT8CxE/4tOg
R8aPeMz6quX9xsvDpPToZPaxgDIMWFTvk+yBccWr32FhijSSm7twjx3Ux00tFEBEQ3LZKRBroxyY
bsA0iRsyxyR26QwuVyq3TKLNHYv+QQjrIlvd3udR9Me/b6JbPxyeoO6jMabJB+/CsB5oNDbiOFjN
rfL32rk3HIP7C8+oJUhngyVi4xrM18HDkNlqxNCQ6YEdxT63B2AJeUcMjGMIkSix85z0bYrIWXN5
19QDzpAFC/dW+aCgA+o1O+CxVhY/YBPrt31vIi9JMrbFZB6RGImmwczm0lrVDBgDiwai+uBp473x
WScaplZrCtzB87XRPSXW8V08cthLBQAOXDLcbaPfeJw/ugAnyehZH0rm/UW5EL3isPgcepKDs26Y
Gs04JVBEWqL1EfUeNAfN9Tf9KPGBhphLbGCLYkJJCqiy3nyejNbOXqKGi2jsj9S7VW5L5xD9I161
MWBwMwilvIV6t1VjmMyjC+IsdEe9W+Wx95Aq2uSkvNs2dpCMK9reo2naAYLBhchRLLFryAA2dP5y
KJH0Ij3tAkXpRGrQVVpGwUWyd1HFAmgJZcBkNJ2VVXT2OMXgmSZ523B3Dmhz5VqkOXVRw0RzysZO
uHi6tdp52XuauksFrpXs+xTISWAw3oZ5uDYJMBPXdQ4RmhmAXjAMkZyerISGE36+PAN65pffTdgD
3OEky0kHj3nC6cQuTGc9++Zjqzhlt4OxHeISDbehMqwChr1Kc/Q803Hyk6dKfKiaGXjWGc+k4ywK
z9RWT2A1oyQqt/hTEDkIAHU/LU7psceCGI0crKpaY9fNm3JTd8juCojkwfCajklldgzSSu2lZqru
7BlhsqokHfxfC3ti3c902LR7LoPywFboEB81G5VubDukTOK+73A7Nk3KllO0S/3oDMLDJ5VEnwnc
PL83aSYM553AGJ41hthrYbTo89XBGItvrclOEgCgndMG6NX24LAjh5E4cTuoB36KPxabjZUtzggb
5TFKuFzTlPjt50tBqD1ALlgMRcPUoifbBGYQVltBFWW3zB7TCGu4zQnYXVBwHscNxX0uxIkQ2OJ1
hGG6qvAj7GJNsN7Fxbsx0j+dEuS/ZzpIh/ormHkmdTkD99W4mDpHXHU63RN+4EB+jjR9rUv9WEUE
JfatP9RuecyxxEl2p2JOqnWSUWg9Lz6ELgcRgjqf33qF+4OhR++K4BXqKZ8aSTavSnGSYi3e1f2x
a1riZxLJ2BrmgQGdX+Gg0YpfLbydJC1Edd6TLeVUpCOONz2vZGKg/+cps2cXvaEH01UtA/Kwcqkl
Jy2Zu6w59fTll2IdiWy6gujTJAn1ZS6M7xlG/da1OHlF+MYmBvzcKo0bvoL6bAIf5knzIz57wKCn
KQVCMwjW5IIkRVsHn/G8TspuvI4MynBuMpxN8+krDPTr4HbDlsjaIaqqnsZlXMJamjiZtaZGIbNg
V3aiWjHJIzxQ3jcAotDvytPsEATSxNxW04BRhz4OQPAly5Qm/QZDe5hUu2U6FMLHal8jdoONF4Bg
1BZU4/xaUtxhV4/OjACchmRjkfSk5ilIFxIiU0wrzgxkePUW5kw5s6rBAzAnh8ThUlMVOGdCYn2E
mD99JjcbCr8pv+vJxfkh56o2UxR6kvCrRpoQwfVW2wc/aNvHsn7WlXGJqCqE/jZvK/xkYXVLI6yz
743+F82q3s5BhRpscdBOQfvBZf3JG0ofG38kkV+hFOH4qBmLDNXM0cVjep6kE19OyhUiit4kxIaz
m7HjY3d3TESajhputrG5O9dGTjbkRWQBbEqTgzUdFB2G6tg54o84uftiNjmOhTMPKbBtNHzvoVUN
KJv4nKQu3C721i21oS1KoMs6tasj49AkjU+2H4FS4a2Kwup+7CoGVAKlh5sCCkuZ3JHgnXaCcd86
dpkKWkwhyWZRw710/jJXzTamHxbbatqS4ZMb1GJC7NsYU8VDkpAHMm2B1dXYgUT1KZYjV+nHfM0Y
/faxK++HeGxQMHoElGg6CxYgUdbntJ+vYWPl66nP3JMTOaSZp+yhlo7aePX8GUvszFERbc00v0R6
dG7wGNpFQfQ/Mx/H3h8vzFGP+Cq7Va/ofiRmyRiLXopZwm1kqxvWLgvfZHCuDrpx23bmKbW7c1hy
fMBRsYwpk2HriQDTCfcrNzd4KpZXyBYoaoaTYsmMYvA57kuASR1oCE0JjlGezTB7rKrwd+rx+Zb5
ILeJoPoqIKfc8cV6gRw/cGl9G0bzaZOIXZsFoKYwbZjqWOWnielL25G1lWGFM9D501ppB7hUtnQV
ZvdtUMT7hocoZb9Hybevrv4tbURUjrwCWY7m0ryspx0xwKUGj8DiHPkgl+rT4OjyNsiIhSiPLz8p
MbPnD9MA1sbP4JQmX9puBXtU/FS1+EI5r65ZN4aNpWg8dqKXmIZVuutuzAH0da5oY81EsJOJsm8k
YxWIV7E4j+bAqY08yhaTw4eT6w0T3IFgLsm+0UJYDgDQdipd+6zGhCkxdiu7YedV1bMkJIs933ns
ISe7S7Ee5kzGsRZ9S6nA5tL3zYn8jPKr4mYgnY1M2VX7aCGCSAz0IuU78ARIuBRAcFYpC/7cfRPz
bTKCRiMiqrSPVHuupYHtjR9yE3iEDRkOsPv6aYsjgqkuqn24S6jnYpjb7xM1peee3W+wMdMFHdmM
CngCdx/wStrkz2a8sCZHyI1jk/4vu89hFDdkwNDhC+sgFVbyAZbAyh4L4OJ2+FxQfanUyQnKaj/Q
9kFywszx0FVbw5vFJSnIWSjIL43HvxXHDlc/S970iQUwysPs2Vnvqs5ODh5grF/fACuIN+YQQws7
OFUc3lxFy/y+Vt0j0m3xKgU6Mi5L4EDtkbjJI2ZH7P0BBQOZeuUJID+XzpDk9J0bEq6krWoF1yo6
anfJPydXLmeGvcnM0T3gkjE5H4zXpHJ56iNuiZJBnVjyEnmev46xOvFbMCmHfof7kil0l14o4aCJ
2Bg2TE1uDcl8TdgxOGCGLV6POJ4VhyBMvpJ5INnf2hRngyuNEgFPNsVQL6vNTLPDMaYVFrWb/b6I
aGvquGeQYCP23tq1BpTDZaFPEo6qzJJUo+nSa7Anux64Ul1Sko3FbI6oHXKnirypo6G+TCwfpj51
FvwVrt74NpahlvuZNiVnsBm/AkNe7tK5+aU4KBlFtAFsBMHDjz8RSMdz1Dxk6M5OG6kdTbMejFP3
EArb2ho927gdhPj8VOLvTf/sTZFDpta7cyt5nWrNsy3s+jIvWSnnSo3XXb0AEGclLKy03KuxM/Tb
KqTlDtDcgqF6zrwRLAdnNDZcmba7YbFKxNRcph3fQgSiFd0b/kDtcKmU46atmNN2ira/CdbOSMHE
toehHur3IZ4fsxKqlSOwewP9WAkDsHnHnp5wG9u7ws63mGtXbZUH12XMShJxrbCLzDPHbr1sZ6VR
EPJdppGOT5hBJNAex+LeYf/emEjQjB7ic+BHxk2Ba+9gQQegcO6rAy+1cZTuAAYEyZowJOKW7QLv
cbp5YwNc0oyPoWOAkCvMg9EM97nv/i5/I0sSfUiH/o+WkHXC0pOnSI4v/ow7ZI7DTQevYD9nbBj0
Bm1xL+KbTNk0PAgLpfUHK+28L7TGMON+JoIjAnp1cWT6iInOzjo6FXAFeZF/gz6+zlIKBoLAwlvP
6FE1a9nM8HTj4U0kFRzZFGs8T+raDOBOlxNtiLk9rVKSUotSRn3dZF3JYzaWxyCDAKthMvicp7ba
hbilV31gvsRau6t6ISqHkP+sqeKmCpRgN0jelriC5uUBFhqF/RTEOFznMKRIz5Zn1PUSR6i00BYc
oC95zPmyvalgA25wegTs+KeUYI/tqcewMQnXqJupYzgQJHXPTJuyNsylB7wf/HK5rHalbYpNbXh7
Ds4uLsrsJxa0SkFZ6rS9sx1C+PWsFz7fYfQAQEE5cVeEKoyd6QrQeIO5t5IOTnbFQlEnhwqv4joO
+3E1FMwmOJezQNRUN5otpQW9PLi1c0oc6uiI34NwaoinAWLgiZDZrhm6R0dTXUFwsttZzsR3QjKA
PGSyb0Gp4ME6hFzg5pY+QzXR2dtA+KTezvhOoVAfaxlSsFg098SWO4f+EAMVGdK8ySjP8z9lQPd3
ZQxsAiJvT21ATrpgPjlgtdh18qZM3fDC43sP2lFyj1fA1idK3MZCHqqeCTKzhe+Abs4td3G6OZSq
aUjHT5QmBCRGC5ixQ8Fw5HPZ6JQX7oLZ3nRYrWsmMt+JC98r/+i6TO6dsNjPvXHf8w1usH3O4MCC
acO7LpV3iDNutm4Ly9KDLBL6OR0XKsA5kh9jCw9Z4x7zYKhu+nyAlgyzZB9aIPX46Xe+KsGF5tkD
m1i2rdRAGrM6qrk6RbSHdDp5a6SAJe95bGX1xGQeaXelExNQUda9dDGXEpwRE3uJ3pVMTcoeE1nl
yHthl0QQhhfJ0Pu1xzPl+v3VmhihLgdppHf12i/2gLk5ar+/2ENLGbNF4wPzCjqoWnPcBiazl9Fi
h1P1O/eMHzOrqmPt4pQ15XNQMISOczg7aTlv/L5nEh3hMmAT4URgk4f38lkRSS4hlYXYB7WJrZgL
5GWsmEQxuzNOVpHCK3R8ApdNvq7qI/c6wY80/mB4xhAG0XXyEE2RhAp4DHKSpFugVo+Wc1fBqshc
xN1JPln4Z1bk0Cj67TgZLoEdTlVNgemxw7y0WHxGL71rcB6vJSU8FAZtuBSwMnXYLsNk/OjShrXU
wsGFz3dlMGoLLMO+S0idHrWkYykNLBaqon00i/61cb7TiDQ+IrSxK7PPlGYHdIt6X6XtJfb95hRD
jcm7cLqSev4SZnoJStCz3BS+cq/i8TGgnbR6gVNWNRJTloN0RKuZU7ZNsmpkMCSu8HRB2+dKvvcD
btkAS7wqLYe15KOMYDemJA1w72G47QB44dImaFpSk6HqjYXiv6s6eW7m594iUGIEwIXh/4+dl+9I
etwIU2BYL7w/ydhHFLdwjZ5nbDARQCzoBM1ZjYy+GMADISl/jAkIsG1SC+cgGKLmznIDhxjKZmZP
m1gHt5Nl0W0C8BnUIqcleWANDJglYq5ne7YaypICURnschl39RgyIpbMXsxPsl/yRpZmVDZSAFPG
wzciFiXpkAizhblbl80n829qyGgBnzN1Pxb50Rvmka0EabenNGI2AuwkRvROA5YZ2RKyk0sshs2W
LeXME1bdIp6+KEu9SSlvY49uyLxOH1NFHcfEO7ZvU4ai4jUciWAFMdckSlMl3Us0VxDmHGF4bfyJ
qUfQjvrKxSHi2hrH6uoGpgePLa/3Oi6HjcPGHTj5sUZl2JRhckgxieux5alO3WLroFNuutmPDtzP
ChpaF3UMAypWse7GyDmQCZP2Mt8jYZgHVryvLYhlnnDhh4aM48TQSl54gyopxadbjCjIM9Z3UiN6
3y4Shz93+S6cLIeaDBbTMpMY++yljZa8M52itAZyFaY0z/lSGa3BBhTN1RgxJKuB+6yEA8GgMIpr
nKKcpzYUvbF2uIxCYsC2gBBWzz9BYwkulS0zWt/cU4V4a2ewCXVsNlcwkmE0zeykZH2mYJtHVHsG
y/vhNWKlxqI6EKVf5YYMz5Ymt1SInnK5hUMYf4HRs/ZtH6MGOLToklLu13aFnGyJ4iYMSsYTKT6p
3r2U2irPVsIQdwhG5kz1fgAcsKV4hdIMv1lCrdOOuSZvkx7IO1fJr2fgRxx6J704cw38lEd1JGXb
Ne5rLWER1KqOd5R2cbNreXCSJHkB5MzFR8eP7Cn8Ce79rqfZKdNWvgXRiJqpKGmtoGW2IEGsW4HA
tF6CP2Ne5VCXOD3Y5aNX01bgzPmPw0NKmVW2KYTPte92mkR2FxrkAgKJoUwkGxkTEzdHh/uM/9Ea
2Y3vR2rFUsC0pH8RqrnTNAqfQpfEQGhW33ZMqCQJ3MfAqKl7TWHXjTRy+JBEtjowiGmE7Oq2hz13
MiE4snuPI0rBVLO92GbOJ2boFEk/zK/uj+1Uu4ZeV6gybbvnOF7OdnBlG5tpyzvRgHibZVO9ZC0w
8prmxYews+USV7NolDtkyeZUUdebCq7q2EQxG/spsnoPRLx29Lu1tAv5NbpqVOJi7yYtDpljbHRR
+KfC+DHhgHEUZRbtpkPxMEKm8Pqa4zyQcWKRw11vAUgpJrolcRzlDF2fzBnakHufQ37cBCCaEmM8
JgFfsfTLbawXzATTgy0djcWhS0aDrQsOQKDL6RIOzAMLX5tEFU2G+T3dhSYEmimEBiKMZMdglf2q
XdLORMwOflDsojQ/IIl0l4zp7EFOwXeYqDV+KYaqlv6BvKFWxTxizbVwiyu9uNspR1qZLu2HadlS
uzsDj2ZOdm0cekMBSUECH4hyebV5lUJfOYA/h018V1W4bk1UKnDW7pIjiZCP+/KujvOr3Xm4AqDc
4WJw97J8zBNz2kyKznCsYoS4OEMtDdG68aMLdzROqCEolq6yKUo1ywObVL3+v40s/3Ni+d/2f8qb
z/xP+1dw+b+DzH+PLv/3X/7/yDVLV/xvwebHP80Q/8e//3Oq+a9/4++xZmn9zTSX2LJwhGKAJb1/
xJqF9zdPeGL5Oy4XOM8m8PyPWLP6myBIYPuejQ1IiiXxzI35r1iz/JtkjGr6nvLByLhK/es/Et13
f08r86H9PeH9X3/9Lyz6d5ioO2LKFke+/xlrlvwIpkdFm5A+jFbhLH//n2LNfdcXM2H3eu36196W
HZkJ5iGeJwAXluRgs+jcu1Wxkjn0gAqeMmLcwaHliRJV4FAlCw322wiyD9T0XC/ZxuaHXmY6q2Pa
lbPFRj9gU5kXdk5ErsublvxrEhZwZ+hIHjkzNPGDSoEq+xdyw/taDvoYA0TtQi7WvgUggYTIymjU
o59wxvcKFgg8BYRoZ2PdQmzPbbCTUfoxa2IsAgIQVcoa4kTwx+mSZ67A/TYK8kO+lA8DkQDLE3iE
0rz54MwmLCx9E2j2tgYr1di7hJwrhtnabB7QFPM13ebzWrJ6GyP2Y2NIn7LCnLcqtB3+qKqADND5
mgQSOAU0LwVr1HM4oRexe7YVN9aSa3Nt72hWgIfkcgajMsHdGoGFWYSJR0bSCcoRkBkAoemMd7E1
UDFy0XAi/lNW9W1juFC5ZNwicFEn6RXRR8C+uY17huFzr4Fz49xa4yYC8WFT8aooggrV2LPnGjEH
5PpPk04GJUr9AXpahjx1Alt7IpL96usXIxY3Lf5guEc/Kf/gwgr6ZGOB+ZGqj6wm2FjapDW6NDvN
tUFbqC1/8yEgl513W92xkY52cMO8RayWS1iuGtjmIF5G43F0iBH0NvFGm4PWSnBnUhVnkL4jRO+T
Gcut8queOKY3sDxZVZGPBq5rSPd2DvjSbWwYJItncQE65sEnrsq6Kx47HIArq835wGPqI2ly7Ee8
a4BwQ2e6VsMvNvlDNkQv/QAdhU8Lr264ssFU4KhGLxjrfNsa86fJ/8MU+ZBYg/QYB8PjJMebCvmM
IQEQsSxBT5nfk2To0FToTmHnuhnjX3xGF7ayD6MzfvAfwNXNtjzK9TosR24rDca7jKK7I7saKgQM
h3VFdykzS2BzFvqS4V27waYaZqNCn4+vJ+vm1ooOgPmFjDx1wq2XYOLifujDGY3HiypC7sDeDRSE
N2eM+H5lfhtzDSVmAXqkAXhjMaZyg+FIM/AvNJkjNvU1FxF2wOVXRkF9aEz2ezHsG9HdKMt9bIR7
7OQvVOAvlU63ReY805tLor29tYxPpab9GI6AkB0Sv9F4P+mT06PJOe2DKyoGrQERlu7QJ9kViAGY
t2eb+D0f3nkq6oeujo/9cMkDJhr5zLE1KBpJBlJdm1g8hUod04AOnyj8S+eXb3UTPvBVr+W7q6ov
vF68Gh6pegt8tOXFb2FLo2HFVt6e+xDXmDkEH54NL4w8FbiEM6dczt2Uy5Y9xhOrHj/L1jp2U09u
Da9lQ3rGZIdUzacxiG+HvjUqckAOMxGoWJJ8R91VpTz6xnyoAg42ojupkIfRMvtLlBv3zYjLwE3d
szTTF0qyERuwDEYZlDMZMdSnp+c9pyxPQ5ddZZIwAfSXrwMFKIxX2+4tTvBJLD4VDNYcOClWGexH
ZF/6nPshYeiStqvxvhHWtMJtyqTfl8fGkZhJF/NupPVrY083nHfJf5vccyZsdSR0vzTm+4zrOkGq
9KlWGW1KZfJDL5Psku8eihnx2qufpzcuMx8+Au8OmCHFbzP/YBQ99DOM7Yx6CD9Fg+tZ+GXnPhVl
8YpfgUubHm9hMcHLF8xWKuUMC8jow4LQsnLbhFGxdwhbsU+apN25ZUhHQH5qZbyMH5iNLkFM4grX
oE7vmTOQaet/LARdzoCoJulkUeSGR5SJMZ0KXJRXLTzU0E/k1hJM2bzsa7HPbjClxFu0LMJY7r32
vsLlDzN8Gq1fvwXSep04zxOHCq+mhdapO4KiRrXvl5/Bo7TdNXhtuxpabSfuB486Q4qQt6yoRGI1
0yyX2xlHelxcH7BXsfPxJpUICSpbqnxyBoSjjXO+/Z5mRmF5TYZ+GOlUd+bXoaLJAQYtNakpuSwc
mq/T7AJgbTW/Kb1TsXyubeOjmV9945pl+icI1dUm9W70BPNncXTrvkNdVZ9x7iPPAZlX3fxWkoLf
ZDNupYHxUg/vtYyfvXT6HO1JbOzIvo9ZmDkE4jVRHotOifVDW/4rB1jwxPTDg8LdOG14Bmrx5EwO
PJuk+EHT8OE+LKiRql8yXKzMneIK6yLWc99ZBdYS8SM8TUabaY05YqhMfALA/tvQWb8gWrftWGIR
AtG2+gtXu/TaTZQlKutloIavC1oHDi5TPuUW93QCvwyqQzZEpdyOoXc3VSNe11iSsYF21jnEUOIw
fscFZWxb5XVcqX88g+YT5P9IxrQBgf7i7YWFpIpNlLK3WX3GraKFsg8wmBfV+Ja5fnbn4CjRM5hy
Mdq1DfxpA5N4dPp5ZfdHCpDmnSH0XQJVFbZE5KwbOB0uLmUGk9PaS+q3uK24GfnuhxT1oxiyZx3E
h9nXNK0M0qPe4KSLJZydhC0nd5b6MYNzMGX7PGAXtONabfsaSoYNv9MUY7PXhBTB3RYg3Li1DibT
VTHIaNNne68KWH3YOdc2kS0u9ZdWurBQWqPY2NvU0WI3DdQvVwyZCdatc6luBow4lBXJXxdfpelW
rxr3kgwRZINMXQzpPhREXLhifmceIcu6NXdYSwU9lNgpfSP4Mo2KF1gLf+NwMqAq0DtQG5mwgWKF
T0mIe00tqGlBiEmbhzasOXNMKGZ5MpzNkvFL5ANc1f62DicMBzOnApjRmEaWHTN4MoaAEEfTvRoa
N+NUxkA+k0VttbK9YRbkXyLYXlYOGCApTXbTvoSmSQom6c2HBC45LaxvnIfSlaojsS2G7CTEwJmv
0S7OZPK9dbGNPJZcdrx+bZUj+2BZky9hH/eXs6a27KtB34YbgxrJgIiUYfdNUf28xmYdCAOfVxZ8
40T6w7ZPJEhse4GDLEUW20EMvoHAzHx2WkUqPNCQG++aPGLPqX1Uw8D1t6JpjHPSUFhfm9bBbKqN
a+Yprl8WMRhf62bwqfMe9q05fUUOXz4RjuW/BjHiWAUVBP1pOHqBeJiyakcBQblyQpzFIfgQzpBI
eTim6rlEUcuaR4owgg2+0Hdw0VTX/qYhNdhN8KLD/DuMsOZiiGac++QsD5eRUUI9OdGHK+704Fo7
Q0MQcsvmnlP1sSoQtibt/CSxj+ezumtzmsTQXLZJ5aPYsRMWCV+LMJPskFvqOKXImwWaIMTRJUMP
Vq6wlrRUob79SLxElHz7lfPMk88M0WkW/kN1/58knVd34koaRX+R1lIu6ZUMBozB4PCi5dTKWSWp
9Otn687b3HF3G2NU9YVz9oFq+1rl+DWBECFwN5pTl+VfevGfhajQZrYjIhOTYlVxZkVx/1qHKeMQ
1hiqLsNV6j3q0f1BwkzWC1Klntv0kNgGQRNIBqJ4+MLoX6AN785+W1u7fOzKlUnE2lhP10mpAfk4
2x+Sru1F4eT/kqA6dSIj+tepFTINko76Bl5t9DDmBETyDT5FwHHJ5buyC3Iu/MbkBOhGlAU51y5+
dkaQCYj+RhkoNHXmHKYNzbUIxYbdZ4AmHGBe0eboHysdqSHmyJZ0waUSHntwpOQsdGG4YAbftmP5
k0wB9QsxLs2vQsmENp8CoGN+4DIogvYqEAPWBUP5vupp5zNrReAw05sOxog+2Mm2DC325H714ie6
xx2SFgjMmmKnwo+kwuvvWSESN42Dox0mDAumWjFXwfsRExFJHb+BxaAhdcDNk7b5qcbRBM+4oiYs
IaiPjLUVm3dCSOdjlpI5AlyAjpIsAHgOrlH8jUAWqsE6jR0WBhBJP85Y1EsDZSWHs7jSg2oIw49Y
srSNzK3foip3/mBspEvodeLnR08AcXFT8CgTjl4wG/If8hlKGw3+oFmOS7dO7Td0yqRPkU3gQqb1
TTxplEqkrAsr3WsM+/q1o/hvrZx/wIUTY0bwYhspjsUbx14/WLJ9THxse3n1h0GEWJJeI5ZefQQx
1vjM0ra9mib61UlneTRsVSNAX2BNWyR2GayrtTPAl6gdRuoTpUCVFLBC2WL5Gt2hkegMepwP3QXi
7hTFTUujz6pBp66y2bc8JDfVGq+TnjBcbJUHz4OyTrzrgxVzkTVq7cl225tGdDDbnYiblPSdqTyH
0YB164qpubyVnQWeL20PuAwJ584xgGKYJ4MUAYGJbheNy0WvGBEjoPxtkaQrrMCID5EVm6b+PHLH
EidIiGFiIlNxEzwqhB/R95A+EpSedxSi5r7XB/dgZ+OHTiQ1S2VbbHCQcKHM3YcRaEgnONspvolU
zeSujsJmN0Xsg4HcPyWzRacsdXEAK/ncyPIWoFSIRFnuQ1PdlF6SzJKQJKVwP6DuLp9MSOEAk2I8
b2PNyF+6267XrowhkpOo6V+nungyiFmrI59WjxhlaAuHUg2PyMsYrVbMInTE7YuhRz1m+GBV7QG8
GGoOinFMMzQNnMlaK/YyrBHBUUrUdnlw+XQtESKX3NurMucW9B2T6DcW1QzoUUebccaW2cLb6jj6
Im/vEVnIUQU9vAfwO8E3MxkMOvMEkRkjYC8OMlbk9ciWpA40HkyS1Xlc9Ivq02uQORtqfBsV9Kap
Y0hNuYXwQsuw1nqVt4zkcMJDiCTJo493rezQIADHVzSuAlvDtT9aJ69Ae5NyuqRO+1rkWNeRhVbI
akokTQh/epMIcg2lHlGO40I6TIF1w9qVXMtLw+/dNcqyR2huqthBfs1ib6lYiiwgvCQLRtmDh1JT
ZqgpScpDgM6KEd3BtKOnxZ89g0ICAXt0Im+qQlBqdUqDeoGr29MbH5Mrk/rWqzC45+V7LugsPbwY
61IQJqv6O6LMEcxtRuWZI/GNEnuZ8rqEQc/kmBbqpR6vt0tuHQYHMBS0sRojUPe9GRGdzG45lkfY
VBuLyGVjidR6XOkT+C3kUdiMYc8MMFF2MSODxFf2QvfLg9ZRdNpj8TKmxh/Ss3RVqRFMbbxJg4x4
Dhd0VhZaJrdQ88Sq+UKKWt+I93ysoAfxeACEVuvKRI4MTrdlmgTeNpnjjd0PrI5kizuHvH64fk9U
K77EJkOU4DnlGfJAtit7sONZZc6ZMmCWsggHwwLYBntFqIcol4OfxCFiMMOWb1vU2JlJSIuMLrYu
Xv8bSnTgGrI6Ru8I4I5WR9sVsrqN0oK+AqQhgXyTJ9E6m1xAmNlI4JfgW8bGrHfjF+FW5mHqkhez
Kf/EdBSMgTlqoYA4wOudHvGTDNKnXiLGZ8jlV8jSMgQE6Jm7ndm1DytWSFIzmeJKOER++hdFw+yz
wC/Q6GJXthFDimhC++yHX7p37INkXFZvnZ9E3Er+3Ui7H2VgZJt4/heEO24anGqt9LA1I2NZRIga
GMLoJc4fECF8yFgMOC5KT1ZGEC1euHt55I3gTRKprTfGj66yby/TUMno+m/qRzimsW36FPGcaaTz
GDzTjUzBwZeY2jm+UCGgysKrbWv8LeFghi0SzipJfJ/0HRZIDjuuokFqOAWf7DbQwZtXr8w+rdr+
sNIXxNVvFOmCtNbmF4TEHRkvfEczvoO6biyHgyIf/6BCvAtqwkWK0GLR1bdIus8g5f91pv49sBFy
5u8cR8WPSehSUZBHZVkjO56QcGt221bn/NihSaWkv07kkEii/OKSUj4pgl1Z66DMXX2ROAgkMaGC
2GpvnkXYT0Mi8H9/TmERamzjXed8B9fobQodFIYPNW6RyHA3DhQxAMzYDXn2zktouEotYxqbFfna
ShBB4uFg3AnRqcPYM9un4h4iU5PwcSABbt3aqyqS5hFVjSSNZZqBdkHIxUokbZF0uK0ArXB1rvqy
ftRxtyVOE9mtQbprzAee2tDYdOH0EbPaZznnrEX5VgcQ7EIbtVQ+vKQm/mOhE5Y91bckC7+xE31W
jvU81ACKWtnSzA/tSue80+j2kENU5RbcyTxgxWXY/uiFydPVh+asAP2JaS1U6N2mwbjhGxLLvqff
1fCABDpTuRE+zcrsEcjqk/fkwekMzJ++bT9rIm8XzSQgpAR08JmEzqIYrhUqooxzwoPp4oBQ8pu0
7xQULIkTdo0wSFjHhglL2EKjYfkD7Zd3tx5w/ebhmWAhnenkhJ6RMf+mmr/uaPp3EDTIG1BpddUu
0outVwsfFbnOVFg627JPAH370CxMpipOYP8b+D0gdoEg0/FemwmE2vwetfY97xqHjRTYgipu39nP
cl+UIJqbofxovORDqK+pG96lg5hB8iTlxMfFMYI4jQn0ELmvpZ6QuO4Zh1FzmQiaHfOykKsTvF2c
FiS5lexxrcjHh5l/1W1/CBlXBFPJDRXxy1AAwczR+ga4loG44wjuzd1gsNmmqhoRY5FHG4IuwckF
BNok7rspXrJifCeFBTkjR4H09OfK8Lu9sDqQ0fiTndQ/TBb5844/EOwT5B+dHW68gB7bShBaWdTK
ShP1gpUo+9wOlJzERSGOqO3idcH1vhQEs/ap7RABn3bwTsl36wjzltEvSvKHbHmxPZSDJcGX6dzC
42mHf8hgehjXRvukSZiEQeYxRp51eWUJr5B4DRQ69mVK9HDDEIZZI4OLqmdbUHfdl4ZQIYN0eUCc
vB4mfNleRuyzKuRvMjI0qlzEDvCD4mVZ6Z926d5FCVcUixieQuRtnTlnH4yAihwvfs6gnwxDetID
i/SE3mvWTTqerUDh1A+M19ybS70yeNF7fv1kuZzVmDpkvbM/aSEyhtcxZc5i1gZcBUTuPTbyciap
lQNQmaFnDelRQ9EtbHUHqiWAE1tp2s5rtZDK6MwCs4beltQbPlCrcfIguRjqzY0N0mfIUWH5qmEn
kjkUjZmbIuxnoI4xZJ4CV0wCsrCCPhHYX5mPZsTmwFpSBn8gtf4KLZiW46TdO4d9SGVhRAw8YfHa
B2q4KFnLkVywXH8Z24Z62SXuQIJOoq5O95ycD8YVtWfLwyRZkoeJXS1ThGqVQPMTE7OzlWVMdeoA
da/sb9Qq/tKpe4R0PRZc0QNWjScynFz2savI8ned6/xZIcHEaZtBosrpFb2I5DtTFbtkxFxb9ZTO
bU38jBWVQCnpZAoDI0zp4I3ow/qhNySapS3vfRDU05Or/cZ1uC1MkDBDxxTABLsDNsBd+V526fzu
G7/+smaphR+DNjwqBHOFEryBdPN1r6s3lbrNJutaAhSHYW1nMJFCpa0zn07SMaqDmefmKkXREku8
sYO9DYLcoypHbsFsh9DzmTPrlr+B9tWkFxSIfY0mFN4p0drWPRPmSoYBQSeFjWbJjfFCeKSuW6fW
YwTmT8HvNIlzrU39PkrfuroGSR+PTLqRzjhWY3Fks2auMjyClh4vTC0UC6HqteGiEnFkTTBMaHzm
rAWVZCoJOX7msqeviUbiqTbch8F9pJ0+79iIm2M2sySeBTVxCgHTyaFBWfmBc2VUHdpPsYadR7ig
VVER1slPgNtLDz7azHwnhvsOLJphWGP9w3jxbQQ6UnAPylkJkzcKOfF1j3smch3EoFDWbZcAoFH1
b/gjSAfQ7Jeh5ofS5o83PFZgYkFHXUJz5RJRuvRbRiVJJ/YVmh4kGc7S9hFL1Fm8MVr54llssgh7
KhCKlixFqxbxywHeSbJsDRoIL0FapIJDEeO0DpuKvIixOMBu30TS9zG7/viV+vDGKllpFWaQKWEa
m5g61CI/XhFquu9Lt4MYn585mv+ZVaqR5vupcNIvW1Dwi0nKP+o3o+rIyFWRscSv/DVViA7HXL6m
dfSXTsNuTIsPX6ChpmCO1pXNdGX0QDoQFnlM5YuSw0dV59FONUocxonM2xBxXRUZxgGQjZgdsBi/
npJBkL4Vf6aFDGlbcD8gZCe6LqPI8vz4EAueQkPkJn1DjpCX4qK0exyL3sGwOoKyxS3KngoO7Ubn
3SqGzgTZmtarimIKZjHiEYXrYFQf0Npg5BYp0sIC5K80zSc7GF7TCSOoHxMwGbeU1RUPXeOyxHFy
7zux2Xu0g/7GjTisU6KH1lOhX/Kq2cGQs3dIub8CbrVNIPN/k8Vk25xgA+at5zKyC8lcxKq8LVRz
Fir6kS2tcNnzXXrHfxFuib0kDbkxsZfLOtS2dMmox4fnKvCPVRGziaATZloB+qxPzKtPmNRirDHF
QHpYRO2Pq/mvjfQvWe8y5CGn0mTN5RI834cnDfPdWrLLRW7fn8bJfYQ1LsWA7t1vfX09hQBwhWMD
07T4ZEHDZ5KLd1KmWF9Mt2MGOLkrw/Q+AzN9q2Ufn6uqeYBo2EFfc5deTD4ElcZH6hh/dskdQu3F
Tcz9Btr7kIENWSmuXzqy+uBM0bMUuXvgbtwWEV2YzGd5MxsOU2fCrucxTMR53GmvOyBe5IolTx7i
GNBkEDJSCzzAzHRZ5wiVc8/7JN+3KhgdEobioHY7WhZvlANLZp1k/WcJtblnStfZ5Z+BX7seQwbL
9SKzXoRwwZlofXOkT110Usl1EoxXGUbfpUUuHyuIjS9scoUtgtmdk+1vAgtDs6kZVKfxvGFctmn7
njRkDZYiu1sFk6y27pPPsAGkGegkno3SzjZ6Ej67qbUy7UA7j2mMjkqfAeTMvEwiLteEWcQrz672
CAPVtTb8bdRV06G0YVSBMXzShY2TmMfXm8xNDdQaH8VLGRTiJdkrlWabUndQoKmrcI18S7+a4Vpx
HPPb4cDf4CIdAbgiXEoVnXSrUbcMbpKBFu5+Cajg6XEG74DjdCZRCcJdcH2odiSczIYJrLn1IYIP
t+2D8jwGcGlnY2ye9aQuBw7zyVEE04EUzW+vAFOcC+1jgGgeRVq0cpwWLizKKgLL9dq1lvGoRWtw
nOxpYOvAKRyQ/9EGr5OJ9WfXHmEUekdOxkXvDGQkVWKPFKJcCX5Zq2wG2YGvCquQX7d7R4q/8ps2
vlaa64LQWGTolnwZrYaK1SKeeCBhAKJlCHEg6E4kqAEp8UhQxLCmMU5x7GKZwGdeDYncZaFC5hc4
1q4YkV/GBDggAxUQlEfzJY3JqPdlNrLDgyTMjzWsffDfeNAp6AcDVjWha3E16Jd+kA5nJxCtwZV3
2vyJM+AI+idhcMVpPlUOhpCa3yFPGDusZTuBYTVnCoq0iq9MIzsux40Q2PF6km5EJtkj89x9Zjfy
SWhDup19LvHAdeblTIFdd9qnZfIozNZdhpK2yBbkJQ6ZGFam74EF84YjFzz+4lkgIlXDRKYWp7SL
sYCDJq6gTIq+Ic6EuK4iBxCe6hQ6jpNus9zZN9FUYDcdkkOYOE/IwNHk4B1Cl7kJhbUdp0js+6xj
8ZGTMeTZygcAPSOJHbW1woJ/O7OWI+3M1p8Qms4DsRBBY1f322iaaKfs9l/KxmyCybiVMRVqZ+R3
zMU9E/qOVr4j/M7EOo1Kg1+CMSL+MesRmlIj36sCqnKkTzcxJ02j9Hn4NTnqpl7hEisunHvvyKS4
IUl/cd0BQaZeH2rDuVUtvwoL8oswzXzpFAId80BYqNoVE2FWykcMEpZktfNvgsnUk5WhzYteoVc7
3coeCBDNResaP2bNyN2t9We7qR8p9e/KysROkxPZIKN3NGM+joWDEF5O/EQt47dN7jX4q4W3wPGb
rDUn8xiicp314lFAx8btp91LHYtQb2hoYleoBdrjmDagNz0fa3d3aLvRogIJkhu5TUfd1Z7rzP/z
VK72vT8R7+A073E2/ASutiQRIYNWvOtz2hZIVFnEsLWFFxG43UtUtofKpG0aDQMvzOBuMaaXC90z
4pVqWALXRF0mpZyIgOfmRCRsgpwsXvoRPhzV4MBzQkYc/K8P4UHJjUr8cYpzpMuqE2XXr/MwgqFD
50mcUdW8dS67HYe7fhGn/hl5YUSiGFxm9lKnpAu+sD5wUAwaisgBMtUYf1ed/5t6+b/Y0Wg86ulW
atYmc8Y3mY+swHmqSLRnJc1xsxr09Ddk/6XF01/QxtNecmyvemLprNy+YGS1n1JruAwj60/ZOXOo
7PQd0ad6JYMWMmov9ZBwD6UGZqaOlbUCSs5DC/2hiohu8fi/UoJVNxl110KHhQeSIf8J6k5bNQbG
J7fxnuC0fAWF8ZU3wIstCehRf0PJRRo0WZc14F8IHqt5WynDdMfzPC8zo0PQsETfTUO6mWqL3XAM
xSUZUpAp1i5us5Rm0z3nOhePWXTB1tc3/WyZFBGqFc8wviiNWL4D+F6o3WjOcm/Fbl+I6KPhBKzp
RVnbJpAnMgEVF+WvHuiwT/13o6xWXWkuiz5hoAllK5twfoCgbHV6kjSEdyjZWh4na7SYNjevdYkr
UWdHjiA0AWdQDfbOCa4w369hM65G1KBowXDxmgRZjB5a2FKe+9BGwuPeRKnvhmZ4R/vMhWf6v1lD
mmPW76ZgQqBHNOQYqBuW5X86VSL27+ceQfc6rGM4YOW9jol2sxq6+jiVp6E3uh0H00lPjtySPYPd
0VmS0cLAv4ofwDgpXNNxzS6fHf85weCoEvRzyudPVH4ADiKZQVdaOywYz0An44/j842lglBhmfVB
e+ikEe1F2eFXwsLeO1ABOxrEpDH+RIv7Qpn1i1uR42OYgUsfN66TsTvkUMs3k9ZZSwT3hB4nKUXW
JI6WCyVJ+QXvH92xXwc1qiLyzLKQbMR4yqFY2LQVsyopUrI61RGnsjXebBaVSfjjmslnBcGCoWkR
rMKg3ZMCIBaQlIpDnNIljpJYgj6urw7aZHIT/yy/yL/tfLoKkOu/Tin3AOQ+Wu7ol4xaksp5KI4+
Bv5w1EEshRf2COUupuvgoytoQNuqwhFk7W0doG/Ox1cR7bDRh+LQhCr5qrXsZSxo2N0KT1jpYKip
R8daM7Fjp09CbXYpSGl9IjH3G6kaBiMP65fHxNtV0V88OvvYEM15lpcF1mcAyAN9OO3UKPsvrxrf
CmGkex5pb5Fymm5bd86J7ex76CqajYrJTjsbL+PK0/ecyG+EKWgbP5GvBElDaOTw3gc8gWPQps/A
XZHbM15rVMPgZYILwkhEiB5csJ+azA6zFbM8+WWAL63Z9XrwZnRZkycWtU/C1jqeuTxb5hK2A2iA
eg22Si0r9rR7/DVWf/b64pK5brli3KSeppiJnWamX63AIBbZwW8MbF+a9WM+yTBhK6UbG8OKTWQq
2TcSAFnjKRIUXwy0NykZxmwC1QIOnLVGijBAPFzEfnbyhhlWoNdfomQDFOue2nk0C2q2KNaTC2yv
lx9tCs5IBUlxNnsbRJezZSTxU5j6ukxdVnKeXLLCgPOCK8RjqLCMLIT0br1RRv+FWGne6bLFk6h2
Fm1erXP4s6zv4RTYGSvjieMKx9m5JSgco0xzrMtWsedq1mz1OScSwJmut8lLD4lSAea0qr1t4xYn
yxnuUFB36BD5kMP904liWhAhzRwdnhWXwKLJlYVOJ7yWYf2hnOdi6EGs4uGZ682jrIpjTQ0G6HVn
VgyA/Wok+GZg6FmhzjtKpyawgSM7agTESxD2Q08ph6nhSIzGIsBajbZXxis3YgwLVFYuEwa4jmBn
pY3xAaTmpi5q8+DFABabeVEQzxuBWR8YGnOCNdv12qGDaCA3YjK71imCF8l4h0QjkyNZvMiw22Ug
P+1B36PdWuutOLVWAD14VE8tmIymRrIUIBaKU3tjugSzFEpQvinkJkkZ/fZy18iXLElPOSNHTUcL
NKbeS8qvuQ6ZjCSMO2p2G2S50keHr7i+oOMyus1AigJ2J9LZs78Qghr7zv5JKuKEMLSyulIhihMW
OYO8Aze7+Ob4O7/IgCRHV6QXmLBvlh3clBe+KlSkXLj7KppRKdEr0Xt3mKdHV4X7EhdlWkSvmf3P
V3JnT9EVNPt9NKKHlQX3vHVuoHeFPb6FtXfO4vEO5v4YdDfGDXvSni+B4Z0Tvzkrkg+n1nhi+LvX
gM7Fgn6icXeRTC/6fKWYvNChNTApElt6bar26DFZ0JrqWQv9XURgi+aaa4MJnnJZ+2JrcAfiiItD
nzFXq+6BSL/NHN8RKsCeSa3FpoXnL4bCsYgI0FO2vJbWzknYZvo9d2ZEasKijbQTZfZsAtx2DZNn
TGx9RA5Cxs9KvWsif2QAtKfzf2+05GW05W3iWpoPBBaSNTwGq99U2XeSBZ/cKf/clEsXZsbDjcNn
BCIsHUSBcKh8splgpyEPK+TBba1Ph7FSp1YRCZeWT0U9rGu1h4q18PBGSRRyo3+iinOb78F50kLr
Xavk2YbsRrjeWrMndGrTlizJZeQh8ovbo8lxHJVMZHurOHmhdqRjS23jktnyM/Gzg9tEb2U1Pfxk
OvZYaNJ6/CcEtErXOLXETTixdaO0biaAAOMu1PmbYflEaC95GvafMys1NYfAi4TJ9Pg2eNqVmNkD
P5uNqxVyBr6vNgWvMZuD3/tYv2BExxNmux9BGr1FVfeVdmfLHq4IZr5y+r00QXVcpdfpY5qKPyDt
z0Rdj/iDM3i/Fm8Kj+DaC5ONgyXIA0BS+uFDkSiokv4aV/4hr+IXotq2kw1QdFbOhBvRBVDRq/Za
GvE2DvZ1J09TJY5u12/IaiEoilxksmYRbpEhQrBF+yIoojoc2pZs0JlMpKozYwAPF89r6S+9xCfu
8mT3qzrDwFCZ0ZdiGLCIDHetO5LRm/HGiv9SBh2T9OnmWN46zYxdrfpbYpiXttbumsvYjc0HX3/z
HAW00GVMF63Hsb/76uKr+lwq683ggZwfQLRqzxIUomsSwR30V1OotyItLqP7/6/7iKWCA/im42jW
H86ztMMXvyguhUqufTI82jQ+9ynZYb680Y0sBxMBjieOjdHe0ONdo2K6Z13wolhXtPZZI+thRPhb
6PKupfqbnqxtV57I5rjoxOAwJWBN4x6zMb6qiBev+jM6rnPMJsuS4Aka7Sat6Bo1/lnPPCJNpxeo
XCwzjMX86ke5zKr4Hg/RdT5JfPCCsA9ssfLc96G6hE36GOBjhe1Gest27O7tv8lHZALRl0eDOjgb
AIheWqM/oa332guh7TQxp2G23TN1Sl2yXxzFyKHZjLE66hWb0zS5jDIBwqgO/4n6kvhRhsaFULhz
Lb2PhpmZV7V7w+aZYgUZXbTnbNoIA/OgVNf5mJv/KLutVzZAd6vv7zXSkGwgTLgLr3WbX1jcXF09
vrooxsI+fFTN+xAPZ8PlZOziNzbIF4y35yyLH4lvn+z6N5PyHEXFhVyHS2Fp//1gbQvhWLPvcMld
6Ozz6/Hn97NnTklVVgy3FjKx1bNmGrLLUN7A1oI8/yLW5dAp/xy18cNKIPu1nNF8K4efIHHddVmd
Sec4kWXx5ozy3EXabf4FzP9+brUnkBCuFV5REj2hQ7sP1vhWx/Fx5KILuuTdUuFjBCCATK/5jF33
w3GG2/yJMnrvNIofVWE9LNUVFsKzrcKrh8IeGytVYH+l+af5QHXEhy/Wq0XCnFoE44vlyavu8b2k
e56/ltnBrm6+GlmgXY4fKp7eMlhd8w812fGF9q01awio0wsrx9dEyhsK3Y//Lh0dJqk5UMKyGI4e
SENvsRAfdRxdnWbtWPKiZPldNONBmMGtGcxt5PVrg8k10z/S7ta6Vn9Gk0Sb/Gsl/SbHswyG9nV+
CXma7bzu2BvBx/xE8V6dDWm89f3wmgGK6ZOzaainqn5prf42NPa3iIsLldSN3cDVgUIF8GGj0E/9
97HR+/v86Q2dcV+YyBeY4Hq2Nkei3dD0vE9Tf000/Q1JzUcJzgLIFXQQ+wO5xnYE+cAnkwuCdBYV
3M0yv+Q8oPM9Odj5dvYnpDyRJH69BF3/Krv46oR/5IocbCt82Jpz8HTsRfw1Fp//Xa9FGr5KvTsP
TX4yStBqcbgd6/TbttLP5s2bmpdgEyTBvcn/qaB/ptC92aP2EgXtGSD0JXfkneXheRb3sdhqK4U8
uyApub/pZvIueeQIVz/OPE2/v5NMc6XdLVm0gQWby5D5Zf33a/RRg7ZYkiyUZShr+f58wQ8e/71O
1zxo/Ws46b9RHV4ZIFDnfc4/hdsV75zAL7Z78L3wzBL/Nobha2Kn72akv+V8KJrRRe0t750MMIxM
TwOSGX+Vte3dFuZzw7lVzwvGVPm30dOf8miDwH3nNfwNQY1luahGio3Ol0V5t8PoPl9epjl3WWur
Kb67qv0hW2hFavHFpaNieRQ+rNzZSE7QEKJxC0m9RWtWgmkHsd3k7TYvp5Pw3Q1pFacaJoHjhzs4
BtuEmhRjJ1oMSTjznIAx7nNB7okfHx1j2vhaBsgRL/iQvsw3ewOzxU/an0jOLnexHdzwYWiIpjTD
fg4geIdVfrLE7GTpystQvA+J8SszjTqJ7Ke4eh3t4ttpxkduib926J/z7HnU/CsZ6lvdtYB39K8J
BCoz9Y6V5W3t0oB5yGQqvDpKX7jFHIwjIHpk71KVu6ke98obDjHKyhywCYJz/GeGX5HPuxIjIy9S
GT3ERehYtkFnH/ucv4DUSRRqVTvmkgwnrP+B4mywl+SlHaesuIDaYPTlHuEgnkKcsgp4ryDieHKe
dRZ5Y7aJLlwS8ZkB6i4L5BGzz3EU/bpjUN3pT7EOEAP+Tjv8kkWFUbC/Zs4bT338jD3bph6GL7gg
xe9ohzUY9B4hNHHper3VTQUtJQTylDLWovdTj5DUuwG0KJO68yz/CzDO1h2U1oAFspmjlsK7mK2a
+o8dKuWlsxrgxYHd3el6SY6jfiBKcFGh8CzTcTO/z3NFiSwRmNoRXfuhxDVjkjrN5u5AkOU5pObw
nO/Eb6+uBA6aKJJWZ8lrBWCZM41FeF89Z0V68RAh4g9jmTOh6ox4JSGrBHQSS9tFSAQDgU+RmXAi
yf5edv3NAueLL3tV+e0saDaZeiQvYcZxw7dL33OlEZNAZdBo8bYa1amPit1koxB7Fh9xKFBPV081
o63R9f9syGEOswnXMbaKAVqJIcn3f8VxLlzDJGQB7W1NjrNe/0ta7zirKzuxTfyT6SDNcSNoM6Rh
saREp8EoIYCAEG3MtlzDXVjM/38t80UC9a9OyL+sxlXfv0BHJGhn3LEJXhqwd+YXE+ITSc174SlU
Qx5CTbav9PoiZzIWDhv+1aW7IdF+YwXuPlYxI2yPIJliFxnTqWd4G7TeHpPUqJYtkD5T2JtOYQlK
mcwEADoaMpDa52pmxMVqBV6UTIPiifgvHlySckbvEDpBs4T/B3luXwL1xiB2mIYcAnO0bRWEPQd8
CaHkYDvX9hxmgc4CfHJKcDVVy4rVkD3hFTfx5YAcoyQd9F+gbGuHB6jnRwo6bu5fC4krSgE+p0hd
fWvtqatnn+Z3gP8118vzbyEPbYb/DcZ48tfa4OqJ8aGBOxO+fiI7Yl2uR90/xJOzYapAFBD02X6I
dppVgH6oPopobtUiSPr2RxJcE6RMfWkfhDTfxudAjBeU/R8BA3O6rKoHv+1thP7k8OhPpTo17fiK
luzohfmlR11QNTorwDcIQ/sEAOn8Kch07cR5k2AR+hlcRjWOiS7HVi8I5FlS0/LMm1F3to6o1fz5
9ik509I/zBdehwYzhAcRErHWELcaDtpmCJptw6cwaq5eCqeQLvcUGtx8g/mst/FZePDX6/En0H0W
y+pARAFTrqVtEXNJiBpKetCQ7tGgXfX7dIfDA8/tcx0MNxYmFyPVOAL1k1MNiFTJy7FRs3I6WTh2
5tK0DhlwTBvcxqfBcTbzl7nRV05CRpXkWsP+kgtO0zzcKBwYagAO1NIo8N9kFm6BYLCQHjZ9Z6+J
3auIm6MjWSTHAegF5G9UEefRnbboqNdNNW4C5e+4gdYWhFl8UrNLCPcwODSAU7kix0BbT7zZmgi2
PJpndun9/9g7j+XYkTRLv0uvGzkO6cCiNyEQOoJabWDkJQmtAYd4+vmQNWVTbWPWZr0Zm8VsKivz
JpNkBML9F+d8h8NgkZw709eiqZgQMuIL3i0X4Rin95PK76bWOo+l7Y9edNKY90X3TATIQryFCrFg
iYS/da/wV/fQDW9xYt4MtyFO0yMu7bFig2uGPnByHHTbjoGV1j4MwW2e6AbtajdpsGfn+r0yw/uK
ay9uDmlknxF4MkGb6INdQCHhruGPgLIbvKqOHNYadFw7xnOpmg3OqY1CGGoCHGu1ZhdAyzNz5+yw
GB9yi+nWsDW09OAKFKxjdE54CTzCU+dpDxEb0Gf3UiW8cRR4MRL5pZujYyGfTj6y0n+N5/TYk/Zu
fC0PlVt7xxpBtGEf3DG/TFG8s5CjJJPzA2N3ECznSLoR8Ef00fT/7g4tyHu0MmlmvtWVOHVxtCNZ
M4DvCgRwW9nM8YzzxKNS0CS6OJxt9Znb2qXt2QA12SVzij0hSql5Zxs4kCHpmRonDMFefGG+HzpM
axw7MoDDMg8HmXu7vHYPy8vU/SbXTNtqkhfPWHl4Df9+yfleLTH0AUs5ZoubHoQtk9/lh5wW5gt8
OiYOK56Vj55/ZhKmMGKpZEDtBwsPVlEE8NckDrYGgFu3fM/MwHdK9zBq4b1hmbdWWL4bqftY6881
nkMmZGvOVjYIlh9bFnccCVsoMaIJtG25RyVDZjiWvF4wSqj85WBWvdpH8Z4ektekPv19VoOyJqZ9
lzPdK0bbZzS/7SM0tNXfr8aU9Eg2ybNzImCZPMEq3mnSOXThsIfPs8lighCUOGWdvKZFdiQi9bli
DUcayUEa/SGlVcakz3VtnKLAQjEMfwTKXKDDNqlHfyrsa8ZqHK3iuY2JWWzn764B2DPkTGTi1+VJ
Ttt48djc5iq7DJVGngy1loWQFuVK20TnWfHQFXBeJWHslBt6WJ2M9s0YWFUpMqT1apNHX5K+DvJA
RpRN4p4KMKzop3dMkjbLG11D+OnjfD/ZxTG7n6lJ0uwprHSWitZNaODLwL3JBnhbqa6FzI6wBvbN
JHYB8WcAh6DecEfXzQ1pNwxQAhvKuzgmRSrOSe4YH6uUpodM9jH2Dg2cGvSy51yLN4nJd0JkM+Pr
zJBWkOfChyfdGLO7nwpWppTc7nzupvIwzRi/2wzVllVb35mRmDsURiWcK6QqAlvUXZMUIENV8AyA
GN1+Zbb+KRiJ1zZnUKMypxMI0NT/3+WH/I9/BYj8P4IGMcz/Cg3yMcRd+9Nkn8X3f8KDLF/1DzyI
Lv6yPNoTWB6mQXKdBX5j+Gm7//g3+y/PlhasRsNB0WQYy5/8Ew8i/3KFbZqeC0/ENCzD+N94EPsv
17AR+bg23YYnHOO/gwfBuCb+Mx5EIOBzhODHAETi8t9b/vxf8CBmjAVUjzHKgHRfY5pG+NURwUoY
FEcVg5JZ++q6xlh1mDSOmcvhlAPpQ53K8a/ENbaewrCcrxza7PGKRl/rIz5Mzxku0nhI8AYi8sw3
ja3Lbc2WYpUK99tNxhck2RF+2sdJQYzANgfhB3KiwkmEYPitVXN5aKp+h00qWWkjGgromuUuE0Sd
iiVKAtMBtvyGjADLtfHy5/0ePdV86RdQuu1CQ84suSPHeAeVbsSSONmIIzUboJAx+oZm1Mgp0VcX
2l0VB/Z+1pkrufW0r524O7V1vuuz+FKH5HsrUjqAEiIeLOuu3gwa5k3dyJ8LhXC6RmGAmpxcHTD8
K61WRKvhoFqdDAONMoG6vT9DXzAc7zYA896FzligvbUexsD4qWpmJ1GPjnuynlCK4s5YXNUV8lxj
RCboZMkP2/Q/5Cp1x9h619Kz7nQ6zj8pkHu5R+U48eOgu5R6itLGCjHgdAODdgqcI7r0r76udPLx
hrfR0bAABtPBDdnee21z6/KEny0z0NI2QKr79mVM6nc2RCg3eNHhnIfHgYN14sSHjxUfRQS2EoU+
gqqk2Qqu18UgdRixGaKlIPSKzYktP2NDmadpjh/D2oCtnnoXgQh848KpXjttsgEJVfiONnbbqKnI
mmEW1TfEEhITzXZ2wInE6nvlDGnLmMxZG5AghtKeb1wo+94pT2GeIyX0HHc7RV8WuyuAxdZDbbPA
r6PglAME9zBDxzgSc50g7CwsTD+qMNJYZvQc6DWxCgD3Zx0qStd1T+iZuHXXFkVUCDLurcbbserN
9qDi3PXdBi85ImsGS+OHm0Of8NCNbC0jPbJMYPM+CbBouWjvNFUi9NFPAuLxYn/BjDJa446tEcKV
3DuRTzNss2C6gvHY1xY8vWowIxJ3ad3LxiVlaCisrRpe2ezqjDTsiHwKcOy2O9VHrzUedRMRNzUO
UUqOrydL5oxT8RMMqDusNEBGhtoVsiL4+oIo47pRr/FkMr6QnmQdim/BfmND9DhbtnnqSu85xWN0
b4fyTz6T0tsTajtZBnvJHDppR6yHYRbMM+Yi9c3emk+jNO8JGv+otXtjxifXtYJsNhSnsRgeSWLy
24qAq4gxIZsD5zpA4t/bnUIv0cIFdN5EBqVEDR5mV+nOGxvH5NpFlLgf2FANwDRz/RTnbMJbNUZ+
h6XnQi+41/PUlxLFvCvtchtE4S4omHkBk/T4rRh42Es0SfOg8eToLZDMfPQAfNsBGQjwQwvNdXZl
PL8HgsAJsjze1eyccF2qvdVV9zJpf8a8K5A8jOa5sufK17sUuK1F1G2j8VaSA6JrVnHHk4ZPH9wC
HqQSVizdJjvxipCLHukn5eUymekNipqdaQIibQrPYsL+XVUG8LAgKk9ti/5x1mIHAA9nSMcSZIX0
jUMxRPBfD1rKWL0HBR18mcAtPWV17Auc58QqmXxo077T56vNiHRtdSWJmqABoxwcIeGtFNq1GD8r
2GcG3MG1NOhgbI6sEGjxvsPi1JBk3DRdTTXQSaCLZuVbev+aJ9VXxJccGC9ipb9FGriEAYLlzrHz
2yxibwNX8KMM2bJz9JjoFEnwolPb2EQPblAsMQJ/QHXI6Z/C2o8RCWkq2YveeKnTYz5mA5DqwIGY
7waIZMYW2yTr0t4QTDESm8kjUBBzORsG3ja9M5K97M1vqSPBdbJ6w65mK4MhOvKEgV1BqFqW9may
smW+Vb5afXAfphTjhmwvej0eY1q7VPLLNCA8GeToVF851Dccpqs2o6HxZnxSo7xrGj3aRd5PxVp0
N+osmA05E4nEGAuDw9HNIwXZAX52o9BFBPtoQodfVwHm7Ng9FlLGN+Vod7Khmw0qAFZz1x8dbPG8
+HHss3IMtgtGOdI6wM9cj0FWnWz+gcfDsKXpA5HQEC0gnRkWCpgUm8TkEgcGoSEex3gSHDPtBFeS
VTM6T+z/ibYqhTKIG7JQFgfoX4qYCHJNIgxlVoYIjbF7xm5dyxs0jy256Tm9CWkD8SqV7IeT2vHg
mf+ZWMeQEX3JvUJ7CIrhAwCVjW0D/0vcmN0jlLsQrJ6LxJUVN3+2cZP2iFKm2AVkRBuSPLgghJVf
wbCCrvfmMlnnWMTPBYPbbzPtQenD9/J5N7hc9qqDG2oyeUvJ1tAWuPKoW2zpwC1PYXyRWjps0DFa
fqIWC5lWHmKLpCLWIgBTS/MF5S0foWmBOWNG2kLcYSIE6ZlYrw7us1oA0FnNOKpfoNDdgoduyRqq
FmA0g1QcMRUTBweYtIlkA29kn8pX1BuLygC4QUOceA05+joRHmOPyy/WCm9tUemzcAZdRYbG59zg
jLNIZYkG8ZPCepWps+kW6HUJ/boAi7qC8GvsBIbjYEFkxwaW5gWaPRkjLlKj+bFrOewHhI5BbP8m
TXdvSzox/h7IfgFukntggXLrC54bwSEYbdtJ1h6XFMKNHi9eDrc9sfYNzvu90ZjBtXQRV2cm9YhZ
40dYnLELGNyUtgc1pduxDO6fpgUfLhaQuIQobi1o8R4M+4IaN6jIXB34eIp/c9cz2zYWMDlnDW4a
WOX5Ai0foJdP4fgOYXFkl7w1F7w5N/GZ75xg1wV9bi0Q9HEAh25E1ERYtggO/hwWYLpJdYCfWmba
MXcBqs+ueG4VO61uiI9RC3RdS8qMew9lroORcZdn+t1sXwSkdi52tCW2rsBcGRcXmru3YN1172S2
rrsbWqAdCY4pjigg8AoaPBR8pBjLBZlDio85mRZwfA1BHudzueb3JWDCgG8nvrIFNt8s2HmUblQI
8tNegPTD32z63rzGI7B6A2q9Y4wjnTI61AigvQnZ3jYwZwPgMPCHnPQBVBGdnb6ec22dQDy/wI06
19p+Vpg8g8oBHjuPi6Gd815a3PRu3imOAXYgYYjncjzzne/4LHLEVgCNKK2s29wtMFjyd+IWX7fh
OauMgC24U5LZA0umJhNPSmlffWANB0B583rKsazbJMmtAEHfkXxCDEHm8OLXv0kv3QdZae4yBSMm
F9OhpaLsnhqPoF2TrJ8m4qMUpRcvPUe6Gx1woVKKm8N3FM93mdS/MUlBHxndV4Q3BYC53k8rtqIx
21uDNM0gzF4tIg9J42FdVeyYcenLpzSLtKNQ085BGsv72f3R7XZVy/xYefZ77aKnUom5yQldSJb0
hdYlhyF34FWnRDOEsOZJzKq3E58GbDQF4yjkZTvpHEuCHQoCHuwl6WFw+CqyM5CzEANRZbG+argq
reDDWXIidIPECFqf7bRkSKRLmkS95EogOUWdsmRNKFYS6ZI+4S45FAqZHJppJmsV7+iUMEWy7B3F
aL4rC0QtdPmfLS78tY4KEnUEEwey5Cy/shF4EfwcIeTHORbmgwMdDNPyAvfG1BRtZ07Wh7qyH9oq
6085FKaNo1xB+p3NIJNVWcfm/l67dtCHq5qodlBQlExlTxLacB/p0ybMpDyNrNY1lYttYDJmg+rz
R1AoKlm8uY7248lsZ+dNxVFUfuqqro9NWzA0yiY8NxPchYKAVYctqvDumrDN9zOgBrd3lK9bdrcb
++mps2HTEqAVDbAziIyZ2aNgVs/d45yH4R0iZQZUVnmve+JjXiScZTVxLwGRDarkCqvwkcShjSWx
VwWhTuc12BPuT5rLRG+BkDgIOHAJ7LnRYml9L+1i35Sn2tq4UzHcE1KwGBR7OhoAFXuhk7RUdS1V
ufldFxB1HUzoVmDc6d0sT0kWyw2dereJB7CpkaG/5zzmCMNKdCtKk+t8WRnpQCrdnl8220d4s86h
aDcyNJehMD/7QJKqm9VM1If0rkE1W2J0QJvUFBCvGcVU2fzMeH0TKuHQ+IoX8p9YV+MHjAcup56m
eWW6ubed8Rl6Uh0V7l3EbvW+RpHUgM/ZtjAGC1t9TU3s+BpaWVzxBHL00YzmFDkVquNVrwIee/yN
cT+YO10tHmSbxAsgmgA0fhdZlZucTJWelSRwJhsRHXWqwIbr2tuEVBsscrR1scQPMk3trmkG4FfI
Oqa3MME0McY4MhbdUC+Go5zvjYxjr7E2AhUeq0ONrIhsE+tMqs1SD30C0G65I/NDYHYne7Fj9rzq
dt8Hfg+5C56C05yjSb6UPMnx0A58kjRgb+kA0djmuTDm4L1myXfueoeBAQdFXzdkQAac4l11M8cl
+gTko2k4D66IXuN8oIkCUVI1RGaWSHuFi+qcZjKL9J1N+t46y5b8ugEZrub+GTWxsI3YvM0FT0KV
fWshiG0XWyG+3O4wNTzoTcZ22dJP3NzP4WJEU9yoqgF3B0WNUFjEkOuUF6eCL0PUiV1vEj6yW/Im
AFtphIqIJv3DfDHxS+w/9g9gYfAE3Q2fRAotk1HIuEOZQY6xtkA1wnnkuktOfWPdytrGexqLtwb3
HjbeFGIQpnCvd341l6PEI9NumznRmwZIvSlK4Tv2eByy8A69N9Zx5+KQbbpZDJiW0snvxoCTTWwq
IETzSJ8yM2tPXik/0vyh9X4gEUZNO4Cl7znxQJuzhZ6TbVHO30mblYfMNa2N3ZDR2Fu2S9OvDr14
9pT53bqg3zjYjbmJVo1Ify3YfbvEXMilpIS3lEacBuAgmuHsVsJHI8pyvHFWQlvWIo63xhf7xMs9
4/vQNeKE6najJOBIAzwfzoluFY5Is/U5ubET25dV+DAQL+nZ3YUwomOhtO/J0t9NzX3q0dUjTtVp
/Jn3rFr8lk0c+lUOfkLknx6ea3BTYAogd7jVR2bjNdCTeAeHgpX2XUk2WBVprDKb09S7/EAaEtLY
+6WTjlddt8RfBrG3mjGCWfA3+Fz+khqJBzUmH1pzOxYLiJlDSQ5wEMM4Fs6fIS6SdZG+ZsAAkDmb
V0mbUYRG7WvNUptyWbOH6tDpBr96MP2BZvVR46hwS+cJN0pAB2oAGo8O1ImVr4ZmIiKLagknOw7P
QN/O15YYsFXqcBv0fXaLJgh4S4Zh7CzGHC3K9sYQnTHkqWyk6S3iZwIicYjEQKLNPHtRZE9tx0F9
O+GcbWB+s3NqP8zWHBgn12fco2zUcUs2LfA15oTaNtHOdc/innlYyciRP9WfFZKcxnLvwq64eNoS
vmfKBPMQ/uIEGFNb8KHJcDH5qfWHaX0F3pXcCeHcqVKUl6ngTAg9o/GtVaoy61Yb39mE5gFVtp+S
reh0k3WeqmkDLZhBS+htHY4E0DcFIov+qSVbaT42RK8xTQK7HVq7aWL+YmUR12mTHIYBNzDrL/xR
9dOc5RAmoYz7wHrQgcsPrt2frBnZRrZsMgc7vFXklq7KSJdrh6S/lV2TKY7AYKCSxVpfa9qZskts
4pIYg9DMfKnawxjioxAswcDSJCJ76S18vhiMPu2AhJXc1JEj2DutTVcmSUm70lZENnvqOImgOqa2
RgYIsF1p192xW6A3xYxtVnYfkdVMOxnP5qowef/hXNECG8HXHAV3/YQqoeofsU7QyLEPYp7AIhYi
L+jGGBGtIg1dBfh/ZshKxDrBVgvD35HrP86zo0zjhwgQC5skmC8u7YHVzIeIOx8pJTJ8VzFSMgTS
6TFgv9wHW4mkdlXb5a/Jbb1LENwa+B/pQDpzI1KodKkOGc6oS+8cckwVmnfLZ3VG7wx9wkrZ5UnO
XKnvnOIpqbv5CErLkEVxwTyKRCjdohKD9A/tbx6B9A1jlrFxhLA1DcNvp8mPuXAeIoGZ1egfC+at
G+Y6+qL8wnHCHhnAQJ2Td0Nicdm5RAPWO8v0EKMxG8JpSDSC4Y5Al4S6pPBXNgOS742Gbj0ao4Z6
GWPDxMetsl19PWZ45Iqx3nLQNRhRNPbHWfiEDwVViW6Gx2IQj5HrMrWkQg9c0qAD0odpNhtYE2C1
9h228nggIxGoK8w2nxG4Wr/T9ZdrV5aQuniu9Bbjc5eyBRQmmvAMW62coqueOcm5qHGfFQA+XMZa
69IksaZ0y1NP+O4tTGm2rSVQcYhgX+WzKLc6wDZ6OkkWRVAJRBroh2YyNvadMIytWgaEBqboBmqq
n6ddtuor9rdB5lfCDnxv1BB0yHhtB+0DTqon3YtPRt1h/yzYoethmW8SUkBCtKy6yWLMXcDMXtLs
2iGl1AmrFzeo/8APfJ0JrhkngB14b/AUl8Rze95F1gzvjQXGBuX1UuZ+3LhvjH9YGdQPmGNWeiEh
SNWsOdHjvTsM1FDYzA8kItM5LsWOe6NWwelkWn406B+OzqhqLqBaUDlsJMmxVM/QePPIfEvrezrc
SzGb6ZOEujOUlDuDIrarkL/j6FVrI3Tfeh0RfSshlOApgGoK0prwD1x/26oC86D1LhWn8GcyVAtE
Ta1j3OYxP4clWztb5SHIGfsaMBStEIkQMyB/UyisAvQNyn48EsLSXjGs+YGtB3Cb2Z3mzVs+ux/I
cD6rSYHjqHHSaeq97j3fwM7ojwC4kCfXHd0hLvzC+Sk71GhVo2wqyGjw4/hZ4jrunf5K2w6RrYyO
TDwJ0bHh4mmgnjbz3B5nvW63M/fxyiJayTcFk+1hqKCZlUDtLE4epYNDp06qMgy2IbTrNazIB/hW
6kRCwkNKutBmIFBtBYyUs2bkZ7NmwdtZPerkI+hV9KZ3uKVqa0RsRqLPqS4VD+zgngg4n96E023x
dHzXjSsfxZJg3BdEnTdMj8hVJcZIwQkFooj3sRu+GKDhwWYJS0eQJfVZWfjDwY0zC8CrspODfInJ
oe2LkLvP5Ugr5o9kbGJmS8MNx55BZA66feHCD4VMyMXBR94MyQSDbwuWVYNQQ7M431T1QojbsBuM
6KUlVJ1eok0f7DR8bovma/wVkfSbinAgET9XnpmfCwm4ZNZxM0+5W5Km0TzoetLeN54T+bYAshB6
3YkYpNemM+OjRjO4JRDax2irvU7wMgjCsreA6Cy/0CKYOpAJLhXYmdK01WbxZu/lSKwzYifmLxoj
dCvsx7ccZoQVx59loe0HK/vBlssEbHDbmwo02Ev1R06wHqOv/FwRMhOral/B9NlByuou2VWn+8Ql
0Kr7IB/KbRYGYIZDot5LXpIkDVw8+oMDMJWWAtF3vVeZ+dKowZ/s+tJimiCZ+yf1xoDGjOdq8FhS
541ODOiA0Ql2ZHyQyTWQeA+0GlYgLE8mPXFKeE+Nx7EHJYWjCJDipxSjdauGmBHQ51gGgw/h/8tO
iAEYFI482I+sjUjPS3HokKqHxS1xWmQgrZ/SYVlMayp92SHp0y+zG4xCdnlEzGSAU2EuLESNaixj
xgzr0fEdQ9szPKkvveoes4gxn6RwMCdkrMzLX6yy+ZNWhbXpy9Jc2QkDlhoHEbHp1CnpWF2rgDN3
dNKXIJseTVXYBxsBuO8MnEFxsOSE5khi1I3wg6eGj+PKC0pazLKojiZ5CzdEZpNfGTolWGc8p9m+
UYpspnzWgbFJ3i7u4CKC8e9VwbvSmMSjgF44wgSy2OyTILHQbj1Dt4A0JazvePkEgzoaOPUKuDHJ
vOlzjCuZPEQ9AZF1Yj4Z+eSsEWC8mrKq1/VvalYPkV1fITQS601Bs7CXvobqO1kGf2Bt2yiGcCyK
BwkO0A6KqwDKUxtno8weqjH/UU7rFx06WL7FO2JjDFCS1aeJOEI4A0Zts3rqPSy88dyDZjGRCXZM
T8gpemkde4sY4uK804AYYt8E7k+vM1WgUZ6KB1Xbf2qnpFgPfOGNB8+ZDtJJ910UjKuisf4QrxOb
gOwAvQBYXrVW/hn31huP9DSVvLAN4yX72gkdVZIqPwPX68C8uVdoAZanbfi8X/tu/gLXtalEci3J
GFrl+fCbzaPN3X43zsVd68wcqOAIV6SQHVwthAIuaZfZzrSpinyEmvE+tRvtjnguOku335mazdUB
yZfTCBeODI6jqsDi5spmhM3We8TxidGie1dVvZmRmh+XfIiJUeWl5wfdiTw5sEA8TLmMLpbbvguv
yY4RLUY7kFyHa93bdOyG6OxjQpEitQktsKFWGbZ75QWU8a3NaIRXSTAvOzWNW5zaNLQY+QclMLTK
wWeASVi2C/xHk+3RSZyShDULAVYN0kQ6j1FYfhI+Mvu1WT8l5MoIZ7auCIRb34LrQ1dQURoTWrkT
lsODH/SnMrUulKsOmUiQUWeigSmIIlsgGnbTYzORZASiA7XVgF436g+1198NjnqfYVl2QMTsqMUI
UY1UQCYfDHjyamalktnkKXUlAKyBNKISXv/GsAcW9eHVwg8yldq8jUydTZ+NQasRtJ6Aka4FWcXn
MsELGYayP04aiXhuS7XF/GBfLRHIIuKabx0MRMVCKOgwjYYsvb0Ea7DZPYsoOFJMCV9oeBPxqpId
1KBLVRIHfpjh+AP5u1YTCAeL787hSIYcV8OJYpA08r4wsEeZWL55wuFWaihNA5BHifHcjyWbg7SB
UTZAQzBoIOtx3MSukZ5DA2dGl4KqFSxd6wHHeemm25y+mi4G4LUYiBlWuMuuXs+pPxpEy7k5Bgz8
541Dj181erjVHVLeYlt8jTYkDrNgR8raHlV3MO7NTOPK0wIyJIzwCJoRtbK+t6Zch/k0UhtFZC+W
9RIqUL9kk3yM4u5pRoO2se3oK36t4fSulekS7wp9g4Apeu4Mc4HBckhWAFC8yHi32+Ywc04FJEqw
8m2rI7II51vXftNSuBvVxBMf8m/D9l7ZFyxYpfkDYBecT9PB9EcQcA+pM4hmP9JL8tKUfW+N3c7s
RzB8XQIUHBNmTGLRh5NQDvbZYhtVw/eU/5Z1+uNk47POpT4DE1pBIaioL+aUVaNTOzS4feJTbja7
TLUPAkE8y5wkObADesmd6pMQrvxotvmPQ1hyCbB1ZfRo2CMNEnsg+G2EWT4HhmJ8nTCFjetXxjJ0
ubgbGlG8pLZ80lLJEZLqpMSN40E2JpCwMIkQO1tyhVQlPIiETNCgccnHIW2+MDreM66vQDe/elce
09T58dCxb9PO2hBfSo6Ux6aQraPbW9rGWsb98PpXxZhhTqvA6o3cE+mCzR4tsZ9twbJ1Tv2kJIlM
Y9jZuWRG1MrgEZydJ5vUxLU5y2SLtQDuYRjvGUFtrWhkL1KDYyq0JZEBJO3Eury2JVm6Ibv/ukuZ
WgUHymZ3z4v+oUw+otoS7ht7rEUtlvADmWw1yNuVaXwPrPSPSV6BwJt+Na/+KpnYrkjRohoJhX4Z
BvT2cf+Tl8ZHHVBbknF2R+wZqKcF+Y60n/nLV18E9wyKLlqQ5rupapnVsfivAoZqRo8wGb+vnsV7
mEws6LzAD2mS4NzxLwdO8k3KGlwAGf8JZYbdRi+Q1eKxhZ+Ynf/+H+qu7NyqhhAYEs4ZJeWMdntC
QvCW/xgR+5uZtEoaJWvcdnH/YdjhQUcTR4ajAShf//EMHSJQQPib3fMvWoqVHxgIMi87trJiYI7O
nqyD78e6Zk6NQ/ARUyyf65y4xCb4pJoBTKGCU1jan6InFqMOHqMSpgHeJiqT8FpBLb3E42aw05ek
Mzg/pv69dqQ/K+ZLanrpZY77zh0eC8NK7lvecLqfuy7R54ehKq9BHhe+Rcinn5nug6VK7hyjNlbZ
xGlsSkA/jt3TOaOz7qmXNjNulE09zAr6A0vMvpDXBf968ga+iLy/FZbzGPgt02llw4KDvzBvYxfJ
Q1OnJ9S6r6iKkuNYt/22ckBNsURjLz0DNk0syZyoAVMpGjPGAE45aWf33Twz7HTMb2xjTEwBSPvd
kPjsqBmwj5dy6lfs9jnoahjnsSQAnmRGQAm0Q870qnMVrYI5DffOtDZicwQC23Moe/ZrivTUby3x
mJnQ4wxqrEPdMviwlZ/YSNAz9klrkhFyDDaNwfgk3H9mRZLcmpwMgvuSebEKwIYR0PIdQI5fZ3Bm
Sp3apa/zP8mkAb2rL2DlcIjqEUkU5XynoLetQwnHbmbnCqCHXhuGUBTFNz7k2UeTmqvWLQP8xOK+
NotuVZlimzca7gLFLIZnlE+0gMMR9OFnEjfa2jIeasyYK9vCCqQ0BVC6IvghyJq9I2r1ai+r/JQY
b+AMZLvqY3oi3mUbTvUd7elvXaJ09mKLrM0MY35OsiLnQ/Tqtp3hD8V8ysfFb5ME3dZArCWTXVdw
pvH+vah6EpsekR3I6fErN2kaB5l9oIEz9xA9n7vxmutTc5/WfbzrLUGMjFt89t0kaCzhiLpddk4C
bJuVqOA6bCoCkhc7UcsSnIHxWlvaen2q91INH6xUUihWEPcKD+AId6owSJCVVW4DWO2BjXdEWleW
4cedeOkn92dsOgtYnAdzYSOxP69yDU1WTsgigUXWwW6I3QOz+G7lkCb7QA5HNWjVvixiDb/Jk7VM
kOPirCEcId9vYj3VcYLAamBVShpTi8C/b9iWBYwZJPPpzDuVehR/LLTwebI/wNuBJuic3kd8Xosl
QjhKbq1H79kp+9c2dEzhHSqjJjvPsqBHs8UJ3pqVgNMWDIU2hB0C+e7uW+yBKxwMWAs7tFvLGv3f
Szuv585jvdTVyHI0y/suWHaa/fDIehedk0Nai7vLSoAU/F6gToVfS/Mp8YrzHM5MzxUP+7gsUNPm
XauRW/x7L5M5gSphQ3VBxUFW5ErRz/KYE5NK+ZcMzNI1Eb73S5DrwFLJ0eKvVsAmgkVpuHJaeS7v
JUS1o8xChDp0iD1b9VXiSroegByZMd4bIuuOYARFOmb/P0jwp+jibnqaqp//+Lc/ZV90zfTwE8Zl
8Z90v7r8r9TCj9Vnkfz8H1/wD6Gw9Zdp6EAgXcPweHtQDP9TKKwRJKhLAgEFujzExIZOXOE/lcLm
X4DYhC0da/mLkKQP/q8gQUP+5Qgm76jiQNaZtv7fChK0DBcNc/WPxMHDN3JlB4mdqYMTl7phSFcs
Gud/VQpXNBdxmqnfmPgxX+fi3cUDfkfFc/RQeJ89SWKPse1PXVE8E/3QFFZz38ZgLGH7ddyw43xN
bWvWGXjkf0iwQ4JEJueht4F9R1NUXiMhbklhJb7H7tOPrEeT4eyxFheFDW8FQrtb9c0oLzbAncV5
DohKM197TYcBYhJti5XLRS6RiU8jhVPTDMV7piBztny6wg4wQSNc49nS7QqaLbA11bj1hUkDAKpa
kgU3WunTpBFFMlt/xqae7oLW1m9hee1zbbxTXf6Sum575Cr0bnWIe2Bg+IS2yIiPZOg9NCYJ0WTP
pGcQlenZFUe37JYsJTAfcwNDo5NJTqCvJMmGI8Q8dozSiTm9V6k5X4IRD9u2DINvtfz3ARR6N/YU
f0Qvh0Pb0kCTftad8nqgFlzmUp0nk0Mhh45JhKg2GrFv+4hudWcxdCfHg693C3ixUdUjD+E/CdXs
1Eb0SBo2IZhqBIf1VZdeRYrvBezUjS5oukZJaOy9KUBOOvXeIYxHTnxOdFy0UiLh8Sbt+Pf/q5a/
HQEssp5tGZDCXGdcqXFx1a1GReUW0/V/UnVey20raxN9IlQhDNItcyaVrHCDki0JGRjEAfD0Z4E6
9YcblijvbUskOJj5unu1I8fx0lreeIH+bR9ptVmKRjM7koW3tHU2cRePbwqr+TYBJLntVKE/CowQ
LWN9HEujdQsD334aY2YTQ1exq7S66CmH7nXObdCbKIDbppNcU8KgtUJD9TreH9qkwCMYCFCYD3ox
gduG+/IKJx2QeUMwzvQg1xJiMj1TbGNpgwx4F8HKHOv8X2uQ+vv9MS3ysHCJi6Wmz3YnLGq0x1LQ
aAd+RFi2cgheMj40YwfjTWzCzcpTc81y7KGD85JbsB6vv78NWbdonxlNcWtrd1g7FW4ap4k5frtB
sPOrTtulIJKO9weZ2Mbm90fAnVKuqkQTh2QgkDZWffeoxL5wyg34FtrzYk3iS9OMv4OZ7ks7bK/R
IFBhBMwk4ehMP/CLhwwdrhjSmqsr6BbpMq5BTzB8GuKEoDpYvJXpw2cDdGDcmBpmYyS+6oZ9XDsc
sXUkL041W7OaxiJJA1wpmfJ/uHxkmdPMULvRcUKFufmuUaxawrK84MKM1lQW8wsaXzZz9FNooSPX
jdMdfl8RrGnrPvDrh6msmNM6WNFGK33nyOHBEqAbQuu9f0UuvcvvM5HgZEdfXWpGyRErcEKKdjuX
4i3jhREPd8gI0OCxGf1pHQK7X7smI2edBtAnpRQV9e7vE+TJeNXrAPe0vDNO7NdInRnPRmk/dwYj
utJsohtLtXzHE/MxtEX5AB3uxxtwZvXzM5sePUxrqdr9/qpeFv5pIIFd7w++dPGEjk+oN/qhSArn
Ici6Lz+ZbShSFDs/duuHTGLEhQSfatbOyqviVjaJWBPByFda7SckZEto//N/qWEMoPo3HGEpVyWQ
RWftZILyIbf99oqfKLRRj1IRXaKK/dk4jx+gJAaPccHnlnO2dVKGpFgAT5AfIOvpWMb/srTYRf83
i3DSuhWuqtLxSVHXhfWite5XlJjVOpYjXau9w0AkC76cnAp5Kcbh5oqKE4TwL3FllMcx0+117tvq
tWvVBZvuDZx4eR5IgTylofoZ2X8tlNn3xzJL4SMbk3u1Pd9bhwChOjOUcwX3cNYls8jfV7PtyUzj
lCaiPNTRXmExCJkF3VxVX3jVsKHbwR8tCZMnLXT2WjkY2Jv0EqmB0hpWIeepDLK3IU3TdR2NGpq0
p51hxAfYOCQ5tdB2djh+aWLgjN1nanzrJqjqcZz4OzsyG8JlEyyxQj/KNoSlm7Y/+l0jsD3Wu/vq
rQpGeWIYd0IB2+gwVD3HScjBOb3moxmDyB5JuYtYQpQoaU6y9GZn2vjQKq8+3R9MJ/C2vv5asHUX
zmVsQvJ5FtbuAweMLQvIXmSyuSZAPK416jnHZbumYKkbGFZx4kW85nQVDuVF0QAAYBn0t2pC5wnb
14uNu/BAYQnxw3Zkhz7/9GHLpKdCfV8KBGGAMJaq9mgVD4Wn60uvtJqVV9TRuaXIxOpFeb1ffB7H
mJIl2QibvzTxwZYy5YHhLHR6JepTMdXwY60IZDBmZp9GmEdL6UcvrS1WRpbGRUp89SPJGCKLUvx0
Le5r5x8wvH45mDH4/MZlxF7TEZ4Klzkx9p5NpaT1Ij3qxpTH0ZbT1a21CO/bnhzfSjE+BzHukD7r
1DlS8bBLjX6Gg9scFUz30FR1c7WZvu41I3wf5EPJfPlize8rFfLgxgOn3tLOyytQDsNDIrKOtqG6
vIzzgz1p2QnBa9tOrfVniHCNyql6Y9Z3ZHSKCKUNySGVAKfSwaoX1H8mq3CqxicV6ZfUHxGdrWSs
v3STsAxeHmI45rZJbfuST8mhGdfKtaJXG3TqEZmbBmMPhoFGjIhwvgxWLu1Pu3KiHAw8WPU+dL15
CpX3r4xl/vn/vgjDkCFva9YQCTROYyMB2jroN34EKIHmlOYazQ/MBIaTYTL5GbG4wT93cPRE3ake
8Fy2g6k+I+cD/eQYUvj4hmw8M6Eb65GSRWcbU8Szp+CSWjgXUwIb14gN3ECBYVpDO/L5lzT8NLoV
UMBELJkmFQ7SAzLAqHFSNwk2PN4f5m8lIxEDTdZUwBTTRoTOm0cRuiypjLbi/rmjTf259hzumIF/
IdpP7UvmykOhY6RotfYJwHJ7paczIblQxwc3gu6hE6O8jWDwe/buj2YhPvls+c4hxFyyL83C2LE/
9dnzMHETXSvXKVuKTRMok8owEqiRct2zH/fiqGz5TM1gtLqvd1GNASSC5H1fmY15eW73U9Odkygv
XjXcEcsJg8GDb8IyaHGneClwFd90X0gLghcL6s+AmRhDWN08wdlUpwCIFK6SZsemqcbYaE23WNc+
pj6iVFELnK8aEKFueRzaFLHn1C6cc9mihrO5ka+ekbz3gg+ETSM9dY9j9Z4MQDY8aR+dubWb5rDv
yu2t17hDNTQUdiLTqcSrYWHEKgKVHRt7DgvV3loPI+NR8xrjUc6DAstLb1Yc9lsQnBTSjuT5G7Ip
q1joEV0rnXGOiHaTYL64aWL/8Uo6kysOqMDdgvbRKfCzCWY7n/Qdga0DNdq4zecwVBsrnEVfNTuB
HAzO5KK+er5ddn30oIAkMg2q00MP4R56Tt48xEEVbNuQbLkqj1bs0zbFFwgR41kE0tvwxL5/t9cO
99sJRAR448PkrAH24WkoYHyEsrZPOC3UiQufaW7RELPNCwjsTV0esN5a26HkJay84R1L83xHcNL4
UITl6X6r0IjTnXJChdvA1Ng5dW1P3t6vVkAXmTcklbnPfB8/L/mjXS78aVv4/nAb/Iq2bzaYFxID
4uI6aIm9om0mzQ17N/ped25txS/fTMmDyx1hlQ1d+dK13DKqsO6ObURBZIv59hBNzuG+ab4/jEyM
Fu5Yt5vBJpTS0jnTKfyEbgmO1m4LcfFtYjwtQhAYz7AlHqGa08Td4Gv+AvBW8+bY2lMtrD9BlDh7
EWTN1UqAGcb17H7NmHpOfZKeCPYcMGfTKty0P2kk22eHextYyQaDfT44Z8+U+Tb7n6/mN1ZNXnS8
f/9//wtjOIra8/a1ZYA3E4z4ywIplk0fzG98LSWLJQVRGO9SA0uXZekd7t55C232xcJn4rdwCyTV
Us7FbN0oKR6ZOb8GzuKwAa5nR+Xhd59QobJ8sM9YUFqC3w6M/u+2ksiKvUoodtIIkzzcT6Ggr36M
iUAP5SDsFNwG4GQy9c+cZfpnUx+3upOZNwGloEV0Pt3fysJLvLUqgFew7mMujk73h5Zu11M9P/yf
77WO3MVp/hbNcRjBpXhQWo0YWpXnaT5HxuCY+oaBMz4kKoUZiSFuI4LdHzyEh7WuOoqmK3yW8/3r
9yY237MIM1kr8hGI5iyAwG2G8EBtH3XLjW6dqREV5/vTiA/YGiLoQqeJjNZOwf4k8sPnOPD/FVFM
ZIB/FZdO9IFRPX2uZTtvgtIYnY45qi84ZoeV8VcH+LEgOfYpU2ahve816ybKXGrFiv5pzJLpapv1
jm0olCvjWcvG/DEPi83vxnF+5qblBsePuy1lS69J17W4TeD3kJ0DSNXMXtcSp3Mk9zXS7DHBnI1c
VlOtNpQPadDHdA7QANOZVnNJB3v9u/OaJwmYEn6/dZ8m0HNRbjUndYAHZbAqOyBqYZh/9EP7wRun
TtT41E+B5bc7x6WZRQxd/TQZTv2EZkgXLTIv26DyUdelge7I4H3wU1poBT9G6+LvalzjWbqdwZFA
X+VD3516h//JGVSzraA5PQIOwkXCFnSJuC3fSXuN16qZiFuEyKszxj7rC5TxIa7ec8vao+Y5T72f
c7MGbBzetDLL1ok713LoU19fUMiWOqHLfwHA6IWfuu1LUdC/FWo/ie+Pb9S9bDvTZy4SRwP9ssWf
cpo5v0bHZd20ERrdDKSMyLq9Ca28CIChhYXhVgA6Xd530BZl4kSNZkfXvOeOKuB7YdcADAioD500
RyeqpH0jN2Vb3cZWORoNh2ZwjKOrkit9ft6hHmhnLib0tsaahk2IxEh9k+LA10R+e6hUlW07q0Id
iBaxEzYPAFz6q0Zjcop2t8qJFcjxESjbJ2zlB0wHRNQMNqq+S/uppMPPM548rXxq8KLCgkKZYhu9
sH9c2gGTKHyNBGPOJHmRdvA3pF3Rcoh+TRMpIZ8YB+7xB100j4znbRoBlqbAEx55cuXpKXfv+rGJ
EiAdagTeif01vbSzG9PDjIUReB1RltG0Oj2hyYthKG8VW4BRZ49X0k8sTt6LXtow9nCcx2zJaft6
LukROmrBdAJUSgmKQtRwkWBK6dcMgEbycCStOUMTPDXI3xW8Mkeyk+sWJ/w75JGVU0w/nCTEqvTp
6KqN8W+QO+Yqb+icQBB1z5SMrcMWWE7X4pOxwj4+Z9U/iixyRA1aI8T4AdPcOjk6QpBKTl2E9W2S
F9+M/HXhNatstOdMKjRAmVoC/dF8sAb3EjsmMXHiyCvZ4XdmHIULF/cBbfC+ZPjvh04CGTIudmVb
XQhqVvjg6JozK4zJcSfxEQTGI2MVro6AKXcWceY3mnbvFkp7akT6AY05ZbA3/aGzh1WFFHHgauGh
w6UBKhsNMtCvPmCNa6/pn42No8KXzqZL+3CPEWyuEUy6mZ+6TWleooopOvncUE4V47ahMuQeEWpJ
32ezyvHRUjRMc9u/TCu9TdLE/LDc7Yi9XiznuZkdFjTOYMLVi5fBwUzX+Q9+3vhfTQluknBaNzpX
qNP0+tUwNjBuIeiQudESsc8KBik1dqvEQIJJrAFKMKGRhAZLDq2UDiAA0xLy6BlRtCjgDCw7Oexx
a3TockG+sqCz9T6YYcyF9J5l2Iah9z1kMWU/HjTR3Qi4zo6nxzJlTpkHQbKq6r3tEiozNXIN1WC+
wnS0n1PwaxtRA8ut0POQMaiYqMbcP9Pg5MfyEOLGOUwAmtf+MGMXiLeSeijYhljFA/rJD2eMnyQZ
aLnwa0yTciT7J2a6FWuQoTpQd5U84io+VgmYefAzVmjB/THIWAOB4SQylhe3sA+9NGh6CTjTymDL
dhhUfHpoCr/Y6zrEsIbRwzJiBLJQqQUhDA/0tpY9O5y7RZz6hJ73o8pxPnokGtK5vCIoTezupCNr
k/B92g2EwH1Nkb0Cd9JDmNI998cKmRzGiZFsXQMh2ByiN+m1P+YLMtetjvXy0RvJI9oUsihC1eXs
Yk4Y9LnWnw7pFBpWiYbcd4cBPCUtHsW6cRn1mbq1awxxzBTWP4oFstmGZgXs8lkXmCcXxhNA6lUA
2xf5Nv4oI0hifgOdG+ak8VrX4c5v0oMZlhiEenmdea14H790aW+0Kr+MI4F4KwX9UxT5Y0/B16bT
quIwhci5udZQV6EMRshoM66V9wfXhVSJKJdagb3XCGJbjqkOfhjRdkwHeej1/7hFUUYEYMsemidP
xcaxSHBNRfR8Fu4H0hsnyAnY9WMMhlI3Iu0jVw2vb8pWPKqRWRs6lurRcQ+omG9M7InPesW7prsV
hSMLCtkptDT0dFEBmGFTWc7eg0MzmZeynt78rH0J0vhnfg1Wvpu+ghD8qXRYBhWE7+2YtVeqzX6s
3EvOhUXIUTLYogzGfLA5ejAH0eIyXkOBoEidRfmU0nDNsDPbM43dWyVdpnQdm9vJUtzUWy98FDds
DjZ2WbBDhNc9pGb76qV9slSlBx9MElnxjBLGAIrfcpiuXgPUbIiap1pKLCo+YS3zUk+cE/BsLem3
fqat6CuBnmmVSUOTDJdB3UBvy7Cb84EttgwH4JNlXJpuE7NdLMmnR+Yr3eNYQ+kgcwv/GGJnJcVB
+VQnvGWN5eXcAl3AUAPMsEu7idkatHbKoUlyK/KvpZK7KQ860rbjT+mER+aB8ZqysRu1ihfoosZ2
GBTlS/FaZ+OKCmuutanHhVaBJVAVdeBmID+sWjScVPNHSIIMcwNY5WnG6VR5FGaW1fg25v0iEhZ9
K3ST7AeqGhd5VN+oOx+B0sOAVM61w0Z7IOFr1i73yc7Add1QzdfOFmCtTr+Y18PnTqx0IyfQ9Ynl
yFtc9Bf2un8JAizZocEe9a/pvJeKtcygwQoHgm6DrJoCuvmsqVhxW0eF1WnxcWqfvsmS8Ac5O8Yi
Lv0dilwBgua1d5/VJLO1lWGz7OLXIivqvcE2h6PhYKylTtQplg4zf3bOZFHwsI525q9it/jLkvJZ
jdWWXVdJdhDvqcaCsmy9/nsS1bdyuditEidKmwDtiNqt2ZjlBzrrKeDQZrp+eqWWEVR4QalTllLM
ooXtwzQbWPK64dL3PlDZgGzE4pt4tUOjvZFT+2jfQo+SpzE23x1uYsx2IIBpIR5sLfdek9K3tpV8
qWRp/9Fl+42pq93UZBgsSoWuJbZVAhTZdzUnxcoAU47h7/mQvDhGVR7kFHOYcSrC83VBqxX6Vurk
waHCaG91tEqBUyGnXtB0K/qGkuUJHr7fbgKHAJFr0JZrmfaXVzEkt8xvxzb+debAAIJRzjod4xdg
xIe2nmaLZKCj1vTvEe2VmNTTfGmq+jxy/Kuq4QpFpaWgOxvpa0s/WJq+PBfzQuekj005kOTGCEaU
tgjdYVOPlHUacTe9NBRXDdJ5UIXLgScHaBk6Ld72fo4qLKOEzsqWGHjnZd7B9gaQLx30wgExGx49
ffN+CVQ8+qZpipODt4scQDFxnRMZ9N77iMmBHBj4sSyTGZey57NBWqMg6jHVmr4vuPVDG8i2nNGu
Rqr8vRebQFxgmzBVwA5TtA574JGmKko/bsJttkJzGiDjHWAX2nviQE9flAUUKOkOhbRnSmWDgJYE
eNKGBFg5RhzHEh/CyQmVhdY/CLKSxCMspHwTqJz0dZNAD0RTXBj6HM3IccGx8VySpUhWLrbLhbR1
Ugf0cm7kMIhNauhb0QE9iAj+Jx1Db4GbtM2L64hYtcz7FjyLX3ZrdF7mRZYPkDG82SWNdk1A/fnU
facuKPMyosi872wSmdx4nV7RFpTKE0YJ4l/Z3pmlJE7T58QBMJIwwMRFnj/oMe5VG5iYNEc+R3m/
cxrGMqgn8hzY6Du0bEGGb7N1aZA7DgX+SbcKP93EZSkhVA/BLYPUTO7FzsDtyJwG69plgiepGIP9
VzGV99/xi/dX3s2TX1dLn/UQxcwGKZtXB4cE6KIp872vp/5+dJN0GZS3IOyzTa+XV8seqotwCXEE
NFu1nk+PSFduwiKBJNVUt3iQG5mOHqOCuuaOmmQ4PYl0Akd4DMiImqGeUpTLiI3kJHIbBRQEZB60
yGOWmWOtTZqazqma2MRo28SYbI0/cOlUlIohRKvGt3mvBNqbrmLVUtAuqlvhheXR9ceWXA7QcN0G
OcN7ua3ItPkmQznpQd+rqCpxOVPX/ejtwvRv5Ew1sUEKjsY0WOWxddEFEpY22BO7g5nn6STvGP/o
yWj5xHJEzK3QX3icKUlQ6PVBECwYxjw5mICaFp5JvSnu5pQfQk+29NmgEDqvtW79ZAl+rVrcyGGT
nA+SSxRT/Bczn5D0arS9gfxoV09JwFZRz6a9UctXjQ3SwgoSsdoT4fyJRlguJunIne1FWMDt5gsf
ULOO8wAYVC3W8MnGEzoyQxtoVsfB6oeTMkmHaPONcbIt7rk8FGOojhTD7ciwlPtSy1/v3x6SVOwp
oAFm7Vs3EnHtBqcKZ5AC3ff+vRIIjXQyaj9tNgya3trHeC7r1AnFj2bintH62a9MEedWnkk9Slf8
pelKI+t6vj9MafeuQwXd6qEpt6VXcQFjgnrMHYGvuiJldX/q4mK6WUhcxIFuU+aZrw5mIIKYHGOp
EC7ZdZFqSb0ICoNJqU9bxKjPxA8xCneHwOOcncueOZ3GiiMS7Adkc/LjBISWn17HrJ/PCk8vh/Q0
FUG3l0bG8UtMNcihxOCpt+kSUawMbNYkaaG6TFM5VzKjaNcl3kNJC+PvXwcPBHTtENfrcRr6V+w+
bZggOBsR9KjEy28ixdnma5a59JQXno2wpxIZEyWph+98VqCjWU8TYvogbuAufB+WE/ofANKgku+M
uzUOPZY647Gly0GE74WKH9Pc74+kQ+h99+3kkfHmg1PX1smdsvTRm1rWK1eJ9IyvcLxldfcuYRo8
+VNUPZrB92zPcFqIOVJhRQu1HZZ2irP54G9cJav3eqRzowQxHUZ34aejzA9NajeMZnhjU72mQ5Cg
1qj5R0fEi15yXrs/RJ2HLZPu1HlGFMJhOuiW2y7LsX0L9TD/qwTVW5kpXoIWq+PgBbOHYwGkSAAD
nsemRTffrppwzebZPSfzg6f12bEK5a4apHs0YSAtvNQWT/SQP/QqDna91tWncVbAfGz7mUHWPFFx
BUqbq/D+V5hZqG+MnjNQyAV5UbQc8e55YBd79nS2X2MzDmz7qHt9XrOb8dQyYM8SEByrjAP0nep4
f0hDeI0LpleQNMjJMJhmFLASjKhPg4UjAkgyDSWUswJvsRDQy5QeqhyHyaVoyfuMlelwmpSsfLO3
YBwr/BFO92XFmtp4jCfawsxOmRtY9CUQIIiHbW6PLOKRPXCUaEawlK70sefyN94fNMaeKwk2Fw+H
kQWIhr5On1Wecskkx2FcJblpn0VrdpvSgcIWSmi8kWfUT0mMWf73b299Tq42SacyDYynMMDZvdHd
SdBZynXk0BR2vP+8gJKIGt2nSxklSMv7647tsj7RUTFa0zIS8ljqDXvz2RdCMeLWcfUBNhMmEg46
3LqyYKPGorrKJnFwABTzaDrl9zZlvI7sXTyO6qkqDGgkqroGPtiehCjGpoW4RGqnz1MQwOqfn6By
jzqsAxk2/lFA6l10XgXpps7+hV0td/Y8zx3yeVxcjc6GyHf90AXhLmgL+9xkQB1+f/UslrQwce4/
St15u38agOXEGJcxY4R+RzFPCqng/pWMhplVDZdQa4iakLi+/yuCE/U5dPfF7DKqZtMRh5r0VPb1
4+9q2er6KR/zlB9W/fchNHH/kZEnzjfxh2nKViWkQnLowvLc1Ayqf79KQuvQudn6/h7cL5f7G1Hi
mVjqiTMnIlPOcRWDuSKdL0eHyZTfU7XsFDR03z+FrQ2QWaImmNc6yn+cSoqLNz9Q+AbH1sO9SHf4
g0bNwC530u6IOsZ027RePUWidLA6cc4b8W3qNqF6S493XZK7CHqpBsF/pkZaDJam2MEKOfuHirqg
CF7Lnvq5+VcmJdExZtZNhgeywTmzvV8cTPNQ9w8Jx5cua5xr1jIIbFF0eI30VdTqzs6QYGiLJN+y
UhWfMOoazpI1GylmvYsxG9MN1rby4FGp/ju4ZTt6ahUazX3Z5UCXHn7/wKuH75REGBiWsF1lbYaH
SUAT8Utxa7jR2CgefT/JHaY4n89mmi3J5HYnCa1zgdtGB3oHVMbjglz4FBGya+PyldjdaEKKoz2o
q+LSzfI/ve3+srFhYLSN3Goi9l6wXTxij8j/yamEIDgvcn1QvSkDf7xj6cO+uRt0fm8mDU1GB6Py
IWQKU3Cr6XCL27jNaixqXwk+d+qzd5jlmw3JvXKvzxzNtod93d8nz+M8/B5sgnmecKKHcl85OkkA
Uvsnv4rHXx/b3QsloSESLKlWvcIt5kSIOXcTgXT1YKlSlmfUyO/QGrTX34+8NxTrKCEgQMPJh+4U
6G5koVe/Ko9vkj+5u5qsWdPClX1Lo/6k84YmWaq9mncLmRMVX5orN5BLskfTD7G38CxUbM2T3sZ6
g/D2EoT1JnIg9xg6LL+mHc62ozmbjF7cI+bEFVZ580U57vV+t8TGsrn/bzJPaKsDFrYc52n6/Y6p
5q8qEtzLVDMhVAywGMVgmR++4wK+sra/L7qy2Ondl4j7B8ZQuI48repAEkcYy+e7y/1hCsd81Xfc
NkCXEXSrdLmlacV4Gcz8MUwl/QJ2+RgOTOLMqUAbE8vOaNMZfTWTZliCJj/XOHNGBul0lW4DQVb9
vvkayaqtW5BHW17Ev6JB1dCxVhlZYu/hltR/lBtt4xSxcJ7tm3Vyc+yQ+3hT8y7UxhPjy99fOQod
tTO78fN3LYO0v+dmWSx+l4Ksa3edQIoV0BgDT2bvtMo9TGOn/nFs3liiG17uriKiG548tKho/8ge
zTdchka8I/24Zynz94qkH4owcA3CJX9sV2OjkiM62zXNc4BYq5vn9w23YerQ8afg4Ww1NvB+Q7rA
8foRCzqH46HS4ufYUtuWg/PagOKHYH3Czz4B56ufNNPArjbqvFxxz9rbiiLaqumccFNKtGjjtlZ9
0IyEI/fAkY3FnwWYRp40DKuNMV9e8YCVKHH9vZFbmK4jyz+0QpXbIMURU4WUB4SWjYvS9oprqmB2
lXkwbbxK17eNvmfSXv69y0mdCoj+g8AYqEVGO6QlmdKqhFaPPnWfaiv5C4q9ekoz4NVDbW3U7Ley
laSBzqGQmx4cM4vRiPUe4/8YZctEaPUm19q3qs0UhctEKof4LVftwNaqTXfF/DSL1NPI9OV8/xlS
x3lLRyc9Fp7zfhe6heHJs9WP6OslaWYhSIZ3xbBOk+DzrtQ57NFX/dwFPUfJbxSPuhh+GDLElUuI
1QuoeVUWekNo2Bd4obPY6TEzp2MeJ4RNneWvh85AiGSUZe6A6v/lJG7hQevavWUp1sl6OHv91OMi
1P3NZDuK96f768Dp2Wlgi/d1RfOXtEigA71HHAvCsVzftwSxlw0bkSis/xUNk5znFMoTPaXzYhlh
8VXZMxMJpmjzLrUspgb1nvXNUxRjKNkT1PnLT20cxibqr3fHIzi+mWkMaSlhYnX2E1oA8MQOQOGj
8OqU4p/B5OOVmYnY13S1ce/3D53mWPvY1P8o4T0aU5d8aXn4Imlu+UPkqNu4HjRJ3XCzk2X6Ox0W
xH93QcJs65s+vgYqid9sdCJj9gSahkmUejT3bi/mAZgSsEfZDrOa+CvXpcdCKUPDTJFd7sLf/SGe
X0f++kMdgLswyuzmtF18EG3Amh+PL9GUT5863ptFp+liMWJy2DB8LB6dTj03ky7fDZldmoSNvaeY
xkNatl6GLkUzT206v+P4SQQT+mXUhpA74umYeE4DLcOVt1q9348amJ+7G4ko/eaFUw65KjJOqVEZ
JzIi/9Tdaufn5bYdQ++MHc49m63pniuXjSSgVVAiXdcfBrfL1t1wLWrOwlaAwM5OeWDqMvsiw4Tw
oGfQnAGvcQx+whCOnNA88wbFDkcCUbK6bFFGsN4Eem4uIheUgDDMHcdrZsJ+92DNcpWLRt/UWof3
sv9GZtf0qqBjF65mH9j6WgMLSHztZlNFZvgMZtF2IEPeDGp5n2jLsTXYC1bbrEpXc69NxtKKiWaj
GNit86ZklsH4JYnp46ZmClUGKVMJm0M2ajlWzyxegYmKVyrwP3FGExjxnWNO6HTnIIlq8lxEjAVa
d0+plsk8Kz0Xsb6wneGN/Ye+ST3/zJVmbUO3BdmFRXiBv47V0Cl3omD+4ke3LE7I/HsYuDijfrah
A1NRmN9NV/9UZedv9SQ4hUO40nDaLaMAXxHKwV9nouCid91d0gAGjyPvvWP7uocdcDQtzlb4RReY
ZeWuAOgXhbT2ihb4Qis7IM8OPg+EM/pu4qcqiw7snq+jax56vIj6FA8M9D6bPBYHrNNbI/OabaBn
GJKZPFMbnJ8ytmaY/75hT3o45CdnWfmyX1drfrdvzzDnNiTj1vrjxVWc/W1xR1n68TLEKycgIzwJ
k7In3qv3aoZ6iB7AkCfVvuttyiC1mSIUv+Z2otF3YOx8CueuWJ+1pCYNPiJ0Bt1nPjBq7x2CpE2l
6n2N255Rtzcv00xB5PQdZrRs6GYO1K1IdmgvNUVFzK5lFG/GVDf2mVstk9x6Gncs6P2yyBpKLq3m
X90n4S6pqYihCmzuf0qp2oJuZ82aPilGpYgS4fZkV0BMYTO4mljjIyLoWMV8rgHQ2HwKRmWuul63
twKDSc+85th3w+dU6cRiySsxHyBVxdW90L2RJLoh1gnV3MtEMvZjHWXaiK054XVfDHrXgRuUt36q
M94awhAEBBfJxEsUVZA1k+o0Rj6dHqJaFmCIORXhWYqmj9bJz4MCo2BgRTI1Z0sHwW5wq9uob5lj
QU0CUobQGGZ4MX1UjAtnjoiGoYoElHhRhB+WecO/VcLiJkyCpOC1zvlN9lxASdp9YFoJlg2hhIVf
2yBYHDpNguigloZXBQRRYxQ0kT9wTF+LAhxUnxaE88Hdsd5vaGnFNQMtGmOh/Sce5WcczG4FZNa2
ab6ykGoaRQ+Lp1JG1W1F1RZ1TT5w0SEJ31LGbkts8j84oh/aAuEwhIK+QLi9cYtn7SkgK9nV2xEU
6DsQzkXkxSRvCcKtzSIej13zAMYb+Ni4k3WxgaSxBYiPi5gOlEZ1Lz39EysdK4Yxsd75VToxsSSH
3An7W7FjIhCTPdquHW7VjHVQeffa2uKlI1i/bOfbRppjtQ2daofLdJlVnN0A5y9hdNDmPEF6j23n
00uqFeMd1BZDLQyroZp4psHCZFDQcunQZNBYeQaorUwsaHla8wlIdwEwSt5/SojI9bkMMbys3oYU
MonC2FLcoR3G0v6epmljlujKLDpTVKPRTyP5NDu21iXuBCTy7NlnNrgWMv3TcSGtK7zirp1ZK67o
P0KyPKVl7vIf6nwehLvFOHZJ27Raa3YwbNwII32t26v7M+zY1wpE7cIsG3xSqUDA/A9jZ9YcN5Jd
4b/imGdjDCCBBOCw56H2hcXivr0gKErEvib2X+8PxbZH0kR0O6KjWkWRFFkFZN6895zvwPl07JaI
Q7XPR/Wu68z6cpKlGFjia1mQ9/kwqQdJ0jAhxO6GzjRIZjy8y3EiOVda3ga+S/KtD5qTj4jhaMjm
5PX1XdHp+eG2SafohjH2fUkcfKlXRAV3BbCHyf+mA1yLDQ8YVV93S2QN7aJvaE7WrnUFQaFk+J4N
616aT+EISHsaenRoUIrsFmJEeIYv9sZomos9A4lUQ9nzshQDZsXSqULwiiO5jhMsk8T0bizi0cs6
SDaeF91wfZNrXhYvYYjaD6nWwXUYK4CaKF77AS5TlH1y7ZDWVdNnjHHP2C24QKDKB+5XUHqZ3EzV
uUhVt444kC2Yik5MmZqjVuJSdzVGUIyy+KB1NdXkIrIfyL3bamBPAVtVHG+W7gA2MaKXNxY+UUlm
9sqvRUiMzySn8PL70dcLRHD2UvWes4bZPwD8q7WjzJ+QaDrrKuO2NAkxk5VGHE3cOOs8PHZ8H9Ui
4ISUDgPzbigjbSlMGjnKzDelr9OvtqBVOz7TreY6Rj27kAhj8ar7uD+FvQPo2i04KUoyqXxAtGE5
H4obGu91+ogSIaYUCu4gqJnskfq0KlgipAnVpYJtWRmTtnRoqjsDAgmPdh0isHZZkv2QK22VeQj4
GGTeOkH6PnT6u+hrY+VbV3YVaCsdyfHe8bRDQyK47TVrzdVpphoMITTMm5TIBaF5WRMxSY5Qxo2v
TAYXBqLArerYhd1oUw5Vd6zdninpZ2MzCx3IMOBTXZToxH77Q3LgkAn9Jpq+O2WQnFUBkor1emGM
ETl7HjCrFmi0GTwkdgXDLXKvdXPX6Pan6sOeEIp+7RVThhbMhIro4C+eEEBxrIwFOpI8ALxXdmOJ
zkisRM2kwy0474hkWDouupESWKxm3Uwd9ueGVG2mOCHXS4Olwde0BbWq4DIhu8ak+bxAI6o2TkuX
hjzYJG+w+YCVBEwBOCffq777sAKwOJa1tjKy48z4R+LO3GX650vW/muHlyh3u8U0eBnJSghs8yjv
IUPGe44BUIfp1K8aonKNB1/vn5sMd6DOHbyy0Cssmp7PIKXJteKHXIDMJCYM4Yl5z7zHWCkwh0zW
CIPtW+RAcwbJmL1ghvue1WGzdBCHtRqCLdpJOAk4pSyVH6O5eE6NghPyrPXK4EFyrnG3WesfmjJx
NloEJYsJnlGDH+yyA2Gwb6QuqBVTTW5Gj2ZPUE/RyjSN98LOnuoczfqIyKsmMsq1icfKWsTIXpMS
zh4ShQ5vQox7tM3hZqxOcrB3vM8ISEr/Cq3wRA1r3EzKZY5FlHuv8um7j0kLBegjTn4WaQWBxe5m
jhRoHJRFCwlxaqPN+u78SfnozeLkOYBi6vqZjWnY2klhP2oj7SZccW+dV66UFr4arn3rhATplna5
bNtw1aVpw80SdezD/Biug+3R1Yjd8BDZTQGSbcqnMNbfWdhrukCPnvAwBwz9nSw4B3LVEEGSYAjs
GT1C5snEHWOUZNRujcFnnOzfOg58QagpwNUy4Pmkr6nhUUnyQF0pzq3aNYMdPmGrWabCdAHagIdJ
mfqDm2caporvrXnVQ1+g78pfR1VLYFlH5Lg1aQTAo/zNYnvDohQd9WC6Uqa5yXQ9WFfx8O6YBcNB
uIURYAGSUpKzN76mnnUmSUWheNeBYiALhFRQvbHaMRXV+vRQJ/obk4t2VdRAJYOKbggxt5sCIoHK
q0fiFPeu3TVXacuKRmeXfCzOS7yaNGXcTN6mnXc1MKM2detV6KW7DaaJ+RWeeRvJPYtS2KxrD0JP
ZMp1WaiT76LPAIv9bmbhkZY0wMDSdWch6FrgZ9ljaDzD2BwPydjd9jrTVfTVlKK0Nxb+vBRlllat
yf5q9eqmTE3+ocQAIBd1jC6ImTGGyjxFCWfH0XB0cgus6zLP+quaiS+b0hTGhFk7xXfN5f3OUxsE
WEDTOVHykAF4WaMQHFaGcrDEl8W7BamQl41JYlCKu0EPP3wfyLyeNNMuAsNG62dfWkjqJjviPcVu
u+g1sPdFV7x5RtViUQHnqVcw09SE55bcbFyN2s41A2BfVsmUf9ZFT9p1zpFmN1aoP83noRy4tAHZ
WcojpbwV4CYywmCiyGdu6hF2311FU/XsJ7Gxdjpn0wYWNfXc42FydyNG90iEhof8RZzdoYw3sgOw
H0El9ODbubxo+KQkCRk4uxZxaGw6kC7LfM5jS7wCF6od9zvvVlUlYke+soCisuYGaNMhYaSBqsnE
gr6pGHcGIbe/xYENdjYpgfNDT53UUKnayT76Hk1EmLQG+B1otUfkItZm9AB4ImqclshmkAPG/Vai
XCAyxEdVBORnYqiBQWxYNax8VYvz0ULwETUVOzQArbJdpbTnEA3tOa9F8Dfgv7awX4bp0OtuvffM
liWR3SFjwQnz/sMg0p5F5xA3ORnrE5NynKCEUXIm4izQGY656IwB+KZDmipUaHyN3kxwXPcDd6o7
9ktytB51YZKU10QP9lg8+Mra0mLcpQoPJSCOKQ/2ABaPQ2+Dpe2nfqMx/SfnE5idfw7AhAx18DZx
Ym7J4a1CPgGSJ0aXCuWS/8JGQORpWdNs0MrDHL5Mlnt3MzagL9DSIexhC+R63tK6IgLXdOWufmo5
47hQYhkN+f4qzTvEq8iS58wHViM6LYx9W4lJpP8Wtwz7zWmUC1ES3zcL6P1cNPxr946Bj3gcwng9
aDcaZ0xAhIF+kA2VdaPqANkBF7s0qGedd4Pj2QJTujy27cEVBYt9LF9qz6D1CPqJn3XBdGYhRq/c
jAIrPCcHuDk5KyERXvtMBkTaus1b3jSPTubM/b2+3nSie/HL5sWJZAMjop2w+vlMl947E0r2BLRt
4SwrsOGreDRZwTtc3yW9yU3egfZwZmK0TzC7boLvGdxPk8JhUaRWdpzX4uOQhZSY5X04H84bjOiV
GUw3hoDe0+vkVYytfmwRsX49lIN5RHCErCIzTVB8777C28np8ZjL3l74GOnXpN+6u2SSN3g9vgVC
uss0qM91D6Mo01O5DtkBknrYdjV9O8O9g8h0ot0a7u0G7IWRWjh03TFZjl02nqhpSHnqQCjtui6B
dgwHbVXk5CY5ob8pogzCTEiDMR06ys/apURQaLpqpeh2qg8vQStQ0d5bKLPbodv/6OZautbKF98r
tWPkFBhVASCySomlaecN8xoiqit6nsw7l4ZSIJ18wlMbU6MAVNOpcxnlCk6ldqGeIh/Ajifu49G6
VXH+6Iwu4dWQEpwE2vI0Do9djPGza3TCKe1MARJLl8bMNTHr8IfIo2xNS6y/Rq1wy6gqpZvq0Sd1
xInBC3lZ/cQ/QRiI8gMIkrk6597wDUazs3ULsPZF1X0wFx1cN9+0baSTXGPTQzAKFD5Rtg9wLIH0
nogJiqCEkRURRiRFZoWzJj4zYWdYFwpdjdCS5BTGq2iktTF66W3UIQDTrRnXUj+opnLPnoDtyqm2
9mryooVxZzBAR1SwyRjoJiPwMpf7jJYAonH4TEfbD7g2uSuw/UcoDSIkj4bFebl8SAagUBDUW94q
i9gDYlZ8OQTnFBUlJVyNCTdJf7TmpAhHjKd9B1RIkoHtldF9XQ7RinC0hxDcd9PfavE1w/KKQrW6
85L0MVY3JWbKm5JQFGadLJlw6F5sjdaS5VBdZzgxvDGCABnUiALTCjAVawtbt8H0fM7QHftnYlSm
jZ2lvAfYnpjwTAjVc7LJQgJbw1F+2uF9E510LfthmTA+kYrho3Bt+nr14xRAfuEuZQuOSfehGNxQ
bTd70pJfsGSzoyANXUhI/EZfH2J9C3dN4QQ1WpRG+buYwJkao9eeSrPYKsQ+EM0BYfhTe8s5Jaok
AcUV3yY3KP98O/+cUhzcceRemV3xAvoCAWqgoRLkkyeaoV5r7bymwDXXB8ZTycEV7rtNUo1FVF/m
v8Ff4wZN6F3m9M79+67PzUMvGH0TC2WP424IQ7mUFeul1975vj9taxvClhFXJNNoiPzCH5FcT7WB
EVvjZwLqYa5bqKHLDq99Hw7Fut2nh7GUN1GZPjnCrnaJl7+lJCgsCFA2dkkQtWuSnVmwuqM+QzVp
z3+LQrIBa8gExcTY1WcUN2YVTlfWO9JrQwvJSPJ9qgNEoD3OXbPlfmAiWt/hAw2WnGnJjMjHx6wY
8N/pw6eMNOOUuFa30XyQ8zY4WOodjnBD3HsrO5mMnZF47wOzOUqTOX+bqGpQXlh9zVo/pwe/6Jzb
bgBxkKICils6kO3wQyuNQ9hzutI11a4CAr+H9kOJt4LRbxf1qyGjzc8muu1L77XxSswVj73hjoeh
wXeeeeeBjXERQT5fqKe47RlvG7uB4ZvB/uVM4/WUi/cUiklDRPFSMeRyhdhmAx67YvBuwNOcGIUu
JJLfFlTdrpzoDowZqkRwRzUNIcSQ34b83lCmf4P2cG74IvUoSaQn2s8+ztNphtjhuTTdo29bn1yP
1UNYEENkC85esZhOjFULwoFDx36vZ1Zavaz7aYCAKNJdH6frlJ8GUwOg67JvCIGQUEJVRe9QrzlT
8tI+cXgzsFrXi6pCB2wphHHA8jCED9ZNY+IVMoU4yDyf9u3gkceL3c8tATV0fCNnW7X6AwEgd6zB
FU4dqL+eCPQjY8bPAcGo6SAXqBmBayZrbTjRq+uVJtexiDg958FVa6EFzvx5Q5+6bYcav6KWNVpy
tDMbaL0fhIc50JXD79aUJlgxdr6imuA+RkG/IhG02YYjvw5F7b6xqGFSD7KYOayVbzqPeAF8RJSr
0Mdp3fIXPnftLAa9NnHPbYKbUPO8vVlKsRlTAOUVkPd4UC4+lgWtpm9KcQp2mWctal/s8qpgb8kc
LgrC1ysLu18N4NYeidmxsULYxFbv9CAed44cFaFU/ki7hrdTq9JnJJukY2fks8ToWi0PPmegQR/u
ibnQPRqBnmi2sDfLtTaWt1HundKQWqJNH/WR37ub7qu4g2m/IWqFfSEbHs2xAIIVDFj5QaP0IR2F
TnIlIt7FkNM+o+KflcvVW8ToA++nY+1tWd1X2gNshhfN8p9AQ+AEsVkHi+Q+rSqDJRWydOZhFsbl
CA8AohZqn1vL195zoSmIMu61KUBn5jGhCDnBVEucbZjZK5d9vxJbVUbvRK7swKyigk5vwtxfG1V4
7TY5Cl1/enP2Ze+ey7TucUtxM7tFQFNLWtue5I2lZrrxkv7stqKQAuDavbcBYVt20WOpEUWx7Imc
DJLxrUdkzDXKRxqOYkpzP5sfdcbZfhDeC3PQV1zSmaD2zyf5hkZ47Xq0IGp2212eXGuANHFIc0yI
qu/Sg/piF+UDZtonpkG0LmjZclGCAPf7ra9Gi3ObyztXIpe42EMdmlA58OP9xTHKNjSz0NohJDrI
eVK0CmgD+nGyC6E/G42jjkHtZ4cvJJHGHpwV4Qw5paYhcYsJ3OWhZhrhYWvbsSVwOu9HeazIdHyi
fX5ilY9vkcVxMkAxjpZExy4MnPlCWRChZx9GfAgap8Z7247ZLobkWtjCZtPo9TWRsIILjf5p0VNe
BKGV7JuuconvQq9xeWoxEKIvkmj3QUxap6lhmVBadjIKfTiqjIACxzYD1mwupRq9956JJLceqvJM
lNZbMYl2FZlGd2IGHGxj+LjeZALLb1jLZV7SQnJ9c2XjCKfz4qC39K14HjJt8rodbwcVfUNWF920
cVMvvTxzrgZfZ2LvLjXIYQcXpMP5a3RskYfkU0MdI8G2Ek/9+NaazbUSOSmFnnEXEqO6ndet6jKs
hnsot0kZoeWpR5yN8/g5iLonsEzIvKfwLEJsKqxH5Zq1DB5MMAcv2huFjq9Ku/GtsEprJaKYOXwE
0bSaMp6K5JPeXvZwqU2LUplArEKXo4Td7fQxj1cym4gUH2kbyeyD1NYkI9U09L38VLUuXGReJK7u
en8BJIUHI85AYs728tyvVux/uO3nP2nFdOUMimZvFr3iWO0PjJwQDCfT2Xf98c1H4LWS/actM/vK
RoW6h1mY7ashcE6OY+F0JPl7ZVZoWic3Zk0qjDkP8zIJpp7VV1IwDDJCLzpXswGriznZTppf3I0d
N0WNEO091akHrdgdb6bg0M2Tdprldhe3J8PVmPLNctPW4FJ2SsSvX99b4zRJL/EqMsy3toMt7emd
PPghATNlzi/wE/Xt5guZ9m95mwEJzxv1338zSXb+F5KabREjS/qYaTgSatzPJLWqsGBQCO+H4Vms
kCNhZmQbWVpuH/vYkntg+q8xsK7SDCEFItlZ28ipgIsQb8MyO0tzLw8ZXnish8NV7DI+c5SI9xUg
yVvudOCzFpIs/xa/Q792Ze6sohZK4l/8IoDnfvtFpOuZQtqeIXXHBTH3yy/iyo7NuZjQylUSIEGt
b82sugsb4ohB1q1pYVX7Wa6vF8GDW7XBjAH7HGzK5jEC+kJByCETwUNuUx77HUU+hAK2NWmetUg7
DiEx7X/+IzvW7z+ydCxh667uWWgNHP03il2PnTkIK4Jz7HSW3sKgzLYJpNct2aD+JsEC9Fo35t4d
NYGjPAn2+WQkp6IngIu5pYnHlnbNluDdAclk6h8Ch35Hbhv3yokP2SyJQfKHGtI1obGivr48lGVI
cF0wh5n6/oGtr7vGNUBXlEhukjnpCcCWqFfRBIrVdZL7UJ/MtWfJBAcCShQrZvaie6CGGku/UvPD
5U+yEW8CyAXsHYumE+iwE63odqmaYtiSV21c5RTOE/3pGyaquCJcx9oG9oR+wXLcl7zt+ZMWnitH
q5/nNShUZXHfKO3opxF6TRljKgKZSadCWddJ2A+7YaCWLUv0YGhsuRPNJ7ra2hHBTnzXSbO5KSiD
EiHqv7hnvH+5Z1zHFVxsluB/FrjDXy81KsaQrpcGU4QtPiqqfVNOwf3YyPoUleMZo8XCDDUS+kyt
jJai5ohT6gzZLgA5MBH2Pfmz9LMthe9kKrf9TG1qbNjhyGWH/eVpK0vcgeUMc9Cbu6pNk70Wahhj
6IfeVZGRLGPHdLeWW7M1WEa/7jz6vkBYF5wnwntVT/dydJJTHdkoWyfOr7NEMxswKxNdU60iL7ev
pMwZ3iEOuizXozN0KzkZ6dECgbNgUhkdbcsK1qPv0fF1VXZElLFLUt15ciHn7Wo35bLNOnxBYarR
1U1hIME46cKv53YlruKqZSKA7e2+llG1mzr3eci824sO9fKAvPgW/BqqHct31n5GqemPYftYaGjd
hdSHx6Y2bnzQtys5ZKg2LJOezOjDBwY0Oy4T3BRXQTzZqzC3yzemOasy9+wPd1bpdS0MMtlhQyMe
ly0BZzqmidQ7TVH+jZI62f3xMTKFT39+d8t/WZC8mYRJlCL8fv5n/XZ3a6HkQGQAqcGb6m0UGmuI
jEQgaDZdXnJI9F0zIdoJHJ02AxEUJ08k7b0YWYxGrjCxQOIGorErcd+6CP6cyFgZmnjs2qi5bbUx
PE9kaGONvKtimnKBH1F91Rx7YuNWV+QDR5aWfpZ9+umV0wllpna0W46yQ81EpJx6bV/GQq3LEI31
BcYyKZScvUHSWtSl6z5Ix7OLlYg8neL+8lC0LcgQ1E8PZknNAtPdRUWq20sBumzdzGvBIGp0U1Oc
7Xvb+BGlkXoloh6FdtE8BwD+YDCA581jPX0CCzkuIXla2z9/4S3z92XVY/n3dFt4Hlsar/2vt6cQ
Y2vjrEoXjuvhNpFlmYAlIi7IEWs9699iPZlg6YU6AamFvPJLH4RGrt5rK6mvax1FV4zADgFXwdgG
rQU9Tic4Kdu5CZJ4uItjg9CyjHOtVWP2nKmBLK7OAWD+60V8fXnwW5rqkQEuezRxDcnOMx8hAW0Y
wOtLXbXD0ocOSSMjIz55Fpv1Vj9dEdyL6MqhHxMW14HQs9WfvzaG/vuLA6bUZr7gkjVlWtJz5z3p
4x0EX0B1YPy7gkxHtj2RVsj4w602BvoOEA3ldljuLsQpkrFRwts7Wn0OCa66eOS9VUSUL7/qk9Ig
WJPe+30moh6Jgl0fp3bwr4TTP9syYLgCAso4XgiBbSN/cIAyoJaqg5kZ6lHL9eYwYFKCdBbsY+WP
ayMpBDCJPtsUSBnpHkcvOJ9CSE9mu6LFmJ3M3qV/bhXZKWp9+pwT/XBv9MK9CnMAwrlL3An1yRPn
Dm8FcYjEtKQ/kTzTcCb25C1zR9Q0vKKsouaVW5F6gv6fuq4jQNtGP7q6EMqIj6BB0ZjItnOwRElp
0PnsDH05FwkEWnvnaMLYnaRVvzHmp5ePucx9dloVgXjEdhFUMSxYmxjttvEWSGGtb/B115xWizlo
mjieAFSEXw3GeKykhtPODfvDGHMstBtpPdSivo5KclKs1nlDi/KZ+3FJ0j2nmiJBCnyBlGoY4Jlm
0waX0w1OyuSOANv4Du3jd+CM0fHyLChhbP/F1SPmne1n7i4XDQuZTZllwrc3df3XqwcW6JR6ITR1
HIzW9oI3JZ3JP6LZJN2gVC4TJac/FnbLWMMqmvw96ayPoAjfOtuubxn3AGxPGghn2eStRINWko1j
2Na13h6HpnMOE/DNXdlgODAa67aX8PGLugquwkpkTGBmNXXrFkzVXi8fcVjlj3YGjerydIzi+qwV
vv7NS9pVn8QlPPeyv4oGwzi4XIlbMdpqrl2YwxiYql0pPRANzb4Nw/xD9fLOKp1rduzpeCEJdbrD
vhZ7UBhh3O88vwPdq0FiTMhYpTd2YAhVfossGl0hXbQnnNDFItKnMz4L/8rqvIcvH4yGZvHrousN
JHQeUAIgfHkyrnpa3Ac9r/J7XRrfwtYJv01QeyJyPBkYji+MavK1UIbcMeNbpcph8hrqvbkmXyuH
s05KLyZEAIuDisG7VBhWU6hmjAU19/prhyY/GU29Y1RnD6XobMvrUYQtgb63m8uVf1n+e9WqIwem
Gdsy3DCnUMspba3N5Wk3Y4cRatySK3t1UfqKWe6rrwoYgSeRlx6voIVNLfKaM2jWkSQKt3jybINJ
HqROnMSc66Ui6XE+dqpKLsdUG8FepasuHnhFTQ3dAdv8c0xTe4Uu0d9Cy2TpbGNdbZm/TctJ9dNr
mg7ktfXWJ8ytpcEe9xdVuWHNF/GvF7nlsDdbuudQq0r7t/JuCgYjcyri12lDJLAGYa7H3FJPAyDP
he+MwXegNRicW4fwB1CRzNIVXm2zujWlcR5MI35sx3MDxO9MWNAun0IgJAxpaT0HUmyTAp1GA3sB
GDQ5lQx0EUfa0FmZWEzhmuQJ89jEBGNMOvZAx+mgyMzpqSPDithU9k1nO+1jWRQLNRP5UsOzTw3p
VQuBOijOH0pGs3fOYHzdEU04NDdfp4Xa05ZB1OOY1oV1aCsR3ksD6SeZiAejb2Z4exQTTPbqNGF4
ujxcOJx2Q5XELaXTNcPLoHuLMG/L55Ge+iZzuIYsJyifk0Y+SA87WGjB6+sQZiy0iCDTrmfgfDEJ
8XMR6Ss07CezUv7y0Ae2QwmUiK+PBYQRIJVHemfDrzswtUnJvRPeSSFZRaVDOhBdiHBxMRN4qUJZ
VXdweGxmrjMGmOQaQC1551xr0ci8CHwY89jbr/aEMXanTHsfLHvc2Xrioug3/XNNpjBxGFUIAQM9
RGEY6dYFUQnnIJ6Bp4hOnfw+ansd/JIotj3VNrUsAw01j7xZkOsDxbp1B6RkhTDNfDRJybiuJQK4
pP5yfiKde3GHIT36Pmw0fdRfI1By192s94xGA+pp3nvtzs0SzmaSHQs9NbM9u9oScTwRzUrzvkPh
jsbuGkG4tvvzdd2EzP7TFe+YujSZSUprXtoJO9J/KwrC3hhHK/FRFuEASU175ySoDorpLmTPKUG1
7kp6w3Q3scgO7t6winjXBDdCMP30w6cQ5XQMT2008qPTt+KBVPZrL3DXX1ulgd7KUNAZBiymYArA
45XUnC093L1s8s2f/zLer2x4fhnuWmmzPwlP2rxY8y/7U4UzMVWljaTihRdpSEbRnhAGz2DsYgMx
S5bLYIaBRaIiNLhpt1ZfYWiZD016WSFqVP2B1NwUhwEn7CDz0CRcjGv4dKP9BNwWieH43DmwE9IQ
07WQ33ErMH2Oq7evz5RdozHg00pAiu0mNfwaAglBaA2t6PXFbTAO3DktW0k0y52iyCDvMEUSdrE1
Oqgdj7VNxLTuxVcqgsBb+qi4zAiGZMC084GOirNuhsS6cof7dGSYE+dcOVpj32Nn6U/GBapdpZ+4
NvFz9RnZvUOFA4NbndJhnA6oaIprrd92YQPctoBdYQQrZXrJaVRoAzhvNuu8t811aNEWb/zvRKgy
GC77bqd59n4C/b0c4lI8e6Dolqi580OfEZw71yfxY0A67W5wmaxeIOlVqn+AXfOOmIciKKfJzcUo
V5t0zOM6sHeXpyX8tL+4sN1fT+oOHikhDNc1GBALdFBiroZ/uhbsUMLGl833YmZjjtPsgDcvr00p
ZtI0y8ui1APtJp7pUL5rnhxs1nfWnPsXdx1F8nz7ayNd3Jm6ljsDMvAWo8ZAyA5pyLgbRAhMu2+b
bUU/cBPnlBKYFPxlGtcdmnhrJHVTdTdjO4tUmUoZFFd7yj3wOn4rDiShWV+XBOKxf9rw6jwNtkQ7
z1nqVvk6C/VI1FqYvd6vucGmg0mo5xKkJ6oZB6Cr7kiEEiYR0KyqV4ipc476YpWXg9qmQ6Zu4wmY
cjJVcI4vhmlZniWjZfilFVDoqAe0Q6YyKQK3/jguC1+QPjT3atDqj1eRmT30uF8OWlcw85z/FPTS
Wsm2Le4mly0nvzKlcsE7BZBfguk4p9S5EayP1PgMld1S1sU041F5ef57lNYPf37PCwIpflnAeJ9d
naLUAaxMmoz7W10Kas1J7SL9PphPvXC6r5MMh++SGPSp20VpWBMZzMGiTcInxwx3IB/HN6ODq9DE
N1+XRB/hLYmbjtpxpC1lEQ9UdKJ6rXzaBFla45EZnfIVaSRs+ds6c1LCf7qPSbrJvZZ2yaEcbLGG
kUGcj6l/CwISYBLByYiTXbns8pU2ieB0eXDnDRbo+J+/ChzA/uVlcEHjGwJhsQEzz/mtB0rLL+Jo
TP+yrzNUcwaVY9yZhEWn0Nj94C3P9WmTxekzMUPVFWYwa+OYOGDhRJc71JIF7AJKF12gCouYhb9X
+RYU30m4qn61Q3anNLWAkoblSxmyIY9ZNN5cHghMTA9WOAHm8l+MrMAUyB90Rf3dyOBlfjL970ep
9hSW6ec+J0esC8Fc4Z6syJOhIInm+kRa2gPDueIaVEnGhG5CtEW/cDMFwZY7ymWEBwc5R06J2geY
Vhi3KBahChfvY4bABA9kfQqkt7DmMU7TRS/tYCcYP8qPvsrbsyPIivXy5Cof/JduIhYk5f09WZHW
btOGnR3TqFpculNR5hUkIorvwpyAnEiM26gp6cXHxQ77rfVc+QJSnsSxVNc1lHu/tR+70AL8F0NF
x2G6M+UzDYfv9WyDK0VTsofkOKujGqYS6sJDR4jTfJMTHnzpk3WNsLaX294aG3NHwnq5Z/D/9Uk2
fvBD0M6msDi/acY/8MjESyBcgtu5MwbEI0Pv/xhIP1IpjtS6BreBK1odxfzA6VwdceDYvZ4cab2a
u68TiukXzjbL5fgYyWzlx93my28b1El/d/F0knV59gZx7UdJfurqwD+RIkIfMmVI/fU9ksE561lc
w8R/LtG6P6OXOSEX1DYITMs1FI3wG8SL0lM0mYlxatwgpwBrH0z6tY9ZGGKtb91daeFV9ogivCkL
OQJxS61DKWW7J2eaOQvnl0Kf0m3ehsFSq52HvBiLWyHSZlMwn9+REHefjYV2azcOYqOqOc0zKui/
iXfQhM7kZhDNdeEgSZxIGl2DIrVW9gifFcpPumrq1kH7HRUHgmUoCKUTwNjEwKvZmn4q80p/Ak/R
7+zOST9kjoT8Mhnz9Y8WuCaMxKTZkcS0M4U9nvxp9K+DHv6nZQdimytrOli6tpiCrvhoWLYwJoxP
FvXxtYJttkPuss2DEfNR5YnnFJb5ulIVc00JMWPkVGEMz+Po1xAWqT9Ep8UgCelAVaL+zE1eDi0H
DhIIYtbzYoO+9FswxddgcJsrZevNNsGzuyEprN8pO2523aij+6nUPpDJcOoj2DSNkd4JCH/guZy7
2nJ6YhtBtMR2Nh6+aMeWq7MwuP0p9/W7II68P2jHpp0usZMWDwUB2m3Sp+ug96YnRWefdjRcQ8IM
sZ1gbx5ghgEgvNc7q7m9LIL/8TH8Z/CjuPk6p6l//BfPP4pyrCNMm789/cdDkfHff81f83+f8+tX
/OMUfdSFKj6b3z/rly/iG//xD6/em/dfnqwvIUy37Y+a8CVFOXT5B/gR58/8//7lv/34/0Q5GXOJ
+x8/f/8/vu76PSMC6qaoG6Ld0p/DnC5f8hXmpMm/G67JbExKxk0u3aZ/pjkJ4++mYwiLDvW8Z+js
JznfLfzvv1nm3w2LmSB/I5GGuvOR4Y8wJ6H/XRe6x0Yjbcukvnb/9r8/2y9vzz/frp8HkHMs1U9b
N3WZwY9H2BFRUxTsnHV+LdFIUMe7o8dwgb04IgXoOy1kJNaTdVZmI+lyeA9uSN/AadU1lUd565Oz
uW8zMpNU+ZAHnncwZLGXrho2pXTGv9hUrblb/HM3QNBmd3WdswRTRdM0fmvj92UQkaxsSMBYHOmC
Nq43Sh840h6bFjAuUn0X9Z2762oEczYC39s6wLtoa9FtSR/rQEjqXmZR8ViZA1BdUJ6yauXa9Foo
qrh5dDerzna+p+1Aco3CNHZJK/LqdywqkoU4CGnrW4SeB1CpdEJuVnSLWhaA6B341HCNXil4qtL4
FlVqsEK4UmBMNN4x2ll7T0zBTfc/hJ3XjuNKtm2/iABd0LzK+5SUPl+ILEfvgp5ff0eoz8XZXQfo
fhFQtXvvrspMiRFrzTHmYGG/KlwaboY7Q9v/NlR+bDL+/UvkGTbnbL59Lrffv1evtCqWJByY5id8
szdTn3rHx0tGoBhPE44q2sijhdNwv06ZNb3rDkF8YQ711pnkuCyr2DumVIiG3P+P0WTQ3w30eKR0
YuXHsXarRu2joe7uCBQDcKF1T3MHH186xiWsNHvbsLRfDFUVnKOiYO3jUWAv/Wg6GRiCPJNHNvGW
94E/xbLjonBMssF9nxFfzF0UHxDUOasQu8uKD87qzuTCWf7jDfk/P/T//CF/TNX/7SvE1YMlL3MV
3lQcwf76IepnNFwo7WFtBgwXPnzTA3wP7CnehzxImbgRp2MxGA3Bpz1BvBhGfNOc4GcUe/VB14Lo
9vituXe1he901vbxe48XBhjDyunLcBWAsXLJiN8Y0Ec7ZPo2e/c0edMaRDSaH6+Jp9G60ouRYk9e
XJQWldb3l4Fj070rCRrUdMyDH/MPI5lNd8uNMFjyLtta4YLRRHPNw1m/OpKy+NYfHEyN/PLx4koW
FyXw1ZEaSI3+HepgcfI4344vrijxolfTrvotgNNKZg42Ud+LP4lEfxrBUN90gmsEtKFxg3oT2o5G
Nh2IhBCWg/OJ2H4+F+VrVmbgGqFl7gtDd/ZGxtxz1mfsZhbaKsknwkZ3O8ogTPtJxrTsho556EhF
3hSG+kaKdl0ZhbgPdvXrP3+LH2frf/sW25y9dR981ze5w/09NVRR9TxUoW1qCqJx7PbolfVFGA0Y
cDIruHCsW82dSI4IcHBQVjPNDLXeOiutw1Zld7hWibGd215cKtrfNkYnk3WQjuE5k87TZOIzc9om
O0e5+ZUlo7l9/BaWkpQ24zEixj3qN5O05IojegU06eu3Ub3kghGbMehyN7MIXAh6jm8+DkGIRufP
lDVX6peqm8TFNMxhdaxGq/zXizCq//mlE1TrosJLzNHP/pdIT0/KeDe0ckdDQ3lOXQ/JXdAimwkt
f9NyCUq8Mv0SmXA3NipAHK2CBKhejVhXo33vxc2+V796/FYc0Q3DviI5qGWkNSBiwrzXHtuqLo6s
yikjIg6IDOtSuYE8BfSm/ZePefPfb5A8hrg88rPEe9MUvus6f12dtNRvMj6hR2gyTV+ZOKAvHEev
fFlAhDsLnFgvUfKRLcDI2aKI9OrsJW+o0IwI5QRiDDdSWeZAdg+QDt69xnBJYHe6kI9JTpVVpZcm
nfhsumR9X7+x+MSGXTrluTAjb2Ehndg+DlUcfpPtf/7ZFPbfzzD+epbtIN9g7ce1UP3zf4xBPD92
Yp2w9bL3YOxa6d5CYmkvHJtHAN6PsHDFJxwV/mfOr0Pp4s5XLxaKBnyBF1aB2WG0ZXXsyS5CuczR
ksfaTXi9d3q8mGnunazMLne59O8x53rcSpn51XOq3vpKzpn3sjhMbnuMJf5Xg+nb3mks4yOan4i1
m6fOcYBxOI4cdbwfO4rY3wj69x/R5P0gOWf/QtfYSmvXVmVxDkXCfpbO2ihp9EOk7bXEkIcU8q1A
mTMHh8iq//8LcaD/8rPC9Oj/fD1dk72A8GxG8PzM/DViHKl5nGQJl02zeOTYHb3V9NwuyKP2+HRw
p4Bo9mCFlPCSxxH3TL14xktjWvot6RkPY2zbdfyXj//7UlOfWI0UJ9XQQUuHQ81rnQ7QAo7xLmpu
28DX076Qar8UEVrMyn7LO+vQ45UprWmNfynBPMTUNjciFzsGsLMcZ/fMGORUYtS6yRRnd4HoFhLR
fvcNPr41f5iWQVLr2Nt+IeF2dhyhxkWtLquNehFmPyy7BryyFt76Mcc3mDDsvVnedD+tgYJsquYN
UpV8peZFpeHoK8f8zYzGI5iWc02GqH1yXIp8ayrxHi/zHKiMdvQlRt/fVkGjnbvU0s7NbKHrQbXT
ZsGVkXR8k9NMr2GrnwXt314z4b7QavPqqpe6GXFvtlZ6GcsZ32VfiKc8orYn8avupuvYAKBh8ost
KUtGLO8sW8jqby44TyKKUYELzOZlbw9H/JpIDbOi/Bri8aNDF3kfw6o4R75e45iyi68qa19ysxxO
TTRRmq1eypmylrg2D7mci5HFEJG5yRLnIdF+glMXP//zm9j6P29i13BdfGeuaXkmE6S/3sTILc1i
Qoi3xMY/ir66M5OsdhLSnLx1RBVpZxbHzE/GZWuiS4/yrudQme77qamOkE/NLm+LP/QTj1QUUPGw
S2P3PVDOxEFGvyh40LYR5ohiupVp6K9SCpVIrRjaHXoEeKkxt3E8+afHS15HwyaIzYbYldO/VhRR
yyGe3//zX5mf/r9vB3TNOpy8+PQSgkYR+693Ws1CqfNsuH5dPQiA8B4vGbhlEjnmfTBtg2iL99lA
darZuEPew8sxdnPeFH0avzHmoLE58Af4zDF+84rYOQw96OPjnzqB0+8zUjzLhnT02xjQJEvCH2a7
3Ex4UV890lHEGddUnYf3R70sEwT6WUm1HR6/bOqcNoEoQlOH2+TPaFv2mWg17tvWu0oVfW649K85
01P1Riy6IB9tqKB0RWI66eVLnYThAsYOwR2havKAX2V6IdkQ//LSoVpo6bSeU/8LP1FOgnbRiPZz
UjltFdjufrekt4veXMxVWmISJtgdkfAeSXqjGi+XWclpLqe3A2B++qavFQMpOywXPSBpb0LjdDtv
fRUjj1WgvFbR8pqMubd3yJv7Kng+FfHFqLU1CugrM+3PRJINcdNvj8S6r6LrhgqxlyrOXqpgu6Ui
7j1Zd+nl0Bak32dS8LGKw3PmjUkFEpFHTQi20LJcIj1vkKLvVJyetcFbQr5eai8Oaftexe4TFcCH
Pv9qJQLM3gFkIqMvNDq7k7otFuDtT4lHJ1+nA41jsXhNbK1bDhS6NsPWJPvvwLIn2isVRBGLS/8c
wAikLjj7GPZb3ajoIWliSG6aZ8mdYAMdcZvnstYW0gi20izea4uqUWBqSqIyE0OLqKddRhnqjkaV
dNlx9lwyqWcEE29rw9pQM0NMMQLG0Gqx8xUC0QPLb6wq/KlLUo6u96t29D2e72RjAq1ujDYP9gii
fbvZ2Jk2XkQP/ZIp7MIon7jz8OmUk8ak9oV+ADou9TXWlWTpdYXYZxg9Ri3utobMhpUUnsChryBH
XBPsMLYCBsRWMEhBHNJUeAgNgQn3aQx7br/toOnMAJGNqMbwhFXjyN+M7ZKtvFEKPakZ79m11LbZ
pD/pFQN9rcLdAw68iaJULrW5uEtYFnCVTqEtnlftHLNamdQL1WM/w4hQJuYrvcfoXD1qeBd8PTX2
ikAzqv1SKIzGhKeZFVjT2KJbpp2iahR24/Cph9EUqGSEybEVnNOPYlz3/VKLize/9b5zhfHQ1lRa
Z0fBPW3LoGscpXzJdfdPJoMjO9voaWRsMEkOGAOkzqp2HCaTIE8km7WrASICUURr5TZRiNHMR0jD
zDAIfXs3zcmm68gDQyVV0EmdmRBA6cxtC7fUKYAJffSbpuvfmj3wLArfM8IhEwG/HpIifYnZADFN
Zqbele5TO8ZPZG0Zpr13CpwaIagIvWz9fGIsmPYIlXhQWV+I5H5G7qehAKxYoVghNt4el6dCtHL+
4IOCtjSFb+WH0ALmyhXWNSjAy1So1wTzZcJ+YS8wdnKo/RVzjGThKEQMlo7glAc25iqArIckKxRS
piu4TECZNQo3kwo8sxSCVioYTVdYmgGfRiOXfWB6T0usgtcGhbENU33zy4GQZsO+BdKtGbJiS8XL
0ZqiDR1RSIcJU+3GkB6ZDFLOihkAJ1X2NlfOFcDjMHi8AyW53rzmnVZ4lrk2mFhQiO37uxr7Spz+
9rT1kFk18DqIeVDk+lY4dzot5KYVGZGSCXkRopQ+VsqowTxUsH/lLVcgYGiDBDawgR2MIGlpfIcD
2CCHvzeOHhrhaEM7jy68Y0+rB8/92AfvbHSKmwOv/ghc6Z0YwVz4hv+hcWZYgOtoi9pECUOxadlq
3W1gSdsquFHP5bYihnAGZuIz3az4JrDfJ1DbLnp329VCHpxs27tw013KfyZ3A5ICTrunUHEDqJIt
aTCsVoVeKl9h+4rRwyGRV8FNYlHWrep3xyLVuMdwm4kCOGOFctLfh+ZDJVeMID+jvKfdMpje26rh
mG+iEqkUFto4Q712Kc5cGppymMSttWmG4Jdh5b892oU/cgjTbAqLRRbP+bWwrqIpXjVYVGkCpYbp
RTbdLaaOYbAYvZvxKoBhdWFZB5jW6gG3KsxVwLsCk8ebXCGwmgMMGygstoOPDRQo65F/Wvrec+cN
084zqR/Nqyy+F27FR59otzRFHOsW9NZXEG6mcNwCLlf6G1Nhuh28ruZx3KP/YTWOJPtrw3uq7RdD
Ib6Jgn1nqN9E4b9xskJFl56rBjA4U4iwW+wKhQwzAIIUgCKO41/mAypWeDGAUL636/rEKtdZ5mOp
r32ZMFBHVgmd7CtMOVPAcjXqP6LKk08tLHOioGYetm+1wpx9BTzLWDuLIVJrZgAIEyiamhXw6CT9
XUURJalxvhwyVkEQ7QirYy5gOny1x5ULCLn8aXUhGRcYbGswbwFItkKzHRhtoWDtAWq7Uvg20BEZ
XoDuiCj1soPxHhTsXUN9WwK+RCgQPIIeThQarilIvNGqj0Fh40Xj/9Br0twKKA8UWj7AmPcxNXNc
g1kfedOC1jl3HWIrhR0ETveg1CuFq88KXB8Uwg4SK3YlvKi5nhXi3inY3VTYu6MA+O6Bwo/GWRfB
HYT1JdWnrcHPWOBIZ02fN01L8PTlqNEjFic/Ekh7SU/1joCYCqQS+Rbw+L4C8/38O1OgfphUWMZh
91tF8j9eDAX29zz8KtazJ8eV8zWyUm6gXX6qq2emkAWkP4KAQqkCuFeIhYM9wFUaAd9aOUor4Eqq
ItvI1ZG1ut2i0Bzi0kx3VtVqUlqCTgkKgm9T6QpEz42+6FHcdlb/kWTTh5tZcuMpzUEcjK9dO3xB
a6mJWr7vS3XFbbRwHWuiUMRYvWEXvohxeGQRB0UfpYIcvY+mYoaUWweKsp0jEyTOD79ihmQLS6Bl
AFJRkEWCwKKr9IMsZ8G26OaURQIEQK6vVQ8+rAomi8q1BIDJ+SPjUhzcRZPMPxgFOaTo+cyUkxus
6hSxOaH9YpkqpUTjxQQeg/Td+rDn1N3ZDR4HEwtFrXQUjoYf29GqhR9Uw5U46NLvsaw0VG11RKqW
oow+Q5rOaqZSUgkveswXOgaMCRNGhBEDBPApcVWjB+chpcyYlDxjEu7R16M93vtFil0jxrKhNTbT
4ZI6nvQlbcdx5eLj8PFyBCMAWNbRiOloeB/mEDtkQPrWRKJpoPVw8Xukca0m8LRCI/5IlQIkDg+m
UoIYY/szGL0T1YWYw7CGEEqSexIxrdKJhNxoUI3B207zHirndYYmUAKSBBNJZaMkyWoAX9EvGHvw
R2JFgkvfXxmVttYoq1jaSm1iAOXS5jwv69jEPjy31KpUXPVduJq6pevL+ePl/DxoytBwTMYkPkbq
Jczr3UB2fU+BzzInMrypdWQXQQXtwfGJuD51TZ1J3hPbXvRijnLYpUWvrecR2lpaGkIXMnm+4QeL
fg5iWCeML342w+Uh9agN/tUm6JPN5Iknrq+cUgsOR1N7nZVHhjjASAEhcijlmEmQzcRIZwbkMwkS
mlzZaBLlpRHKUKP51sAxaX7CLv0+Yxxg18hKNHoqC75v8AxbDzsldemMCrqkPzg8pdaN7mx5a4hl
nRsdn8j11+ARERwrDvIWftBlDRW4HMt9ojw7hjLuaMq9MyHhiSrrnikrz9DibrUR9XA35QMnRhpj
5hxozdBwDnpabIjPNpuZtnueYvIXTU/4N/jTLdJj6/QUICfWZVaeoEQZg8yxNs+zw2mgoAjBUV6h
WhmGelRDkiewMg9pykFk8T5e2DQwL4coMlbpTGO3KOaDRS366IXDvtTjdZBE5NOV4agT8bGe5u/c
GOyFwRq8FnjglRWJAiAyow9TknImRUqepCxKxPI+J8K9OXolP3dusCsBoxnMS6VyMOXKxuQLvEyd
ne2nvnmtEDbRej1jM8LhVLFccZXVqUHvZCjPk6aMTx7qp4aqOOaXAzYoEy9UDigUKKVb+pQobxSp
U2pfuBc4hkIWcUtJJFMzsqlYWafQcG9yhE3roY0uMsQr6cwzCgAPB0qYu/M6D89WLH/FE8Kb3PE3
tK9RcDe63lJ5PVm6xG+5vuNc/5QKK7yG7fhq86FSjUW+lgX/lodBC5HWOGqrVI/uebwUyWRRT4dx
S3MiewuQgDZEcgN2U3+4C1pBep85bNqcDMP8xr9OripHwqL1a6NFbqpTX+Ly+bKTyvzlBG1LvCRe
GWO97Gl+5A0kblKLPjmBU45jfyGP0JaERV5TxGJp3+BwrO2nfnz3Jq7380egPGS8LShJcrpsMdtq
njBRvxyZVMZpxrYMnNcur66hMGdEnSi8HLpnWs28Ri1/DMwcZ0i1/kA/5W7Sz7oJFYVDYdrT7Cb4
y41USpjUia+awnH3fRtsndznhkNqgsfcW1PZ37zDMAkpM1umI3IVeo6tbY6+s7DkaD4saQ+ljj7j
XMqKP0P0JrKAo6bPA8rAkRuF4MFd9JFWGUID/gNax/2bPnPKiQbeB8Qn8LTOv5Kw+qDAjHIidHNd
gpZSD7gIOQYmuhnqo2sXlFsN1L5mLyk7syiJjnbqYI03mxTdiOlhuZ7fp9J6GV+YWZUrkwfygYJc
7A2kc2dlx9Pgr1ZuP/B01T+NWlzY7iIXC/i4mrv8NyWjmC43WN7zbYt8r1QWvhIdXzjoG9In7cW8
ep3qVFDePpZuhPOUyy9jZbrXiJv6yvMHeGSSHsf9pysLYCiuRKrXnrIDIvxa+soXKBPHW3exvap7
rlilsgpSUYm6MbeWcU/lKkzCiUPNM/K4nJVLv24G2nc6Rj1kcBCUXDJlLxyG4DmYL9GE9URXfkOw
qwwfUL1iI5o8pXL41Q8zjD5aRF/5EVNEidx9jSNn65an2Z8GlWL9L6divGmRLEbFmG8LKOE+0D8b
NIya8jEm6qMobBF8SAOIJvTxNlbK4Dg6636gA5sGz32mZdrKjM9JwJmfdMs3ecBvrSpYgvVw8i7v
M99CXsgumkVcsPFQSHrSvjqjjTIVPG3pdOWSv8KmLTGz5MpAaaKi1JWTEsHRq6sslTLCV5kqc2UW
4bCkx2NYxJwYpgq4HnwUlyT5r0V15RzMgsPGhVkrK2aLHtNWnkz+h/zfoc6kNGrdotIczPxT2pRO
5mhRAjGvAi1Yx17I2Swcsfs4rwIG8thNTKh1ZeaMPZs/Kv1bFRrPHEUEv8LsSV7xc1auT2egyFjj
/CqVB5R7rfo50U6xcoTyHqJTUnlDtXrrK49oWGMUzcLmiKudZ3c/jwsUyLTAs2V2NUHb8XgNC7zk
ylDakyMSKSMC3EfTUqIxRR627J0PzcmOKfFRWikPqGGfLC/7GJQFVWjhtQ1EssH/8htB3zWZlTF1
6p515VD1lE01QKvaPPSqIJqWMq6GbfoVRU/tQESXzDq3p3rY+pT08lZ4S+1wXBMlwuuSWadRGV11
AAxlWcHyqnyvBuICgQCW7Y1cGEVEVh45rG+I507ZYu9Vjzm26qp7FTdnTTllaZE4Zz+KiCqQ0efN
JvbICClRdRr4AJl4Gycnrh6+IA+kdRsiCQgAOgmylGRXV3zHfr2nyIgQF7bbWHlvDQS4lTLh9ihx
59Sm2MRABCC4zT5+lY6sFxtXOxedszWtJtw1PU8kegirQ2GYb4WkeFytjsw8ZUYXxm+VtEJubslL
6KIYpbDK5HLSTws9wuob8awusfxaLXULvUkQDgHngOEHkm85YejeaoKISe9V+opDsjWuCiHTXYlM
OFNW4cjkaO20o7UYUQ4P5XesDMT8uWp8XFiJs9znRlqvEnTFVsR6EBZSwL5SoKqcxuHQcAJntsFO
rCdPyeZa1XPTkPpqO/K9HJkWGP4UbvMquYe54CRX6L8bZVIebUS15oxd2UCzPCjfMuPv10IZmGdU
zClKZr8vN4KL+S4MN21zk7qOLDutfYTbOY2FCaOL3vncxk35ARn7w1HmZwpprp1LiShq8wk7h3nT
o/ZPpnzRE+JoqDk6dPMrurfh4A9pTc4Yy3SObrpDO50af2oXVWUc8iFimW+ei6DcyyJ4bSWtTkhe
KIm1rXMVquDgZNfmtzaOtqNPP5WNU4girHHy9oJ6Yr23XOTOZsDHj/zKxilanXTdZoaPzIb3v1yR
WuUr3+BWiOxXjPCCYiAXJMxwvAuV6CTjDEfZ5lB1p4ea7aJXXm0WIRY2b9ryng1URcsxxnM1cPeS
CfMBDOCTPzPR8ZznoC1PuWA1G3j+Gw9SPqWi9I1O8QzVecUgUOeMrSTj5PtJfvMpVoxMkxgeKMyV
1kq9xEFicBbUFb+dqCOOMVACUDXfyaDrx0FdBpNWbJ3RWIVMXEB4xNLtovNIb+Fmtj17LQHZNoUS
po8D6vSa6YSlVOoDAZUBuzpZbPhDJVz32Tvs0Hf+hAlgRNygZedMHBrP1iwJoEuD8vpk0yiNe5tl
1DSP6c7g4bUozR4BeD3/1r2iI1Hr7xgEVOt0sOU+IS6PwqzCij+O33HU7xMG5UsgOvbkKMtMc9dN
LZ+TdvqemdGy67PwWbch08c52aPEUT1y9eegBeO+faYCtj5Hq5F52ZLkbr/1BhT3Ha77COe9r+T3
/CT+rleOzzcj1Tt2NAmHHBJbv1liLHifnDreXjwuUOqbSq7vY9lvlW5fl998lvF/TGhkxsc/5Xj5
KShGP/cccyIZPX6ARMAnJz113Aol0SFpdKxb/HI3F9QT5PQMG30MzedZyD0ExcJ8z2f2ojtBY4DX
yB88DjQCrJoN/KMtm8Y7UT3kb1kW/mm1+XfFDBDLSfdtUOuLBo+or9YAE/Dp1KT5LvM5KxUixMOk
Kg1GVW6A4/WcDVRPkSb+oCJiEZbJeVaFCNG8nxMuXkl4Jnf3xuiaEUcpjmbCjG6Q7veoGhZoB+Ww
qgoXgJXig6qTb1UZQ++HDSU5PI29iKKGhBVDHRnJJg20DYSW+2TS60BAntEd2gsWFs+B312rmTtN
MFIFYdyScMiubryXLkchN87jhSvDghQVsrbmd0pUf+1ljLL4Qm57r7m1Cfbq1CeHzKLlNddiXPCB
XS2srv7DBgJGLkLzKEbzOnhzDtbu/snTfCnpuRCp1y06WYWLxuG4zGqTUEiNZmNgpBWO1Dtw5nvn
wB+sA84rXSCys1vFP710srddGjC/UZcVrZk2/C1avjpk8FrLeBm82ngxknJL0xCVr/rIeonWDIba
dkmuSp+ubjcdCqcI7zw+2j3ben4GbDrog2bUAPr04CI4uFyQaqN5KeZhmSAey8OJHuVZby9W4CHk
CstTbLjyonlDtE0HbljaWzFUf8KEJ5CBWwLPKBU9pQyIKHNy27i2/1tEydGsPXlKaGSVHaEP4tvR
taozrIQjnnO44ZHinf4HSDB6yanYm2j4KJ0y5IWovVgaVdv+TEYq0sCSdKvQtyG70U3rs+mUgplA
TCXxSnr6cB7qLr/7FF+jWmnvVbnN27q5syhcU4U6MAMrHNbSCc5Rk98vjCdHtvGeQo3+KRbp8ORh
rNi1HmfWLvnu8lZck0Qm99iaxXEW0YfXaPH98YLXO9tENpd2oPt9BPODSGiq7twPiD3YQX/oy4CN
dCxQWpRFgf46GreBUU2w8ZV17TKuEsanaqc4RGUQ39K5Sm4aB9nF2AYdrWrG55Dl9kHTGrYxfV+t
ILRZm1a2dmXWhXamSx06TKOW1p4GV7efNndfvcjG5j0YDRc9FfLul1Nw5C//kbc5CutUtw5xbnrP
gfszrLgzsySvaCcJgViFZq+kZdcnx1ij+OvYPQTF2XTHsz6b/XOevU5eVd+5Uw/PkW5JGgHnePv4
pT6DW5o2MrLJd3+VHW/8pb7KBlCYTNjyhW7RPwAGOqx5I1+8wnTJMeb+5vEPw7bmUzucXyYruWPp
998H02gZSNf5zp9760XQR8sKQ98ECHUWemKN28ZyIHRiu3g2Q76F3EX4VA6b4tk1O6zzE8ZjGAoe
SfSOf5SjV/4x4zRcEGzMzxGE+0KfNWflJOF48aOYgskmQkmUNCzQ3W+rt50vyYZriWp0J1Pbu1Gc
8ScZe+dXwI1aPXRs3jTfYxZ9hYnev0orNsgGuLfE05BS0BVFtg9vdSebYqvmp6dI1MnBVkGuHPCt
SvKKgKzZ/ZHSfHE1R7972tGMmV/04fBZTZRJsyU+2RaTclsbDnPivUR0mrMsFWSHOt7Wo7y4CWtl
+NOGgji4gKFdMwGSr7INqZ/ipmQYQDVT/16CWBOzu+h0N/A4yAHsQemXRm2Gx5Zzk0N/wykm1bjK
xIuXWEvNLbkgW02yczT37mtpeREaOFQRDeTgtdQ8A/ggHuVLzxcFTeWQt285bozanQU/W2GMJ4y1
lI3zwcAn8S44bh10UeLzFn+oHQ6XdAECnSTyZRo082BJL2XoRl9Va1XRifHKjRolE+PeSFNqPJpn
4rbGSibENVmTT0wvspIIVoGmMnEWpVDmiVoTt8nJiicG0Juxbv3noivuRUpRaG/7B9EX2QaxbgC4
RsjD7FAGAs6sEZ7fpWqspGSYtYdX1idrzsUBJ9JaRqBClMliRbW9Y+6z9yjMHhQk1iIifHZBUnn+
4vM3ABF1tX0XU2rktM421Pz8bkxtuaOPo1+VzocFTL8XFRFpijQBFev4QoLwI+G4cCkl5eSoytCH
cOffNlSmpS0BlVBGf4bG8C6Pl2J0dm6NOXsivroOvN+In3mYJmzca/dHyhgBF0nFXsBjFTua9inm
WeTTWIeT0VtPdOwdJoCdtfSdnc8Db502Q7f1KI1aVZrrrozAoSopHGiTXBB/ca6pVox7nnU+QU3t
VEWkYKZQyynOZA46gzuuKDWslnNfTUfKk9Kl4cTcBWqV8wxGpA28j/dx7m7DqrZ+5tgLqwmVntHo
UNrTdGI/SAiCmqpnUdKjaCXe8fFSxuSktfBd9nlxc/PQvoNyaCsPpTVBlo3OGuWAIC7amWXzpZfU
WZt58ss2OUd44eTcPNK+i9JXg52ZQW3jtqfCxOg0N8Rwe9puqYa5+D6jmLrSgtWjLMzRyXW5osWg
qPgdLlvy2/TbX/6TMQ/VPeWpbA8ZJ67Sihl7OjSNU/5EhkV6q2jK3U0SdkT4Cvmc57+LsNhN6Tw9
malTvQaD9kuryapryUSNK5cKL033VWxGp0ykNCWK5Kxrqr7BEm8TpaSn2mu8S0IFnUGb53mO4ler
ZcM3pKFxgytnFYf4Cq2qBzYyhgZMWuWfiz6hLjrFcqF1FgMQcp0kI6obUZj5FhJUvffeSM+IZu5N
dUFJVSlaoepYXZKJXkaBltkj5LDC4FQVZsEMz8SzGOnDKuUTautb03SbR3sfzSgh8OcMm7LJ2lOS
CM6d2bBJ1O+PgKTkIBZ2k9rXrGSR6DfWzGy+7RdVjB3ASDpz3UxYwQ0ula9hpWbriT2csA66x1HS
htpXPQuKxsYRPwXzW2brWy0y4+9lKxTMG0wzdvLaXBq0I7Eq0nhTdlO6H8qsOD5eMlS5B/pzWakO
hLOx4+59L/nhBa8dKoNimbusy/k8t9cZ7SP3IsaiMqS0eBh+uunz0H+hr8B/KetPky3bkz1795k6
j00xd9Sej1j8TFgEanV0cUis8MJtnrthXce3BqUXx1vIsxtzMe1s6MOm6wzrgDHAYqUv32a23Fs8
wskZQjdf53HH1Kku8pOn50BstqDcJn/JQ9jxghHZKsg6Qoi4TZ+CtKueRJdUT6GR78zmJcpHCYwX
kO3Ww/ehFdOFN+mtBwb5gyTBrZtwVRQN/aGzEKv/PeeUg9izRX88E3yvMr/ojzogVuGJqMokHA5Y
h4pugAPrli3/NbGQsNScXb3q1R30fj2Df61GK7eXtZklbD3J+9l6pV95DlFg1hbji49wdy1dhCMU
dh7clmkj76t01dYUucb4f7d55k5rZBjNhn8hPMZRQxNO27ovTh9sCTVQNsE74y2cN7pDM4FVOr8z
f0KKG5V3A0ybKG5RrYbRzbmjaCVCfPTb0nVylmxZf6bnz+m9Z59lI1Yj8Wz5zKNkGH9nUcYUMCzk
qQ4IvXT6k10Z4W6S+nNuOOFp4IC0lB/SjcWmcjsaSgp6F7hSMIPFcI0dUyIK5doeg8tubJ1Z9jIN
/HUYMjoiVSFPbpYzqwtwVszQJxtm+WwaDBJxfp2wF/GCGsMCwjrowQjmro2snZ2H/S6gRGZR91p6
JfbGrl+2l8evzACdKtlLb9sURXIo4+DbFn1H/Gx0mE1E3W6I5nJLOBBxkGFUd8rWqrvd/yIbWjzR
fVkggOV608ziFJoVL6yZaEKhttzow/5qEjS6eqnXHj1LXEO7u+uuNC5+kA0vQ/LyMHs+flFYz5Wv
mU9ZaL4IzsdntMNE2YGpP0GB91xiekZ2cbZtMOHfGjHl/6LZ/g1m+yc4wo7nr6ixKyzXNi1mBJ4w
QbVUbv0f0e06jfB3BgSIYoIvpGca/UZfuY+QGjGrnVTt0VdJ+dgowoXehfmqmOgOCKJp7/i5t7IC
nQ7HPCwXaV3QGx3MA2M0MiuR9ZYnYcZQwqC8UFJF1pSVYPJSBowXpXVkIK0CGxuYEDogp7ubtmfu
J+W1GpMnmKX+/HjRRpZhcLTw3ur39ORHFbOoz023Pwaht2r6ptmVveccCeVEexlH8dFHi7jH0VAf
8uYLjJKVVu0QNdS7IqITs/3IYblaxXk+YE9qf5lyWsa4jFk6EWWJ0mxjWUw2LTMjr+wUr1nfiqMX
CdIyZU+wNXD+H3lnstw4km7pd+k9yjA5hkVvSBCkOEmi5tjAQjFghgNwzE/fH5RldvNmdlfaXfei
VBlVGaEQCbr/wznfeZ36luAHuZBVSkLYQslBzB/6VZrmASUi9Tx/DgEmrg9wt15XcPoJCZ9BtFvm
7YsBYFk1AfWXOTCLelwGhnJy2mo5hM+eCXHgFZMbfj15VvrgkU55aeLp3Yym7JWVDOL+qYiPnfU2
Iay5fX3xiOJabRdmKE+krRRXGXXNOU9A2LuafKo7soD/s4L2b6Jh10F1bbuuY3qmcMwvSN2fH5+K
LAB9WOcjE8F0UZtKltKW3H0O+aJ99E4ntgMynKDX+XeyrBuPpc/hZuI/3tV4MHjDstDNpxrPTiYu
iVe38LfT9AF6LsCaZGC4Y7fRvWbZn5KsEFoThBMJsTmb2nj3sRQGVcf9pUp1G4q8DiNDMppu2JAb
hkXWUund/ecf2f4bdw9Hog/yAa0G6Bv7rz+y3nhjVzddu5G9HJiiOjLIffLhBmnuIkPYYTUhclQm
7bUB4uPsVgT1AaaA2FNn9yl80K3U2+6YooerfUe9kXurHWWjrxQ5v/7o43XlMVzLPkcQPwO98CS/
L06ca9J+B7D+banq7moQVHzgVUVGKqd7i8LxLbF7/Rg15ZuX60ejZJWBPwp4VomCk60VieijfKMj
Kp/+80vyV2+L6+mmCewOKoCBm/GLmPKnhyCuTTMBZ0GoBEFlGwZJv5xS+43Bv9ySXsaA3kAdMAjw
vXzK0n94BL+8bX82Rq3f3fJ4I5B3W4alr+/Xn767XflqBMrO9Tbb3wst/TY59t1QZn7QLFCBc0M7
mqxUi3bHEnYkZnH6bhdetx06spP+5y8EAwp4NwbkO9f9Cw6EY1DLJEHW3LTVz0m1VPbpXT4kgkVb
f3ISHa23vfRQ0s0/XoX/n23Jq8nx/+1KDtvvVc7hkP/Zlrz+lj9cyf6/hA2Q1EdR5fsOtjmE/eMv
1f3v/6WJf2FRwkvHcyNczzEszJL/diUL41/QcnUB3NEQhuWsb+C/Xcm28S9LeBx3tsNDBrbL+R+5
kv/i8LFdGyTvShRxbF1AQfiL7yBvRNSSMKyz7UGcOFisV6POwFU60MWMabe2MmRdM/oZnqS3m0YE
rdkaT+7Bcd24CxEH0wx4Dpx5/E8fqL/93YRNAAKoJtN1dF7F1TPxpw+UzuS+U1IxvS9rVsB9XzEC
7x6aZNYfZcGNlc4mWNfRyvZEjLpnn6LqUJFouPVnr2dz2aGR7kUONdUygj+9yf8Xp+v6vv3ZLs0W
dz13mUjanL2AT//idJVIWphEkzjr1wyvUFoThbUM7TWqPMqPj7HTk2tm+eUur6eZ/QjU9VwTrOBe
6IIgNLbf62KyQ80rjXMrjhEbiRcGhkQnGA3Jxg16w0ip+G5a9S6KWnBHVIgXEPIC6YY5i6vBjbem
pN1rHiqRpfIoi0tktEbtny1jhFq+fvH9mOUmBxabnUb8w4vwV087L4JvQCDVTfC4Ftvtvxx5luyR
nKDJ3vzxrfVYv7NkMI2LfEtc6V7xyhC3YT8zorCwmBhcAeQG62PBdmD9afAVppdu5ToQZ56EIjFu
//ltEnxQ/vvb5Jg2HxODKBdMq39zBKa942ZJS6jgDKcKH1vKwiOO5SWuyS2SZmvTCnhBo3sdLy3k
zLIwit0gqMFo4cdwKmZj1UnJKzIxdLbK6gI8r/MJoiEm5rT89DGtFuSu221KFrE/409iC2mR4Hrz
rWQfj+V8SrKMMmmJ1f0I3x9xE6A9VeiIaoi3QKqYX7/y1nWjOtJq17i1oWF/dRzGBGXHKoxPUrVI
qqiG+w7FH/7rlFQoc9XswcP0cz852DEKyzozA2X15bPVL8v9P7yUf3viYWEyfIcDzaHFabW+1H/6
ONpsLsvRAceXJO3PPzxBAuGlAgKPxo6A9lo80FJVD22bAPXNZXxf5+q33kTjfQ/yqsg7SaKQn1WE
XPi3WpftBRnVN36vs0fr0OKuTT7BLKqLMSlAeUPTbuMxZwzo2dpl9Rr919uBN9W88zO2DcVKNJtM
knqctj/btnaPaP1sJSkdT7srmGBfBboP14ueq8FqPhZ3tjD6zeTlwdUmYt7sQo+pXZhXdzqKupvr
tI/DMK3AlpK0VzCAzpTW10RVP/2CbDZvMo6xYMr4D6+v7/33h3XF01mmbsKwcolvxAz2F0RE6aWO
PwkI5MaYobafHGvTdv51mszHJgd1ohnwmspZmHvp0fuYbHq05RrlVol84pxKm42d4VhnHF3fPGRV
IhpKWrkfLcP8S4ShemtLd0XFLDtoJu6lUEwte9TxwVAbn23MClRMSC6cxPydrB/kxYw+Jvgmrrv0
p+VLXSXyfV6N7cbVUQqDw2zPDkWElSyrvbKmsjKMs7Ra89QX/XOiIVNtdY2Vq7jRbpCnpbMH1b41
+uIcaomGamozBtssf+rmuMo+SyfZYZFjHS3Ka1/vBFRewEdr8E17c/X8klKbBwYjJVtBm9HYcdrq
lpTjY72uD+elWRFdRWATZ2Hl3meRZbxlxVO+prZHxB+iRNQQmXq+QdZHbLyovH1yjaelLiqi8Gge
CoOmfGF6I8zssXSG73K+KSxe/cKxq3Jjwnz5exhT+3WFXrusX3TuidMCL8ujuL3zkaZs66Gy7nAK
woVkg3bB2DWFuHCgCElVPVbsX1Z6u8iRVGrd8hANKNzpOn0Wr4NT7wykbBtOASPQtHRlO3tEQOEf
2hnxKB9MPd7juPs+ljrA7Xa+z/PZvM8Y7v3xRZjYryrh3ktiqA7uUC7vJltcF0Q5oG3TPtrkXAV+
bMc3nNDjrveT+h7eZ7a3sK6e0bH4BNlUD0IY3n5E4bkXfR09eB55o4ZbqDcjWX4nhef9HGEcGgjY
Sse8Ks1I7r+++F1k76eZVzkmocXC3XIeymjFSlUwgvkDyn+HlHzhnyWAgBrG3y+28LWMmTGaZX2X
T/BHMYh8ZH4vv7FvQyJZSPuVMQSZK7YYn7wBNR82R3Silbrq8A6nyiifVQuhPa6xWrvRkTw69znR
hw8bs+v1i/tcCm9TLNbJ9afhAVlg/5wO+c50Gvstb+owJUsmpHVs9o0Ww3F2/Vc1j+7ebpd2V7PW
fVi4732/Q1iJSv1+AH/8hZxv+sredsC6AwfcF8end+cPWHFKT8zbIqWlXjwrCfu5Np/abgYdzzP0
gmGNVbgpv0WN+ShnI3uwLHaLsTb4R1n1xs7u2t9fv1KZV4s//o91hFaN9nHRsUFsJCaz4x9fTO36
R6TJPAk7SNbPeJPW6bFw0cTJ9AEJQnUfm31zbmwdJ1/FUs6PrkRf+ju97qJd7C9HiczuvlMOetxI
jlskiXNoKXPgwcYsjFpwbBHg6t75jy8CeWwC8pV1xSDdbdf03eW/vpBblR8GiYjGb3hzACOy18/H
9wiJ9IEJQb+FOmMC3Guic24nFqBtm4xNE7h6kuAhJ+2IQM4aJBZKT6Kc7dfUeNTS7hezHjIg0/yx
Iq3h3i0b5yRyILmgrM5Yg8zvzhDKKRk+09W7iXweYLfNB2DfQgE/1zWjUDtTiMn5VZX0BImv+N7e
EqGWDerRY/N3zgZBCsXcPnaNfVJpx9KDNT566jkOc7GQp9dLBAN+9lvh01gLHLn1GvEm0+QJ7gEm
WNue30loNrYmyluUZg4Fmq73al+2XXccUH4fDW+YD3rJQEtTDPrFMt5Uhrsv7hiPT32gFfTiejf+
Mlr1mZqjuk8sqhXED1SPpl4c4eig8K9LJFkKjdvUdrc8xcDktHt/MtUtJwdbdf6tiOtbxR54l6II
fRhivXtoZ+aU8D+jQ8bu7Jh2hH/X8ExdOzOORiqr7TKXPySX8HnKIvYLY4Qu6AiOp4Tt3A+MB9L0
nTShastmGRGHC3jSHePknezc+VvYWl31jJRbZ6zFyrBbf5mjm6Bg8Ng/zumvoefdK5dlb5QTCvrE
ftLXrdPXl57Gdm/Ipni1Op9A8rKX56lFvtuyfyWszW/2BNVVwQDJY43sGrotxiKfrIjou+5Z8rJo
HZWeg+p1xYWhkqz0A+9yzBzQHm6mO8tjaxNDai/lcNMyluWxX7wNwulvUuv7mwsthnQBTOYaALI1
y6ABakfs2pwzhSSYkmhpis8TWfNkfyRc1/7KOCFnDBvnF+7k69df/+RVyJM8I98h7YofCiYF7JP5
0SKVF+fWfmutZvhuZKpDuDuGIAmQj7TmWdR2GdRpDkeV4iWIwHocrIZ6k0+Hvwdbi78GxUpYW3hM
GJkbYA8Z20TFPJ4RfuI1dmYsR2vtuRTxmo+LYUvHVor8Dtde2+7RIb82UeU+grtwH/GAiPWm+/n1
c+pxDZ6e+aTLRbJ1FUh/P3Xbx2XIy8Bukj2ykwpXU229JLKmicT9+MU49ccj8pzV9lNgtHa96jzM
HYf+Mhy1ppRnE7TTvplHQobXTJCoadiJpUO2xdoehbEbowlPGOaWbJufYqJpzdUExwY0mHfsxMxN
huGOj3byvLTyzJU23LJl6falh582y7xHABNY5/WRtKMGV0yzWP0eSNu1rfX6EWzHSaGnPado6ReE
4B8lWEsx7CxzeJmr2jvak4fV0hOw+kHtbXrPKq7u4ooV+1CFSTc/+bQLAPuVvMXVrw7V3ltuLxW6
tKl4aM26DpZSV08aAAamxvFPXZAF+/Wvl62ZHmNnrT7U+Nkj+zo3jdk8pbnxTRIlfva7tH3qyzhc
KSEB7Y0MIcE/kjpWBdBzfnmLLre9fY8BcbqHobFJcd9W3CrIC9SPJTN/WqNMni0xDlBtV7lvL45q
HqBMtkQWGbXHYjCX5zbn6qIBKVhKhPFI9iFbmk1tjvmmA0lYMc04LbUOeEhW7G3am81FeqREGa/Y
lLGODflZ92F8Cy/bJKw9NxN6YDN9wh6UJfY3eyI/azQ9vif0CEBAXRoO3r019v5WumtGS+UHGXab
CzE7Jpq2y0iA9cvcDRc1yEdloJaeRlDABIeFRH2B+2qILzRicVZ01+CEUX4IZT45mfVq8dSfeO3I
cQqdKRLQGrtTA3bqSIzWhtHuUOt7kK8XK+vkjrgPPBzL8IkZaxPHw44VwqbHJs27ppW7qdfCDjHI
wL64jrTL7Gg7X6cndPtyODtsv3ZpN8ErIATH8SiY7UXDw5o5B7BTISqZCupgvmFzH4WTEgRyaQlH
gz9d+/iW9uS9mwixA6NiOVyZGjpsb9pLea8TPurVKn4s3HJck8IAyNDDWP0TFn78BdNvLdOtcCiO
kZ6cDTwB6GdYSc05BJCl4RbIBw1d/vxNz/XsZpV7TaEzkTeGAO7R1C0W6mxuN30yPjaLCqfaqvET
1mGHKfXopGvNxj446d1NMlb3tCLchi3J0O2pSVkPpoLpeGEHSCWYBk/Rk1NpbBUWI4xroEHsY7+J
iigS0ld/9XN8BYSeXicKM+jiVWjaDF79KkjrVmzTTl8OU/ETdSE0skQ/43hFCSPkoZHeEEwDZ1g3
TYd0RlGFw1KVPJYu0UPox1mORdn4bPQKfLr/4XK3bNq0BlgNF/DA4P0tKxIAmr6WbnNIGTLH8TS2
31oCgfgZooz78IPOmlNyJN0zVWW4FPMvf8YsMY76ttSNVyIcUctlaXuCAsAu0Xs0Rx2zgRXVB3Qj
lzgHsNAaLy4IqGCUIto3KrvP4MbtSIP/3XOI7BKkqXxfqrXZ+Kgss9tww7+niJh4T0QfzjWuKvLR
MC8T0F1BzGycboXQzAMJOuODyn+MDjEZflHez/mnprOvoa6bnspK/6a/9Dz3B3+cAKUs1ZbpsxXq
QDzGulnOl2gwAwhjXtC7qEnsyrnvxSTP3oyxjGirT8+bD8pp1uBF5QVOGovjhFt4rgsW7wUtFJiL
ohZszdlYIjW3EL3QoOWIzufCWut3tmz8SHcj0dNrAq+7dYtKv2a5d1FG/SxIYw+dxrqKum+OTMOJ
IuFxtoAi0RuhQCcBF2P7fIrjbjq7HPU6amcTKcZmnOdfWZqTCiGmO7uzo61egwRxfXbiFsuMhmIy
szR5x5TvJS3th3mql3Do8ehU0v+VzcSezI0IdThl++rZNQsswZ35LZYYaZomWVmDHKfxzJxFgeyc
De9Yz+QgD4N70JeRrGOwfUFMi8ky95nAbKTkiG5rC8Wsv+psFyNrg0FkWETbY1kO/apxf8HD4j/5
eCqB5KqbliO4mR0k5175OS6VvVGxZ22dhLHdtHJeCO4A1kMULa67zaiDoXIyPiQ5pi1haOHoJTnY
Vh5hn+NoYyG32hhc3k4c3bIhJba7IZRc1NOhHTj/k14Hd+ITwRlXhAEDKPJFU54KBc6u9NFtMz39
nTJbCGrkWqcOfaibe2epFQu3gcUK044eq9p5pKjSTU1+91DHTXRwpizeFokCTjno7CZB9i4bsf3s
UY14ZFUtmV1dVMEgtgQsBt+fZmoRy35pPIaBnXFOBkTdPsAEk4aKZ3LeGDhZtghsarTnMtumbg/y
zfeQFdhvFsCewCv7mmK5mA5JN/1odBtF5NDc5W6MOroGDImKRmQleIeh+qkb4hbPkrClhRIbXTcs
QFkyF+JvvhUGxZ2OftrCzscTgmXB52VNoNsbUp4lfOYtnpUs8EhyYnGGp4sY6ACRFgvWhD8J5CBL
1OZiZJF+WPL8BFjWvgO2i4a8nY2DpYNBYF6xsZEXH61OfDAUQDO5fFNEPAApLPqwi7W7wkTO0Agf
aXuE9p3ly65aykMtovyGjGFX92+5E2OtwJMeeot4hGfIVIc6bjuZLO7ABtDfipRWuWFJzn5vm49x
D30DCzVDu2JjIsDdIgoW21KxEO8MkLrIpzbgs9SmSuxhW7jprtLgYI3eBDmcdX5S0qLTPiOznTHN
6S3vwZy+t4CTkKZ+dlHF51YzQ2cgDAmDqR/WVOjTBDZEsxQxg+PHgJcxFr/mFMMoQBPJpsvxijvZ
2lgPnCfwabQwI7AmYzDubKucg9rxgMmN5l0v3gozxwQpS34a5PCZTv1KsDSm/nTYeLMfhU4GI5rB
ws1FYhtn8HS93MiD0uFIMKtMBHh+KJjTHRiaS2w30xaAf7fxRkbsAjmGgFCFs3AiMlsCb4pJDMTc
3d3l5L1va0kEAPW94sFmy27Uzk6vwA05c4QGLRJ3BlNAx0mYQLJuAFAZHbMh3tQiKV5Gww1bhTnB
K6x6r5MVBBqALfDCwlcf60ur9qaBaW8sedWn0kdSp9SJ0ZADSn9PmEe3SU0Tj0vONBiNzbEjLXXn
rthjnwu+rnjt+jZB2kqLlhLdNNduGqDk5koxQd+jFQ50C6pza1AZ5b057wRl7UgmX+zVXmgULWYd
GyX/kA4DrESeSqcqpx0wlG9mOZxss/hWpQqWdKXxNwCqtikam1QTiTOXnQMekm427BDaJ15bgl+X
CGmkWnaJWA80huY2HvnR8oYtEHYcIm+OSD51zQXjknbP5ew+dX3zSoQKOtIBSwZNUoByhACoxTUO
hNpomhlzNUQXUEAp6JTp4HUjTvyKDe4sKrnLhP5pMvoKmtbAVO2sZZ3OmDu2c2jnoBl0A/Cc42uX
vKN3WKiDcLJ5sG68HJUzAWciJYljSufA5nTg8I/ptbDYRxAwNsolCqIjKWJTIsn1MvNFSyJ3U9QL
8dajW11K3drOfWWSRteTkO262nFIOOM8G6HqOPcnNSX51okLkx8Qs21kcaeWqI69DFwSz6ke5jq/
RxteLD/rjknM50osBkY7HKRqxUI3CPZj4Wxdfv9BEX6T5pCZRhMjuYxUDO4qNc+KvC2ld5SQwhpY
5vDdF6ktOzHhSdZjQnxHxoF44iAfECPUSVRJHHzjwk3YkSluMcCpa6QNToItO+0cWtkksOv5AwnB
g14zXSG8fmQSIx7VPN0npM+kAsl/rZnNjnpzjoAimYm7qXP7Avn9xJIA96WZY34nDAvUZjptHDZT
oeEshFa6yY529tknToR5GncJj1LTaHuWaYABXKYk9HsKRrmkuWiRm7arKK0qHJKagV9uFbLZk4Gd
40S+3URhzgHYjv4hXuwWcACSBzvrkbUi00rQoewy6Xk4qgGmFDFC8jYD0d81H3DzMCNZEEpFchdp
ldyj7jUvU75s4e1nx1bVQWw0H93UzkQwa4RsOrhKDZ3gC8040kbOr6h4ReDW5GQQebOPeg5gNRCk
QXuZHnIwEKGtsGRADXFxK10xFt5JHzFs6yz9hl3SAygoLPTEJavud+yAXOmc5CrMOOjF+KmJ9kpz
EOgkC0vv6pMuECSD/K6gxO4w8lwpNDbTLEO/uyS9/a6a+rubJzjoQmeMBEzLXZa4P6aZ/8kqyoPn
ELrcj3f9zEkNoBwAzw+qsVtO78nFPhTOr0gdsO6Lj5oHXFk4D+LhVYlI34jYPTdlg4F8/SGbqXrW
C4zTroIWAPRoO+mLwaXsfmRz7uLKXVFE2a++zG4zyneD+MkI/VAkdsNcMFb2MzaZA5JPZpPOj3q0
P9VgsLaMQRYjW2deW93mH+7E56kspjejnB2QpPpzp2hbxHxnEvW1pYufAxNMf0ZdtnFKfszcN34m
9sQ80XhmBMZzxzk+IPeOcTVsRy0p8djzl8wwTI2KS6iDiwluwNgObh0FDE2aXH8Ba8d8X18/GOm9
TQRQVR8jcKv4SyN8hFnx3LndvVY+ZlFNZTtiKu18+ACZN4i7qNGfirx6LVyNUfJUX1syY7ACYQd2
MtqKXsN5pdu4AOOo+5E33SsGJMa/BIhy+dmcK8NThKjgIkg4SozeCS3UcVwkONkig3SVXivM7SDk
cVRoEOVg/AZsaqwDl2Wju4E7qjBnoabaSWf9lbMftqGcTZR+m3GIdx2M70062Z/UOlPYJpBQMmCz
nn3v/kDAx6TF6VD7MpYP5jTfAUon/6elLtWQc8KUvvZUsXfZyA6u4nbZTH7EaV9Qmhf+FF3TUv7q
lujOmXDS6lOYjeK1Y37O3wfRVGGNzgbCisdRHbXbRHTbqZTxNUqgXukcYI91E5Fh+jDrsr8UcS8g
rpCQMJshPy2pXNLA29t8GwEvz6On7nVlkkNjF79GEBtkOXyHUcAN4E7vNf0pSmBEghV7ekxPdnkY
mZWvHhQUp+l0aWP8I7FDUy7x+iCVn0+lirS3yCKr3FLUYJGWHgWwPXsckOsBscJMD+8NNMJjY3W3
2UzrUDM6HF1ArTYdK9izGl64yzHvSi8EoQZi77NT6Qum8vymV/RXRBi/Nmoc9wueXi8DJpfMoBQH
6EcEQbbbIgG8M85TGrqoQDgl+tekoX3FaXTPNDvdAzuwW+apfUsu25y0G8R7r/hm6IkiEiNYGPOQ
mQo/g2MFpSh33rBz0m781DNzazECwd3tO0HVJk/Eaq0EL6SAvN7ek+sWP5WHlgBDOBif6AQ0jey1
8eTJo8lYcaN3xKqb2fs0Yyjq2ifi/aAEG3ko00bDf5quaWyU4fYc3ZTZD+jOq5s0WQD4CiRPjmqO
T+mWVL3xCB16bxsd7b+yGBFIcINaTYIrRjQ6wbw/oh7JwK3yYKENLbe89Effwd0LS+Q6uPrR6V9c
KQmhzEH/2A42uy72mSx4FEtDR4AFNHROLMKrGal4PaoLVsZBw/FrR/X3dc8Y2e9WXKcHc/VyzjG4
FFt7a1yw9rlZrGUiocK+/7tLsFHCpXsxK/da9EN8YukOtKGiRSB+5b7VLhZS6qbXwxigQQMNK1Ct
u6sjL6zKCvkcGb7kZ0AvcePnqI/eCzdZK+bod8xYZjS554du3LQaJwtK74tuPJaDeJf2wl2EU3yr
uhZANibpNM+o1BmfRb4IZ6NFaUMSgA+SxuAQ4s29zZLhM3Xsh+NS+/M3xo4fVbwQN5lbxQZFzzt4
RSmdi5HaeNmR1m46oLPzUh28ph6DERYRI4kxNDsPX2L3o2ja19yrkRMotQerkm0nz1T7Ma0Jn8lw
vK4huxEQpHKgOpnG/DQM2bMTqRs1KZwiNOQNvKuwY18XDiC01/7Jyp0kNAFJZMJioTqS5Ej2X0U5
4pUbv0X+YJJgFJDkx87T7jG8+wUJ4Z1N9FSNmAhQ7ngPnJbpGDiDnEw+FmjMZCoOXey5+Rkb01VW
DfSf2d1OLhTIaaqbgGXvJme0uommWm7lxh6jgaSioQgLfOaz/wbu+tGNfOMgGUkwlljhlKOkyMzI
KPPH6NQa5hMCiPiIJ7Pc2kX87NOMBaSdohmY251vs+QzugSYqMQmXFgDNs+k5fNrbwdduQE/JnF+
HPMXg8GeljDGzRWTxtGT00NdYW2dgIO5BAKhhg+zmpTagnG1b6TLmxaWCqUJMz9DAQegHbkpzf3m
mN1vjgZoAYpQ8YGR1sYvjfeCufJWdFAXsuxkuOyVJ2NjpSajJP15dg1It4wCnBnOOkaQj2IZzqJo
ovsR7hb23DOD0IqraokCyXVl55s0ipZj+mnWhbGvhfwNWCDjQtOjXTPFj/hPbmpNwPZdAAIdLMLA
BvCZeFSvbEQ3iNm8vZOnnJvl0dCWQyHS37HFLayDtxsjY9xiQIe3Rys2JZ1zWGrswObEh78poata
S93TdbBLiR5GM/ocWvZlrmSMVqG65FRb5n2s1mTjatePbPs80XTHYkHmOhflDjRYc5z66UiqhnnM
7DTag6cAYOPsXZf0bAOexpKY33ut54Oms3xxImPLxG+MZeAM6g4cdAlp+QcKuIG5hC8Y+/YvCZ8M
YVDlueZsXgDInAFR5+JbwWb6NSmbh0aVoPTQvO/xnqhdk01+0FsD6hU4UPmUsiJ0OWhy17zG0lhr
4w9hadXd8BB1ebafmXFhD22JfY1tLmoHX5lyWkzm6Klq27VYME38YZV2jXUfuBBhZ9Zydukldyh1
kVwlvyWbJWUCvostAGttZz9hbTy50Hy+/nuCCkDZkARt275pTUEnZtfdpmN9pA1ldxTzSuasiid8
vY8QTlxKJrajbFlg79XGzvA7LVxOCyN5r/RYiskMrUXGKr1HltPiT6UPkvA8AecfVflGBVWd+hFK
uK1PgcMSlQ9vFi6jdicbcrokSJxYp2iHoIJjKC7t8j1X7IGJuaKjbwb/UtA8YtuAh6W4A7Vph4ZY
I3iPprOHdhSyxcbxl2DuiWqbJ7KkULF/0XIHymCCzyiEZKTGec/AZaEbROXR9Yu4h8u5d2xedD2N
Qr8VDM2cpwRWxNZxMUevOj5wwOqg99zkcOO2ytOeO/Isd54vhx052cmWDrUK6qL9VReko0xNDzOC
raLPRJp//d3oCO4Fjrvsew9oWS0RQWTpGHjse+/aZ6ii9cUkSDYv2hZ3CznoPE0cJt+HonqAUTNu
qwGGHcI/m3BOPm2MMHe+4JOSKxI1evyCe5E0F3Rh2nn03htFbrCZEzCSRHGB6Ly/L0Z0HL7zs1QV
gd2t+h77T4kkKxJZqXckaAHQuF4CouW5TIU3os9Ihqvtx49Jy4RD6b3+npnlqyYI5qpxXPsdG9/6
wabuIkYRzjLV8s+8CpLGeVMakhTiFS3bE0ezXk44lLMzILI46T9jgcNvjhDAEX6gBejPfxJmDxIo
28SOU9OYDyfun3NROR3gF87qVLVbMdu/28SDlFcs8Y6txxYDwlYT6XAFMX+YGknoUj8+tDphnliD
lhDYD8x0GLh1P7Z3djWxykQBYIl7dPna9zlnRObF1FPkssePk78HkoGkpJP6EXnvcEzI+dpZ07Tr
O/dkuv6x7A1Q2ibCCFu94aRFlic7IMDdFRFcWJfSCqs+tQIiAHRm0pVD9B0TYUJ2MDbZYPtzT68e
DSQ6GOIwqFvOCF9RamGL3SDMQXvvsOoTLcZRbmkx1jeAk0q5AD8rkjAr76NhxXjqZveOSAmiRAHN
BxIir7Nov4ssfTDmZD/yYIeI7w/gC5qNBKbTt0uxY3xmbbqJmO/FFM0d+/otuE4yH/CLFouEqNKe
6nyCvTt426EwHyu/4R7I8zwspLCCvPHMi1L5NSdrbP0PeR6HUaQFfS1lgKUz7nUirvaMmlZ1RbKd
pxwUgDmFTBKAK77MmfNMqu3nbEA1cnpxsZjkBcicUEsxI94O61RWy9XCcH8DQo0QATG/6NDI8TGD
yEyZi3s+UZU7VSE5LDLtE7dWAi7WYRNLS5eswC/SVhTzqOOUk39jFC6xu9H0mGjdA3tjc2822fd0
8e59xk6MaGKmtSa7517epN1fFERa2EMN4pOCyamjf05T9jBLYjFGOj6ExbSDugW3Jpthv+r9ZbGp
Q2O/veqaftKz/ugmJC9qvlmeNRFdUUrdQMLtZY5ZznGW9543Wia6vvHf3bWXbXd9Ay3N1iz3UjlD
GiDaaANjbVU7lb923XJtioaoaWZS5ti+aMQM9skrx4SCW2XuOlaIRxLbcsqknjhNncMq7b3t2F5s
jNDFxNqWcGyusfnSGfVHqlnntChrEELj8zJk1dFu2lM/Z/6dk7s/GztDD2dQ6EL8LzZDCSsQgYhC
Gda/OeZMp9pw/wL/Ap3WTkjyIvQ1MB3uKsLPqVRxMSTEiiOtRF6s2TchzoULLXRewLpENf4CVR7w
6nMmIds60P9uI7Rmm2Sy1Eq15JGbS6iHTgd0OpUPQi8OXut/pzhbNqNT+2xJSsRGFF2buOEegFpT
h6XtstbTwv/D1HktN65s2faLEIGESQCvJOiNSMrXC0IqA28SHvj6O6AdHee+MKTd1adUIpG5zJxj
ahZ8T7h686qzjL+ZjLV9XKMvrL3PQS3as2VyivK72Fh0Tx2ivAIdDJdRwUYaU8uxcbRbLQUAG2SQ
EQxd+tYGvZZ3NBkjMW4EHmvV72EIik73QIfkjgtBUzI+QQcT2xNo9jQ4xAsFL2TLNoXUZ7nXRmgt
7b0Z7d0MqWKutN9l5IyQaqrdmNgnhjuEFWrcaApVPWEa5ZNg7BnEhbfuSrvagtdNT7Ebv/HmF0y/
9Ghj9NZjAGYjilFfMyW31jbSB9oP7IicvAlxQSsBtmDHcjTwWYavEzJxWJ/HPKQQYPOB2ATkAHL+
m8fiwnk8+QpxJs/Ar7Rx3lt7BhQUmoeoo7dsRbIBwaOo2nMqwOjZtcLKd6vit5vbt7iyLL9vWDqp
CSFSal6Vltz7dq623oC3HxUQFGNtTneMeHJd+xfA+rsxkRWK4EXWpZlGId0yEcZoxnZqPTeBDaME
O2qesmvOuTnaiMhp6ED1biKh0hjRQxkB0bSUUOfEHhKfsE3oyO2LyN0vzLt/WcEkq3aBAodt5qPi
PtJHAbohJXWth8UfVcsXBz8UfkI+gCw9d1H05VlIEWLspWjrXZA2TtjtE2luXBgloAKqJ8bgBHyr
XZ3laHtM8FRmOrabv51pbB3iDnYtKEnWKdALOpccTHzxPCGYcqkba64aDzfy8rhaSvG2MVJbAoaQ
n3OH9sGaRFtIm3HzKsOh3jgRp7diu64NwT0h4uZgLMWp5X7X5niOlnbVQ0G9cbp5X+r1Cdb3v1iZ
zrYZ2u3cnpoouEYVkmkkLn+KriQCsf+kMEOiNAx+bxUFFSTUHKnuY5J8h8usgOsoW00omvygVmxe
vKsR07ci+2Hvk875xhsJ5KxnUs8ZM4IIL7Z2zXg8DLtNZ3rTumgtNApGme+t/h3XXbBBr40Hsxy4
g7xin5GxBDApp6VX/Hv1HmaiIrG1Aycph0epO92mausJD5v6nDzWUdWkjSvTa8+AFjaNxtxTMyl8
evmmWJKzIvtIo39GO4b7YeBK76PvqZmBSAGu800n+M2DaO+CGKKOl9XA91G6EFKT/lOVo/lRCZfV
6p9KV/OR3Z60TM+3o909uDI46NLl7bKELyvz9+SAqKaxoedFgT5aODOrg9Yvu+dufs3bqCN3fiB8
I4o+Jsuq4JKSAhGJDVv6e2tEfztsbzMeFpQozr/CWdk1H4SuXSKTrRKtgkE7P3I5QCspSHBdhsh6
8dsq7vVbbv1FzPRaD/pZDsw4xoJQGALHvljpDV6Ejjbpfk2tR6k6Asi3VBojfvcan6B1NhoJ2CrP
TGE5STS16YkR1CYMXB6a2v7yIFeusSPtk0lGa1eLL/kyEAcmCpew7bBAO+M/rGKo4oL0w80gFG+d
mR/YHmvM9CCNSk99Exj02dShtivMkfKiAqxGbPi6lPI7ZXmEmXZ+nxU6gZEpl5ajgK3HpKRCEl/d
2D4FSBFF7dRwM1BdMQaChC6it6CrtwLlk6/xfDYB65duGt+6njUa1pJm80Di/FGIwIOb7qRbNaLd
c0bGrpNuHZnFx9c40R6wXEEB8vucvS54/9mHN9r0LNrxV9blRIQlZG/pXf2X7f8bvzWSUNHfrCUF
NP83bOW2XgbYGnKxXo9vlek9eYm4RnBAtoXH+K6o7APBgwZLQT6AZqlnu1nS0LLirXyO3aMWsuSi
bjUoZkrWAcC387mPoDMkb0XKJyLygBzCdOyI2JjyXcPPQ3EIiXCSH16mkZXA6Vf2+ktRl396LnA/
DN073uXA77zhbTlqV9PFNdNlGQFJaWa3YzrtO7lz0Ua47Q3QR+OWD6NlvtblxadWAq4O+u7PXNN0
zUaGqZyj5lKq8jTPJO0NmgXx3SSQIoKBSfIkKS/dNXHDfzKsv5kWPoZOh3/APNWvTdy9Wm5qe3XR
YXtwaAWpP9lyZOFL3saILCltsRi2pfVti5ehhGMsnObORqtb593wIH4VG2V4dl25DejJkWLT3qUF
COiheHWc8WY05A+7bUDYcEyIL4rrIo14VPTMzxbAifaeF8WzWwqHqfNM3zPx9AfqlMwTGhlzYzn8
C1TOsQrbvggXylhJiH3atPs6TE9eTVFcmcbeqNSArIyesiGIduWRU4mU4KZPSGtYPx91fvdzDm4Z
qv/WK2Km7IKZr6nUa1Ob36jAOFojj7u/Lti/5myNJLuIwONci5PcZxXE6FQzRkh/pbbOY3XuUcsR
1dwdiKRaVkSsYGpxH9M0Wnt5lOx0+hCREHMSUv4DP5KPCHrdijBl1tDSuRVo762FOWl5Ol2Fp14Z
wDMznXmse/mtWkU/MeLvtpV4wSlAlZEkfp0mDyxZj5hPEfV7zRRxfgkMc9NXdsgFy/QEl9JlYIcM
iJX6Yi4ZNag0/FBzJLcA8a5xlbyV6Yb9aHbAz7Ob2bqdatc46oKRm8SnQK3C5SpddcrbxJ80QGnJ
CGNhAU2vm24mK8XJ6lNZII/ttP6pQta/RTTO8UdUtqJ6svXpxeB90Z0RMe+oiCUOi/C66KHBwezN
WnlPs6tRxHAP9nRQU/RKP9dBXTY7QNqsgwwaSq/ovoU5y93gpsV6JKVRwY5AHLLJdHTXU6iv8UX+
UmEHaRYYDq1PaUNHQg6QCDK2mTMdpa1frNBnYM3uXnm5PyTRt8RYvKmWxqo22lsraLpc1pOrYDYK
3Gxsrdrq7JjjJ3itYQ969NCHLWFmtvpQQX6VmRdu5g4EQLSl2HMmglasvtuCEMdIuABTpow0AXTH
mFTqX9Wi7EfjuyYA2lpJm9THMunWkdv5EDM2xkxU8Vy8WWYBgD7hF43V4CZr2e9SpydSsvjT4O7B
vpS/2u783AywVQyXv3jW63VFE4egEQjzRHZBPr+0lvE8z3W4nlMKnbJt39vJ241x/RQr/BxcCRs4
u29gtt57pVjbEe88hlp1UJL9Ut+HvhM5b46R/4us+ZMZebSO0/aalQDYgmTNSZFvsRCBP+YDudJG
3gTyhRA7iXVA0bbWBwpZVR+Dunu3Hbu/oIrw1nPL3MN1oBIQulfms7khgBQi+0zqZtTED1ImeQ8g
jriZTp2KR9SlhFhNVudLTvpVRXVASTa+U0lhGOMiq0Ju015HvJ1gnNsV44RMUvxj8cYxBU5n1Vjv
oyC/SJoJIqnhIWKGnYyLinNuevvBu2o1Oy7Z4b7Tv6OsuEv4tMyZmTL2Kl3V0wKdZmW4CUpwW3Wm
vUvcTVvLKb+96IdWlgAYUAcgztaZLJl5b4+s/mcLQjyXMSMkL4fL51HkW5chQGbf1h0iwVyupSep
NBaGREUV6yQwdRpa1c5eAk5KK2ZOKgWTLKyBLVIiylWIoQVCghCaHDuxpZMzzd8mMdxJx0dawhW2
2HYUqEKRWCJEQ3rqO4pCuVxCgrLl1sZVmK4RhTKDcAeq9wEJhJkyc58bbxEf39jexKuA2d3a9bwt
IBEiG0TO7LX7DeA03BZa9W3m0Huzf0Ac0rXeiGhdB5GFeTbWNokTdcz1KZ2W8jnX6JW0kU1GB+zH
rTz2YNnE3Nf6jY1Fu8DMuEz073v0+q8sblgsOZu2TREnZrdoaK5Ra1MF6usqH6+YUzIYfPEdCod1
NKvkudeuozc+ICdCidIIJEinnLyLBVsjnENVxh8D4pbDmNabvE4v0J74mNaRvkVv4Zz0Mgl2k9Vo
q3KR9Gjme2pExY5yc1cV7QaD4Xlip5w1tLyVfc0QNm7sNHrtZepxrjKTsd9sXGG7LOO89uJwDVE/
xDk3PsVIOzmMqu8ehWYb8jiCpK4DhJW2TPZxKHrfwqZI9JfiQY/zRx7Z7ILhlruR8ysBmmKl+cQg
CLnX5M4XiKv9uhvHb6faBdLtTyGYjoFh+vLZf1hxGN+ZBPH8uYdiPMdkfWQOmc+Bx8CmS97GOW42
7rBKDAv8fUfq5Yi4KnPLQ98js2FpuYmgYpzdvNlpSZ7sHJxsCE2dtdvEfCFAqYboyUkq8vUg8l1G
/Qzfo/w4la8x3DFWfdJ3i0idJ0SAootMX4O5hWH7qQpEsVvy0KxWP6HvIUhCJi1zvnQTN8TnlDPj
2LHKD5FV7PkzNJFJDwcDVgwZPaiLAYxb20xw2Seue1FU64ssxjpWy1qg6rt7GqGYZZm6bEsJjeAM
WPUaRgkoy+D9eTACquQRmMmq64JfQBOIONXkJ6YXD9H46P1z7Nx8a1mvmYnjq2Gyd1mHfCCep4vW
xbdct5ju1LG+4jFcErlWUJWSde+2+tZzQqCLKUy2ivqmNL/S2GXcIHRtKyxLITmKDzle0U2iNsbY
lv6uxmawGQrl8dx15BjQY6T6Ng+To9bGt2z2Ym7HZNlX8oa5kl80djBxLasvfbD/ZCam5YQRKRET
2YmfCW2lTdiYZIJPk48hxWUQMJJcYFT9CeXJrvCK3wq3+mGsCVuyxM8E8zfOiUdLhbdtuFrXOgW2
rXVflePPYKg2U+00yJpHQTaLhnZ4pEAWzEhWE9ArrcGnv+wy1VR/13mJGNRDW2IqqhMzzzZtnFRr
MX0TYZ2sYrxRK4UqgW3C9GlXdYGoq1YM8NJj0FUITWx9b3Npl0veSckQfNPYIMAToB7QRCnP7CwO
TjmVJpZ8JMCR5peipQPzmMAiJjR3xSC2AAeIlyHcahMJS99q5bydyd6GcqWwKzUgeuUk03Xp8JeZ
lFQGelNDL7/426wwoS6ZU5rZccnGw6EzEV4T8bethBlf8LZkFZpGIzX+aKEqCSM5Fhw6fNbmnW7e
SqZ9zJeIOUBDMWyrLnrtavkvStUNAYY+Jojktb6+zkAZK04FbUBg6gGOGughYpDelgXZkrWGjFKd
vU570Rvjs+r58Oj8sTnpziLozpNm1E9Q1ACfSEqxtK0/ROmacALjCyNlB91UN3Gno2wcXwS13ho5
f7TSXPUwWDfsAov0QoyZL7jz/iYmVCML3xS98JLJzHCdYSruw4EYxSQ1CXVGfI/j4VNDOoacyDUS
+IQUGu4k1EZPo/QaCla2YxrdhBba1l4rsLbUi2sUWLQk7ZupStrU0VMhuWrI5txB9OR99dLiPvR4
Rdpe/+5pNBkeRUfUJtXa6kBwpZa6D4HrUj2l99JqQYRN6lQFbUN+TzW9dJbS2O4zH2FVe+SKVaSt
QP0a0QlNoj1lWVQevUJjgxQac4FDr4WiWY+5vSna5G+ewhG2vXlcOsp0b9rIC4q2f9D11MgChmKN
az7+RYZtu5oHa3ySmNOvKdF2FmvxIjvzWc4Oblr/RhcYHiZ7PNuBp93YYXxXcsRSs3zXE1g82YZ3
KtNKvzSxF27htRwDFiv7FkO7GgdEkzZJIapmjBMhuN0wAUGhmCYTHFytOLZl2RgoOcNsjySe9DCH
CY1IVXk1l5efr3qhh8e6Dy7/++81GTQkj3jZPrnQZTXPSmLxmVHwrzuELwIRzsMaURKl+rhregst
f2uEO+bJhHBGXnDI2jraKY/qARU6FlWQEH4ODvuGoNDF+sqfw3nExiVNvhrPNjaU/KBoGZISrKO5
uBThp+stNffojgcICT7Pc/6N6p+zDgEcuEr5MuUzenlz6b8bx34xCu9XHcdL/WPMb2bGwkAXaUzq
WDW/ATncQ3trH/HgyFfDJZ4PKR/rzfhuguX4+X8pXeGeB2KbmcvW0wOmwc6AenZ0bFSIoi7M1//v
W669q6act7oz+nteQ9MUxcNeXhB0lAfEPt86Qglz6qxroLslWYDDrg9HZGrCO3WaDK9d3jrX3jSB
YowB2OBWnsiktQ4gK1/I7TPlKsrd4xAVaPFnJ7t4rbWOFUHCYskQ5onnFzty7saZ45z+9zL2qXuC
Hoaoy4lnsoE4KUzXag+Y8sBrpp28CsKOPZUb6yInRymWRfZa4W5Pg9F8jIOevQJUuVrpYD550O6v
wCLf1MQbL4nB2NetNj5sSCz3Aob1NI+PZrKzNfmjzXYyEueiGYDUWLFumt59VHYeVFT6hOzx9LpW
lh+BZmHmnlN75SjYyrMEFSltN9jbi5TJQTeyaalO9kmWqs8q4SJ06/wdg9mx7D17l2L08PMoFp8x
ZvFVWRAxAE8SgTDpT+jrGnZXcXPPTPf3D0MDgd5i832N0xKjKpACByMxo//JQ3KZQn3cLyDxfdda
+vnnpeVD9N9XP98KVgCrOK72gmHYXhs8DykUSmQv7wnlIt3G9dh22Ugf/M5qbOR7OunBMtQR08jh
zVB1jCZ6IYZaJDR0VXfKTVtd/vfiBHyoCxIhURAeiDYRaET+7yVc5KmDp19qdMOHogpCwc6S6Yk+
QDOQUIPXGKkmWoGsYcXbtmc0S5sOack1jbvln1udZMjKcaWXGImIWI59pFFZdJZ5s8eSHu4tU9lH
8s+Fu/n5sofJneOnXTcewAgxlGT0hAYXhA2OhXy2+5QhvyuqKSdawqvvmgy+oQhVO2G54uQOszgl
2odRQU7YeP0QvHKxEw45T+2dhg0dS7LAgpBUVWd7Ok1BUfi6xnAW/q++Lu0ifXJMZmczOwfBbfOz
SVBxe8xxK2/1rDojrO/+GqZ9cXJL3kt9/iiNiZDQMNYfLucb8nR3k48g7g3SdfAPvfGP67BkjMPZ
ZpabJ9a7SDsdz2qGXULr0B0rJqdu4X2NA5A+G9s4y4WJVWFgbPsing49FgLKhog2Jq/KxcVyAPWD
3G4U1lNVFe7eILsTXw2wYKfI0d8tv4efF1iRl7EDhdlYOuXHYhbuDXlBUW8cCC5cTkdmtGDCkocQ
BOVk+FW2afv532GR4R6YiY7srSR7YwPDnGDhTioUBb4+V+Cpl3den5tu1Sex5C00EfhjJVIndld1
szdq8ZbiTGL5ZeY3Fo3WpuCRpCKSyk9HE494WlwSLYk27hiNJx3fzXpYJq4N61mkJh4xaQpUm4Hr
dcF/+omhYxFOuwcC8giRmR0+UMwdxjHkAvfm/FJGmlh7mhOfNFQVQ+fEq5BUUHmVtajv/70MZfUE
oA/5cDEgAVC3gRkImEvY/APpo7tmnj9lJUm9t4NiZ1D6MSlzFsIvkl69G1AMz9V5HpKSk2w8JJWZ
vfFGRcfQ0KItngDiCZQ4Dqapv/kWAMtTGJMh7ZZBch5L0omsyfpMq4EBoTQH9k7ypZZh/1o5deLL
mbqytcx3Edd4BblSrcLudyAFymcCJF6WzUJM7OmbkzLuHXoiALGDfJijKf2mqbKD3SZvsOTLq5qM
51oM8TXjQxTCe/meM+uWMK49hILtDkHX6btFjUWcWQM7Ho9dOM/ZyZzdjEbUxdYLYQelOd+6ylX7
eWj31miuS2Arh2GmB0Luzqld4pHpih4T1WT4KUzNW6kIK5iGpmZ4q+pdhxL8miHyJHCq5mfp9D8g
rOYNNgSELrQIPivz/Ey0EbokpyF2ZcExpZkb3hjr4Shl0LWb7cl+qeNRrl3SyAHP5OlZEWu9q2OH
UikfTxYArg2P4xLe1U7X1H3DvDhcCt3W1tmATDRPNXHmKWy86K3VS+1CIdq/mFpHU13d+4lAGwZG
1CYysjH1TEO6H7tGrH8+9iKbCbh22y9ba+1nK/kzdBS/NoNpILYKug9eOQMhJOdEhE0uT2h0yZ9Q
C9IBH6px+u/wScEvdGjZHwwOXxi6MkoMhgY1TlQ+AXxeM4bRVyjApl8SyYdhetmmXlqJsYMTNVPa
HfloZgF/pBPsY4ZDlKf6rdDaPyJDllWFpjjDm9SpGGv72VDpJcJ5/YNQ1El0Z5Jj4/bwxvQINqC4
wQIEB4/CBqU/RgNbtP+cykSLxb/yMulFfukgRuzr3Hz0Brajpi7wC5V9cIoG8xDL7MeGzCCvl8ar
dHXoMKVNGb+wzwsZb4YY63+JxmSFhczwf97YwO0fpj7gg1f5DIxxItJ8cnOqNMfccGAHGIjI5ekj
cOARIVrL4cAYVG+m82hRgSUyQDLRVL8bg0s+pAn4OaE6zsItFfA/Q8QeAWkuuJLZwWvQusFBRIW2
xnE0UxQPGCCmBiN2FH+SvTY8k8SeLF5r5+DQn6z13hQwH3jRgLWyEuaETh6QHKMnt/FouDj6CGLM
cIoL2xdZph/HjAl5BVVtjABXCEaCP4f/FM2kczY8B26G1CL0OnH6eRmNif7bywnrbj3K5B9KdlBr
9i6yhg80HJjD6ogzxLOhI0UtWmbXEMeIVeJmkuN8HpaXsXWbY8uo0w6gM9BHO9MxWUZ6qZlcJbM7
qVEThWyGnrjom9Woy/pYJflHBqPsgrukOBZofchzA7zduRFBXo7quWRRUJACl+2yppmvU7mU0UN4
A/bj7cqQFKmf3qfhIX0tgF8spsY34Ab2pReyuRfk/0mqv58jZ4yao921alOIjPjDoD3Y5sBgMKrH
qw58HwjFoHZt67o7Dd2rvlqmx4zDWMUEJM93qZj2XVgBUXYxq7fQ9Cr+1C400aHXRSF3hZIkoVF8
NH3Snr1RDvRiGbFkpSLMoh/eKGjUNqvniOmUhKXTT2fMLtquCkgDwgDiPHqXA2JOl57ejmk2ZeRL
SXajkUkfBv3eqvvoUQTUDw3u4jJx1rOK63NTW9HWXOgX//3kYzz8GpcTEPnubbYNakyit4FgRRGg
naXE05AHqwSTGyFEo68vj4zAyLHPlm+JOYp2kxYrQo284MQXCs06ga6qSMBeoGoWdtNR8ZWwy5oA
7WbLUDDWDWQa4byTBM9QGdXpmbVncghV8Q71etqNkWsek1wmZ/4XaX9VZZHQkAW+k7UjZqD8zcUp
t8ctmNH6g8FxJ5TzFYHHlwSClyezcz98DnPnPNkl8wudSWWIUe/p55lzjEr4idM6l2CwimOkG691
YhwHbdTfBwRV27aznjHR1k8Wk2pDSjBfVKUrfrTxJrM8839CVBq01gMx1CuRh7/yeYLhRH7q3tXJ
oZp4YBkIJuP556smOo/ye/ECzTKMQd838iYoS28yRdWnitOYBQKZz//9Z+RxgJnArmVjThs/2psk
rfNjl8FkHUy79CddIzlImlfZshijUzD3Se+ZN9Go7URzdmGKtmtUUp2ThVuCBSE4OXW3t5yakge2
hV/0dQpeL0wvGhpBjjN/Nif5ope9e8L0I9dApOnte8fnrgOWX8i7y1R617WYBWpZVewr4+A82Z06
/QfJTsr84FLLk6EEOPvnRQnzEur5Xz2b71busPOmuPTEeCNTPTj1E/x1aO8BsMnqFMv2VCZ2cSLJ
wrvbctj+XAbDrJT/32e1K60P2GZPhsbHQbRp+qJshzcjNIBXQ6fZwf9MD6YH0H1cwmVUO0Enqru1
Ww3EJnUZZJ2Rp3rG+3QqK8HKHOowokQ8ApDKikdSzton0092FrYMd7IgQCLIMVOpOlmcVDU4++VF
miK8tqE1Heu0PrB01f2yqqG7JAPcz9gcEWsYiXbnyaOWSIOHJ5DoiQ6tb+nMioUhnulEidnXQo80
4D5OH6b1kgGMQ+EtuQ+hBbVsSXdG6TJMqVRKCZ1a4tQJVj6J4K6uGTpNCQE5W5Ik5dbh0F5Fy2ca
DyzgBhAYG0nZUYd1cyQWKzuPywuJpJ8cCiNXTpyeKqdUW6+aMXejw3iZqBo6m5gicq4hzw+dt8d2
c5eNCE6dQQdoIb0+NnhPV/HyN5mLCE856lcBaO5km130HOM2Xysjj/Z93wOyQTy1QzKEMld38LEz
aiL6KFJIX83sNkjr2oeZvbEjb9oSdJbdCGy7/oCg0n7stnGvT6e4Q7RVxpaza1N2AjJrYKzVxZvq
1BAebLty0VX05Tpvs/KESCz0e4+YJo3eaVV1LTHzTE7Jns+veW73d2xPJI6BhkE6ZFyC2L4z4mnI
SGOWESfZX0rf4TPFmzRoWQYQz+NmhaakEcpxYmSnjmLw/hE5W5/bSDk4Lthbsd+dD0WA0iyvReSL
yVU3q9GdnY4/81jLCNjFFJpM3rW1lhT5UxHYrq8lBsCu2iXLfvnROwbajCmzyP/5FoMNJ1oRMedt
kVYgQCKdsaAx7CS2Jn6mC55jxu0kkJBZYJ1SQUgvfTNSWKmhnQ5MuKlOYF45dkE/kNiCQBmbbTKS
SNa3EMXMEKdH1XpvpkVZ0dLt+WJ2UScsivq1adTyTLkmz7YZxIcxyp+lKvfQ/OPbXIjwxRwiLqAm
0XYiQzJYirk+kRWoSLiw2ce70u90I/5ARQqYAoHmdRq1r0Q2ZIzbdnEbnGj3c6BqYCdTIQcGEPeK
oICTdOb0rEXygtR9macu/8oY04nNneJrAmHI3JnNyw9dSWWHwRutK6Qk64wWDM7EktphGTG7fY9t
MarUVk03S6bmU+p+BrZG9UICrmNocp/F3VWInIlVy9+BgZClC90LIxXTPE6Ee+aJBB2pd5gs7npH
NpKxTLXoWlZMTLSr6NpnrwpSDkz7o5FLDniE65j/xZ5F+YG+ljS4n0bLIBhhZlCA+8ULd7WbLZpN
Lx/2gr3laTRcLjXOaYbJ4BrN+dc0g9X4wUB1hnerTD085YEdHSUJfnrYyIMRZn9V15OnlqCTBiHb
bOyMNB0pSu/JCOLk4sU6AA5a39pYAuWted94qHIQxpckQ5A4+sNtI6zhU801m0Lc2JtGue0Z4uhb
hAHymiwvspFPJIIWRwVPxAyHnelk9hMPwABiaBlk4uPLj6qRjByV/NMYJbiFdIiep+8OO8c2K/iT
mt7NJyG7jdNzx1RwOKdWaG/KZEYG84nIy1m8BW0e3oAkxe9rk3nzSdVGtjUQHWzzBHTWjxW5mIro
0nGuZcWXA92jFWgr142I3af/fZsrqz9aoJn+I5+leu/tKta4OHmIOY7kmszR6lUYaG9tTZs2HZAW
3lAiGi29dXeGx+XbpMiSy6Wg6FMVgiJIcL3G1asezkctSlCFZc+LYvWKwT++/bykEwWBTCvzhCdZ
e0UctMr1m9Y60TfAVlawYfPXSPEmkmJh70U5MmazdtEQMj+CcQVFANufHxR4M6XmEZOu9QHvS8XA
fZ66/hj8VUPZH2vVth9sqHlW3Q+nwXhaZUH+TFjJWeoRfXhdzNsg9SyU34qcdb2v71nhj45Y+pRJ
/ywJOlONR1xbzpLfafqXNO33xawBs1NIAshGaI6dq0LuHXu60HaF29ACDxdIkqIRhWPGcaAamhpJ
IGHXHwL0VaTEOei3Mg962mjNJ3IV/jGpQjPueZDWODQ5jNGfiT5y0Q51xVUbj/agK7AsMJY1jUQ3
lFiJttIs42xpMD1yIb8KR80POzavYFatJ4GyX0DF/e+7DIOsSfLhVodO8DEXD0aozmdh6wxTRzJ3
zLFxIPBbW9iT9ivzNGyq1jsYPGI+J8d8zhOohhrr8xMUAzCw7Dy7OPs0tUkdakw8fsH5XkD5edbw
Qfk/X8UJi8KfrwZGfvhzh43VIlNO7Ngg450XK65RDDqomJbvOtJ/rstetpYuS0rVnigW80ebz/ot
5sbukgagKTc41XI9ARzodXRiy8vsARhgFt2uqSnuA0m6Wytl/w/HrkSigyXfRTNwRmLkrBILRIMc
Iu+QRzPxQCEdQTuY7H+14VK641nMCDoJgaKb6g40pwmp1lQTaqDt8er0RUI8+oRB8o7PWKMYAFER
i6y9pBPV98B+fp+Bnd7aCgW7CSUFK4TzV2GxufWU0lX4h9FjfP95YW1r7aPlB3IK07vp/0YHy2es
hf3dNvEkRkzs76iW6S6Xqiwd4auUggzDMMl/p2hhmbE36ZPCTODT1/4eSlm99Fq3QS0HfDoLPOhh
Um7xNt5slGdO1neImkt/1r2/Y5MXZ9MJq3ff6iimEKy6D9nyS6xGkA7l8pCUqbrTXoXffU89VsOB
Qp/Q7By7yl9VwuYexQFpIGmMqBBchT6TFzVqmBYaxxXMGS0IMLPN5zQEX9BOyD+yHtxgj3JwA3nV
Po8V+vPUUR8p7ra1Gf2tUTOfaioEu6nvhY7/96cO7svmCg2ZBkDrPAvxViW5KGm4dPcL2zKyXQfV
KbO3YNOPenJSo5egpncQGg+c0n2Vn6g5TqyEtjBiiVpcpmVijsr9z8XRxEhcSKedN5lWHvtsmD4I
5GnXxAez7qC4SDVIzc1MKnFro9MjqB7hOcbyIxYsg7//r64AhQyjV7/YqCUhm+QnQ+QaLO6NVCHp
xjp6gGkqxYuDOWmTtI3Y/nzbGwUMtVo8g+GCh+iyTbej0f1WFWmSZl++DU1V7xrNRYZdt8lL5E5f
ZiPsa5Pa+Qr/GRGFE+6mAk3NvpyR7PldOWabdNIv7IKXcGnmoqpsmvsCkqFv5L9pdtjcR0NmR9hE
gMlihz8Sttq+z3k7c607G944ARZkFppnrf2lJ9M39al6tKiavbl54rir9gA8c6TEVfPUOBwwpM9X
u9xgNs4gCsdynJivVkNDBgwZF+LE5HmY3bdEMy/dLPPfDdSs0DK2IIH0B3W7eCCmQOavo7y2PDYK
DoyBe10uMkjlpV+iJEZKUTTq/4+981qOHcmy7K+01fMgB4BDjnXVQ2gd1OTlC4wSWjmUA780nzE/
NgvMtqrObOvq6fcxS4u81MEg4H78nL3XFkwfPJlOp95yMR3NL2vuqmPvARkSSOiQw5KfXYn6HVsI
zsAy3LP0eIeIMe8qnNz+XqdvIzHxPjPERcBiYJEPm8Q80mLJ1xNu3BtVfXmMwJZwQoZnigDY1K5b
W1tP8QeOy7LbdGYZnwEcxWcvKJmU/uNt0SX3kqbF7udd/3j/z7/KiARtSwOr5OfBsAFmY+Nu0qfL
Px7cBtC26wSfCVmeu5/3R06vGBIYX7rZpmT30YQ+KtTLx9FpzH3QWcYdDNL+sXuTJgpBHAQ4NWU7
3vBKM63ziF5mVZPXoACZ5Ld+/NKDR1qFkZXujZmXL9tmh+lrpytKC4go9l0QBGc2h/GlZxBKnWEA
Hyv9+zJBymOKT6LL8MnonfVoJmzw8dDsnDmy+ee8iiTf2nck+ZTMbbndUM01Pi3Dn6ZErcP9GPHE
3NVCa2/TYGs8wafuPqrR6MmBoptgOGV2RErB5eDAhezp1f08DLqCs4HAlhf8kbbA3i87/+zOD1qv
Ez2uGvOb69ICu2+W+ur3j+CQ3hLhhhH8758N7msCFzBRhvRNdaPc6ZOGh7n/eevnoWYetmM7rNhp
SqPCDoWWSzrq6BiyXFkC12WP8xf5gBQH2ua3PxFqP+/6ecjKyODmB7fzpw+4QftoOPVVVqC3vTaK
ztokQogr2bM31d2h10mU49WdKLTM7yEZyYQm/WzVTKGzr+08/zWusnl+WVqOsXdldUOxSmfYNa27
RvScvifDekIxwxWm6dVj7BZ3k/Q2ZVeNr4PjN2us2gy24fXtYdNtRhy999NQskcHo9j8VNdJcUQl
vSzjUBzarEbv2GbaIhtlYOAUZUmnV/VpeWQs5WbR7sIRmQQcuW84VrPxTpbQbYR81nV9r4XAsxqj
vIfI0ixFxVsgRxl6A2pihD5hGVsk0rpJk3BZ6+JbOc+0/jmamm6yJRsUnxRC82VnJSQLJX1yECbS
aU2XB3d2HzPS8tERZvOaikbVpY0go18cK3Qs+TbtYKsjJo2ySKXBKoeHhhF0khsteRdMgnci9gDd
MRlHtLKKXEiqToL73Kfc9NDMMdzG0FEBUwTNUh510dwEQ4ukqYmqZTmirW65QcohmImBSIJtTSzG
mow2hsiCDChOolo329Po0iF7b2+doGYYPn9hAfKTFkW69jXvo5i7n1aHKJ8R/7IzJNwODobruqFm
iyLOyEP4qeh/29SZS/zBTGmAFMu+qC84rmAa094L/OsotAQgpuftdSfdxxbIEgag1SGzxZZwxWzp
yRpEiTrRw+yvOea1MrFIi6umFmMqEZhplUfryeZoTdwgjIAGICaGFyehgGInewsD2jYh/VikELP1
0xp/BcjfyIs2qvNYIVUOrbbftdiRswFbKA3Ig2qs/HZqWS5i5rmVRStstsATQLzvg/zUdMWpDpth
2VKnk5UkoGDE7JH031Zj9yUDEkeoqQHsluFNpwmfaPsZutUBVOk55ccVTm2qGTqWulrEHTbeyEV2
3pX7xNC3pSL4xPIasrxtHawP0Zks+Ji6bGj0yzavX3UdgETWExMWmhWx2VbFZ9Da1IxL7JL9S2Tu
h3BQSStHWK+a3i8Dv0mWzZQADzaafY6SY1fGODR7sreY3T56kYPvYiTXWUO6LlxEi3Yb3KAVpvk9
E0WnQJulV+xoHII2ejr4+7o3r/Rgsi3DyIUGkn8flHG872uy1znTrDxyBjB6gV+bMiAgY+D9imS+
bC1SOofJcndxtYqirwDf+F0A4XLoqng/dbACLI9fucUeeChaPAphYiyyWfaNV8ZusU8BoV31hZue
BoiMMmxpl2I6qscO3EvoKsCtjJ/HBYFbEvVEegfdgMlV3n+CsXsFwjGCUBTtpqrVVVWY5DCIZjPH
0kCZtRpd9cuzIsiIqevNKueDZ6ePCPasNcQz1qKewnWwvzhErU3T/nTQRKx8Z6KkURtrSo2N6Jt2
HpKSuMoheGF2lYWVjABX0QfkfiGazADGMekDtwiCkFHfRBEn8sdUY3RciPAXDlVajeUXeSzWxh3M
7irQkboWtMSpar9wnNtPFQtl6YvtNAXPSY5ZVI4MKm2MmAcVm7/IMmY5dOybMDZyTHMYsLXI+opd
l1c60l59GqVEoHU7N+pvK6jClMXZJpX4LA4GsdpXnxNSNfkng2P/q4jabdIm7tpg7QUVxfVm1V+N
138FKVNIMkO6ZR+SiVGN9Ra0wFvkFu/KzmYQyAxGgrq+jFBzncv5VvB0YaxteLKIXnq5Bwb8PLEt
94RMrDv3oaJ/cBUETHN5g1qAYr8xo9I6xXGAcFoqACok1rABsFSZFWQbAe+rRqftjDgi9D7LFk1J
ZsRgkWTQLxuneica5hILp7qBrE7POAFwRFcDUKRMP5sZ7OMwR6SLa9QrQ5Loq9v7Vte6Qzc4VwJa
T5WBDJ4Z0Y1nwim3/Cnet6YTz/Lu2a9MyQEUFKVBf+7IplqkCdJvvc/vSNDB8x5Ur32NDmOsMYEG
U1+vItNcT7KwDtAPET0nxwL0+KzmuSi3uCHmPl5XTnhMa+Nbo/WzLoZqlw6ZdpCjFxwcbj2aOtO0
wsA/0Nkhf7IuB4TfHWpkwOvfGvBH0F/+sW69GE26/syV9FzHcAvRzm08Bw6K1Rgut9pQgGflFWsM
uSpNVHxWiSJNs+GJdPknzDVYhfGyqEPM1IYJbvepqQDKZnl3n9aaf2iDay1xWuMTqZaoSlEh2Uww
/BTkoBrca1ZDpBnDAQ0c685G3GgNewc9pvBO+mglTQby1HvmXjRatsdkiIs/kic9K/wLgU8xic+E
NVh3XUgCBGT182RyrxlyTM6a0r5V1l4r3GfbSic+YhyM76oonum8oIsK0u+q6x8LOb3IybyICC87
Fp3KQv5MRTiTTgXcG59DdgrJWNa/VAuaptOHl3p03IPR4E0beD/GWri2GRXjZHDvROV4uPWnkkF8
qxe73OX+cNsdE/a1O8TGkVvrHqAPp4xsTlwcMRRAiEM8v01GbTgkSMK8pHD24KdPjjswc8j7AzoF
uOBBTPKiigicxmnSkmN66OK42+QF11KKG1WNnDOCOr+kg7PByPA5hfpN21dXIyzNs9ekh1qGOycu
jGdvlocg08mQS8evvh/zpGJtlfCx+yEIC5pWLOto5kxauItSI+FRkRN6McfH0RgRl0Yn29URJ5as
wabAomRa6EXgp2v6HT48vOu4oXcqLt59OD6J1rlru82Xum7SbTbLduuZVB61NujLYAzRl7X2usPd
fLYqzu8FOChHmshFkIz0Zf5Fi7C/9C3aVosMBRpYS3+24yOyJIDdup0c4i8mN7ntMYEF6jS170VF
iETuWJsm17dVFr4GevVZ2Ao1E1gEWu9wIYzkUuhWumOgsEi1raZ1NHi1MFub+C+2TFpue818glKX
eOW7mVSvseo/KmWjrMGSs6FZOyBmHs+DBBHrZtU3jrzvRBDQjWUYrC1x3J6iIuxbn/G+H1cHQ8nq
QM3ECPlc439ZVD6EHyHJF0CIaG88ZhUPlTKfDejCWLkLuaK7nBGcuyrSMsDyPN0hrsVBnRa7NAZM
GvXebZIhivZLHyQTMIq16RHRmdkoyGyrW7aV2uc93VnXIB8moBC8kxazA0OHZ6lWaYKtnNHVbWyA
Q+hony5tOzy2srH2g9ZvHSKIHelNJ5mnqKsISr/aFd3b6Rohkv3sB+0WA/h6IAHssWXlkjOA0nQe
uKybS43Mfsqg/Dq9txm+29Bo16YF1KFFRVKiFG57v9pXJmYVS0WnpCl5qMOtiz12wq919imuFm3a
k29RORtp5wAaNf3NCyvjWuWBfgXf3XpauPNhSB6MIt2gpqL0GaeniOzWpbTSVyw/2r1lNO0+ROyy
UIHz3DK2W6WBcUcDwUGMZmc7lCY2KfIeOAUicVzukh2DWujGFWSSQKjhmuNqzfNWHDgu/49oYDBk
pTNCpS02YC2HfY0XNQlJ9Rl1umAw5mJM7RoNEXtAqE5MTB5WF6x+4sEpq2PvQsNSYoW6xxTIeZVx
VUWU7Ehj3XOW3pSZz3CFUeYuTElRKKc7Jw04yFv0HMfNP8/PMhzyx8psJGJ2//nXv9Af8oRJ3qXr
G65pQ76bP/7v8skQXrng9zBoy4mkGa8DnBOllrv2SNRh+oWuxGVHRDQYFuuGlxp1MwqBovPuzdF+
D5ulZ8aCoRnKkzRWl3/+7Mz/kO3lCVvnBxgEg3oOI9g/PjtQMZx9xpZnF7JvpImC1h9mwW1nbzAX
8lI2bryxc32dp9Z4Z4gWZUP8bBtEuatK2zQVVD26byesAwZoFlaSwqSznGs74j/05wkfD17k6r8I
JbMMkiv/+Kr6nu54pus6Qtdd2mh/fN6ycUD/ZB3ovZ+BCRza9ILfG/2ZPzondFr5HYvTG1bSYjdR
Yf2uiYGXAx9Ms0gOwj3H4Noe6MPJcaON0iEu3W8OUvVr1Ejpg2WmD6E/5psQ3TBDq27DKt6hd8z1
OyyO+l2HsUtrYNBNmLVJsYCMoNcekMbsqdft/tQVyYCXuDFhP9jRym5BgmJWAgZpEWdQluAFAi8+
IfjOj2E5qVWNi4JCSay7oC5v2s5o7nkBLMBdJEBoFaCvJqmYhRt0KDO9iI8x3MMl+jkb6+QQs2Qr
mDRtErMqQmvbNWC5YMjhfaorz+Ova0Nlq7Ghc9Zqj30BmSiNjXnAC3ez9Ls1CDbWBjP1DyGGQIiz
IG35HiY+J1PbJqVozpNTRlsrGsNllFntBj19fbArDQb//PDzJhj1pwQd4+Yf78oikqXpnT3BamAu
1qa00dgk0vXPp/x8/c+XupFDjgG5MVYwRVdnfiCqnsQCsztNssKCUXI0NcB0r7yxYLzJmIk1wPyo
h8a7QfC/qOdmogwH757uEOEeBrBzk9NP2rcjkHQesgbuRGejzMfAdvlpfVWGGPdGj5QkpJGxVlqR
UYJ3RJHEROOmJd7cnwfHcB7RI1tbvFLJGjdPCWmldnd+o300SZ/jQ4b0Qehlefh500rj68g4xmt0
dZjy/K5r7XpHr5Y+qnaZWnKxJmGeex8pKASxF4NacD9GAmK7USUkGoDZV83o3JqyQrrhkfQAdiI4
/TwUdQakwm3AmlqRdsr1kppYb0mOoc66lUMlHmOAir6WTPdTUZgICidzFVJLGVHovoa+OeDbAoEi
QjJ6TMWoqa2HpROTXJPR8WbGicJ/5G/hT9aNWZ1TYp+vrVlaN814cVNL29hd6x88haBgkC3gWuEo
jtS2OJBGA+W9kuPpRnFVnvAoS1TOdgg/oJHthhFI0C0mN7ZOLecybR6WYvXKDj86TDZbOjDTUWlh
cSFQrGZ8KL+AjpJl6uYtnoxqadaDcVDCx0tqjtod3RLGonRDl7QoExrVxCkUtaGW6XyftPPdUaz9
0Ml2JPmVz31VpIuQ8ZaQeXVngRWEkzERpTCDBJgo+ScbA8R6YDknUauGjE/GGGBd/cUzAF9YvYk9
C471TRbiFiiL0l1FznyGiTNofY2LkG3Km6XrKnkwsdsuSF5o8ga6rPQwUifoKxjHxofRCz8bdgjU
KeNpmiyUvLDqTbMmKMMp962XyL3pV5TmdL922hg3lzho8JKWKMmC2mdiMr8vYb0hvwzriWw8jiqU
0ChAvbrm76qJo6v5F4LmUp5tFZ3QUHwEdqoYZp8pGqxTYNnIV7PiF3N4++gGQwjtSGIITJt8LS0s
kSNnz2BOhBWVxfFEL5p1TArXVuUFAgzN+EJNMb5EMy7dL3MLtuDAAAdGcGMrrMaowXOkVOg8PT/6
xrVr7phbVvsciuRqYLlZNqMG03PQq5tETOEOy+zRzfzmKmJpU6xW6WMXcYto7aG08uyEuDDZ9I2n
XzSXNocn/ewgXFS8VjmcBS5wLKmCUJcygWwzHlIvSX51M8B5TDuXGAODrgZ6B+zoaDnMoHv/8QER
+DotEu2ZuAEFo+rgjYiC4Mfa3RNq3yMNN3/n58rdxnr73Ud9fhtnqr4Uhu4uWiG6CwpGaz22Ij7Z
QzruerP/VfZ0PvoBs7By1SrHmDkGRJo3xUtsIdkNBWcMOWQl9QkETFLNW7ubpytaucWu0V89xz8E
kXGOiVC5BoGl7cfCkwSKRAs9ENQOULMu1FJM5CZOHcZQaPjfZL/Jy25+QedRpcCYphGmQP/f+axg
C52SAWpUG4bDQc4PFh20Zdeb9hqaCTuoWxs7hm35wwSde+dy4CAbiFJRBKCZMhPGEGjMfUw+xkqj
XfCu9TsQO8WRXk29ze1gWoYjaiV6/Cit8/xs8So850MA0DQI1IFBrfl74u///FD/K/wqb34vp5q/
/Stvf5TVKElzb//05t8eypz//nX+mr9/zh+/4m/n+EOWTfnd/tPP2n6Vl7f8q/nzJ/3hO/PT/+3Z
rd7atz+8gfsubsdbGo7j3VfTZe3Ps+D3mD/z//WD//L1810exurrr3/5KLsC2tDdV8hd9e8Dvc25
LvrPQ8Dv34p/Ob/JuCj/wxf9HgNumL/ZBgUGaFjdFI43F6+/x4DzEUu3bPruVIemj8Dv7ynglvht
jg6HGGgK0zL5/1/+ngIufvN8vpVn2j6libCs/04KuPvn0hmzju/b7KqWjcfD/XPSdoty0XQGyLt+
ydUFWPCYpPbedd5xAeIZB6iZezoma51lP+1PyfilcYe5BWE3ijR5RmbhRutZGglpMmgwWAm6qAcZ
imsf57tSJadcfrn4aju/eq59/wMEs9yBHSKAYyfyeNYvASnRpb9SRfmRh2+DU39Efg1bNL3nQIP1
lgxpGrwo11InQM1BYeMZaIFw/9Y27JwC2G/eZWJl5ngKNNddiGlXzTFrSndR2NPKQv29M1BMlDUE
YQcGow0nHIM9cKK8f2V53fkPTpifVdh+OzU7Zdbo+BrjDYdAf+iOiMo2tmOu81ygVbIrRgfmykWp
9HPp/P977L+6x7jy//NbjHqliP/P/9Z2X/LjKyyRm7394V7ji//tVvN/c0zHtz3PcrmxqJX+fqvZ
v7lCF6S1Wwg2kXL4/7jV7N9MlzBzFwK9aZrOfDxDcNtGf/2Lxa2LSli4fD+a+cI3/ju3GgvHH2Pt
XZMMMBYCF0IUgB58m386UbkkGzDphy0iBk271fPvIO6q2zisH40hLHZBUb+EoiaEFsXSvsqywzgM
w10vpTjrgU2gRo49qmnwlSp03SSQ5pyumTTAKVpNnf7RRmWy+hF5ckJb+JY77X7sFNJnq858POp+
HurXcoi/JgBm0ajbdwPwehryQh0iRtIRyJWw8soniAsf0s8heOoBfJGrgdTwHhzlO2KIEVJCKoDY
3sRN2t832BQ2wewncgqGeWHUP1ktFDG7RAUuqV9W5sBUl9oYfzqNpcRTwalKDJMwTtB7NMPvnchF
hp4AOcNyuYIu1O1/upQAVWChVN3eprNbYKJhzm6M19yPv5ACjggASvtEQgxrkIEQyy5tROPdoBBR
F8Ge/ExJw/HNrsRXmYbPUzX0z1HOFBmxshWn3xI5KjC9fOVZuEi8CapWHtaHJq7fci/HGjWGLR6E
He1ypkYZk8I0lwz4ypt4PuvBsXnM9b2NMGCflUWy07Bp4gFmflqQVar8buuRkrqMTeo0zrsj3EIp
eEmQh+J3WCdkB1j8aHz3dKJ9kmFKonDQQt6StT6hwvP3CZrcnWtM7d4CVKH1froyy/SzjINhreNK
O+nQUjyw7mQrE4szeLsmwjsIRVWhPgepUMz2gzgcb1MXhqolYeLhxHNIgoVSCEijWiSR5y31YSb1
eU1zMMPhyD72BfgtWOTNRzCIdlkUo76c4NFQ8cbJYtIEjJ18TDf8GeXGmRprnTmq31VN0i1c9COP
iXFn4Ag5GZVcuwKKag4IZVkP+oPGvkH2G+A4dyoqwu8iMkn78pDQdl2HZbprVGVeLXKZVlRqSyVc
Z+OBTFii3Yez6DLzLIs22AiRJTuhwO5oVUybKbYRN/hqDYAa+DsMok3fg0FHwwjRzNfxK0Q1XT+r
zpYEstBawUSnWcwZygaWRwe+ooFzeSJoqjjRVss2KE515iapd2OQNMON3R0cR6OvrAPVgioPnrx4
w8SJ8jgOxmMU4FduOkjJIhouG0pda4+EeqS8beo1fRTt0NV5ttRk3m14jZojAJUzALRtVYudjsTc
K8PujcCIleal5i/H7Q3kOgt/CqAt+hi3tAq7Zo0KlTfSa+5iAYA1uWe4Py1UPTxk7UB65WA+R5Wn
73HhMJyoQoc4IPwxBLg9enmtr7JGedsh0memgZ9ifZie/XB8s/oeAEQ69eDnnFcgqqw2zWUM3f1Y
p1/0i1vM2JlzwPy3ovx/twMZHtVwU7T6dAMkRSpbrCubGblbIQVFRUBuFnTQJsRfS9F8mDQH/X5e
V3tbxy0Yi33FtOUJSQBJTgIBp5aRAdk14c0Ykm4CcLZlgHMCUGtCNHK1W28+PwkQtG4wfdr5dGf5
Rf5O0fEFR3En+ri+M7AQrmuneLIjGgScbd1FFDR7K4NM7OtmSNBR/uqJ+MPKVilcLJjCq3DsqjMT
4SVcXsIhZJOu01BD8dwX5LHVmLbBdpUL5RdL1m6GvZN78qGwrHFuAUvXWvSjHC82sWrnmS6qOzq4
ThDOgJMGF0IEukYaX40QT52dj5vYTsuDU7aHyR7KffYiJF0daPRqgbVD8cMYKHffqhsIjdDRDpb+
vCbQwseViyQiaKfPgSNROqz4bmsnInmlnNInZiwIB/kr45vUewR/J73MzrCK2t3o9eekwv81arRk
clk+RnXMcNny136QXL2iwxU/fo/BeO/aMcwe4iLSrN9BQdoh9P+0VBzPgTYv5qB2FLj3iY8+rLtM
cxMe3S4H825iQKfTzpdcHTKmWXBXV4MFZY/4w7royCouIULYkXzQBWrMXnkG8bMzUEIHHItNAD+9
Ivk6X0AfKg/sbUuzrFad9F90tLErIEpBDGktwMeNqgNosQBs6LnRr2DEVE6+i1hPO2caufTciL+2
Ybx5EfqWoWZpD/SNYM1gfIvsxcvRiDe4FvKOFM02voOUpZZ6LWizDulmzw1aoVqLD5quI8GT2S6z
kL1LfIsgXYCeodNlMTaeia6oFoUkbAyeyVszem/MYY9Q92eMJeq8QSCsk3XMZhfSQ8ujcNPN9HO9
orVflchfJg+4f9cliyFlRCmHRMG1r1GnKsQ0RJfmaniPBjJLABJVNKG6m4rC4mjl1s3AzAZRso1/
O572YTJ9ReCclZ5+CsSOK2YqLFVMtnrCdhe5rZ4ruCdNPd0nNi2czMu/6cF8lorEh8zsVvTG90wX
GyZZwRtmnzOghnKF9yZeO1pwsSKcn45GMKFfyWfNcvdKt8lf+OXF1qfTZhVdy3Nc8hLRjXVWZtr8
SpCtLiyXfuiEjA2iRXXb62DojIQLnJnxtB4tCWcIEJ8NQpDVxeQCdvDL2H6xb9OuR9qHZd9pqZCQ
kTdcXokxbQcIgJk3K3vzgwnaYXTGD9OWLx2T66WHnXFPi/VLt6IbDNOMY+r0vuGYtTLNA8zbfA/1
OlvRd21OwzrBQAdex0FFEmiPU5V2S9/2n3ChbWRD56TKu2QNYZlgUJRViOCZlUwNMaD64MLDxueI
NeGUJNiIp5HnVNbFypb1E6/EtfMJOkkH66PoBoBIs2+dQIWdoEGDYMNOIETifEEM9KUwMPMtURyB
eNgpfXgzdG/XE4izlG37ndUctqRh30uI5S6aZ5QKmLKZiCyMsXgh/OpG6NUlmMeAsRM9eR5ULeDj
030Nc8GS3UvetIBhAW0t0D9hqeeaJmO3gPdXM4FUfQXap00fg9kCqTFH2ULV4wgkv9tKAIgqkn5L
jbVs0E5NCDGQOabbHhMs1K1q6bU4HyH/LDBa+yv67rysHotSm9vOflDmFq0qoy/x3CZdexg6cSTb
A+WYB+3MNsWesmqLvbWnrRhJAHHlq16Y6zHS53Af+RUl0bBx9K9BkJhKwPG0kakwDznj60rBGB6m
sDqyA8IvK9rXbP5sf+o+MEcxOpmWTCl+BRRkRGku60DH8CmRAKAFJ7KkAIBR0A90IWNiYEgpRiuY
T1rav9tW+u6CgbiQi/aKSX8nfHXug+ETxi1QjFRHgk/Uy2JQD5Lbjvb6e23bd43skwXj7wcvUtmm
g/NADFY8LlA1fQZ9+ZlAx5xl42Ihm/rRqnN5GCeI57nYoHOw25cU9tm2TJK956lnWyT3Ac3Eot81
bnPVJvObZAHMu+7SiEouXBHceujN0ZboK0sP4C6Aze4paRTJQGgmISh7K196ycHps72urHhpmfYZ
Cr+FG8U6gougGygRhheEPkZnnKfg9cf83Q9dD7KQWutF8t21q7Dp/AXIi3IisIu401MG+HNZGsgH
fLjgsvKvgoI7GjykJGX45use2EJtui1S50bztQ1hU2vsOITMdCN9YDNCymG8zgGm8QCTva2XdRTe
hhjwbdSxhtXe2g0YNeF/ZMSqZPX0PrSo62GjYB+9xIUDe9tQhLMIsQga8YmpIKZS8t+nCDVObx9C
CbfbDpUP3Td6Im3gVqunc2S7kI9jmqiWeUS9i0PLnU/5UXtFpQWzsWM9Z2pvoTAhSDbX0YiNyfQI
rf9MegS/f4CtsdiKkiERNm1c3yU3FCi+oxe8hTw9MISLhNremnqD9HM+GMdi28cPhd+6mwFmUuK7
84UW3CIafO0Djk118dYV3ruq4wfXkls7p1lMLRSztEf8MXP9lVXydpybF7aWuxwXqI0Cchj11nvt
3CY+6JDqEqGOGaKrBQYBdifpv9ujSFYs3NTvAfmb1DRot0ExWxUO4hKPC9EJMSPBRW8R1conf7eT
OmVDMdDF3Q6WlixkxUrAweyORDdkgIFxIEeMo+WsJYW7v7LN5H3wADtKPUz5xculMsa3zMCUh///
3urTI3Eo/Sqv0Ap1prlDH4/TECAvudHkmWYtyhASmLVQuEcY3RsJwWfIMTN7JLHkBr56AlHIi36Q
Y3up4gYFCi1o8rmv4RzBmbjeHcE7wOXxE8fVpQA1wk6BPiC/F+yb3pgHa11yGbBOXIYReQ2xZXLd
e0wnaAZcggCzjx4xQu0ES5voE7Jxm+kJGNBNNLbvQkXk9/XuQzlF9ZEBwCNatHTZhh3I9qAk40Xj
F285EhNYALkamqdFDtEmgC6V1BfmoCD0Bq9YNCyHl5EwAo5rz1PqTPcloLkplf55VJfRQkct1ThH
xGGnadA/kpns7Ail2SJsHhaiARlMMw8bVl5gIZfIwF1X9rhGQ5h5vv9VmKH1NBh+ccgnUlPSs5w0
tZWMtZCBq2hd/BSvEhEFuMsFulskE3BanVLuJvxxUWXYW6DsPmW3cWyLIFuhGiCNYrS/GTBEXXtp
FZ6NQaCoYptBDkc6iMG6zzPDlh6cvYJ4Xih8YMUDRKh2tydph6Bj3WhXI6ctTyzjSD5aLcPTKfXQ
ozLnUbrSToHpoiVMBCHS0AHQ4lF91/LO7qhHQQVAMN4FSAcDTAKQBd2dmtp2aTj+Z1RgPmp1AHEa
W2sBJACVYLwwFAob3VCfRhw9w+iHrpKw1xZMujlV45/uo+ldINhddNTHy8GyXk1sjZuItg1n6OJG
2qibchmZa8+vXjRycbqa41bWAaAxSeQAo4JcSWs3cuy50Ek9Iux0YUtzMy/5fip3mQ6PvUWvYRnF
N5Bb9mrL29g9RJYkZ9If15ztepSJ2vgNU2ZZ00xdAszdhikjTxxHDJfM5NVNxLzPVW8GecxkZo87
POd73Q57Ft6GtKiQ1FJ4+3jeOvIDSJg1bTM6R3mLBhujNRdmVLqvcLMA3FhN+TA4qEx7k0NJmZuM
5zNUaK4H1lvXm88wson1DshNIKRgwbPuFnVK+AaTWf5lTTReyW3vOK+wxRJ9pI7+hCIx0WxcNa5/
37NwmShwGD0hZ5/k2WXvAcYdfOtSEIjD6blW5Qvnw51bdwxDmYhz7At1wjcfihQAb62cghN2/QJR
gzn7zINsbfxfkxVcMHt8dk4Bfg71Y1tAZnTi5sSrsBC1duqSiP1JxeyzLsYwxKUqcKt1r38E5HED
K+SSrMeciLT0AyRaxBAe6TzChINK8oPXa8/4NFq4xePZNVhkGwZela2e+jw4+xnmGsfMpqXSxHMn
b/vUpGSiW75qCsUVPvN7RtQOLN8vPOd5OmoOFAIjI502OHmBW+6n0VlVKAfJEkf/j1tvEWCB2Uzq
XXXecK7m+hQd+lFGcgctnymxjixRIRpsXKT9MKbYI1Nk6K0ZXvv+w3HoQxQ911s49Rt3dM1NW8yF
XfRKdG5LN2NQK4SpGyQT6AHUNwL0CukEFR0ovG2iaw8huTk7AN6pOe0nrcXUSaZAKxDvu7Z9aCsg
TY2RcQaqbyup68fAdmlrefkSWwvpf0PRLLsgtVC0awe4Oa8lP3IO2IV3S4TWZMDa9INBbhBVhnsm
aPpSleDTqNir1SlUuGh7ND7EJOQUpSj8GZqlW2eajdgZXJwEOFkyutOmVMW3N33ovanWKWKxu9Dv
15b9UWv1sG0TDgEOcQtoHmIJeARIfB88eEKaHP7jXyKK7nI/nTZO5ZBtigrKVPhQY7gii7YGxEqQ
RgCSGId6ai7qIFkXDQENwYlGEuaGkZCBgUYp5oZ2NeQUj6FZezT34jVG3zdyeXA5VHKPtP//cncu
y20k2Rl+FcRsZibCmKl7oRaeCOFCUuJFFEFRLW0QRaIEFFCoAuqCm8MR3vghvPZqFt556V2/iZ/E
X4IsNbIAERSRMd1uLjoEgp2VlZeTJ8/5//9gGIhKt4thCFA08nyghpcU8LrTVzbVStdrIjH0cqTD
Ca9DHqaUeh6hpWoUABXrhKqMoZZSCIvaxMAhL8bIQqIkYzS1ef1ON6iEWNet01jId5irC4pB9Gew
iK/iIigWGU6VM+qaeQ8SGDSuIVu9Ey4Ww3aUMB055nIeDroj5300HiOkb2ng6U4WENop3DKcgFVf
+FQ3as5y7hDQMD6iLGeDpiKtPrSin7QFbxxPpn5GKSLdnncb84zird47pHDnSJ2h0T3RCDbacb2P
QEcPKOTN2mtY4CQorVz3eleTNbVV68DtyQpfN2bgE+ZO/DkcuP0QsnC4htCyzOfCHSNkuYBh6s4n
0AqRPCPyy+1pkVHfGy9rRRabq4sDFwwBVSR6G+iFUQVCiPuk2uKrwxnicYkimXNmjpzTFanVjkX5
YYpoiJAhDyPvOT1zJ/FJnRXSbkC3JbxE5RwIXdh0asDj4d8CPvupweppZ5PVF/ATn1i3DMgELsN0
DdTFWm70N97FEJNALWY/FTh1LtGl1gC9+DEe3TJmMQoq2kgzPmuDIeqdS7SQXLw5s3c3nsCtXQ8+
oZ6NM3zDDZS8eME9MzPbrihFaOJXQ0JGx8fj/j7SOHBX5M6nOWnpEAeogahSewHoDLahoE6MCj9D
/N0iuL0yqLs+XM/mHT2l0Ogg/hT3lpwQOJSNkQDJDczPRh3nA3easpXz1ed0VqcC9ex9Ysza2qS4
mCASzhWHQiBinXo5OgkDyqbPNdywafYuS7yvAGXhg+ZoQVNQ6e3CCtHfQEd3VHdXbeA1g/ZoAVtl
SkWDhWE/AE6JmnWq7dhUSmrZjRkIDc1+CMe3mqGFLd3DYViC754aXFF6cd3oDPFDROJ885+Rk4ga
KXP0fpDJWYdhEIkIDGCufi/Neu3U+lSf0vBojgu3JPozcAl7WoshxXlCFoyBfVx6HfLvFHmamot2
3R3AEkLu0x6uuQB7I+AFyUkCUxlbtzj3Qldv5dj69iQ2foIB0M1zivty8DWdiP0Hc82jQsynlV2P
TheAQwHUUpDcc8/txIQNbCxbZg8AStGbns84z0X5ntvQXXR7KwI+VDwcteeDdxoYFzxpBC9m1Lft
NdKv2mh2TTSSd5jj2yb5jHMLXyJuLB+W1JwlTYzw5WglUijx/Uzj9XoFVIye/d4DQtM2U4r95pl3
PZyPumE9hnIrsFz2+NocDz54YXJKXgnxmATEo+OxGFvmpJc1Y4AMbS9vz6YQjuEkUrITIfE8MnTU
xE9CchkQxOoUigaHCRaw964ByBheLdSYeYOSaYTmZ6FFIZkUUkknWiEj78y1AU6Me5Y73gcjAQvM
Amf/6PU7stHsd6zZ2mWypnEdSIUWXgAKv6Ds+7rprnHhKZrSidzsbj1a3lBnoA9/nWJgSzyRjLzV
tGEikD8Nu04MWW6Ktstg3B25jNvCrqOUOEWN3woKCD3emJ09Tsa0OJljr1dX9YSbPyJTfRPMXZ7h
k66M1B+an1BREiz93HecyfnaSD7pGRrHBHv8xdgymoidvoXTSjzxbIw8XJtwYDBFc9uY1h0U7NE6
s+LwQzEeAZP1wtPGWG8PxojKLMI1xFrUTbxF/Hk05W3dofZVhA4sAqbN0YeBTWjTIo3Qqje4j/bs
0yl10LTJiPLA+fimNwO0aI8/Z/hO8Ygshm1OCtYvdzmSZshAYnLivNGHAT+9Xi2Y3kFv9IAARAR6
hWNstgwSsvCEdXK/F5Hgsxj13kAIp1vFiZMxaNlyPOgMTOtKn+W3du8GLCjhzpyVmhMZQUsOyclw
/nXSELZgiCao59gXzpBMz9TlILQpZ5g5fDdYhbcLfQiOL/wCvPNkLJCDHMOEzGcT7HSPMk/Ai91Z
I2qvZgMQV+9hmhM9FgwxHMr2PDSp0RA17hvoUVkOYcop50ZTI5rYAnicQMw5W9tUkUdNbHyyHpAJ
onAhpEnKOWlCs8S0b5Dru8YZh+/nReAZv6C0YAEMGp87C0puhdTHbeW5MW2DQjjX4WzYa7OvkVEm
CtijYNOyB0RVz0/sOhIsixA6nuV+0CxOOQMWCfWw7FPIv2sciwlMq3XSrWsjfwBwqEGVwzZUiAbx
TdDsqTu4hJGiW/FHxJ0w6/bk68TkH8Mp3xojruFadAn1G7LLlElbzRdnq/o8EAJ1zemCA1Ub1S/d
fOTnzjVTS8WAXEc8MKUi1RrhBiKZn0iFU1JY7B9T1OYxTmYu7HYkzPrRZII0dbaA1+Ci+7LkjJr3
YHKjcoH0EnWcM9yibPxh5H1NB2EwXtlmmyrt1+YsvF9Nx++gO3SLQfQ5mRRUjcxEFawYCWb4DCIg
0XBJJFP5s8dOo5qsh9+Tg1Tl3CWUMRCX5LqfjAbvKaeZtsIwwkDVoysKcBD+sRKIghlUG8d5n6Gf
D3wf8Wvo2WIVYsDEZJEJbZLW/qxN6z+tdMuEDweNwnDw7SLk1ynf0MoXGiyzevoOHY3z4QzWqTkV
67oxY0kM65eLxuxCW3ufQ1FYekWuoRmm4Tvwl1eLyD6FRUVtYaYDJm2CFmOdwwdlThesXAvV8PPZ
SCP2ZHfXMxSJ6lOSaxHzri+1LwsKqeISm8s2DKNWqqNISrKgzeb5PFuQxkobc3REucAtpkMAhbzb
sD5atZAfuJnYFCcf6jib7m1vmJ/nGTsJ2GuDkkaajxbIuKm5PSCHqKLgJ847RGa6w2x8th5hsaYz
DiPqX70rtIGfR/yGNRytzXsuzVzmxw1EmxFJXuYOkSv+ETr2g9HzyO5mWHh9xeDEPS+IFmhSUGZE
bFey1qjcunHRdjN0WEihOsMeIlr2h3w4R3rbHQ9PKIxyRoKeAsAa0giIMUREoJr22tMJYJICWyzq
fWT485OllZxQ+KQOG4ZND1j7dK0vcy7jQPJ0z9ZPMmgUvWEyfut9toGetUJz+Gm2XneoDMVALuZU
gfLQrSoap6viOomx8ohDfJxQ09MaOn2qw3bDfAZFDbHNGar+hBmMZggYtRMjaBAmvL/lckUe1we+
Q6UelLf0Bz0JkXoaIN9E+RyXOo7NbJ6/dVc96ArWlHtTw7pztCWSwc4A6q82XXJ6FtSl780fhFiP
Rt7hJG6sPi3n3K3Dt9qMHBqnJLepkXk6WoQferl3brlAQCHWNWML7c766NYVcieQ1FGTeCBScYZc
+vsFl5Y8HKfttTm7mAK9XfWu0TViGp35yRLvtm2H7405IfmJNYRe712GqXfhznvv19PGeZxyHI6X
VxlE5xEEyCmqgSGA5HQcG+ecYZ2UunGRZ1PzRoNDpX+OqHKHaLbdQiPucxGu09bQu2vM8OrWxH60
DBkHY8UuRnsDLs5Ng3p5p/bYOdNTmO5c8phj7syxgSTIMArXp/m4QewdjONwcuJN5kvKR6DQRYgx
JS/VtuxRF43luIWyxbxdrN0v+ryDPtZ73UjX3BfIh9ZzjJE+LGbvDN2cnTpR4wSk2Oe5drfgfo+S
yPT9OmUzWmvHN6fI+nh1Kn9b0fVyYThIHRLusNwluxNPbWQUjbZeRz9QN671yT1YDBw5lin7AG/f
RenIm4O2HNadpsuWWeTZ6iyl2BsBy7zlzPCnrcaoS976p3SwQogZSMmZQ0EhcAQX9XpykUGVORll
qwFJoAnlbzj1hc3VnDnGN0QICuwCyhFclVFwaw+8xU9pOpoROuDumM3ulx7OChD/vO16vc6kF+Wd
fEIuPoKdRjEQ9LzXzgoI8ketYaFtlGhCtx3VnFw/maGh2wrtM6oVIH42BGYNC2vRnK+195S6ogih
SG8OlzcjmLDTNUGz2cpqxQPtSwx4tzmPHXITMwpGUaIZrmPdz9YFlnUBJY3QQnM+HkBLHS7fZp71
CWF8qq7XIa8uB/x6HH5mrXwEXI2EohHFJxr3BxCKQ2oMUqpzZVHhblHgqxs982SFlttb7uKD+hxp
mQlF0l0T3a+kuFohzdgJ4wY7oD47tQQrBKk8tDPnX8OFcHd7ZK5mFFHgDPfO41Ean0xEhc3xdH22
cjGGZgaKdlGnYpGLZAwgfoJPKQie5V24CvX2ECJMewgT78eBdy9Drh4DgT0C3boFhN2Btz6idJ/A
r9dJGOe3yev+aBtFu9vQy/CyXhUuu2loA9V9roHIB9Fb9EHi2vpfNE/3Gq6jeZsf9w810FODp691
7S8mSS4NqXmAs/zo21Mt8L+7Pd/FCL/ub557gWADJhZ8tMaxI2A54BhRrwffK706eGGbRJYF0e3p
57f26mCVK0jOH559kM/otZiIbT/+gOHcmv06kExbsx1L2+Cmmf7HB27tj9dN7UuWyMumXxcYawnN
+sNjYPzFsGzHBC8qvby9gbfqbqMcG1CsPOhF7/6CP/pmR1rDMOpvLEgYZFsg+4N/UNqP3Qaehk5s
D/Iy3jcc7eYvBTr4se3HTSQ+/+1hG5C/ecetLwVLYeuj9LePpIKtb8sB2n7W03DsdnTvK5S/PAuD
1E8fhqvOZrM/vZRgMvzzH97EOV/l4YMETrY1FsMvfdnhGfwyfVJXvk2q9NutqSh79OPfb82EYdqN
XyDNm6Z+F1PR8mO/L02DyU55fhYeaTDPTfBpGgRx5Mf9simxmD2z/CRGbt/0Hm74MliGDxJ9RHcO
rprDzXZ9PIHaNUs2DWp0u3YZzooAW1r2WPSfYnLlx9e/wEeAAkG/1s39PMjK5jatQ045etxbTFzq
R7U3kyCt7C7D1RrY/+/OLJ35Zoifm9oWBJ77+8CXhkbXNNPDyTjY/j5b8o/ZwKanudqLbCn2KmaY
DtjR5IExOPA3vwlb+7W6ElzheMjr4OmVX7gE9pvvzVl1XLtZKFkiA+7HcT3tFGkyDco2NieqZlt4
wce8/hWClcO9W2xzRhzV9psiExu4Mg5s3SMHoitYOvv6bOqmt2PWfmw5vBc7Qe6xY8IrahikcC0Y
QRCtBVfumDG/5q5CervyFMtyG65m2oCPGq6HPPDOKBXYwyei4ksNHGvGryxEp4FeHiWfDUs3dHQp
TE3wqDZ+zZ6T4KUPugwyoG+5P5HfClkOG16WYTuaDmcRVtXOen3FW10SWU+D+7LbYiu4pgmLkflx
mR7P1dH3Kb8+4q2+nQ+1qyBH+FZ4AdJBR6DG485iecJn1wwimubBx/56x8bjsSm5kGJwftAF3+7/
0/++/auOWErl/UF6VvlN+cvnTuZmQHhRMnaGCpcCSo9fu6l4E7aCljtRretHc7+fpOUC2CzLndNp
a7m/8IQ6LXCvJn4kHSdcpb6/aV/Y8FkS94V9KFt6PFJ2DOiP9/iKAU59OEtSy896bC/s8jUe/kRu
VsjTBN8zX5tm963Of4yfJryTcrX/fq5Zb6IBHrk0Cwp20Jt4kFTW+KGJPXwXIpGWLVgzZUubJa5g
6zQD1E+3GzUIVz2/Cl/Q2YI6Av2wbEj01VTQbGvo97fb3HUZf3yH3wTT4j4KH2rJ1xoHY61FnFa6
yVrPnYMv3OztYJI8pMSHH2qHn6dgBbaI56SJfE9+1gt74Xu0kkmSJpKZtZ+7Xb60Wdbb5n68uRTF
38Zoe67t53y7lz7Hnwa1uyDtS8exveME//gqQpfxHl9eWvHOQXN+eCN1Bqtpvj0MjoLOdmacwwl2
L6qdFlyqJZviKLApnZTSenKzrl6+xR4n9oXT1wFsnkxlc+0q2J23bPtTnyyrNBANBe7DqX8vb8KG
guk7HVaOgd1b6I8v4N2FQPDo+Clr/fzfeVDr//HtPKH6Stne5uzSFSy08yBeSZO2JzTx42NxEd5X
vQJ9Nzjzina5WaJfIY2CpWCV0d/KKFgKDttLAtADP8P/lTusYNou/RWwIHk5PHvdfKGBuORqsZBs
sC60UIJnferDRphmK40q2MWXHKQPlZi5rWRsC6xvNfKjqziMLpO1sJKE4Msx3WxkR8FiuwpxxKVW
VRj2TauyVUe/pnzM6w+iR2NJKYAs84uyuUeHXMFyu8HNl3M/hqbAJ+wGq4dhEEWV/IamYPaewpg7
IW1DU7Cgu0EcDPxoe5gNXcHR1BVpJb92ESSxtJ5Bb5XPev0K6SaEOeSVZ+gK1ka36MspHgJ1x/f2
NpGvPCi2Hd9o9+f/TGpgjX7++yZ1d53+/F/xQyiH/Q1TwVjfFpR8rIy1qWDD3PrxumpHwXQcPzIf
Bzsb3FKwoJuUJkNYrHbiZ5KPARDj+D6DEAgrDrKhJNpIUIPEXlj2UFhRw1EwGl92HHqkbcqnvH5j
fwkn9/79QrYYjoLV9mhDd/e3gOIc68AADa/d4hlJRpT0z/Etv7lfBdLcuYbRQCXcs8j8OKRl9qTI
qo7zrxjU3JPTOTbIuf02YpmRktj+VUfOKXz3KxnMdRRGxnId/XiMzHZPD7/Xo1Mtdbsc2GdzJf4w
BfNRrsuNS6XA126tpmmRbbeqwtM+9dc+iJE0nG63rAs437Eb9m0qn/K6Ct/hbZb6gWQCdIHOU9DX
WdnKZsIMBaGed0lacXR0Q4G5Oi8WfijF03QVVvAiuPdjOdBD/r4clNcfNu8nlWWg4qD5QM5evmrt
ogCqJvrwHbnrF/2w9ib1q07Cszn5F97ru2g5S2EeVE6PH90nzJfoc60zCQnPV65GKvK0n4IsrzX9
eFz2d+PgqAhmfw4mgWQpUcsqH/L6JXeV1Fh0f8xqVZigrcKunZIXi2vd4r4fAqgJH6StaMGXVrBp
uA7c195mOwAHXeMYpL7K8WP05r6oXRaZtCKfWlewLP/lptPt3Nx12v9aE4snSBmw6voHjKJZOHA6
GtoOKgTPQ2w2u2z7/C6dkGdcE4X+xz7UUekM/I5SyY/YTibLnySVpXH8kmsGSKpWg0LHN4tAExm9
eN92MRXcwVARgO/71HrZW2EAVRy6reQhyWp/Og/A18SDP+97BxVh8A2sUGxCIZFP4mXfc4QK9rFu
VCtJxnvbVhCfe+en8zDbMw8q/ImTcCTfABV0+CToQ1P4BZEtkvMbclscVCI9z4KbX+henKRB/DCs
iQISu+0rmNqmPw7SPaPfUBCPeOr7JnogVqlAyX8DAtcudlB+CkJBoLgm5XoXm1mF+3gW+Gn/aYge
kf4PFMTxo/J30uVNV+FTnqEbIgbr0VPYfh8qsZQfX+9HNUnChNmw9hYYDC7PBoxbuyXiHJJ5X5Xt
b+5LuoLo0btkGGc5lvxNnkTyHU8w8I41TudYWNxCgBnB17K1Td9VBIrPES64JwgoN6xgb7SGKW7m
xN9n+XRTwU649qPJihzC7qCrYI1c+iKTF8qBC11FbPQqWNRafhT0q9BtkL/lLLx+6V+FlQShCuzH
nR8DWinK3m0Wn6tg41wxyHKrKk4UMcBfArLRMtVKV2Hxr8P8wQ8x9fvuOCpAK9f+tPCBiS/2oIN0
wY0+1pqwbappUwWbEf8sG/pRtHdcVICMH9loZ0EUxP4/1d5kD0GcUWlpc1zdCkuDgez7NRSuh5L/
Dzfh+DG7TcZBZdQMFS76LXBHubemit4Wcz+SthX1No4fhE9ML36sOLZPiryQwbAwM1Q8YRzscQkM
W4FTu3MxNFSEOy7D/sJf7R5BsLRUYJZaUTidBuiWlPamHGNhgW3OC9eFNoJCEgEQy3YP+hq/Yhhi
D1vo2DDE9tuIA/P5ZM8rkyJUmkPCStqkopjasVb4psgqdylDU+B03f78P6ShV0HZQbFOYGmXH7/n
VmyPZOcpR/aPCU99I8n+v1gMb9LiXloKCqw198UQisvGrjb99L4aaDo0d4ezAzAiijCSORH6wTVx
uF3RW4hK8u1Qwd4QiOCmP4SgIzWtIuvQ8lfiJrXHebMOGs/DA9KqrA4VZyLy/AA0ZFEIFVCKst39
eH9HwfJA76Aqo6Ai/k8ApI8KQSFjmXb5usUvLNcXRqLOyE7K92AVJvkd67gyfzgHx+9qPG4B3ani
QVUwQi6pf5YJfF5ednNz41ORN7um5GqeCOqkjJJSkd96vCKch3n+6KVeBcRdt9/AUBFbenzKRfEg
OwXUWC0f9b1T9rAB4SITh32//3irSe6hd5eNbk5yQ8G2vAWo9jg+LdYlQfw9xtDY1Rj48e30OFB3
YcxVLd+8kWB4PVoFeC/yzKhIFpRRv7sQj22vkSdxV47n6yfpY7f23BNUhKwJvlYIG4aroN0WLN0H
X15Srnn8iHR92SsyVMSGukJ9poP0A8FJOQpHuVUVfRbt48Lkw5//HgUTKSpsq4E484BLnyfISAHw
eSp4ZI/b6/EUqP3pBMzSQ/DnclyEtTC5Hyq4lF/5cx+k/Z57OZlvx7OEzoRu6jrqBYcZob/eRWOj
m3LsJQMLji2jcriwHrLC2K+lGvZ1ACFtE/6S5r788Hoz92Yd4N6HIxkEpWDnvUmBzsiHpwLfG5TP
IMIzzIblqz/efctPrx+Iy5UfT2TQloqsjqh4JI+tCth8E+q3jAk2FQwujOb7hFRaOZhiaFWA5rtp
KLKkY7lhFSfdsFLkWwUKH52LQe1c/Kf75mZ7KCgIXn58/TIjVwkXphIU0lVErzdZ0LKDYuow1uXH
1/f3nT+Vl6+u4oJ+vkIyeS2i+WUPNx1WEWx/lKg6TyrcaM6u8lGvH4xH/sCethUsjHOQzuPh7pAo
2NcXfiV6o0In4lL4mDtbxFYwytxL0faQzZCuggcDx7QfzuUria4iBiI4savqnlbh/V0FU5mVh6rr
8cv42ueCEOxP4qmIel/74x1XRfcU3MmuUZwlVbJzrXxWveuFYSEuIgN/itkox3fjWKgIoN4O/bCa
pTZU+Ba3/ijcHWnIQeUrvN7S3fohDNmync1QqPAwRFRCuIVVM2eosEgf1/fBnuFQEfK9C4McKSlp
PFSYuvcgtJN57W0OQGJa+2utA3CJIol7bmG6rSSs9fTAc/K62RDG2l9r5T/DfQ91LRVB6O6UGGO0
2heCMnXBmzo6z0aCth8FtY6fSbHMR1bW91snOPUi4denUesOQ0pYklj4a+3bP3ehbehWo13oKXgp
car4TFAaRv/7b/+RjcWn03SFZgQ9OEP2hJDzvkFFM9MxVYhe3IZIEdUvBEK+fB1hClzD80wVQXNo
52N/XC737K/t0E9W3JfC2gekreQQlufarqEijNVOxv2EAbwFMcoekPXhPJcMuwrIwLlfALmTGCm6
Rv7eVQPuqUdh/WEY+vUsK7an5ukZCgJCXW7ae1pW4o5Oc0BEexo/eHD9eoGlfYqhx8aZtt9GHNXP
Ixu2/7qzzXBVSCMRkp+/S9V9Asw72sK6gggEt03qLpekgu0lTU1NA11wz3E8SjYD3zksS7Vvhv9R
+AwhDX3sev4Nxk0jSKPyTVKBaXxDDIe06fZsH7Rch7OCG/1rua8qUOtI4w7CQnZdFXhczSRjYDf5
vrMgXQeDZF6JxanIYtJ5v8IqV5GzbBbRQDCNtmfwMHzq8BS2AxFClg59FXzRtynDIKOcVehBdQSZ
QR4EFdD01joQnsn22KrI5J2EO1U1DiMhD0/ZiZ8mJRpVylU/Kz3+wnvDY7pueyRE0adfckuvKwRy
Gt5zllUI5irCK6egNuIskHKkh/WSD4/xKcRKP5abVTEOVFp5kC4mngIz3EoTUtHS8kVg5fhZOyuI
L1VYSSqku94SyasYB11FXvtt7kfSlKH+f/wovAvSygLTDSVZCsEdXckZeF3FCXTh5/PKalCRErsI
82FRdU30w5n1w5utGyVz4q/yAlahr3wRYtcBORAMqKjHqMi6XRTLgOxjkcqXThXBu8sk6jMm5eLd
ZJpUsInJU/gyvk1XQWEgmZDLnVURg/tORYpNFbpjDyQuQdAjpPFVcTTDFa4aNhXI0mtq2BQVsUNd
RYGuG+JxFX/KUKHvK3Z0FUoBzqUc79cH+QnxYDUBI8pYMRW3ju60IjG1KVJ47ELrwni6h8Rcvvom
L2EoSCx1F5Dh5XSHCoWl7iLMwddUl7Gh4sj7OBYqXpL7Q42ecmRevyieFHsEG7mfyNdGFVynO5yr
B9ZdC3hV2dnNNCrRJgbRLJRMU3lBq7jVdIFJyYeqoYJyS/og2AgvyMk2neCRgkDFIxaCTP0eFjLK
gQr8ufMkS+bSaMNSsxwVauk//7vYN3vzG5YJy9fzACQ2kEwyrcOP+/VCa49Vxn6HobV0IMy5zA9V
kctrgv2ouNwq9kIz9deyOKcKXYUWiATJBqtIu7WEYlDF2qjINnceINXIFadUVBB9kkdBsLtSM0GF
rOqJH42/awe88gR5/XF3WoD7lN1tJWgSkrYABqSloasIKQnsDjxC6ezUG/bxA3EdVDUaFKT6PqZF
tbOGih1yxym/pkqtNHHU1Ts0DL/eMeDsKdh47KGw/Ta/jfzhvgKHv7G33B60zm4a9SkH+xAhlvS3
/wMAAP//</cx:binary>
              </cx:geoCache>
            </cx:geography>
          </cx:layoutPr>
          <cx:valueColors>
            <cx:minColor>
              <a:srgbClr val="F6F6F6"/>
            </cx:minColor>
            <cx:midColor>
              <a:srgbClr val="00EA8E"/>
            </cx:midColor>
            <cx:maxColor>
              <a:srgbClr val="5E31CA"/>
            </cx:maxColor>
          </cx:valueColors>
          <cx:valueColorPositions count="3"/>
        </cx:series>
      </cx:plotAreaRegion>
    </cx:plotArea>
    <cx:legend pos="r" align="min" overlay="0">
      <cx:txPr>
        <a:bodyPr vertOverflow="overflow" horzOverflow="overflow" wrap="square" lIns="0" tIns="0" rIns="0" bIns="0"/>
        <a:lstStyle/>
        <a:p>
          <a:pPr algn="ctr" rtl="0">
            <a:defRPr sz="1197" b="0" i="0">
              <a:solidFill>
                <a:srgbClr val="595959"/>
              </a:solidFill>
              <a:latin typeface="Open Sans" pitchFamily="2" charset="0"/>
              <a:ea typeface="Open Sans" pitchFamily="2" charset="0"/>
              <a:cs typeface="Open Sans" pitchFamily="2" charset="0"/>
            </a:defRPr>
          </a:pPr>
          <a:endParaRPr lang="nl-BE">
            <a:latin typeface="Open Sans" pitchFamily="2" charset="0"/>
            <a:ea typeface="Open Sans" pitchFamily="2" charset="0"/>
            <a:cs typeface="Open Sans" pitchFamily="2" charset="0"/>
          </a:endParaRPr>
        </a:p>
      </cx:txPr>
    </cx:legend>
  </cx:chart>
  <cx:spPr>
    <a:noFill/>
  </cx:spPr>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31"/>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0.22969</cdr:x>
      <cdr:y>0.28404</cdr:y>
    </cdr:from>
    <cdr:to>
      <cdr:x>0.2762</cdr:x>
      <cdr:y>0.36837</cdr:y>
    </cdr:to>
    <cdr:sp macro="" textlink="">
      <cdr:nvSpPr>
        <cdr:cNvPr id="2" name="Tekstvak 1">
          <a:extLst xmlns:a="http://schemas.openxmlformats.org/drawingml/2006/main">
            <a:ext uri="{FF2B5EF4-FFF2-40B4-BE49-F238E27FC236}">
              <a16:creationId xmlns:a16="http://schemas.microsoft.com/office/drawing/2014/main" id="{D3D39F7B-9E2E-7B71-2E60-83823E06A29F}"/>
            </a:ext>
          </a:extLst>
        </cdr:cNvPr>
        <cdr:cNvSpPr txBox="1"/>
      </cdr:nvSpPr>
      <cdr:spPr>
        <a:xfrm xmlns:a="http://schemas.openxmlformats.org/drawingml/2006/main">
          <a:off x="2415363" y="1235493"/>
          <a:ext cx="489097" cy="36682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nl-BE" sz="1100" dirty="0"/>
        </a:p>
      </cdr:txBody>
    </cdr:sp>
  </cdr:relSizeAnchor>
  <cdr:relSizeAnchor xmlns:cdr="http://schemas.openxmlformats.org/drawingml/2006/chartDrawing">
    <cdr:from>
      <cdr:x>0.22034</cdr:x>
      <cdr:y>0.22976</cdr:y>
    </cdr:from>
    <cdr:to>
      <cdr:x>0.98505</cdr:x>
      <cdr:y>0.65925</cdr:y>
    </cdr:to>
    <cdr:grpSp>
      <cdr:nvGrpSpPr>
        <cdr:cNvPr id="13" name="Groep 12">
          <a:extLst xmlns:a="http://schemas.openxmlformats.org/drawingml/2006/main">
            <a:ext uri="{FF2B5EF4-FFF2-40B4-BE49-F238E27FC236}">
              <a16:creationId xmlns:a16="http://schemas.microsoft.com/office/drawing/2014/main" id="{B6FFD99F-3753-627A-EE3B-25177C06FBC0}"/>
            </a:ext>
          </a:extLst>
        </cdr:cNvPr>
        <cdr:cNvGrpSpPr/>
      </cdr:nvGrpSpPr>
      <cdr:grpSpPr>
        <a:xfrm xmlns:a="http://schemas.openxmlformats.org/drawingml/2006/main">
          <a:off x="2317007" y="999398"/>
          <a:ext cx="8041385" cy="1868174"/>
          <a:chOff x="2359837" y="1027961"/>
          <a:chExt cx="8041463" cy="1868168"/>
        </a:xfrm>
      </cdr:grpSpPr>
      <cdr:sp macro="" textlink="">
        <cdr:nvSpPr>
          <cdr:cNvPr id="3" name="Tekstvak 2">
            <a:extLst xmlns:a="http://schemas.openxmlformats.org/drawingml/2006/main">
              <a:ext uri="{FF2B5EF4-FFF2-40B4-BE49-F238E27FC236}">
                <a16:creationId xmlns:a16="http://schemas.microsoft.com/office/drawing/2014/main" id="{239271D1-4BF5-9525-AB76-23AB640BC402}"/>
              </a:ext>
            </a:extLst>
          </cdr:cNvPr>
          <cdr:cNvSpPr txBox="1"/>
        </cdr:nvSpPr>
        <cdr:spPr>
          <a:xfrm xmlns:a="http://schemas.openxmlformats.org/drawingml/2006/main">
            <a:off x="2372833" y="1214228"/>
            <a:ext cx="637953" cy="38808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nl-BE" sz="1100" dirty="0">
                <a:latin typeface="Open Sans" pitchFamily="2" charset="0"/>
                <a:ea typeface="Open Sans" pitchFamily="2" charset="0"/>
                <a:cs typeface="Open Sans" pitchFamily="2" charset="0"/>
              </a:rPr>
              <a:t>19,7%</a:t>
            </a:r>
          </a:p>
        </cdr:txBody>
      </cdr:sp>
      <cdr:sp macro="" textlink="">
        <cdr:nvSpPr>
          <cdr:cNvPr id="4" name="Tekstvak 1">
            <a:extLst xmlns:a="http://schemas.openxmlformats.org/drawingml/2006/main">
              <a:ext uri="{FF2B5EF4-FFF2-40B4-BE49-F238E27FC236}">
                <a16:creationId xmlns:a16="http://schemas.microsoft.com/office/drawing/2014/main" id="{17A792D9-AA3D-377D-4CB5-E31EE4BB3F3D}"/>
              </a:ext>
            </a:extLst>
          </cdr:cNvPr>
          <cdr:cNvSpPr txBox="1"/>
        </cdr:nvSpPr>
        <cdr:spPr>
          <a:xfrm xmlns:a="http://schemas.openxmlformats.org/drawingml/2006/main">
            <a:off x="2359837" y="2498405"/>
            <a:ext cx="637953" cy="38808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nl-BE" dirty="0">
                <a:latin typeface="Open Sans" pitchFamily="2" charset="0"/>
                <a:ea typeface="Open Sans" pitchFamily="2" charset="0"/>
                <a:cs typeface="Open Sans" pitchFamily="2" charset="0"/>
              </a:rPr>
              <a:t>80,3</a:t>
            </a:r>
            <a:r>
              <a:rPr lang="nl-BE" sz="1100" dirty="0">
                <a:latin typeface="Open Sans" pitchFamily="2" charset="0"/>
                <a:ea typeface="Open Sans" pitchFamily="2" charset="0"/>
                <a:cs typeface="Open Sans" pitchFamily="2" charset="0"/>
              </a:rPr>
              <a:t>%</a:t>
            </a:r>
          </a:p>
        </cdr:txBody>
      </cdr:sp>
      <cdr:sp macro="" textlink="">
        <cdr:nvSpPr>
          <cdr:cNvPr id="5" name="Tekstvak 1">
            <a:extLst xmlns:a="http://schemas.openxmlformats.org/drawingml/2006/main">
              <a:ext uri="{FF2B5EF4-FFF2-40B4-BE49-F238E27FC236}">
                <a16:creationId xmlns:a16="http://schemas.microsoft.com/office/drawing/2014/main" id="{17A792D9-AA3D-377D-4CB5-E31EE4BB3F3D}"/>
              </a:ext>
            </a:extLst>
          </cdr:cNvPr>
          <cdr:cNvSpPr txBox="1"/>
        </cdr:nvSpPr>
        <cdr:spPr>
          <a:xfrm xmlns:a="http://schemas.openxmlformats.org/drawingml/2006/main">
            <a:off x="4294964" y="1251270"/>
            <a:ext cx="637953" cy="38808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nl-BE" sz="1100" dirty="0">
                <a:latin typeface="Open Sans" pitchFamily="2" charset="0"/>
                <a:ea typeface="Open Sans" pitchFamily="2" charset="0"/>
                <a:cs typeface="Open Sans" pitchFamily="2" charset="0"/>
              </a:rPr>
              <a:t>18,4%</a:t>
            </a:r>
          </a:p>
        </cdr:txBody>
      </cdr:sp>
      <cdr:sp macro="" textlink="">
        <cdr:nvSpPr>
          <cdr:cNvPr id="6" name="Tekstvak 1">
            <a:extLst xmlns:a="http://schemas.openxmlformats.org/drawingml/2006/main">
              <a:ext uri="{FF2B5EF4-FFF2-40B4-BE49-F238E27FC236}">
                <a16:creationId xmlns:a16="http://schemas.microsoft.com/office/drawing/2014/main" id="{17A792D9-AA3D-377D-4CB5-E31EE4BB3F3D}"/>
              </a:ext>
            </a:extLst>
          </cdr:cNvPr>
          <cdr:cNvSpPr txBox="1"/>
        </cdr:nvSpPr>
        <cdr:spPr>
          <a:xfrm xmlns:a="http://schemas.openxmlformats.org/drawingml/2006/main">
            <a:off x="4295295" y="2508041"/>
            <a:ext cx="637953" cy="38808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nl-BE" dirty="0">
                <a:latin typeface="Open Sans" pitchFamily="2" charset="0"/>
                <a:ea typeface="Open Sans" pitchFamily="2" charset="0"/>
                <a:cs typeface="Open Sans" pitchFamily="2" charset="0"/>
              </a:rPr>
              <a:t>81,6</a:t>
            </a:r>
            <a:r>
              <a:rPr lang="nl-BE" sz="1100" dirty="0">
                <a:latin typeface="Open Sans" pitchFamily="2" charset="0"/>
                <a:ea typeface="Open Sans" pitchFamily="2" charset="0"/>
                <a:cs typeface="Open Sans" pitchFamily="2" charset="0"/>
              </a:rPr>
              <a:t>%</a:t>
            </a:r>
          </a:p>
        </cdr:txBody>
      </cdr:sp>
      <cdr:sp macro="" textlink="">
        <cdr:nvSpPr>
          <cdr:cNvPr id="7" name="Tekstvak 1">
            <a:extLst xmlns:a="http://schemas.openxmlformats.org/drawingml/2006/main">
              <a:ext uri="{FF2B5EF4-FFF2-40B4-BE49-F238E27FC236}">
                <a16:creationId xmlns:a16="http://schemas.microsoft.com/office/drawing/2014/main" id="{0AE77478-4321-FAFC-8495-66F218E6B6CB}"/>
              </a:ext>
            </a:extLst>
          </cdr:cNvPr>
          <cdr:cNvSpPr txBox="1"/>
        </cdr:nvSpPr>
        <cdr:spPr>
          <a:xfrm xmlns:a="http://schemas.openxmlformats.org/drawingml/2006/main">
            <a:off x="6169604" y="1302070"/>
            <a:ext cx="637953" cy="38808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nl-BE" dirty="0">
                <a:latin typeface="Open Sans" pitchFamily="2" charset="0"/>
                <a:ea typeface="Open Sans" pitchFamily="2" charset="0"/>
                <a:cs typeface="Open Sans" pitchFamily="2" charset="0"/>
              </a:rPr>
              <a:t>21,3</a:t>
            </a:r>
            <a:r>
              <a:rPr lang="nl-BE" sz="1100" dirty="0">
                <a:latin typeface="Open Sans" pitchFamily="2" charset="0"/>
                <a:ea typeface="Open Sans" pitchFamily="2" charset="0"/>
                <a:cs typeface="Open Sans" pitchFamily="2" charset="0"/>
              </a:rPr>
              <a:t>%</a:t>
            </a:r>
          </a:p>
        </cdr:txBody>
      </cdr:sp>
      <cdr:sp macro="" textlink="">
        <cdr:nvSpPr>
          <cdr:cNvPr id="8" name="Tekstvak 1">
            <a:extLst xmlns:a="http://schemas.openxmlformats.org/drawingml/2006/main">
              <a:ext uri="{FF2B5EF4-FFF2-40B4-BE49-F238E27FC236}">
                <a16:creationId xmlns:a16="http://schemas.microsoft.com/office/drawing/2014/main" id="{0AE77478-4321-FAFC-8495-66F218E6B6CB}"/>
              </a:ext>
            </a:extLst>
          </cdr:cNvPr>
          <cdr:cNvSpPr txBox="1"/>
        </cdr:nvSpPr>
        <cdr:spPr>
          <a:xfrm xmlns:a="http://schemas.openxmlformats.org/drawingml/2006/main">
            <a:off x="6203470" y="2501691"/>
            <a:ext cx="637953" cy="38808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nl-BE" dirty="0">
                <a:latin typeface="Open Sans" pitchFamily="2" charset="0"/>
                <a:ea typeface="Open Sans" pitchFamily="2" charset="0"/>
                <a:cs typeface="Open Sans" pitchFamily="2" charset="0"/>
              </a:rPr>
              <a:t>78,7</a:t>
            </a:r>
            <a:r>
              <a:rPr lang="nl-BE" sz="1100" dirty="0">
                <a:latin typeface="Open Sans" pitchFamily="2" charset="0"/>
                <a:ea typeface="Open Sans" pitchFamily="2" charset="0"/>
                <a:cs typeface="Open Sans" pitchFamily="2" charset="0"/>
              </a:rPr>
              <a:t>%</a:t>
            </a:r>
          </a:p>
        </cdr:txBody>
      </cdr:sp>
      <cdr:sp macro="" textlink="">
        <cdr:nvSpPr>
          <cdr:cNvPr id="9" name="Tekstvak 1">
            <a:extLst xmlns:a="http://schemas.openxmlformats.org/drawingml/2006/main">
              <a:ext uri="{FF2B5EF4-FFF2-40B4-BE49-F238E27FC236}">
                <a16:creationId xmlns:a16="http://schemas.microsoft.com/office/drawing/2014/main" id="{0AE77478-4321-FAFC-8495-66F218E6B6CB}"/>
              </a:ext>
            </a:extLst>
          </cdr:cNvPr>
          <cdr:cNvSpPr txBox="1"/>
        </cdr:nvSpPr>
        <cdr:spPr>
          <a:xfrm xmlns:a="http://schemas.openxmlformats.org/drawingml/2006/main">
            <a:off x="8032271" y="1214228"/>
            <a:ext cx="637953" cy="38808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nl-BE" dirty="0">
                <a:latin typeface="Open Sans" pitchFamily="2" charset="0"/>
                <a:ea typeface="Open Sans" pitchFamily="2" charset="0"/>
                <a:cs typeface="Open Sans" pitchFamily="2" charset="0"/>
              </a:rPr>
              <a:t>23,6</a:t>
            </a:r>
            <a:r>
              <a:rPr lang="nl-BE" sz="1100" dirty="0">
                <a:latin typeface="Open Sans" pitchFamily="2" charset="0"/>
                <a:ea typeface="Open Sans" pitchFamily="2" charset="0"/>
                <a:cs typeface="Open Sans" pitchFamily="2" charset="0"/>
              </a:rPr>
              <a:t>%</a:t>
            </a:r>
          </a:p>
        </cdr:txBody>
      </cdr:sp>
      <cdr:sp macro="" textlink="">
        <cdr:nvSpPr>
          <cdr:cNvPr id="10" name="Tekstvak 1">
            <a:extLst xmlns:a="http://schemas.openxmlformats.org/drawingml/2006/main">
              <a:ext uri="{FF2B5EF4-FFF2-40B4-BE49-F238E27FC236}">
                <a16:creationId xmlns:a16="http://schemas.microsoft.com/office/drawing/2014/main" id="{0AE77478-4321-FAFC-8495-66F218E6B6CB}"/>
              </a:ext>
            </a:extLst>
          </cdr:cNvPr>
          <cdr:cNvSpPr txBox="1"/>
        </cdr:nvSpPr>
        <cdr:spPr>
          <a:xfrm xmlns:a="http://schemas.openxmlformats.org/drawingml/2006/main">
            <a:off x="8103708" y="2487403"/>
            <a:ext cx="637953" cy="38808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nl-BE" dirty="0">
                <a:latin typeface="Open Sans" pitchFamily="2" charset="0"/>
                <a:ea typeface="Open Sans" pitchFamily="2" charset="0"/>
                <a:cs typeface="Open Sans" pitchFamily="2" charset="0"/>
              </a:rPr>
              <a:t>76,4</a:t>
            </a:r>
            <a:r>
              <a:rPr lang="nl-BE" sz="1100" dirty="0">
                <a:latin typeface="Open Sans" pitchFamily="2" charset="0"/>
                <a:ea typeface="Open Sans" pitchFamily="2" charset="0"/>
                <a:cs typeface="Open Sans" pitchFamily="2" charset="0"/>
              </a:rPr>
              <a:t>%</a:t>
            </a:r>
          </a:p>
        </cdr:txBody>
      </cdr:sp>
      <cdr:sp macro="" textlink="">
        <cdr:nvSpPr>
          <cdr:cNvPr id="11" name="Tekstvak 1">
            <a:extLst xmlns:a="http://schemas.openxmlformats.org/drawingml/2006/main">
              <a:ext uri="{FF2B5EF4-FFF2-40B4-BE49-F238E27FC236}">
                <a16:creationId xmlns:a16="http://schemas.microsoft.com/office/drawing/2014/main" id="{97E682EF-5666-552F-5C80-7B267BFD36DB}"/>
              </a:ext>
            </a:extLst>
          </cdr:cNvPr>
          <cdr:cNvSpPr txBox="1"/>
        </cdr:nvSpPr>
        <cdr:spPr>
          <a:xfrm xmlns:a="http://schemas.openxmlformats.org/drawingml/2006/main">
            <a:off x="9763347" y="1027961"/>
            <a:ext cx="637953" cy="38808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nl-BE" dirty="0">
                <a:latin typeface="Open Sans" pitchFamily="2" charset="0"/>
                <a:ea typeface="Open Sans" pitchFamily="2" charset="0"/>
                <a:cs typeface="Open Sans" pitchFamily="2" charset="0"/>
              </a:rPr>
              <a:t>24,5</a:t>
            </a:r>
            <a:r>
              <a:rPr lang="nl-BE" sz="1100" dirty="0">
                <a:latin typeface="Open Sans" pitchFamily="2" charset="0"/>
                <a:ea typeface="Open Sans" pitchFamily="2" charset="0"/>
                <a:cs typeface="Open Sans" pitchFamily="2" charset="0"/>
              </a:rPr>
              <a:t>%</a:t>
            </a:r>
          </a:p>
        </cdr:txBody>
      </cdr:sp>
      <cdr:sp macro="" textlink="">
        <cdr:nvSpPr>
          <cdr:cNvPr id="12" name="Tekstvak 1">
            <a:extLst xmlns:a="http://schemas.openxmlformats.org/drawingml/2006/main">
              <a:ext uri="{FF2B5EF4-FFF2-40B4-BE49-F238E27FC236}">
                <a16:creationId xmlns:a16="http://schemas.microsoft.com/office/drawing/2014/main" id="{8906E004-B48F-9B39-9FE1-CBBC2A3B2365}"/>
              </a:ext>
            </a:extLst>
          </cdr:cNvPr>
          <cdr:cNvSpPr txBox="1"/>
        </cdr:nvSpPr>
        <cdr:spPr>
          <a:xfrm xmlns:a="http://schemas.openxmlformats.org/drawingml/2006/main">
            <a:off x="9756997" y="2465178"/>
            <a:ext cx="637953" cy="38808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nl-BE" dirty="0">
                <a:latin typeface="Open Sans" pitchFamily="2" charset="0"/>
                <a:ea typeface="Open Sans" pitchFamily="2" charset="0"/>
                <a:cs typeface="Open Sans" pitchFamily="2" charset="0"/>
              </a:rPr>
              <a:t>75,5</a:t>
            </a:r>
            <a:r>
              <a:rPr lang="nl-BE" sz="1100" dirty="0">
                <a:latin typeface="Open Sans" pitchFamily="2" charset="0"/>
                <a:ea typeface="Open Sans" pitchFamily="2" charset="0"/>
                <a:cs typeface="Open Sans" pitchFamily="2" charset="0"/>
              </a:rPr>
              <a:t>%</a:t>
            </a:r>
          </a:p>
        </cdr:txBody>
      </cdr:sp>
    </cdr:grp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0C558C-FE70-2241-8238-BE4E4A8EEB54}" type="datetimeFigureOut">
              <a:rPr lang="nl-BE" smtClean="0"/>
              <a:t>18/03/2024</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657DA0-4A47-8C4E-9977-16BE96BABA45}" type="slidenum">
              <a:rPr lang="nl-BE" smtClean="0"/>
              <a:t>‹nr.›</a:t>
            </a:fld>
            <a:endParaRPr lang="nl-BE"/>
          </a:p>
        </p:txBody>
      </p:sp>
    </p:spTree>
    <p:extLst>
      <p:ext uri="{BB962C8B-B14F-4D97-AF65-F5344CB8AC3E}">
        <p14:creationId xmlns:p14="http://schemas.microsoft.com/office/powerpoint/2010/main" val="5637573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15657DA0-4A47-8C4E-9977-16BE96BABA45}" type="slidenum">
              <a:rPr lang="nl-BE" smtClean="0"/>
              <a:t>2</a:t>
            </a:fld>
            <a:endParaRPr lang="nl-BE"/>
          </a:p>
        </p:txBody>
      </p:sp>
    </p:spTree>
    <p:extLst>
      <p:ext uri="{BB962C8B-B14F-4D97-AF65-F5344CB8AC3E}">
        <p14:creationId xmlns:p14="http://schemas.microsoft.com/office/powerpoint/2010/main" val="26010025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5657DA0-4A47-8C4E-9977-16BE96BABA45}" type="slidenum">
              <a:rPr lang="nl-BE" smtClean="0"/>
              <a:t>25</a:t>
            </a:fld>
            <a:endParaRPr lang="nl-BE"/>
          </a:p>
        </p:txBody>
      </p:sp>
    </p:spTree>
    <p:extLst>
      <p:ext uri="{BB962C8B-B14F-4D97-AF65-F5344CB8AC3E}">
        <p14:creationId xmlns:p14="http://schemas.microsoft.com/office/powerpoint/2010/main" val="4387097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FFC01CCD-210E-3246-8955-1CB44E5DBCD6}" type="slidenum">
              <a:rPr lang="nl-BE" smtClean="0"/>
              <a:t>8</a:t>
            </a:fld>
            <a:endParaRPr lang="nl-BE"/>
          </a:p>
        </p:txBody>
      </p:sp>
    </p:spTree>
    <p:extLst>
      <p:ext uri="{BB962C8B-B14F-4D97-AF65-F5344CB8AC3E}">
        <p14:creationId xmlns:p14="http://schemas.microsoft.com/office/powerpoint/2010/main" val="41526171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FFC01CCD-210E-3246-8955-1CB44E5DBCD6}" type="slidenum">
              <a:rPr lang="nl-BE" smtClean="0"/>
              <a:t>9</a:t>
            </a:fld>
            <a:endParaRPr lang="nl-BE"/>
          </a:p>
        </p:txBody>
      </p:sp>
    </p:spTree>
    <p:extLst>
      <p:ext uri="{BB962C8B-B14F-4D97-AF65-F5344CB8AC3E}">
        <p14:creationId xmlns:p14="http://schemas.microsoft.com/office/powerpoint/2010/main" val="31449032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FFC01CCD-210E-3246-8955-1CB44E5DBCD6}" type="slidenum">
              <a:rPr lang="nl-BE" smtClean="0"/>
              <a:t>10</a:t>
            </a:fld>
            <a:endParaRPr lang="nl-BE"/>
          </a:p>
        </p:txBody>
      </p:sp>
    </p:spTree>
    <p:extLst>
      <p:ext uri="{BB962C8B-B14F-4D97-AF65-F5344CB8AC3E}">
        <p14:creationId xmlns:p14="http://schemas.microsoft.com/office/powerpoint/2010/main" val="1226948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FFC01CCD-210E-3246-8955-1CB44E5DBCD6}" type="slidenum">
              <a:rPr lang="nl-BE" smtClean="0"/>
              <a:t>11</a:t>
            </a:fld>
            <a:endParaRPr lang="nl-BE"/>
          </a:p>
        </p:txBody>
      </p:sp>
    </p:spTree>
    <p:extLst>
      <p:ext uri="{BB962C8B-B14F-4D97-AF65-F5344CB8AC3E}">
        <p14:creationId xmlns:p14="http://schemas.microsoft.com/office/powerpoint/2010/main" val="907503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FFC01CCD-210E-3246-8955-1CB44E5DBCD6}" type="slidenum">
              <a:rPr lang="nl-BE" smtClean="0"/>
              <a:t>12</a:t>
            </a:fld>
            <a:endParaRPr lang="nl-BE"/>
          </a:p>
        </p:txBody>
      </p:sp>
    </p:spTree>
    <p:extLst>
      <p:ext uri="{BB962C8B-B14F-4D97-AF65-F5344CB8AC3E}">
        <p14:creationId xmlns:p14="http://schemas.microsoft.com/office/powerpoint/2010/main" val="13231915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5657DA0-4A47-8C4E-9977-16BE96BABA45}" type="slidenum">
              <a:rPr lang="nl-BE" smtClean="0"/>
              <a:t>16</a:t>
            </a:fld>
            <a:endParaRPr lang="nl-BE"/>
          </a:p>
        </p:txBody>
      </p:sp>
    </p:spTree>
    <p:extLst>
      <p:ext uri="{BB962C8B-B14F-4D97-AF65-F5344CB8AC3E}">
        <p14:creationId xmlns:p14="http://schemas.microsoft.com/office/powerpoint/2010/main" val="12171425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15657DA0-4A47-8C4E-9977-16BE96BABA45}" type="slidenum">
              <a:rPr lang="nl-BE" smtClean="0"/>
              <a:t>21</a:t>
            </a:fld>
            <a:endParaRPr lang="nl-BE"/>
          </a:p>
        </p:txBody>
      </p:sp>
    </p:spTree>
    <p:extLst>
      <p:ext uri="{BB962C8B-B14F-4D97-AF65-F5344CB8AC3E}">
        <p14:creationId xmlns:p14="http://schemas.microsoft.com/office/powerpoint/2010/main" val="16530472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15657DA0-4A47-8C4E-9977-16BE96BABA45}" type="slidenum">
              <a:rPr lang="nl-BE" smtClean="0"/>
              <a:t>22</a:t>
            </a:fld>
            <a:endParaRPr lang="nl-BE"/>
          </a:p>
        </p:txBody>
      </p:sp>
    </p:spTree>
    <p:extLst>
      <p:ext uri="{BB962C8B-B14F-4D97-AF65-F5344CB8AC3E}">
        <p14:creationId xmlns:p14="http://schemas.microsoft.com/office/powerpoint/2010/main" val="39263249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548EAB-121F-9046-1517-9C4964C47263}"/>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nl-BE"/>
          </a:p>
        </p:txBody>
      </p:sp>
      <p:sp>
        <p:nvSpPr>
          <p:cNvPr id="3" name="Ondertitel 2">
            <a:extLst>
              <a:ext uri="{FF2B5EF4-FFF2-40B4-BE49-F238E27FC236}">
                <a16:creationId xmlns:a16="http://schemas.microsoft.com/office/drawing/2014/main" id="{0B31EC32-671A-8792-DB8A-336BDB9AEA3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sp>
        <p:nvSpPr>
          <p:cNvPr id="4" name="Tijdelijke aanduiding voor datum 3">
            <a:extLst>
              <a:ext uri="{FF2B5EF4-FFF2-40B4-BE49-F238E27FC236}">
                <a16:creationId xmlns:a16="http://schemas.microsoft.com/office/drawing/2014/main" id="{5F5E9F81-25B7-1845-824F-A9999C422683}"/>
              </a:ext>
            </a:extLst>
          </p:cNvPr>
          <p:cNvSpPr>
            <a:spLocks noGrp="1"/>
          </p:cNvSpPr>
          <p:nvPr>
            <p:ph type="dt" sz="half" idx="10"/>
          </p:nvPr>
        </p:nvSpPr>
        <p:spPr/>
        <p:txBody>
          <a:bodyPr/>
          <a:lstStyle/>
          <a:p>
            <a:fld id="{E00A1354-27D5-604E-9691-DC9ED2EF02AD}" type="datetimeFigureOut">
              <a:rPr lang="nl-BE" smtClean="0"/>
              <a:t>18/03/2024</a:t>
            </a:fld>
            <a:endParaRPr lang="nl-BE"/>
          </a:p>
        </p:txBody>
      </p:sp>
      <p:sp>
        <p:nvSpPr>
          <p:cNvPr id="5" name="Tijdelijke aanduiding voor voettekst 4">
            <a:extLst>
              <a:ext uri="{FF2B5EF4-FFF2-40B4-BE49-F238E27FC236}">
                <a16:creationId xmlns:a16="http://schemas.microsoft.com/office/drawing/2014/main" id="{8E952F31-24B4-D358-A65C-F0F2625153ED}"/>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32BAC3F8-B13C-2367-15C2-1B65DBF8BEEA}"/>
              </a:ext>
            </a:extLst>
          </p:cNvPr>
          <p:cNvSpPr>
            <a:spLocks noGrp="1"/>
          </p:cNvSpPr>
          <p:nvPr>
            <p:ph type="sldNum" sz="quarter" idx="12"/>
          </p:nvPr>
        </p:nvSpPr>
        <p:spPr/>
        <p:txBody>
          <a:bodyPr/>
          <a:lstStyle/>
          <a:p>
            <a:fld id="{D8458D80-8D5B-D142-A06D-08FA58F5CE30}" type="slidenum">
              <a:rPr lang="nl-BE" smtClean="0"/>
              <a:t>‹nr.›</a:t>
            </a:fld>
            <a:endParaRPr lang="nl-BE"/>
          </a:p>
        </p:txBody>
      </p:sp>
    </p:spTree>
    <p:extLst>
      <p:ext uri="{BB962C8B-B14F-4D97-AF65-F5344CB8AC3E}">
        <p14:creationId xmlns:p14="http://schemas.microsoft.com/office/powerpoint/2010/main" val="19665142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7ADD13-4991-1CCD-6104-71CB119B1D02}"/>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afbeelding 2">
            <a:extLst>
              <a:ext uri="{FF2B5EF4-FFF2-40B4-BE49-F238E27FC236}">
                <a16:creationId xmlns:a16="http://schemas.microsoft.com/office/drawing/2014/main" id="{60653CBA-5A5A-1B0F-2AA2-A5C81C444D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nl-BE"/>
          </a:p>
        </p:txBody>
      </p:sp>
      <p:sp>
        <p:nvSpPr>
          <p:cNvPr id="4" name="Tijdelijke aanduiding voor tekst 3">
            <a:extLst>
              <a:ext uri="{FF2B5EF4-FFF2-40B4-BE49-F238E27FC236}">
                <a16:creationId xmlns:a16="http://schemas.microsoft.com/office/drawing/2014/main" id="{99B52FEB-32C1-3481-3222-338D625D65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63FCC59E-02E7-CE59-6EF8-21F4B8CD628F}"/>
              </a:ext>
            </a:extLst>
          </p:cNvPr>
          <p:cNvSpPr>
            <a:spLocks noGrp="1"/>
          </p:cNvSpPr>
          <p:nvPr>
            <p:ph type="dt" sz="half" idx="10"/>
          </p:nvPr>
        </p:nvSpPr>
        <p:spPr/>
        <p:txBody>
          <a:bodyPr/>
          <a:lstStyle/>
          <a:p>
            <a:fld id="{E00A1354-27D5-604E-9691-DC9ED2EF02AD}" type="datetimeFigureOut">
              <a:rPr lang="nl-BE" smtClean="0"/>
              <a:t>18/03/2024</a:t>
            </a:fld>
            <a:endParaRPr lang="nl-BE"/>
          </a:p>
        </p:txBody>
      </p:sp>
      <p:sp>
        <p:nvSpPr>
          <p:cNvPr id="6" name="Tijdelijke aanduiding voor voettekst 5">
            <a:extLst>
              <a:ext uri="{FF2B5EF4-FFF2-40B4-BE49-F238E27FC236}">
                <a16:creationId xmlns:a16="http://schemas.microsoft.com/office/drawing/2014/main" id="{EB2B72A8-E45C-01C1-00A9-AA28889CFA97}"/>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D1A9DE0A-09ED-57AB-4F0D-FE2182693E2D}"/>
              </a:ext>
            </a:extLst>
          </p:cNvPr>
          <p:cNvSpPr>
            <a:spLocks noGrp="1"/>
          </p:cNvSpPr>
          <p:nvPr>
            <p:ph type="sldNum" sz="quarter" idx="12"/>
          </p:nvPr>
        </p:nvSpPr>
        <p:spPr/>
        <p:txBody>
          <a:bodyPr/>
          <a:lstStyle/>
          <a:p>
            <a:fld id="{D8458D80-8D5B-D142-A06D-08FA58F5CE30}" type="slidenum">
              <a:rPr lang="nl-BE" smtClean="0"/>
              <a:t>‹nr.›</a:t>
            </a:fld>
            <a:endParaRPr lang="nl-BE"/>
          </a:p>
        </p:txBody>
      </p:sp>
    </p:spTree>
    <p:extLst>
      <p:ext uri="{BB962C8B-B14F-4D97-AF65-F5344CB8AC3E}">
        <p14:creationId xmlns:p14="http://schemas.microsoft.com/office/powerpoint/2010/main" val="8291961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D45448-E811-1ADE-24A0-2504F7645E1C}"/>
              </a:ext>
            </a:extLst>
          </p:cNvPr>
          <p:cNvSpPr>
            <a:spLocks noGrp="1"/>
          </p:cNvSpPr>
          <p:nvPr>
            <p:ph type="title"/>
          </p:nvPr>
        </p:nvSpPr>
        <p:spPr/>
        <p:txBody>
          <a:bodyPr/>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EED6E99B-75E6-3376-D3A2-537F07079F7B}"/>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82B34B39-417C-4930-779A-042327B99429}"/>
              </a:ext>
            </a:extLst>
          </p:cNvPr>
          <p:cNvSpPr>
            <a:spLocks noGrp="1"/>
          </p:cNvSpPr>
          <p:nvPr>
            <p:ph type="dt" sz="half" idx="10"/>
          </p:nvPr>
        </p:nvSpPr>
        <p:spPr/>
        <p:txBody>
          <a:bodyPr/>
          <a:lstStyle/>
          <a:p>
            <a:fld id="{E00A1354-27D5-604E-9691-DC9ED2EF02AD}" type="datetimeFigureOut">
              <a:rPr lang="nl-BE" smtClean="0"/>
              <a:t>18/03/2024</a:t>
            </a:fld>
            <a:endParaRPr lang="nl-BE"/>
          </a:p>
        </p:txBody>
      </p:sp>
      <p:sp>
        <p:nvSpPr>
          <p:cNvPr id="5" name="Tijdelijke aanduiding voor voettekst 4">
            <a:extLst>
              <a:ext uri="{FF2B5EF4-FFF2-40B4-BE49-F238E27FC236}">
                <a16:creationId xmlns:a16="http://schemas.microsoft.com/office/drawing/2014/main" id="{102A33B6-B94B-3EA1-B8AF-41EFF80E0E3F}"/>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2CA4B424-0D1E-279F-5673-229D4EACE19B}"/>
              </a:ext>
            </a:extLst>
          </p:cNvPr>
          <p:cNvSpPr>
            <a:spLocks noGrp="1"/>
          </p:cNvSpPr>
          <p:nvPr>
            <p:ph type="sldNum" sz="quarter" idx="12"/>
          </p:nvPr>
        </p:nvSpPr>
        <p:spPr/>
        <p:txBody>
          <a:bodyPr/>
          <a:lstStyle/>
          <a:p>
            <a:fld id="{D8458D80-8D5B-D142-A06D-08FA58F5CE30}" type="slidenum">
              <a:rPr lang="nl-BE" smtClean="0"/>
              <a:t>‹nr.›</a:t>
            </a:fld>
            <a:endParaRPr lang="nl-BE"/>
          </a:p>
        </p:txBody>
      </p:sp>
    </p:spTree>
    <p:extLst>
      <p:ext uri="{BB962C8B-B14F-4D97-AF65-F5344CB8AC3E}">
        <p14:creationId xmlns:p14="http://schemas.microsoft.com/office/powerpoint/2010/main" val="10127861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7F414AFA-275D-51D3-48AB-324BA72A6A1C}"/>
              </a:ext>
            </a:extLst>
          </p:cNvPr>
          <p:cNvSpPr>
            <a:spLocks noGrp="1"/>
          </p:cNvSpPr>
          <p:nvPr>
            <p:ph type="title" orient="vert"/>
          </p:nvPr>
        </p:nvSpPr>
        <p:spPr>
          <a:xfrm>
            <a:off x="8724900" y="365125"/>
            <a:ext cx="2628900" cy="5811838"/>
          </a:xfrm>
        </p:spPr>
        <p:txBody>
          <a:bodyPr vert="eaVert"/>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39B7622E-F369-B153-FD03-733FA56CB76D}"/>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3EE227BF-255A-D7BB-816D-68EDCE169BE8}"/>
              </a:ext>
            </a:extLst>
          </p:cNvPr>
          <p:cNvSpPr>
            <a:spLocks noGrp="1"/>
          </p:cNvSpPr>
          <p:nvPr>
            <p:ph type="dt" sz="half" idx="10"/>
          </p:nvPr>
        </p:nvSpPr>
        <p:spPr/>
        <p:txBody>
          <a:bodyPr/>
          <a:lstStyle/>
          <a:p>
            <a:fld id="{E00A1354-27D5-604E-9691-DC9ED2EF02AD}" type="datetimeFigureOut">
              <a:rPr lang="nl-BE" smtClean="0"/>
              <a:t>18/03/2024</a:t>
            </a:fld>
            <a:endParaRPr lang="nl-BE"/>
          </a:p>
        </p:txBody>
      </p:sp>
      <p:sp>
        <p:nvSpPr>
          <p:cNvPr id="5" name="Tijdelijke aanduiding voor voettekst 4">
            <a:extLst>
              <a:ext uri="{FF2B5EF4-FFF2-40B4-BE49-F238E27FC236}">
                <a16:creationId xmlns:a16="http://schemas.microsoft.com/office/drawing/2014/main" id="{B3B46A01-EEFC-200D-F112-0E6DAB2B6FF5}"/>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7D052802-5986-D04B-83DF-0333D7C4CBA0}"/>
              </a:ext>
            </a:extLst>
          </p:cNvPr>
          <p:cNvSpPr>
            <a:spLocks noGrp="1"/>
          </p:cNvSpPr>
          <p:nvPr>
            <p:ph type="sldNum" sz="quarter" idx="12"/>
          </p:nvPr>
        </p:nvSpPr>
        <p:spPr/>
        <p:txBody>
          <a:bodyPr/>
          <a:lstStyle/>
          <a:p>
            <a:fld id="{D8458D80-8D5B-D142-A06D-08FA58F5CE30}" type="slidenum">
              <a:rPr lang="nl-BE" smtClean="0"/>
              <a:t>‹nr.›</a:t>
            </a:fld>
            <a:endParaRPr lang="nl-BE"/>
          </a:p>
        </p:txBody>
      </p:sp>
    </p:spTree>
    <p:extLst>
      <p:ext uri="{BB962C8B-B14F-4D97-AF65-F5344CB8AC3E}">
        <p14:creationId xmlns:p14="http://schemas.microsoft.com/office/powerpoint/2010/main" val="1236909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WIKI">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0544A5B3-D46E-D641-B239-3D8D31FEDA8F}" type="slidenum">
              <a:rPr lang="en-US" smtClean="0"/>
              <a:pPr/>
              <a:t>‹nr.›</a:t>
            </a:fld>
            <a:endParaRPr lang="en-US"/>
          </a:p>
        </p:txBody>
      </p:sp>
      <p:sp>
        <p:nvSpPr>
          <p:cNvPr id="2" name="Rechthoek 1">
            <a:extLst>
              <a:ext uri="{FF2B5EF4-FFF2-40B4-BE49-F238E27FC236}">
                <a16:creationId xmlns:a16="http://schemas.microsoft.com/office/drawing/2014/main" id="{166E43E1-5519-4092-1423-72639210BCF8}"/>
              </a:ext>
            </a:extLst>
          </p:cNvPr>
          <p:cNvSpPr/>
          <p:nvPr userDrawn="1"/>
        </p:nvSpPr>
        <p:spPr>
          <a:xfrm>
            <a:off x="859389" y="1445820"/>
            <a:ext cx="2291938" cy="1983180"/>
          </a:xfrm>
          <a:prstGeom prst="rect">
            <a:avLst/>
          </a:prstGeom>
          <a:solidFill>
            <a:srgbClr val="F6F6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 name="Rechthoek 2">
            <a:extLst>
              <a:ext uri="{FF2B5EF4-FFF2-40B4-BE49-F238E27FC236}">
                <a16:creationId xmlns:a16="http://schemas.microsoft.com/office/drawing/2014/main" id="{AD50A650-94BC-2EDD-7BF3-8DC11DD87512}"/>
              </a:ext>
            </a:extLst>
          </p:cNvPr>
          <p:cNvSpPr/>
          <p:nvPr userDrawn="1"/>
        </p:nvSpPr>
        <p:spPr>
          <a:xfrm>
            <a:off x="859389" y="621063"/>
            <a:ext cx="2291938" cy="824757"/>
          </a:xfrm>
          <a:prstGeom prst="rect">
            <a:avLst/>
          </a:prstGeom>
          <a:blipFill dpi="0" rotWithShape="1">
            <a:blip r:embed="rId2"/>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Tijdelijke aanduiding voor afbeelding 7">
            <a:extLst>
              <a:ext uri="{FF2B5EF4-FFF2-40B4-BE49-F238E27FC236}">
                <a16:creationId xmlns:a16="http://schemas.microsoft.com/office/drawing/2014/main" id="{B14BD9E6-3680-F94D-CA82-6032C281D32E}"/>
              </a:ext>
            </a:extLst>
          </p:cNvPr>
          <p:cNvSpPr>
            <a:spLocks noGrp="1"/>
          </p:cNvSpPr>
          <p:nvPr>
            <p:ph type="pic" sz="quarter" idx="13"/>
          </p:nvPr>
        </p:nvSpPr>
        <p:spPr>
          <a:xfrm>
            <a:off x="1020016" y="803769"/>
            <a:ext cx="652462" cy="476250"/>
          </a:xfrm>
        </p:spPr>
        <p:txBody>
          <a:bodyPr>
            <a:normAutofit/>
          </a:bodyPr>
          <a:lstStyle>
            <a:lvl1pPr>
              <a:defRPr sz="100"/>
            </a:lvl1pPr>
          </a:lstStyle>
          <a:p>
            <a:r>
              <a:rPr lang="nl-NL"/>
              <a:t>Klik op het pictogram als u een afbeelding wilt toevoegen</a:t>
            </a:r>
            <a:endParaRPr lang="nl-BE"/>
          </a:p>
        </p:txBody>
      </p:sp>
      <p:sp>
        <p:nvSpPr>
          <p:cNvPr id="10" name="Tijdelijke aanduiding voor tekst 9">
            <a:extLst>
              <a:ext uri="{FF2B5EF4-FFF2-40B4-BE49-F238E27FC236}">
                <a16:creationId xmlns:a16="http://schemas.microsoft.com/office/drawing/2014/main" id="{F3FEA31D-086C-C1A5-7F24-62A38D6AD2A2}"/>
              </a:ext>
            </a:extLst>
          </p:cNvPr>
          <p:cNvSpPr>
            <a:spLocks noGrp="1"/>
          </p:cNvSpPr>
          <p:nvPr>
            <p:ph type="body" sz="quarter" idx="14"/>
          </p:nvPr>
        </p:nvSpPr>
        <p:spPr>
          <a:xfrm>
            <a:off x="1791541" y="791893"/>
            <a:ext cx="1246187" cy="642051"/>
          </a:xfrm>
        </p:spPr>
        <p:txBody>
          <a:bodyPr>
            <a:noAutofit/>
          </a:bodyPr>
          <a:lstStyle>
            <a:lvl1pPr>
              <a:defRPr sz="1400" b="0" i="0">
                <a:solidFill>
                  <a:srgbClr val="01EC90"/>
                </a:solidFill>
                <a:latin typeface="Open Sans Light" pitchFamily="2" charset="0"/>
                <a:ea typeface="Open Sans Light" pitchFamily="2" charset="0"/>
                <a:cs typeface="Open Sans Light" pitchFamily="2" charset="0"/>
              </a:defRPr>
            </a:lvl1pPr>
            <a:lvl2pPr>
              <a:defRPr sz="1200"/>
            </a:lvl2pPr>
            <a:lvl3pPr>
              <a:defRPr sz="1200"/>
            </a:lvl3pPr>
            <a:lvl4pPr>
              <a:defRPr sz="1200"/>
            </a:lvl4pPr>
            <a:lvl5pPr marL="1828800" indent="0">
              <a:buNone/>
              <a:defRPr sz="1200"/>
            </a:lvl5pPr>
          </a:lstStyle>
          <a:p>
            <a:pPr lvl="0"/>
            <a:r>
              <a:rPr lang="nl-NL"/>
              <a:t>Klikken om de tekststijl van het model te bewerken</a:t>
            </a:r>
          </a:p>
        </p:txBody>
      </p:sp>
      <p:sp>
        <p:nvSpPr>
          <p:cNvPr id="12" name="Tijdelijke aanduiding voor tekst 11">
            <a:extLst>
              <a:ext uri="{FF2B5EF4-FFF2-40B4-BE49-F238E27FC236}">
                <a16:creationId xmlns:a16="http://schemas.microsoft.com/office/drawing/2014/main" id="{51766154-4940-1C5C-D4C5-97198875BD9B}"/>
              </a:ext>
            </a:extLst>
          </p:cNvPr>
          <p:cNvSpPr>
            <a:spLocks noGrp="1"/>
          </p:cNvSpPr>
          <p:nvPr>
            <p:ph type="body" sz="quarter" idx="15" hasCustomPrompt="1"/>
          </p:nvPr>
        </p:nvSpPr>
        <p:spPr>
          <a:xfrm>
            <a:off x="1020016" y="1611807"/>
            <a:ext cx="2017712" cy="1592262"/>
          </a:xfrm>
        </p:spPr>
        <p:txBody>
          <a:bodyPr>
            <a:normAutofit/>
          </a:bodyPr>
          <a:lstStyle>
            <a:lvl1pPr>
              <a:defRPr sz="1200">
                <a:solidFill>
                  <a:schemeClr val="tx1"/>
                </a:solidFill>
              </a:defRPr>
            </a:lvl1pPr>
          </a:lstStyle>
          <a:p>
            <a:pPr lvl="0"/>
            <a:r>
              <a:rPr lang="nl-BE" sz="1200"/>
              <a:t>jkljkljkjkljkjklj</a:t>
            </a:r>
            <a:endParaRPr lang="nl-BE"/>
          </a:p>
        </p:txBody>
      </p:sp>
      <p:sp>
        <p:nvSpPr>
          <p:cNvPr id="14" name="Rechthoek 13">
            <a:extLst>
              <a:ext uri="{FF2B5EF4-FFF2-40B4-BE49-F238E27FC236}">
                <a16:creationId xmlns:a16="http://schemas.microsoft.com/office/drawing/2014/main" id="{D25E1143-9E52-C130-CAC4-DDA03BABAA51}"/>
              </a:ext>
            </a:extLst>
          </p:cNvPr>
          <p:cNvSpPr/>
          <p:nvPr userDrawn="1"/>
        </p:nvSpPr>
        <p:spPr>
          <a:xfrm>
            <a:off x="3539836" y="1433944"/>
            <a:ext cx="2291938" cy="1983180"/>
          </a:xfrm>
          <a:prstGeom prst="rect">
            <a:avLst/>
          </a:prstGeom>
          <a:solidFill>
            <a:srgbClr val="F6F6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5" name="Rechthoek 14">
            <a:extLst>
              <a:ext uri="{FF2B5EF4-FFF2-40B4-BE49-F238E27FC236}">
                <a16:creationId xmlns:a16="http://schemas.microsoft.com/office/drawing/2014/main" id="{D9A74D7F-45AB-3104-171A-66D317C2BA97}"/>
              </a:ext>
            </a:extLst>
          </p:cNvPr>
          <p:cNvSpPr/>
          <p:nvPr userDrawn="1"/>
        </p:nvSpPr>
        <p:spPr>
          <a:xfrm>
            <a:off x="3539836" y="609187"/>
            <a:ext cx="2291938" cy="824757"/>
          </a:xfrm>
          <a:prstGeom prst="rect">
            <a:avLst/>
          </a:prstGeom>
          <a:blipFill dpi="0" rotWithShape="1">
            <a:blip r:embed="rId2"/>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6" name="Tijdelijke aanduiding voor afbeelding 7">
            <a:extLst>
              <a:ext uri="{FF2B5EF4-FFF2-40B4-BE49-F238E27FC236}">
                <a16:creationId xmlns:a16="http://schemas.microsoft.com/office/drawing/2014/main" id="{878660EA-7612-13B9-1E21-1737A417358D}"/>
              </a:ext>
            </a:extLst>
          </p:cNvPr>
          <p:cNvSpPr>
            <a:spLocks noGrp="1"/>
          </p:cNvSpPr>
          <p:nvPr>
            <p:ph type="pic" sz="quarter" idx="16"/>
          </p:nvPr>
        </p:nvSpPr>
        <p:spPr>
          <a:xfrm>
            <a:off x="3700463" y="791893"/>
            <a:ext cx="652462" cy="476250"/>
          </a:xfrm>
        </p:spPr>
        <p:txBody>
          <a:bodyPr>
            <a:normAutofit/>
          </a:bodyPr>
          <a:lstStyle>
            <a:lvl1pPr>
              <a:defRPr sz="100"/>
            </a:lvl1pPr>
          </a:lstStyle>
          <a:p>
            <a:r>
              <a:rPr lang="nl-NL"/>
              <a:t>Klik op het pictogram als u een afbeelding wilt toevoegen</a:t>
            </a:r>
            <a:endParaRPr lang="nl-BE"/>
          </a:p>
        </p:txBody>
      </p:sp>
      <p:sp>
        <p:nvSpPr>
          <p:cNvPr id="17" name="Tijdelijke aanduiding voor tekst 9">
            <a:extLst>
              <a:ext uri="{FF2B5EF4-FFF2-40B4-BE49-F238E27FC236}">
                <a16:creationId xmlns:a16="http://schemas.microsoft.com/office/drawing/2014/main" id="{CB3DEA2A-1774-B193-AF56-959933CF0490}"/>
              </a:ext>
            </a:extLst>
          </p:cNvPr>
          <p:cNvSpPr>
            <a:spLocks noGrp="1"/>
          </p:cNvSpPr>
          <p:nvPr>
            <p:ph type="body" sz="quarter" idx="17"/>
          </p:nvPr>
        </p:nvSpPr>
        <p:spPr>
          <a:xfrm>
            <a:off x="4471988" y="780017"/>
            <a:ext cx="1246187" cy="642051"/>
          </a:xfrm>
        </p:spPr>
        <p:txBody>
          <a:bodyPr>
            <a:noAutofit/>
          </a:bodyPr>
          <a:lstStyle>
            <a:lvl1pPr>
              <a:defRPr sz="1400" b="0" i="0">
                <a:solidFill>
                  <a:srgbClr val="01EC90"/>
                </a:solidFill>
                <a:latin typeface="Open Sans Light" pitchFamily="2" charset="0"/>
                <a:ea typeface="Open Sans Light" pitchFamily="2" charset="0"/>
                <a:cs typeface="Open Sans Light" pitchFamily="2" charset="0"/>
              </a:defRPr>
            </a:lvl1pPr>
            <a:lvl2pPr>
              <a:defRPr sz="1200"/>
            </a:lvl2pPr>
            <a:lvl3pPr>
              <a:defRPr sz="1200"/>
            </a:lvl3pPr>
            <a:lvl4pPr>
              <a:defRPr sz="1200"/>
            </a:lvl4pPr>
            <a:lvl5pPr marL="1828800" indent="0">
              <a:buNone/>
              <a:defRPr sz="1200"/>
            </a:lvl5pPr>
          </a:lstStyle>
          <a:p>
            <a:pPr lvl="0"/>
            <a:r>
              <a:rPr lang="nl-NL"/>
              <a:t>Klikken om de tekststijl van het model te bewerken</a:t>
            </a:r>
          </a:p>
        </p:txBody>
      </p:sp>
      <p:sp>
        <p:nvSpPr>
          <p:cNvPr id="18" name="Tijdelijke aanduiding voor tekst 11">
            <a:extLst>
              <a:ext uri="{FF2B5EF4-FFF2-40B4-BE49-F238E27FC236}">
                <a16:creationId xmlns:a16="http://schemas.microsoft.com/office/drawing/2014/main" id="{E1739B0B-70EA-42A9-FEC5-1133D5A228DE}"/>
              </a:ext>
            </a:extLst>
          </p:cNvPr>
          <p:cNvSpPr>
            <a:spLocks noGrp="1"/>
          </p:cNvSpPr>
          <p:nvPr>
            <p:ph type="body" sz="quarter" idx="18" hasCustomPrompt="1"/>
          </p:nvPr>
        </p:nvSpPr>
        <p:spPr>
          <a:xfrm>
            <a:off x="3700463" y="1599931"/>
            <a:ext cx="2017712" cy="1592262"/>
          </a:xfrm>
        </p:spPr>
        <p:txBody>
          <a:bodyPr>
            <a:normAutofit/>
          </a:bodyPr>
          <a:lstStyle>
            <a:lvl1pPr>
              <a:defRPr sz="1200">
                <a:solidFill>
                  <a:schemeClr val="tx1"/>
                </a:solidFill>
              </a:defRPr>
            </a:lvl1pPr>
          </a:lstStyle>
          <a:p>
            <a:pPr lvl="0"/>
            <a:r>
              <a:rPr lang="nl-BE" sz="1200"/>
              <a:t>jkljkljkjkljkjklj</a:t>
            </a:r>
            <a:endParaRPr lang="nl-BE"/>
          </a:p>
        </p:txBody>
      </p:sp>
      <p:sp>
        <p:nvSpPr>
          <p:cNvPr id="19" name="Rechthoek 18">
            <a:extLst>
              <a:ext uri="{FF2B5EF4-FFF2-40B4-BE49-F238E27FC236}">
                <a16:creationId xmlns:a16="http://schemas.microsoft.com/office/drawing/2014/main" id="{A8F6E6AC-D995-D362-B540-671EAC55CFA3}"/>
              </a:ext>
            </a:extLst>
          </p:cNvPr>
          <p:cNvSpPr/>
          <p:nvPr userDrawn="1"/>
        </p:nvSpPr>
        <p:spPr>
          <a:xfrm>
            <a:off x="6220283" y="1445820"/>
            <a:ext cx="2291938" cy="1983180"/>
          </a:xfrm>
          <a:prstGeom prst="rect">
            <a:avLst/>
          </a:prstGeom>
          <a:solidFill>
            <a:srgbClr val="F6F6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0" name="Rechthoek 19">
            <a:extLst>
              <a:ext uri="{FF2B5EF4-FFF2-40B4-BE49-F238E27FC236}">
                <a16:creationId xmlns:a16="http://schemas.microsoft.com/office/drawing/2014/main" id="{7B2EC8EC-9DA1-F245-9D5A-530CBC7129CF}"/>
              </a:ext>
            </a:extLst>
          </p:cNvPr>
          <p:cNvSpPr/>
          <p:nvPr userDrawn="1"/>
        </p:nvSpPr>
        <p:spPr>
          <a:xfrm>
            <a:off x="6220283" y="621063"/>
            <a:ext cx="2291938" cy="824757"/>
          </a:xfrm>
          <a:prstGeom prst="rect">
            <a:avLst/>
          </a:prstGeom>
          <a:blipFill dpi="0" rotWithShape="1">
            <a:blip r:embed="rId2"/>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1" name="Tijdelijke aanduiding voor afbeelding 7">
            <a:extLst>
              <a:ext uri="{FF2B5EF4-FFF2-40B4-BE49-F238E27FC236}">
                <a16:creationId xmlns:a16="http://schemas.microsoft.com/office/drawing/2014/main" id="{42922377-853F-422D-FC11-2C336B85B288}"/>
              </a:ext>
            </a:extLst>
          </p:cNvPr>
          <p:cNvSpPr>
            <a:spLocks noGrp="1"/>
          </p:cNvSpPr>
          <p:nvPr>
            <p:ph type="pic" sz="quarter" idx="19"/>
          </p:nvPr>
        </p:nvSpPr>
        <p:spPr>
          <a:xfrm>
            <a:off x="6380910" y="803769"/>
            <a:ext cx="652462" cy="476250"/>
          </a:xfrm>
        </p:spPr>
        <p:txBody>
          <a:bodyPr>
            <a:normAutofit/>
          </a:bodyPr>
          <a:lstStyle>
            <a:lvl1pPr>
              <a:defRPr sz="100"/>
            </a:lvl1pPr>
          </a:lstStyle>
          <a:p>
            <a:r>
              <a:rPr lang="nl-NL"/>
              <a:t>Klik op het pictogram als u een afbeelding wilt toevoegen</a:t>
            </a:r>
            <a:endParaRPr lang="nl-BE"/>
          </a:p>
        </p:txBody>
      </p:sp>
      <p:sp>
        <p:nvSpPr>
          <p:cNvPr id="22" name="Tijdelijke aanduiding voor tekst 9">
            <a:extLst>
              <a:ext uri="{FF2B5EF4-FFF2-40B4-BE49-F238E27FC236}">
                <a16:creationId xmlns:a16="http://schemas.microsoft.com/office/drawing/2014/main" id="{C6AC5790-3944-BCD5-6AA4-09AE4184957E}"/>
              </a:ext>
            </a:extLst>
          </p:cNvPr>
          <p:cNvSpPr>
            <a:spLocks noGrp="1"/>
          </p:cNvSpPr>
          <p:nvPr>
            <p:ph type="body" sz="quarter" idx="20"/>
          </p:nvPr>
        </p:nvSpPr>
        <p:spPr>
          <a:xfrm>
            <a:off x="7152435" y="791893"/>
            <a:ext cx="1246187" cy="642051"/>
          </a:xfrm>
        </p:spPr>
        <p:txBody>
          <a:bodyPr>
            <a:noAutofit/>
          </a:bodyPr>
          <a:lstStyle>
            <a:lvl1pPr>
              <a:defRPr sz="1400" b="0" i="0">
                <a:solidFill>
                  <a:srgbClr val="01EC90"/>
                </a:solidFill>
                <a:latin typeface="Open Sans Light" pitchFamily="2" charset="0"/>
                <a:ea typeface="Open Sans Light" pitchFamily="2" charset="0"/>
                <a:cs typeface="Open Sans Light" pitchFamily="2" charset="0"/>
              </a:defRPr>
            </a:lvl1pPr>
            <a:lvl2pPr>
              <a:defRPr sz="1200"/>
            </a:lvl2pPr>
            <a:lvl3pPr>
              <a:defRPr sz="1200"/>
            </a:lvl3pPr>
            <a:lvl4pPr>
              <a:defRPr sz="1200"/>
            </a:lvl4pPr>
            <a:lvl5pPr marL="1828800" indent="0">
              <a:buNone/>
              <a:defRPr sz="1200"/>
            </a:lvl5pPr>
          </a:lstStyle>
          <a:p>
            <a:pPr lvl="0"/>
            <a:r>
              <a:rPr lang="nl-NL"/>
              <a:t>Klikken om de tekststijl van het model te bewerken</a:t>
            </a:r>
          </a:p>
        </p:txBody>
      </p:sp>
      <p:sp>
        <p:nvSpPr>
          <p:cNvPr id="23" name="Tijdelijke aanduiding voor tekst 11">
            <a:extLst>
              <a:ext uri="{FF2B5EF4-FFF2-40B4-BE49-F238E27FC236}">
                <a16:creationId xmlns:a16="http://schemas.microsoft.com/office/drawing/2014/main" id="{5A247F67-D570-68B1-B369-36E4B132FACB}"/>
              </a:ext>
            </a:extLst>
          </p:cNvPr>
          <p:cNvSpPr>
            <a:spLocks noGrp="1"/>
          </p:cNvSpPr>
          <p:nvPr>
            <p:ph type="body" sz="quarter" idx="21" hasCustomPrompt="1"/>
          </p:nvPr>
        </p:nvSpPr>
        <p:spPr>
          <a:xfrm>
            <a:off x="6380910" y="1611807"/>
            <a:ext cx="2017712" cy="1592262"/>
          </a:xfrm>
        </p:spPr>
        <p:txBody>
          <a:bodyPr>
            <a:normAutofit/>
          </a:bodyPr>
          <a:lstStyle>
            <a:lvl1pPr>
              <a:defRPr sz="1200">
                <a:solidFill>
                  <a:schemeClr val="tx1"/>
                </a:solidFill>
              </a:defRPr>
            </a:lvl1pPr>
          </a:lstStyle>
          <a:p>
            <a:pPr lvl="0"/>
            <a:r>
              <a:rPr lang="nl-BE" sz="1200"/>
              <a:t>jkljkljkjkljkjklj</a:t>
            </a:r>
            <a:endParaRPr lang="nl-BE"/>
          </a:p>
        </p:txBody>
      </p:sp>
      <p:sp>
        <p:nvSpPr>
          <p:cNvPr id="24" name="Rechthoek 23">
            <a:extLst>
              <a:ext uri="{FF2B5EF4-FFF2-40B4-BE49-F238E27FC236}">
                <a16:creationId xmlns:a16="http://schemas.microsoft.com/office/drawing/2014/main" id="{83E8DF19-6366-7B76-CD89-886C52CFD46A}"/>
              </a:ext>
            </a:extLst>
          </p:cNvPr>
          <p:cNvSpPr/>
          <p:nvPr userDrawn="1"/>
        </p:nvSpPr>
        <p:spPr>
          <a:xfrm>
            <a:off x="8900730" y="1422068"/>
            <a:ext cx="2291938" cy="1983180"/>
          </a:xfrm>
          <a:prstGeom prst="rect">
            <a:avLst/>
          </a:prstGeom>
          <a:solidFill>
            <a:srgbClr val="F6F6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5" name="Rechthoek 24">
            <a:extLst>
              <a:ext uri="{FF2B5EF4-FFF2-40B4-BE49-F238E27FC236}">
                <a16:creationId xmlns:a16="http://schemas.microsoft.com/office/drawing/2014/main" id="{F1096230-47FA-FADF-B707-DBCFDB9787C8}"/>
              </a:ext>
            </a:extLst>
          </p:cNvPr>
          <p:cNvSpPr/>
          <p:nvPr userDrawn="1"/>
        </p:nvSpPr>
        <p:spPr>
          <a:xfrm>
            <a:off x="8900730" y="597311"/>
            <a:ext cx="2291938" cy="824757"/>
          </a:xfrm>
          <a:prstGeom prst="rect">
            <a:avLst/>
          </a:prstGeom>
          <a:blipFill dpi="0" rotWithShape="1">
            <a:blip r:embed="rId2"/>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6" name="Tijdelijke aanduiding voor afbeelding 7">
            <a:extLst>
              <a:ext uri="{FF2B5EF4-FFF2-40B4-BE49-F238E27FC236}">
                <a16:creationId xmlns:a16="http://schemas.microsoft.com/office/drawing/2014/main" id="{4C2C7ADC-411F-CD93-6D49-F114AB4DB682}"/>
              </a:ext>
            </a:extLst>
          </p:cNvPr>
          <p:cNvSpPr>
            <a:spLocks noGrp="1"/>
          </p:cNvSpPr>
          <p:nvPr>
            <p:ph type="pic" sz="quarter" idx="22"/>
          </p:nvPr>
        </p:nvSpPr>
        <p:spPr>
          <a:xfrm>
            <a:off x="9061357" y="780017"/>
            <a:ext cx="652462" cy="476250"/>
          </a:xfrm>
        </p:spPr>
        <p:txBody>
          <a:bodyPr>
            <a:normAutofit/>
          </a:bodyPr>
          <a:lstStyle>
            <a:lvl1pPr>
              <a:defRPr sz="100"/>
            </a:lvl1pPr>
          </a:lstStyle>
          <a:p>
            <a:r>
              <a:rPr lang="nl-NL"/>
              <a:t>Klik op het pictogram als u een afbeelding wilt toevoegen</a:t>
            </a:r>
            <a:endParaRPr lang="nl-BE"/>
          </a:p>
        </p:txBody>
      </p:sp>
      <p:sp>
        <p:nvSpPr>
          <p:cNvPr id="27" name="Tijdelijke aanduiding voor tekst 9">
            <a:extLst>
              <a:ext uri="{FF2B5EF4-FFF2-40B4-BE49-F238E27FC236}">
                <a16:creationId xmlns:a16="http://schemas.microsoft.com/office/drawing/2014/main" id="{112A4DA1-F67F-B5A9-D00E-1252E0B3A30D}"/>
              </a:ext>
            </a:extLst>
          </p:cNvPr>
          <p:cNvSpPr>
            <a:spLocks noGrp="1"/>
          </p:cNvSpPr>
          <p:nvPr>
            <p:ph type="body" sz="quarter" idx="23"/>
          </p:nvPr>
        </p:nvSpPr>
        <p:spPr>
          <a:xfrm>
            <a:off x="9832882" y="768141"/>
            <a:ext cx="1246187" cy="642051"/>
          </a:xfrm>
        </p:spPr>
        <p:txBody>
          <a:bodyPr>
            <a:noAutofit/>
          </a:bodyPr>
          <a:lstStyle>
            <a:lvl1pPr>
              <a:defRPr sz="1400" b="0" i="0">
                <a:solidFill>
                  <a:srgbClr val="01EC90"/>
                </a:solidFill>
                <a:latin typeface="Open Sans Light" pitchFamily="2" charset="0"/>
                <a:ea typeface="Open Sans Light" pitchFamily="2" charset="0"/>
                <a:cs typeface="Open Sans Light" pitchFamily="2" charset="0"/>
              </a:defRPr>
            </a:lvl1pPr>
            <a:lvl2pPr>
              <a:defRPr sz="1200"/>
            </a:lvl2pPr>
            <a:lvl3pPr>
              <a:defRPr sz="1200"/>
            </a:lvl3pPr>
            <a:lvl4pPr>
              <a:defRPr sz="1200"/>
            </a:lvl4pPr>
            <a:lvl5pPr marL="1828800" indent="0">
              <a:buNone/>
              <a:defRPr sz="1200"/>
            </a:lvl5pPr>
          </a:lstStyle>
          <a:p>
            <a:pPr lvl="0"/>
            <a:r>
              <a:rPr lang="nl-NL"/>
              <a:t>Klikken om de tekststijl van het model te bewerken</a:t>
            </a:r>
          </a:p>
        </p:txBody>
      </p:sp>
      <p:sp>
        <p:nvSpPr>
          <p:cNvPr id="28" name="Tijdelijke aanduiding voor tekst 11">
            <a:extLst>
              <a:ext uri="{FF2B5EF4-FFF2-40B4-BE49-F238E27FC236}">
                <a16:creationId xmlns:a16="http://schemas.microsoft.com/office/drawing/2014/main" id="{C6AA2B21-D003-30D1-29D2-6C7DDFF53B9B}"/>
              </a:ext>
            </a:extLst>
          </p:cNvPr>
          <p:cNvSpPr>
            <a:spLocks noGrp="1"/>
          </p:cNvSpPr>
          <p:nvPr>
            <p:ph type="body" sz="quarter" idx="24" hasCustomPrompt="1"/>
          </p:nvPr>
        </p:nvSpPr>
        <p:spPr>
          <a:xfrm>
            <a:off x="9061357" y="1588055"/>
            <a:ext cx="2017712" cy="1592262"/>
          </a:xfrm>
        </p:spPr>
        <p:txBody>
          <a:bodyPr>
            <a:normAutofit/>
          </a:bodyPr>
          <a:lstStyle>
            <a:lvl1pPr>
              <a:defRPr sz="1200">
                <a:solidFill>
                  <a:schemeClr val="tx1"/>
                </a:solidFill>
              </a:defRPr>
            </a:lvl1pPr>
          </a:lstStyle>
          <a:p>
            <a:pPr lvl="0"/>
            <a:r>
              <a:rPr lang="nl-BE" sz="1200"/>
              <a:t>jkljkljkjkljkjklj</a:t>
            </a:r>
            <a:endParaRPr lang="nl-BE"/>
          </a:p>
        </p:txBody>
      </p:sp>
      <p:sp>
        <p:nvSpPr>
          <p:cNvPr id="39" name="Rechthoek 38">
            <a:extLst>
              <a:ext uri="{FF2B5EF4-FFF2-40B4-BE49-F238E27FC236}">
                <a16:creationId xmlns:a16="http://schemas.microsoft.com/office/drawing/2014/main" id="{818222FB-3262-ECA3-7867-1B120557E6C9}"/>
              </a:ext>
            </a:extLst>
          </p:cNvPr>
          <p:cNvSpPr/>
          <p:nvPr userDrawn="1"/>
        </p:nvSpPr>
        <p:spPr>
          <a:xfrm>
            <a:off x="859389" y="4373847"/>
            <a:ext cx="2291938" cy="1983180"/>
          </a:xfrm>
          <a:prstGeom prst="rect">
            <a:avLst/>
          </a:prstGeom>
          <a:solidFill>
            <a:srgbClr val="F6F6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0" name="Rechthoek 39">
            <a:extLst>
              <a:ext uri="{FF2B5EF4-FFF2-40B4-BE49-F238E27FC236}">
                <a16:creationId xmlns:a16="http://schemas.microsoft.com/office/drawing/2014/main" id="{555CEAE3-B1E5-F40B-36AE-3743275B4A18}"/>
              </a:ext>
            </a:extLst>
          </p:cNvPr>
          <p:cNvSpPr/>
          <p:nvPr userDrawn="1"/>
        </p:nvSpPr>
        <p:spPr>
          <a:xfrm>
            <a:off x="859389" y="3549090"/>
            <a:ext cx="2291938" cy="824757"/>
          </a:xfrm>
          <a:prstGeom prst="rect">
            <a:avLst/>
          </a:prstGeom>
          <a:blipFill dpi="0" rotWithShape="1">
            <a:blip r:embed="rId2"/>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1" name="Tijdelijke aanduiding voor afbeelding 7">
            <a:extLst>
              <a:ext uri="{FF2B5EF4-FFF2-40B4-BE49-F238E27FC236}">
                <a16:creationId xmlns:a16="http://schemas.microsoft.com/office/drawing/2014/main" id="{354815D1-6BEF-5979-9B4E-780602D710DE}"/>
              </a:ext>
            </a:extLst>
          </p:cNvPr>
          <p:cNvSpPr>
            <a:spLocks noGrp="1"/>
          </p:cNvSpPr>
          <p:nvPr>
            <p:ph type="pic" sz="quarter" idx="25"/>
          </p:nvPr>
        </p:nvSpPr>
        <p:spPr>
          <a:xfrm>
            <a:off x="1020016" y="3731796"/>
            <a:ext cx="652462" cy="476250"/>
          </a:xfrm>
        </p:spPr>
        <p:txBody>
          <a:bodyPr>
            <a:normAutofit/>
          </a:bodyPr>
          <a:lstStyle>
            <a:lvl1pPr>
              <a:defRPr sz="100"/>
            </a:lvl1pPr>
          </a:lstStyle>
          <a:p>
            <a:r>
              <a:rPr lang="nl-NL"/>
              <a:t>Klik op het pictogram als u een afbeelding wilt toevoegen</a:t>
            </a:r>
            <a:endParaRPr lang="nl-BE"/>
          </a:p>
        </p:txBody>
      </p:sp>
      <p:sp>
        <p:nvSpPr>
          <p:cNvPr id="42" name="Tijdelijke aanduiding voor tekst 9">
            <a:extLst>
              <a:ext uri="{FF2B5EF4-FFF2-40B4-BE49-F238E27FC236}">
                <a16:creationId xmlns:a16="http://schemas.microsoft.com/office/drawing/2014/main" id="{D629BA91-8ABF-2F2E-6476-1CD0B3B90617}"/>
              </a:ext>
            </a:extLst>
          </p:cNvPr>
          <p:cNvSpPr>
            <a:spLocks noGrp="1"/>
          </p:cNvSpPr>
          <p:nvPr>
            <p:ph type="body" sz="quarter" idx="26"/>
          </p:nvPr>
        </p:nvSpPr>
        <p:spPr>
          <a:xfrm>
            <a:off x="1791541" y="3719920"/>
            <a:ext cx="1246187" cy="642051"/>
          </a:xfrm>
        </p:spPr>
        <p:txBody>
          <a:bodyPr>
            <a:noAutofit/>
          </a:bodyPr>
          <a:lstStyle>
            <a:lvl1pPr>
              <a:defRPr sz="1400" b="0" i="0">
                <a:solidFill>
                  <a:srgbClr val="01EC90"/>
                </a:solidFill>
                <a:latin typeface="Open Sans Light" pitchFamily="2" charset="0"/>
                <a:ea typeface="Open Sans Light" pitchFamily="2" charset="0"/>
                <a:cs typeface="Open Sans Light" pitchFamily="2" charset="0"/>
              </a:defRPr>
            </a:lvl1pPr>
            <a:lvl2pPr>
              <a:defRPr sz="1200"/>
            </a:lvl2pPr>
            <a:lvl3pPr>
              <a:defRPr sz="1200"/>
            </a:lvl3pPr>
            <a:lvl4pPr>
              <a:defRPr sz="1200"/>
            </a:lvl4pPr>
            <a:lvl5pPr marL="1828800" indent="0">
              <a:buNone/>
              <a:defRPr sz="1200"/>
            </a:lvl5pPr>
          </a:lstStyle>
          <a:p>
            <a:pPr lvl="0"/>
            <a:r>
              <a:rPr lang="nl-NL"/>
              <a:t>Klikken om de tekststijl van het model te bewerken</a:t>
            </a:r>
          </a:p>
        </p:txBody>
      </p:sp>
      <p:sp>
        <p:nvSpPr>
          <p:cNvPr id="43" name="Tijdelijke aanduiding voor tekst 11">
            <a:extLst>
              <a:ext uri="{FF2B5EF4-FFF2-40B4-BE49-F238E27FC236}">
                <a16:creationId xmlns:a16="http://schemas.microsoft.com/office/drawing/2014/main" id="{4905F644-1C7D-4AA8-DDE4-453F2FBD8224}"/>
              </a:ext>
            </a:extLst>
          </p:cNvPr>
          <p:cNvSpPr>
            <a:spLocks noGrp="1"/>
          </p:cNvSpPr>
          <p:nvPr>
            <p:ph type="body" sz="quarter" idx="27" hasCustomPrompt="1"/>
          </p:nvPr>
        </p:nvSpPr>
        <p:spPr>
          <a:xfrm>
            <a:off x="1020016" y="4539834"/>
            <a:ext cx="2017712" cy="1592262"/>
          </a:xfrm>
        </p:spPr>
        <p:txBody>
          <a:bodyPr>
            <a:normAutofit/>
          </a:bodyPr>
          <a:lstStyle>
            <a:lvl1pPr>
              <a:defRPr sz="1200">
                <a:solidFill>
                  <a:schemeClr val="tx1"/>
                </a:solidFill>
              </a:defRPr>
            </a:lvl1pPr>
          </a:lstStyle>
          <a:p>
            <a:pPr lvl="0"/>
            <a:r>
              <a:rPr lang="nl-BE" sz="1200"/>
              <a:t>jkljkljkjkljkjklj</a:t>
            </a:r>
            <a:endParaRPr lang="nl-BE"/>
          </a:p>
        </p:txBody>
      </p:sp>
      <p:sp>
        <p:nvSpPr>
          <p:cNvPr id="44" name="Rechthoek 43">
            <a:extLst>
              <a:ext uri="{FF2B5EF4-FFF2-40B4-BE49-F238E27FC236}">
                <a16:creationId xmlns:a16="http://schemas.microsoft.com/office/drawing/2014/main" id="{C9B67EA2-1D4C-D3EB-839A-AEF9B4E93932}"/>
              </a:ext>
            </a:extLst>
          </p:cNvPr>
          <p:cNvSpPr/>
          <p:nvPr userDrawn="1"/>
        </p:nvSpPr>
        <p:spPr>
          <a:xfrm>
            <a:off x="3539836" y="4361971"/>
            <a:ext cx="2291938" cy="1983180"/>
          </a:xfrm>
          <a:prstGeom prst="rect">
            <a:avLst/>
          </a:prstGeom>
          <a:solidFill>
            <a:srgbClr val="F6F6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5" name="Rechthoek 44">
            <a:extLst>
              <a:ext uri="{FF2B5EF4-FFF2-40B4-BE49-F238E27FC236}">
                <a16:creationId xmlns:a16="http://schemas.microsoft.com/office/drawing/2014/main" id="{23D6CC7D-B92D-9C15-0127-6C1BA96646AD}"/>
              </a:ext>
            </a:extLst>
          </p:cNvPr>
          <p:cNvSpPr/>
          <p:nvPr userDrawn="1"/>
        </p:nvSpPr>
        <p:spPr>
          <a:xfrm>
            <a:off x="3539836" y="3537214"/>
            <a:ext cx="2291938" cy="824757"/>
          </a:xfrm>
          <a:prstGeom prst="rect">
            <a:avLst/>
          </a:prstGeom>
          <a:blipFill dpi="0" rotWithShape="1">
            <a:blip r:embed="rId2"/>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6" name="Tijdelijke aanduiding voor afbeelding 7">
            <a:extLst>
              <a:ext uri="{FF2B5EF4-FFF2-40B4-BE49-F238E27FC236}">
                <a16:creationId xmlns:a16="http://schemas.microsoft.com/office/drawing/2014/main" id="{5AAC1FE9-F7E7-A3E0-93EF-0552ADB5196F}"/>
              </a:ext>
            </a:extLst>
          </p:cNvPr>
          <p:cNvSpPr>
            <a:spLocks noGrp="1"/>
          </p:cNvSpPr>
          <p:nvPr>
            <p:ph type="pic" sz="quarter" idx="28"/>
          </p:nvPr>
        </p:nvSpPr>
        <p:spPr>
          <a:xfrm>
            <a:off x="3700463" y="3719920"/>
            <a:ext cx="652462" cy="476250"/>
          </a:xfrm>
        </p:spPr>
        <p:txBody>
          <a:bodyPr>
            <a:normAutofit/>
          </a:bodyPr>
          <a:lstStyle>
            <a:lvl1pPr>
              <a:defRPr sz="100"/>
            </a:lvl1pPr>
          </a:lstStyle>
          <a:p>
            <a:r>
              <a:rPr lang="nl-NL"/>
              <a:t>Klik op het pictogram als u een afbeelding wilt toevoegen</a:t>
            </a:r>
            <a:endParaRPr lang="nl-BE"/>
          </a:p>
        </p:txBody>
      </p:sp>
      <p:sp>
        <p:nvSpPr>
          <p:cNvPr id="47" name="Tijdelijke aanduiding voor tekst 9">
            <a:extLst>
              <a:ext uri="{FF2B5EF4-FFF2-40B4-BE49-F238E27FC236}">
                <a16:creationId xmlns:a16="http://schemas.microsoft.com/office/drawing/2014/main" id="{CA489A1E-BAEE-5F93-0B4A-E543903CAADC}"/>
              </a:ext>
            </a:extLst>
          </p:cNvPr>
          <p:cNvSpPr>
            <a:spLocks noGrp="1"/>
          </p:cNvSpPr>
          <p:nvPr>
            <p:ph type="body" sz="quarter" idx="29"/>
          </p:nvPr>
        </p:nvSpPr>
        <p:spPr>
          <a:xfrm>
            <a:off x="4471988" y="3708044"/>
            <a:ext cx="1246187" cy="642051"/>
          </a:xfrm>
        </p:spPr>
        <p:txBody>
          <a:bodyPr>
            <a:noAutofit/>
          </a:bodyPr>
          <a:lstStyle>
            <a:lvl1pPr>
              <a:defRPr sz="1400" b="0" i="0">
                <a:solidFill>
                  <a:srgbClr val="01EC90"/>
                </a:solidFill>
                <a:latin typeface="Open Sans Light" pitchFamily="2" charset="0"/>
                <a:ea typeface="Open Sans Light" pitchFamily="2" charset="0"/>
                <a:cs typeface="Open Sans Light" pitchFamily="2" charset="0"/>
              </a:defRPr>
            </a:lvl1pPr>
            <a:lvl2pPr>
              <a:defRPr sz="1200"/>
            </a:lvl2pPr>
            <a:lvl3pPr>
              <a:defRPr sz="1200"/>
            </a:lvl3pPr>
            <a:lvl4pPr>
              <a:defRPr sz="1200"/>
            </a:lvl4pPr>
            <a:lvl5pPr marL="1828800" indent="0">
              <a:buNone/>
              <a:defRPr sz="1200"/>
            </a:lvl5pPr>
          </a:lstStyle>
          <a:p>
            <a:pPr lvl="0"/>
            <a:r>
              <a:rPr lang="nl-NL"/>
              <a:t>Klikken om de tekststijl van het model te bewerken</a:t>
            </a:r>
          </a:p>
        </p:txBody>
      </p:sp>
      <p:sp>
        <p:nvSpPr>
          <p:cNvPr id="48" name="Tijdelijke aanduiding voor tekst 11">
            <a:extLst>
              <a:ext uri="{FF2B5EF4-FFF2-40B4-BE49-F238E27FC236}">
                <a16:creationId xmlns:a16="http://schemas.microsoft.com/office/drawing/2014/main" id="{0023AA42-5DE8-8A79-EDF6-1876B2E297BC}"/>
              </a:ext>
            </a:extLst>
          </p:cNvPr>
          <p:cNvSpPr>
            <a:spLocks noGrp="1"/>
          </p:cNvSpPr>
          <p:nvPr>
            <p:ph type="body" sz="quarter" idx="30" hasCustomPrompt="1"/>
          </p:nvPr>
        </p:nvSpPr>
        <p:spPr>
          <a:xfrm>
            <a:off x="3700463" y="4527958"/>
            <a:ext cx="2017712" cy="1592262"/>
          </a:xfrm>
        </p:spPr>
        <p:txBody>
          <a:bodyPr>
            <a:normAutofit/>
          </a:bodyPr>
          <a:lstStyle>
            <a:lvl1pPr>
              <a:defRPr sz="1200">
                <a:solidFill>
                  <a:schemeClr val="tx1"/>
                </a:solidFill>
              </a:defRPr>
            </a:lvl1pPr>
          </a:lstStyle>
          <a:p>
            <a:pPr lvl="0"/>
            <a:r>
              <a:rPr lang="nl-BE" sz="1200"/>
              <a:t>jkljkljkjkljkjklj</a:t>
            </a:r>
            <a:endParaRPr lang="nl-BE"/>
          </a:p>
        </p:txBody>
      </p:sp>
      <p:sp>
        <p:nvSpPr>
          <p:cNvPr id="49" name="Rechthoek 48">
            <a:extLst>
              <a:ext uri="{FF2B5EF4-FFF2-40B4-BE49-F238E27FC236}">
                <a16:creationId xmlns:a16="http://schemas.microsoft.com/office/drawing/2014/main" id="{DF886137-757B-DD96-334D-8AEDFCF9EFCA}"/>
              </a:ext>
            </a:extLst>
          </p:cNvPr>
          <p:cNvSpPr/>
          <p:nvPr userDrawn="1"/>
        </p:nvSpPr>
        <p:spPr>
          <a:xfrm>
            <a:off x="6220283" y="4373847"/>
            <a:ext cx="2291938" cy="1983180"/>
          </a:xfrm>
          <a:prstGeom prst="rect">
            <a:avLst/>
          </a:prstGeom>
          <a:solidFill>
            <a:srgbClr val="F6F6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0" name="Rechthoek 49">
            <a:extLst>
              <a:ext uri="{FF2B5EF4-FFF2-40B4-BE49-F238E27FC236}">
                <a16:creationId xmlns:a16="http://schemas.microsoft.com/office/drawing/2014/main" id="{E947C6BE-5C19-D5B4-415E-A83A667F9142}"/>
              </a:ext>
            </a:extLst>
          </p:cNvPr>
          <p:cNvSpPr/>
          <p:nvPr userDrawn="1"/>
        </p:nvSpPr>
        <p:spPr>
          <a:xfrm>
            <a:off x="6220283" y="3549090"/>
            <a:ext cx="2291938" cy="824757"/>
          </a:xfrm>
          <a:prstGeom prst="rect">
            <a:avLst/>
          </a:prstGeom>
          <a:blipFill dpi="0" rotWithShape="1">
            <a:blip r:embed="rId2"/>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1" name="Tijdelijke aanduiding voor afbeelding 7">
            <a:extLst>
              <a:ext uri="{FF2B5EF4-FFF2-40B4-BE49-F238E27FC236}">
                <a16:creationId xmlns:a16="http://schemas.microsoft.com/office/drawing/2014/main" id="{2427D6D9-4667-E50B-35A4-56F8EDC1FCED}"/>
              </a:ext>
            </a:extLst>
          </p:cNvPr>
          <p:cNvSpPr>
            <a:spLocks noGrp="1"/>
          </p:cNvSpPr>
          <p:nvPr>
            <p:ph type="pic" sz="quarter" idx="31"/>
          </p:nvPr>
        </p:nvSpPr>
        <p:spPr>
          <a:xfrm>
            <a:off x="6380910" y="3731796"/>
            <a:ext cx="652462" cy="476250"/>
          </a:xfrm>
        </p:spPr>
        <p:txBody>
          <a:bodyPr>
            <a:normAutofit/>
          </a:bodyPr>
          <a:lstStyle>
            <a:lvl1pPr>
              <a:defRPr sz="100"/>
            </a:lvl1pPr>
          </a:lstStyle>
          <a:p>
            <a:r>
              <a:rPr lang="nl-NL"/>
              <a:t>Klik op het pictogram als u een afbeelding wilt toevoegen</a:t>
            </a:r>
            <a:endParaRPr lang="nl-BE"/>
          </a:p>
        </p:txBody>
      </p:sp>
      <p:sp>
        <p:nvSpPr>
          <p:cNvPr id="52" name="Tijdelijke aanduiding voor tekst 9">
            <a:extLst>
              <a:ext uri="{FF2B5EF4-FFF2-40B4-BE49-F238E27FC236}">
                <a16:creationId xmlns:a16="http://schemas.microsoft.com/office/drawing/2014/main" id="{3ABBABFF-BE0C-A5B1-A388-6D6CEFA2981F}"/>
              </a:ext>
            </a:extLst>
          </p:cNvPr>
          <p:cNvSpPr>
            <a:spLocks noGrp="1"/>
          </p:cNvSpPr>
          <p:nvPr>
            <p:ph type="body" sz="quarter" idx="32"/>
          </p:nvPr>
        </p:nvSpPr>
        <p:spPr>
          <a:xfrm>
            <a:off x="7152435" y="3719920"/>
            <a:ext cx="1246187" cy="642051"/>
          </a:xfrm>
        </p:spPr>
        <p:txBody>
          <a:bodyPr>
            <a:noAutofit/>
          </a:bodyPr>
          <a:lstStyle>
            <a:lvl1pPr>
              <a:defRPr sz="1400" b="0" i="0">
                <a:solidFill>
                  <a:srgbClr val="01EC90"/>
                </a:solidFill>
                <a:latin typeface="Open Sans Light" pitchFamily="2" charset="0"/>
                <a:ea typeface="Open Sans Light" pitchFamily="2" charset="0"/>
                <a:cs typeface="Open Sans Light" pitchFamily="2" charset="0"/>
              </a:defRPr>
            </a:lvl1pPr>
            <a:lvl2pPr>
              <a:defRPr sz="1200"/>
            </a:lvl2pPr>
            <a:lvl3pPr>
              <a:defRPr sz="1200"/>
            </a:lvl3pPr>
            <a:lvl4pPr>
              <a:defRPr sz="1200"/>
            </a:lvl4pPr>
            <a:lvl5pPr marL="1828800" indent="0">
              <a:buNone/>
              <a:defRPr sz="1200"/>
            </a:lvl5pPr>
          </a:lstStyle>
          <a:p>
            <a:pPr lvl="0"/>
            <a:r>
              <a:rPr lang="nl-NL"/>
              <a:t>Klikken om de tekststijl van het model te bewerken</a:t>
            </a:r>
          </a:p>
        </p:txBody>
      </p:sp>
      <p:sp>
        <p:nvSpPr>
          <p:cNvPr id="53" name="Tijdelijke aanduiding voor tekst 11">
            <a:extLst>
              <a:ext uri="{FF2B5EF4-FFF2-40B4-BE49-F238E27FC236}">
                <a16:creationId xmlns:a16="http://schemas.microsoft.com/office/drawing/2014/main" id="{480F4AFC-7080-CC90-8568-2B7749BD74A2}"/>
              </a:ext>
            </a:extLst>
          </p:cNvPr>
          <p:cNvSpPr>
            <a:spLocks noGrp="1"/>
          </p:cNvSpPr>
          <p:nvPr>
            <p:ph type="body" sz="quarter" idx="33" hasCustomPrompt="1"/>
          </p:nvPr>
        </p:nvSpPr>
        <p:spPr>
          <a:xfrm>
            <a:off x="6380910" y="4539834"/>
            <a:ext cx="2017712" cy="1592262"/>
          </a:xfrm>
        </p:spPr>
        <p:txBody>
          <a:bodyPr>
            <a:normAutofit/>
          </a:bodyPr>
          <a:lstStyle>
            <a:lvl1pPr>
              <a:defRPr sz="1200">
                <a:solidFill>
                  <a:schemeClr val="tx1"/>
                </a:solidFill>
              </a:defRPr>
            </a:lvl1pPr>
          </a:lstStyle>
          <a:p>
            <a:pPr lvl="0"/>
            <a:r>
              <a:rPr lang="nl-BE" sz="1200"/>
              <a:t>jkljkljkjkljkjklj</a:t>
            </a:r>
            <a:endParaRPr lang="nl-BE"/>
          </a:p>
        </p:txBody>
      </p:sp>
      <p:sp>
        <p:nvSpPr>
          <p:cNvPr id="54" name="Rechthoek 53">
            <a:extLst>
              <a:ext uri="{FF2B5EF4-FFF2-40B4-BE49-F238E27FC236}">
                <a16:creationId xmlns:a16="http://schemas.microsoft.com/office/drawing/2014/main" id="{495DE934-61AB-657C-B361-3B3572276BEB}"/>
              </a:ext>
            </a:extLst>
          </p:cNvPr>
          <p:cNvSpPr/>
          <p:nvPr userDrawn="1"/>
        </p:nvSpPr>
        <p:spPr>
          <a:xfrm>
            <a:off x="8900730" y="4350095"/>
            <a:ext cx="2291938" cy="1983180"/>
          </a:xfrm>
          <a:prstGeom prst="rect">
            <a:avLst/>
          </a:prstGeom>
          <a:solidFill>
            <a:srgbClr val="F6F6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5" name="Rechthoek 54">
            <a:extLst>
              <a:ext uri="{FF2B5EF4-FFF2-40B4-BE49-F238E27FC236}">
                <a16:creationId xmlns:a16="http://schemas.microsoft.com/office/drawing/2014/main" id="{7371E31D-2DD4-6EF6-6C0E-B5586D1974AB}"/>
              </a:ext>
            </a:extLst>
          </p:cNvPr>
          <p:cNvSpPr/>
          <p:nvPr userDrawn="1"/>
        </p:nvSpPr>
        <p:spPr>
          <a:xfrm>
            <a:off x="8900730" y="3525338"/>
            <a:ext cx="2291938" cy="824757"/>
          </a:xfrm>
          <a:prstGeom prst="rect">
            <a:avLst/>
          </a:prstGeom>
          <a:blipFill dpi="0" rotWithShape="1">
            <a:blip r:embed="rId2"/>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6" name="Tijdelijke aanduiding voor afbeelding 7">
            <a:extLst>
              <a:ext uri="{FF2B5EF4-FFF2-40B4-BE49-F238E27FC236}">
                <a16:creationId xmlns:a16="http://schemas.microsoft.com/office/drawing/2014/main" id="{C7A78E98-C227-A4FD-6950-8FA6E6ED0268}"/>
              </a:ext>
            </a:extLst>
          </p:cNvPr>
          <p:cNvSpPr>
            <a:spLocks noGrp="1"/>
          </p:cNvSpPr>
          <p:nvPr>
            <p:ph type="pic" sz="quarter" idx="34"/>
          </p:nvPr>
        </p:nvSpPr>
        <p:spPr>
          <a:xfrm>
            <a:off x="9061357" y="3708044"/>
            <a:ext cx="652462" cy="476250"/>
          </a:xfrm>
        </p:spPr>
        <p:txBody>
          <a:bodyPr>
            <a:normAutofit/>
          </a:bodyPr>
          <a:lstStyle>
            <a:lvl1pPr>
              <a:defRPr sz="100"/>
            </a:lvl1pPr>
          </a:lstStyle>
          <a:p>
            <a:r>
              <a:rPr lang="nl-NL"/>
              <a:t>Klik op het pictogram als u een afbeelding wilt toevoegen</a:t>
            </a:r>
            <a:endParaRPr lang="nl-BE"/>
          </a:p>
        </p:txBody>
      </p:sp>
      <p:sp>
        <p:nvSpPr>
          <p:cNvPr id="57" name="Tijdelijke aanduiding voor tekst 9">
            <a:extLst>
              <a:ext uri="{FF2B5EF4-FFF2-40B4-BE49-F238E27FC236}">
                <a16:creationId xmlns:a16="http://schemas.microsoft.com/office/drawing/2014/main" id="{713DC7EA-972C-0826-FD0B-BF1DB111150C}"/>
              </a:ext>
            </a:extLst>
          </p:cNvPr>
          <p:cNvSpPr>
            <a:spLocks noGrp="1"/>
          </p:cNvSpPr>
          <p:nvPr>
            <p:ph type="body" sz="quarter" idx="35"/>
          </p:nvPr>
        </p:nvSpPr>
        <p:spPr>
          <a:xfrm>
            <a:off x="9832882" y="3696168"/>
            <a:ext cx="1246187" cy="642051"/>
          </a:xfrm>
        </p:spPr>
        <p:txBody>
          <a:bodyPr>
            <a:noAutofit/>
          </a:bodyPr>
          <a:lstStyle>
            <a:lvl1pPr>
              <a:defRPr sz="1400" b="0" i="0">
                <a:solidFill>
                  <a:srgbClr val="01EC90"/>
                </a:solidFill>
                <a:latin typeface="Open Sans Light" pitchFamily="2" charset="0"/>
                <a:ea typeface="Open Sans Light" pitchFamily="2" charset="0"/>
                <a:cs typeface="Open Sans Light" pitchFamily="2" charset="0"/>
              </a:defRPr>
            </a:lvl1pPr>
            <a:lvl2pPr>
              <a:defRPr sz="1200"/>
            </a:lvl2pPr>
            <a:lvl3pPr>
              <a:defRPr sz="1200"/>
            </a:lvl3pPr>
            <a:lvl4pPr>
              <a:defRPr sz="1200"/>
            </a:lvl4pPr>
            <a:lvl5pPr marL="1828800" indent="0">
              <a:buNone/>
              <a:defRPr sz="1200"/>
            </a:lvl5pPr>
          </a:lstStyle>
          <a:p>
            <a:pPr lvl="0"/>
            <a:r>
              <a:rPr lang="nl-NL"/>
              <a:t>Klikken om de tekststijl van het model te bewerken</a:t>
            </a:r>
          </a:p>
        </p:txBody>
      </p:sp>
      <p:sp>
        <p:nvSpPr>
          <p:cNvPr id="58" name="Tijdelijke aanduiding voor tekst 11">
            <a:extLst>
              <a:ext uri="{FF2B5EF4-FFF2-40B4-BE49-F238E27FC236}">
                <a16:creationId xmlns:a16="http://schemas.microsoft.com/office/drawing/2014/main" id="{5C7AFE62-ABBD-ACC7-B258-FCF4823F637C}"/>
              </a:ext>
            </a:extLst>
          </p:cNvPr>
          <p:cNvSpPr>
            <a:spLocks noGrp="1"/>
          </p:cNvSpPr>
          <p:nvPr>
            <p:ph type="body" sz="quarter" idx="36" hasCustomPrompt="1"/>
          </p:nvPr>
        </p:nvSpPr>
        <p:spPr>
          <a:xfrm>
            <a:off x="9061357" y="4516082"/>
            <a:ext cx="2017712" cy="1592262"/>
          </a:xfrm>
        </p:spPr>
        <p:txBody>
          <a:bodyPr>
            <a:normAutofit/>
          </a:bodyPr>
          <a:lstStyle>
            <a:lvl1pPr>
              <a:defRPr sz="1200">
                <a:solidFill>
                  <a:schemeClr val="tx1"/>
                </a:solidFill>
              </a:defRPr>
            </a:lvl1pPr>
          </a:lstStyle>
          <a:p>
            <a:pPr lvl="0"/>
            <a:r>
              <a:rPr lang="nl-BE" sz="1200"/>
              <a:t>jkljkljkjkljkjklj</a:t>
            </a:r>
            <a:endParaRPr lang="nl-BE"/>
          </a:p>
        </p:txBody>
      </p:sp>
    </p:spTree>
    <p:extLst>
      <p:ext uri="{BB962C8B-B14F-4D97-AF65-F5344CB8AC3E}">
        <p14:creationId xmlns:p14="http://schemas.microsoft.com/office/powerpoint/2010/main" val="18635272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EDA630-CD6B-C9ED-DC82-3DE15EB47D64}"/>
              </a:ext>
            </a:extLst>
          </p:cNvPr>
          <p:cNvSpPr>
            <a:spLocks noGrp="1"/>
          </p:cNvSpPr>
          <p:nvPr>
            <p:ph type="title"/>
          </p:nvPr>
        </p:nvSpPr>
        <p:spPr/>
        <p:txBody>
          <a:bodyPr/>
          <a:lstStyle/>
          <a:p>
            <a:r>
              <a:rPr lang="nl-NL"/>
              <a:t>Klik om stijl te bewerken</a:t>
            </a:r>
            <a:endParaRPr lang="nl-BE"/>
          </a:p>
        </p:txBody>
      </p:sp>
      <p:sp>
        <p:nvSpPr>
          <p:cNvPr id="3" name="Tijdelijke aanduiding voor datum 2">
            <a:extLst>
              <a:ext uri="{FF2B5EF4-FFF2-40B4-BE49-F238E27FC236}">
                <a16:creationId xmlns:a16="http://schemas.microsoft.com/office/drawing/2014/main" id="{B813A7EB-69ED-FFE0-313C-35D22D7F8794}"/>
              </a:ext>
            </a:extLst>
          </p:cNvPr>
          <p:cNvSpPr>
            <a:spLocks noGrp="1"/>
          </p:cNvSpPr>
          <p:nvPr>
            <p:ph type="dt" sz="half" idx="10"/>
          </p:nvPr>
        </p:nvSpPr>
        <p:spPr/>
        <p:txBody>
          <a:bodyPr/>
          <a:lstStyle/>
          <a:p>
            <a:fld id="{E00A1354-27D5-604E-9691-DC9ED2EF02AD}" type="datetimeFigureOut">
              <a:rPr lang="nl-BE" smtClean="0"/>
              <a:t>18/03/2024</a:t>
            </a:fld>
            <a:endParaRPr lang="nl-BE"/>
          </a:p>
        </p:txBody>
      </p:sp>
      <p:sp>
        <p:nvSpPr>
          <p:cNvPr id="4" name="Tijdelijke aanduiding voor voettekst 3">
            <a:extLst>
              <a:ext uri="{FF2B5EF4-FFF2-40B4-BE49-F238E27FC236}">
                <a16:creationId xmlns:a16="http://schemas.microsoft.com/office/drawing/2014/main" id="{BD35B540-BA65-8A8D-E714-15791D53AEAD}"/>
              </a:ext>
            </a:extLst>
          </p:cNvPr>
          <p:cNvSpPr>
            <a:spLocks noGrp="1"/>
          </p:cNvSpPr>
          <p:nvPr>
            <p:ph type="ftr" sz="quarter" idx="11"/>
          </p:nvPr>
        </p:nvSpPr>
        <p:spPr/>
        <p:txBody>
          <a:bodyPr/>
          <a:lstStyle/>
          <a:p>
            <a:endParaRPr lang="nl-BE"/>
          </a:p>
        </p:txBody>
      </p:sp>
      <p:sp>
        <p:nvSpPr>
          <p:cNvPr id="5" name="Tijdelijke aanduiding voor dianummer 4">
            <a:extLst>
              <a:ext uri="{FF2B5EF4-FFF2-40B4-BE49-F238E27FC236}">
                <a16:creationId xmlns:a16="http://schemas.microsoft.com/office/drawing/2014/main" id="{FFFB4BE5-49BF-A429-67F4-BD38E23A8535}"/>
              </a:ext>
            </a:extLst>
          </p:cNvPr>
          <p:cNvSpPr>
            <a:spLocks noGrp="1"/>
          </p:cNvSpPr>
          <p:nvPr>
            <p:ph type="sldNum" sz="quarter" idx="12"/>
          </p:nvPr>
        </p:nvSpPr>
        <p:spPr/>
        <p:txBody>
          <a:bodyPr/>
          <a:lstStyle/>
          <a:p>
            <a:fld id="{D8458D80-8D5B-D142-A06D-08FA58F5CE30}" type="slidenum">
              <a:rPr lang="nl-BE" smtClean="0"/>
              <a:t>‹nr.›</a:t>
            </a:fld>
            <a:endParaRPr lang="nl-BE"/>
          </a:p>
        </p:txBody>
      </p:sp>
    </p:spTree>
    <p:extLst>
      <p:ext uri="{BB962C8B-B14F-4D97-AF65-F5344CB8AC3E}">
        <p14:creationId xmlns:p14="http://schemas.microsoft.com/office/powerpoint/2010/main" val="32920393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3734">
                <a:solidFill>
                  <a:schemeClr val="bg1"/>
                </a:solidFill>
              </a:defRPr>
            </a:lvl1pPr>
          </a:lstStyle>
          <a:p>
            <a:pPr lvl="0"/>
            <a:r>
              <a:rPr lang="nl-NL"/>
              <a:t>Klik om stijl te bewerken</a:t>
            </a:r>
            <a:endParaRPr lang="en-GB"/>
          </a:p>
        </p:txBody>
      </p:sp>
    </p:spTree>
    <p:extLst>
      <p:ext uri="{BB962C8B-B14F-4D97-AF65-F5344CB8AC3E}">
        <p14:creationId xmlns:p14="http://schemas.microsoft.com/office/powerpoint/2010/main" val="36188387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Content">
    <p:spTree>
      <p:nvGrpSpPr>
        <p:cNvPr id="1" name=""/>
        <p:cNvGrpSpPr/>
        <p:nvPr/>
      </p:nvGrpSpPr>
      <p:grpSpPr>
        <a:xfrm>
          <a:off x="0" y="0"/>
          <a:ext cx="0" cy="0"/>
          <a:chOff x="0" y="0"/>
          <a:chExt cx="0" cy="0"/>
        </a:xfrm>
      </p:grpSpPr>
      <p:pic>
        <p:nvPicPr>
          <p:cNvPr id="5" name="Picture 4" descr="A group of white and green circles&#10;&#10;Description automatically generated">
            <a:extLst>
              <a:ext uri="{FF2B5EF4-FFF2-40B4-BE49-F238E27FC236}">
                <a16:creationId xmlns:a16="http://schemas.microsoft.com/office/drawing/2014/main" id="{FD734B54-3541-C314-7ECB-02ED5B9AC617}"/>
              </a:ext>
            </a:extLst>
          </p:cNvPr>
          <p:cNvPicPr>
            <a:picLocks noChangeAspect="1"/>
          </p:cNvPicPr>
          <p:nvPr userDrawn="1"/>
        </p:nvPicPr>
        <p:blipFill>
          <a:blip r:embed="rId2"/>
          <a:stretch>
            <a:fillRect/>
          </a:stretch>
        </p:blipFill>
        <p:spPr>
          <a:xfrm>
            <a:off x="10119360" y="6308718"/>
            <a:ext cx="1694688" cy="278525"/>
          </a:xfrm>
          <a:prstGeom prst="rect">
            <a:avLst/>
          </a:prstGeom>
        </p:spPr>
      </p:pic>
      <p:sp>
        <p:nvSpPr>
          <p:cNvPr id="2" name="Title 1">
            <a:extLst>
              <a:ext uri="{FF2B5EF4-FFF2-40B4-BE49-F238E27FC236}">
                <a16:creationId xmlns:a16="http://schemas.microsoft.com/office/drawing/2014/main" id="{5DA824AA-F538-7973-E541-31F99DDD9722}"/>
              </a:ext>
            </a:extLst>
          </p:cNvPr>
          <p:cNvSpPr>
            <a:spLocks noGrp="1"/>
          </p:cNvSpPr>
          <p:nvPr>
            <p:ph type="ctrTitle"/>
          </p:nvPr>
        </p:nvSpPr>
        <p:spPr>
          <a:xfrm>
            <a:off x="536448" y="390843"/>
            <a:ext cx="10011049" cy="810164"/>
          </a:xfrm>
        </p:spPr>
        <p:txBody>
          <a:bodyPr>
            <a:normAutofit/>
          </a:bodyPr>
          <a:lstStyle/>
          <a:p>
            <a:pPr algn="l"/>
            <a:r>
              <a:rPr lang="nl-NL" sz="4267" b="1">
                <a:solidFill>
                  <a:srgbClr val="00EA90"/>
                </a:solidFill>
                <a:latin typeface="Open Sans ExtraBold" pitchFamily="2" charset="0"/>
                <a:ea typeface="Open Sans ExtraBold" pitchFamily="2" charset="0"/>
                <a:cs typeface="Open Sans ExtraBold" pitchFamily="2" charset="0"/>
              </a:rPr>
              <a:t>Klik om stijl te bewerken</a:t>
            </a:r>
            <a:endParaRPr lang="en-BE" sz="4267" b="1">
              <a:solidFill>
                <a:srgbClr val="00EA90"/>
              </a:solidFill>
              <a:latin typeface="Open Sans ExtraBold" pitchFamily="2" charset="0"/>
              <a:ea typeface="Open Sans ExtraBold" pitchFamily="2" charset="0"/>
              <a:cs typeface="Open Sans ExtraBold" pitchFamily="2" charset="0"/>
            </a:endParaRPr>
          </a:p>
        </p:txBody>
      </p:sp>
      <p:sp>
        <p:nvSpPr>
          <p:cNvPr id="8" name="Text Placeholder 7">
            <a:extLst>
              <a:ext uri="{FF2B5EF4-FFF2-40B4-BE49-F238E27FC236}">
                <a16:creationId xmlns:a16="http://schemas.microsoft.com/office/drawing/2014/main" id="{5CA5ADED-528B-53FB-23E3-CE9012E94741}"/>
              </a:ext>
            </a:extLst>
          </p:cNvPr>
          <p:cNvSpPr>
            <a:spLocks noGrp="1"/>
          </p:cNvSpPr>
          <p:nvPr>
            <p:ph type="body" sz="quarter" idx="10"/>
          </p:nvPr>
        </p:nvSpPr>
        <p:spPr>
          <a:xfrm>
            <a:off x="536448" y="1307185"/>
            <a:ext cx="7080409" cy="4533633"/>
          </a:xfrm>
          <a:solidFill>
            <a:schemeClr val="bg1"/>
          </a:solidFill>
        </p:spPr>
        <p:txBody>
          <a:bodyPr/>
          <a:lstStyle>
            <a:lvl1pPr marL="0" indent="0">
              <a:buNone/>
              <a:defRPr sz="1600" b="0" i="0">
                <a:solidFill>
                  <a:srgbClr val="5E32CA"/>
                </a:solidFill>
                <a:latin typeface="Open Sans Light" pitchFamily="2" charset="0"/>
                <a:ea typeface="Open Sans Light" pitchFamily="2" charset="0"/>
                <a:cs typeface="Open Sans Light" pitchFamily="2" charset="0"/>
              </a:defRPr>
            </a:lvl1pPr>
            <a:lvl2pPr marL="457189" indent="0">
              <a:buNone/>
              <a:defRPr sz="1600" b="0" i="0">
                <a:solidFill>
                  <a:srgbClr val="5E32CA"/>
                </a:solidFill>
                <a:latin typeface="Open Sans Light" pitchFamily="2" charset="0"/>
                <a:ea typeface="Open Sans Light" pitchFamily="2" charset="0"/>
                <a:cs typeface="Open Sans Light" pitchFamily="2" charset="0"/>
              </a:defRPr>
            </a:lvl2pPr>
            <a:lvl3pPr marL="914377" indent="0">
              <a:buNone/>
              <a:defRPr sz="1600" b="0" i="0">
                <a:solidFill>
                  <a:srgbClr val="5E32CA"/>
                </a:solidFill>
                <a:latin typeface="Open Sans Light" pitchFamily="2" charset="0"/>
                <a:ea typeface="Open Sans Light" pitchFamily="2" charset="0"/>
                <a:cs typeface="Open Sans Light" pitchFamily="2" charset="0"/>
              </a:defRPr>
            </a:lvl3pPr>
            <a:lvl4pPr marL="1371566" indent="0">
              <a:buNone/>
              <a:defRPr sz="1600" b="0" i="0">
                <a:solidFill>
                  <a:srgbClr val="5E32CA"/>
                </a:solidFill>
                <a:latin typeface="Open Sans Light" pitchFamily="2" charset="0"/>
                <a:ea typeface="Open Sans Light" pitchFamily="2" charset="0"/>
                <a:cs typeface="Open Sans Light" pitchFamily="2" charset="0"/>
              </a:defRPr>
            </a:lvl4pPr>
            <a:lvl5pPr marL="1828754" indent="0">
              <a:buNone/>
              <a:defRPr sz="1600" b="0" i="0">
                <a:solidFill>
                  <a:srgbClr val="5E32CA"/>
                </a:solidFill>
                <a:latin typeface="Open Sans Light" pitchFamily="2" charset="0"/>
                <a:ea typeface="Open Sans Light" pitchFamily="2" charset="0"/>
                <a:cs typeface="Open Sans Light" pitchFamily="2"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BE"/>
          </a:p>
        </p:txBody>
      </p:sp>
      <p:sp>
        <p:nvSpPr>
          <p:cNvPr id="4" name="Picture Placeholder 3">
            <a:extLst>
              <a:ext uri="{FF2B5EF4-FFF2-40B4-BE49-F238E27FC236}">
                <a16:creationId xmlns:a16="http://schemas.microsoft.com/office/drawing/2014/main" id="{99AC1225-F422-B6AE-6EFE-FF8A524104FE}"/>
              </a:ext>
            </a:extLst>
          </p:cNvPr>
          <p:cNvSpPr>
            <a:spLocks noGrp="1"/>
          </p:cNvSpPr>
          <p:nvPr>
            <p:ph type="pic" sz="quarter" idx="11"/>
          </p:nvPr>
        </p:nvSpPr>
        <p:spPr>
          <a:xfrm>
            <a:off x="7880351" y="1308100"/>
            <a:ext cx="3932767" cy="4531784"/>
          </a:xfrm>
        </p:spPr>
        <p:txBody>
          <a:bodyPr/>
          <a:lstStyle/>
          <a:p>
            <a:r>
              <a:rPr lang="nl-NL"/>
              <a:t>Klik op het pictogram als u een afbeelding wilt toevoegen</a:t>
            </a:r>
            <a:endParaRPr lang="en-BE"/>
          </a:p>
        </p:txBody>
      </p:sp>
    </p:spTree>
    <p:extLst>
      <p:ext uri="{BB962C8B-B14F-4D97-AF65-F5344CB8AC3E}">
        <p14:creationId xmlns:p14="http://schemas.microsoft.com/office/powerpoint/2010/main" val="36185195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ontent">
    <p:bg>
      <p:bgRef idx="1001">
        <a:schemeClr val="bg1"/>
      </p:bgRef>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989038C2-3178-649D-1331-E00173B63A3B}"/>
              </a:ext>
            </a:extLst>
          </p:cNvPr>
          <p:cNvSpPr>
            <a:spLocks noGrp="1"/>
          </p:cNvSpPr>
          <p:nvPr>
            <p:ph type="pic" sz="quarter" idx="11"/>
          </p:nvPr>
        </p:nvSpPr>
        <p:spPr>
          <a:xfrm>
            <a:off x="7749117" y="0"/>
            <a:ext cx="4442883" cy="6858000"/>
          </a:xfrm>
          <a:solidFill>
            <a:srgbClr val="5E32CA"/>
          </a:solidFill>
        </p:spPr>
        <p:txBody>
          <a:bodyPr/>
          <a:lstStyle/>
          <a:p>
            <a:r>
              <a:rPr lang="nl-NL"/>
              <a:t>Klik op het pictogram als u een afbeelding wilt toevoegen</a:t>
            </a:r>
            <a:endParaRPr lang="en-BE"/>
          </a:p>
        </p:txBody>
      </p:sp>
      <p:pic>
        <p:nvPicPr>
          <p:cNvPr id="5" name="Picture 4" descr="A group of white and green circles&#10;&#10;Description automatically generated">
            <a:extLst>
              <a:ext uri="{FF2B5EF4-FFF2-40B4-BE49-F238E27FC236}">
                <a16:creationId xmlns:a16="http://schemas.microsoft.com/office/drawing/2014/main" id="{FD734B54-3541-C314-7ECB-02ED5B9AC617}"/>
              </a:ext>
            </a:extLst>
          </p:cNvPr>
          <p:cNvPicPr>
            <a:picLocks noChangeAspect="1"/>
          </p:cNvPicPr>
          <p:nvPr userDrawn="1"/>
        </p:nvPicPr>
        <p:blipFill>
          <a:blip r:embed="rId2"/>
          <a:stretch>
            <a:fillRect/>
          </a:stretch>
        </p:blipFill>
        <p:spPr>
          <a:xfrm>
            <a:off x="10119360" y="6308718"/>
            <a:ext cx="1694688" cy="278525"/>
          </a:xfrm>
          <a:prstGeom prst="rect">
            <a:avLst/>
          </a:prstGeom>
        </p:spPr>
      </p:pic>
      <p:sp>
        <p:nvSpPr>
          <p:cNvPr id="2" name="Title 1">
            <a:extLst>
              <a:ext uri="{FF2B5EF4-FFF2-40B4-BE49-F238E27FC236}">
                <a16:creationId xmlns:a16="http://schemas.microsoft.com/office/drawing/2014/main" id="{5DA824AA-F538-7973-E541-31F99DDD9722}"/>
              </a:ext>
            </a:extLst>
          </p:cNvPr>
          <p:cNvSpPr>
            <a:spLocks noGrp="1"/>
          </p:cNvSpPr>
          <p:nvPr>
            <p:ph type="ctrTitle"/>
          </p:nvPr>
        </p:nvSpPr>
        <p:spPr>
          <a:xfrm>
            <a:off x="536449" y="459315"/>
            <a:ext cx="6732185" cy="810164"/>
          </a:xfrm>
        </p:spPr>
        <p:txBody>
          <a:bodyPr>
            <a:noAutofit/>
          </a:bodyPr>
          <a:lstStyle>
            <a:lvl1pPr>
              <a:defRPr sz="4000" b="1" i="0">
                <a:solidFill>
                  <a:srgbClr val="5E32CA"/>
                </a:solidFill>
                <a:latin typeface="Open Sans SemiBold" pitchFamily="2" charset="0"/>
                <a:ea typeface="Open Sans SemiBold" pitchFamily="2" charset="0"/>
                <a:cs typeface="Open Sans SemiBold" pitchFamily="2" charset="0"/>
              </a:defRPr>
            </a:lvl1pPr>
          </a:lstStyle>
          <a:p>
            <a:pPr algn="l"/>
            <a:r>
              <a:rPr lang="nl-NL" sz="4267" b="1">
                <a:solidFill>
                  <a:srgbClr val="00EA90"/>
                </a:solidFill>
                <a:latin typeface="Open Sans ExtraBold" pitchFamily="2" charset="0"/>
                <a:ea typeface="Open Sans ExtraBold" pitchFamily="2" charset="0"/>
                <a:cs typeface="Open Sans ExtraBold" pitchFamily="2" charset="0"/>
              </a:rPr>
              <a:t>Klik om stijl te bewerken</a:t>
            </a:r>
            <a:endParaRPr lang="en-BE" sz="4267" b="1">
              <a:solidFill>
                <a:srgbClr val="00EA90"/>
              </a:solidFill>
              <a:latin typeface="Open Sans ExtraBold" pitchFamily="2" charset="0"/>
              <a:ea typeface="Open Sans ExtraBold" pitchFamily="2" charset="0"/>
              <a:cs typeface="Open Sans ExtraBold" pitchFamily="2" charset="0"/>
            </a:endParaRPr>
          </a:p>
        </p:txBody>
      </p:sp>
      <p:sp>
        <p:nvSpPr>
          <p:cNvPr id="8" name="Text Placeholder 7">
            <a:extLst>
              <a:ext uri="{FF2B5EF4-FFF2-40B4-BE49-F238E27FC236}">
                <a16:creationId xmlns:a16="http://schemas.microsoft.com/office/drawing/2014/main" id="{643F98EF-F607-48ED-EE67-07ACE5D91BA5}"/>
              </a:ext>
            </a:extLst>
          </p:cNvPr>
          <p:cNvSpPr>
            <a:spLocks noGrp="1"/>
          </p:cNvSpPr>
          <p:nvPr>
            <p:ph type="body" sz="quarter" idx="10" hasCustomPrompt="1"/>
          </p:nvPr>
        </p:nvSpPr>
        <p:spPr>
          <a:xfrm>
            <a:off x="535518" y="1549401"/>
            <a:ext cx="6733116" cy="4849284"/>
          </a:xfrm>
        </p:spPr>
        <p:txBody>
          <a:bodyPr/>
          <a:lstStyle>
            <a:lvl1pPr marL="0" indent="0">
              <a:buFont typeface="Arial" panose="020B0604020202020204" pitchFamily="34" charset="0"/>
              <a:buNone/>
              <a:defRPr>
                <a:solidFill>
                  <a:srgbClr val="5E31CA"/>
                </a:solidFill>
              </a:defRPr>
            </a:lvl1pPr>
            <a:lvl2pPr marL="800089" indent="-342900">
              <a:buFontTx/>
              <a:buBlip>
                <a:blip r:embed="rId3"/>
              </a:buBlip>
              <a:defRPr>
                <a:solidFill>
                  <a:srgbClr val="5E31CA"/>
                </a:solidFill>
              </a:defRPr>
            </a:lvl2pPr>
            <a:lvl3pPr marL="914377" indent="0">
              <a:buNone/>
              <a:defRPr>
                <a:solidFill>
                  <a:srgbClr val="5E31CA"/>
                </a:solidFill>
              </a:defRPr>
            </a:lvl3pPr>
            <a:lvl4pPr marL="1371566" indent="0">
              <a:buNone/>
              <a:defRPr>
                <a:solidFill>
                  <a:srgbClr val="5E31CA"/>
                </a:solidFill>
              </a:defRPr>
            </a:lvl4pPr>
            <a:lvl5pPr marL="1828754" indent="0">
              <a:buNone/>
              <a:defRPr>
                <a:solidFill>
                  <a:srgbClr val="5E31CA"/>
                </a:solidFill>
              </a:defRPr>
            </a:lvl5pPr>
          </a:lstStyle>
          <a:p>
            <a:pPr lvl="0"/>
            <a:r>
              <a:rPr lang="nl-NL" err="1"/>
              <a:t>kken</a:t>
            </a:r>
            <a:r>
              <a:rPr lang="nl-NL"/>
              <a:t>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BE"/>
          </a:p>
        </p:txBody>
      </p:sp>
    </p:spTree>
    <p:extLst>
      <p:ext uri="{BB962C8B-B14F-4D97-AF65-F5344CB8AC3E}">
        <p14:creationId xmlns:p14="http://schemas.microsoft.com/office/powerpoint/2010/main" val="716328205"/>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Aangepaste indeling">
    <p:spTree>
      <p:nvGrpSpPr>
        <p:cNvPr id="1" name=""/>
        <p:cNvGrpSpPr/>
        <p:nvPr/>
      </p:nvGrpSpPr>
      <p:grpSpPr>
        <a:xfrm>
          <a:off x="0" y="0"/>
          <a:ext cx="0" cy="0"/>
          <a:chOff x="0" y="0"/>
          <a:chExt cx="0" cy="0"/>
        </a:xfrm>
      </p:grpSpPr>
      <p:pic>
        <p:nvPicPr>
          <p:cNvPr id="6" name="Picture 1" descr="A person raising their hand in front of a crowd&#10;&#10;Description automatically generated">
            <a:extLst>
              <a:ext uri="{FF2B5EF4-FFF2-40B4-BE49-F238E27FC236}">
                <a16:creationId xmlns:a16="http://schemas.microsoft.com/office/drawing/2014/main" id="{B255A6B3-301A-5654-24C5-39F2D094A35C}"/>
              </a:ext>
            </a:extLst>
          </p:cNvPr>
          <p:cNvPicPr>
            <a:picLocks noChangeAspect="1"/>
          </p:cNvPicPr>
          <p:nvPr userDrawn="1"/>
        </p:nvPicPr>
        <p:blipFill rotWithShape="1">
          <a:blip r:embed="rId2">
            <a:grayscl/>
          </a:blip>
          <a:srcRect t="7846" b="7846"/>
          <a:stretch/>
        </p:blipFill>
        <p:spPr>
          <a:xfrm>
            <a:off x="-1" y="0"/>
            <a:ext cx="12199145" cy="6856661"/>
          </a:xfrm>
          <a:prstGeom prst="rect">
            <a:avLst/>
          </a:prstGeom>
        </p:spPr>
      </p:pic>
      <p:sp>
        <p:nvSpPr>
          <p:cNvPr id="7" name="Rectangle 2">
            <a:extLst>
              <a:ext uri="{FF2B5EF4-FFF2-40B4-BE49-F238E27FC236}">
                <a16:creationId xmlns:a16="http://schemas.microsoft.com/office/drawing/2014/main" id="{3053A795-6271-2A20-25BE-7A2F747A7A01}"/>
              </a:ext>
            </a:extLst>
          </p:cNvPr>
          <p:cNvSpPr/>
          <p:nvPr userDrawn="1"/>
        </p:nvSpPr>
        <p:spPr>
          <a:xfrm>
            <a:off x="0" y="0"/>
            <a:ext cx="12199145" cy="6965576"/>
          </a:xfrm>
          <a:prstGeom prst="rect">
            <a:avLst/>
          </a:prstGeom>
          <a:solidFill>
            <a:srgbClr val="5E32CA">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8" name="Picture 3">
            <a:extLst>
              <a:ext uri="{FF2B5EF4-FFF2-40B4-BE49-F238E27FC236}">
                <a16:creationId xmlns:a16="http://schemas.microsoft.com/office/drawing/2014/main" id="{DC56929D-C3D3-B265-C5AC-6F76B5FACE12}"/>
              </a:ext>
            </a:extLst>
          </p:cNvPr>
          <p:cNvPicPr>
            <a:picLocks noChangeAspect="1"/>
          </p:cNvPicPr>
          <p:nvPr userDrawn="1"/>
        </p:nvPicPr>
        <p:blipFill>
          <a:blip r:embed="rId3"/>
          <a:stretch>
            <a:fillRect/>
          </a:stretch>
        </p:blipFill>
        <p:spPr>
          <a:xfrm>
            <a:off x="-177274" y="1558725"/>
            <a:ext cx="2336344" cy="1828444"/>
          </a:xfrm>
          <a:prstGeom prst="rect">
            <a:avLst/>
          </a:prstGeom>
        </p:spPr>
      </p:pic>
      <p:sp>
        <p:nvSpPr>
          <p:cNvPr id="11" name="Tijdelijke aanduiding voor tekst 10">
            <a:extLst>
              <a:ext uri="{FF2B5EF4-FFF2-40B4-BE49-F238E27FC236}">
                <a16:creationId xmlns:a16="http://schemas.microsoft.com/office/drawing/2014/main" id="{1F2C3353-1D0A-E274-4173-9B586D627A20}"/>
              </a:ext>
            </a:extLst>
          </p:cNvPr>
          <p:cNvSpPr>
            <a:spLocks noGrp="1"/>
          </p:cNvSpPr>
          <p:nvPr>
            <p:ph type="body" sz="quarter" idx="10" hasCustomPrompt="1"/>
          </p:nvPr>
        </p:nvSpPr>
        <p:spPr>
          <a:xfrm>
            <a:off x="990898" y="2270765"/>
            <a:ext cx="7610849" cy="2851150"/>
          </a:xfrm>
        </p:spPr>
        <p:txBody>
          <a:bodyPr>
            <a:normAutofit/>
          </a:bodyPr>
          <a:lstStyle>
            <a:lvl1pPr>
              <a:defRPr sz="11500" b="1" i="0">
                <a:solidFill>
                  <a:schemeClr val="bg1"/>
                </a:solidFill>
                <a:latin typeface="Open Sans SemiBold" pitchFamily="2" charset="0"/>
                <a:ea typeface="Open Sans SemiBold" pitchFamily="2" charset="0"/>
                <a:cs typeface="Open Sans SemiBold" pitchFamily="2" charset="0"/>
              </a:defRPr>
            </a:lvl1pPr>
          </a:lstStyle>
          <a:p>
            <a:pPr lvl="0"/>
            <a:r>
              <a:rPr lang="nl-NL"/>
              <a:t>Titel</a:t>
            </a:r>
            <a:endParaRPr lang="nl-BE"/>
          </a:p>
        </p:txBody>
      </p:sp>
    </p:spTree>
    <p:extLst>
      <p:ext uri="{BB962C8B-B14F-4D97-AF65-F5344CB8AC3E}">
        <p14:creationId xmlns:p14="http://schemas.microsoft.com/office/powerpoint/2010/main" val="14508006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Blank copy 3">
    <p:spTree>
      <p:nvGrpSpPr>
        <p:cNvPr id="1" name=""/>
        <p:cNvGrpSpPr/>
        <p:nvPr/>
      </p:nvGrpSpPr>
      <p:grpSpPr>
        <a:xfrm>
          <a:off x="0" y="0"/>
          <a:ext cx="0" cy="0"/>
          <a:chOff x="0" y="0"/>
          <a:chExt cx="0" cy="0"/>
        </a:xfrm>
      </p:grpSpPr>
      <p:sp>
        <p:nvSpPr>
          <p:cNvPr id="108" name="Cirkel"/>
          <p:cNvSpPr>
            <a:spLocks noGrp="1"/>
          </p:cNvSpPr>
          <p:nvPr>
            <p:ph type="body" sz="quarter" idx="21"/>
          </p:nvPr>
        </p:nvSpPr>
        <p:spPr>
          <a:xfrm>
            <a:off x="2204508" y="4304242"/>
            <a:ext cx="1695451" cy="1695451"/>
          </a:xfrm>
          <a:prstGeom prst="ellipse">
            <a:avLst/>
          </a:prstGeom>
          <a:solidFill>
            <a:srgbClr val="000000"/>
          </a:solidFill>
        </p:spPr>
        <p:txBody>
          <a:bodyPr anchor="ctr">
            <a:noAutofit/>
          </a:bodyPr>
          <a:lstStyle/>
          <a:p>
            <a:pPr algn="ctr">
              <a:defRPr sz="3200">
                <a:solidFill>
                  <a:srgbClr val="FFFFFF"/>
                </a:solidFill>
                <a:latin typeface="Helvetica Neue Medium"/>
                <a:ea typeface="Helvetica Neue Medium"/>
                <a:cs typeface="Helvetica Neue Medium"/>
                <a:sym typeface="Helvetica Neue Medium"/>
              </a:defRPr>
            </a:pPr>
            <a:endParaRPr/>
          </a:p>
        </p:txBody>
      </p:sp>
      <p:sp>
        <p:nvSpPr>
          <p:cNvPr id="109" name="Rechthoek"/>
          <p:cNvSpPr>
            <a:spLocks noGrp="1"/>
          </p:cNvSpPr>
          <p:nvPr>
            <p:ph type="body" idx="22"/>
          </p:nvPr>
        </p:nvSpPr>
        <p:spPr>
          <a:xfrm>
            <a:off x="6104467" y="0"/>
            <a:ext cx="6086244" cy="6858000"/>
          </a:xfrm>
          <a:prstGeom prst="rect">
            <a:avLst/>
          </a:prstGeom>
          <a:solidFill>
            <a:srgbClr val="201E1A"/>
          </a:solidFill>
        </p:spPr>
        <p:txBody>
          <a:bodyPr anchor="ctr">
            <a:noAutofit/>
          </a:bodyPr>
          <a:lstStyle/>
          <a:p>
            <a:pPr algn="ctr">
              <a:defRPr sz="3200">
                <a:solidFill>
                  <a:srgbClr val="FFFFFF"/>
                </a:solidFill>
                <a:latin typeface="Helvetica Neue Medium"/>
                <a:ea typeface="Helvetica Neue Medium"/>
                <a:cs typeface="Helvetica Neue Medium"/>
                <a:sym typeface="Helvetica Neue Medium"/>
              </a:defRPr>
            </a:pPr>
            <a:endParaRPr/>
          </a:p>
        </p:txBody>
      </p:sp>
      <p:pic>
        <p:nvPicPr>
          <p:cNvPr id="110" name="Afbeelding" descr="Afbeelding"/>
          <p:cNvPicPr>
            <a:picLocks noChangeAspect="1"/>
          </p:cNvPicPr>
          <p:nvPr/>
        </p:nvPicPr>
        <p:blipFill>
          <a:blip r:embed="rId2">
            <a:alphaModFix amt="0"/>
          </a:blip>
          <a:stretch>
            <a:fillRect/>
          </a:stretch>
        </p:blipFill>
        <p:spPr>
          <a:xfrm>
            <a:off x="4990" y="0"/>
            <a:ext cx="12182020" cy="6858000"/>
          </a:xfrm>
          <a:prstGeom prst="rect">
            <a:avLst/>
          </a:prstGeom>
          <a:ln w="12700">
            <a:miter lim="400000"/>
          </a:ln>
        </p:spPr>
      </p:pic>
      <p:pic>
        <p:nvPicPr>
          <p:cNvPr id="111" name="Afbeelding" descr="Afbeelding"/>
          <p:cNvPicPr>
            <a:picLocks noChangeAspect="1"/>
          </p:cNvPicPr>
          <p:nvPr/>
        </p:nvPicPr>
        <p:blipFill>
          <a:blip r:embed="rId3"/>
          <a:srcRect r="63381"/>
          <a:stretch>
            <a:fillRect/>
          </a:stretch>
        </p:blipFill>
        <p:spPr>
          <a:xfrm>
            <a:off x="91850" y="6329169"/>
            <a:ext cx="476674" cy="469950"/>
          </a:xfrm>
          <a:prstGeom prst="rect">
            <a:avLst/>
          </a:prstGeom>
          <a:ln w="12700">
            <a:miter lim="400000"/>
          </a:ln>
        </p:spPr>
      </p:pic>
      <p:sp>
        <p:nvSpPr>
          <p:cNvPr id="112" name="Tekst"/>
          <p:cNvSpPr txBox="1">
            <a:spLocks noGrp="1"/>
          </p:cNvSpPr>
          <p:nvPr>
            <p:ph type="body" sz="quarter" idx="23"/>
          </p:nvPr>
        </p:nvSpPr>
        <p:spPr>
          <a:xfrm rot="16200000">
            <a:off x="193754" y="1754055"/>
            <a:ext cx="184731" cy="259430"/>
          </a:xfrm>
          <a:prstGeom prst="rect">
            <a:avLst/>
          </a:prstGeom>
        </p:spPr>
        <p:txBody>
          <a:bodyPr wrap="none" anchor="ctr">
            <a:spAutoFit/>
          </a:bodyPr>
          <a:lstStyle/>
          <a:p>
            <a:pPr>
              <a:defRPr sz="1200">
                <a:latin typeface="Helvetica"/>
                <a:ea typeface="Helvetica"/>
                <a:cs typeface="Helvetica"/>
                <a:sym typeface="Helvetica"/>
              </a:defRPr>
            </a:pPr>
            <a:endParaRPr/>
          </a:p>
        </p:txBody>
      </p:sp>
      <p:sp>
        <p:nvSpPr>
          <p:cNvPr id="113" name="Tekst"/>
          <p:cNvSpPr txBox="1">
            <a:spLocks noGrp="1"/>
          </p:cNvSpPr>
          <p:nvPr>
            <p:ph type="body" sz="quarter" idx="24"/>
          </p:nvPr>
        </p:nvSpPr>
        <p:spPr>
          <a:xfrm>
            <a:off x="7437967" y="5622293"/>
            <a:ext cx="184731" cy="244682"/>
          </a:xfrm>
          <a:prstGeom prst="rect">
            <a:avLst/>
          </a:prstGeom>
        </p:spPr>
        <p:txBody>
          <a:bodyPr wrap="none" anchor="ctr">
            <a:spAutoFit/>
          </a:bodyPr>
          <a:lstStyle>
            <a:lvl1pPr defTabSz="1219169">
              <a:defRPr sz="1100">
                <a:solidFill>
                  <a:srgbClr val="FFFFFF"/>
                </a:solidFill>
              </a:defRPr>
            </a:lvl1pPr>
          </a:lstStyle>
          <a:p>
            <a:pPr defTabSz="2438338">
              <a:defRPr sz="1100">
                <a:solidFill>
                  <a:srgbClr val="FFFFFF"/>
                </a:solidFill>
              </a:defRPr>
            </a:pPr>
            <a:endParaRPr/>
          </a:p>
        </p:txBody>
      </p:sp>
      <p:sp>
        <p:nvSpPr>
          <p:cNvPr id="114" name="Nascetur vestibulum lectus ullamcorper dui."/>
          <p:cNvSpPr txBox="1">
            <a:spLocks noGrp="1"/>
          </p:cNvSpPr>
          <p:nvPr>
            <p:ph type="body" sz="quarter" idx="25"/>
          </p:nvPr>
        </p:nvSpPr>
        <p:spPr>
          <a:xfrm>
            <a:off x="2515551" y="5032414"/>
            <a:ext cx="1073366" cy="425373"/>
          </a:xfrm>
          <a:prstGeom prst="rect">
            <a:avLst/>
          </a:prstGeom>
        </p:spPr>
        <p:txBody>
          <a:bodyPr anchor="ctr">
            <a:spAutoFit/>
          </a:bodyPr>
          <a:lstStyle>
            <a:lvl1pPr algn="ctr" defTabSz="1219169">
              <a:defRPr sz="800">
                <a:solidFill>
                  <a:srgbClr val="E38A3C"/>
                </a:solidFill>
                <a:latin typeface="Helvetica"/>
                <a:ea typeface="Helvetica"/>
                <a:cs typeface="Helvetica"/>
                <a:sym typeface="Helvetica"/>
              </a:defRPr>
            </a:lvl1pPr>
          </a:lstStyle>
          <a:p>
            <a:r>
              <a:t>Nascetur vestibulum lectus ullamcorper dui.</a:t>
            </a:r>
          </a:p>
        </p:txBody>
      </p:sp>
      <p:sp>
        <p:nvSpPr>
          <p:cNvPr id="115" name="Presentation Title"/>
          <p:cNvSpPr txBox="1">
            <a:spLocks noGrp="1"/>
          </p:cNvSpPr>
          <p:nvPr>
            <p:ph type="body" sz="quarter" idx="26"/>
          </p:nvPr>
        </p:nvSpPr>
        <p:spPr>
          <a:xfrm>
            <a:off x="2043023" y="0"/>
            <a:ext cx="3496706" cy="2006600"/>
          </a:xfrm>
          <a:prstGeom prst="rect">
            <a:avLst/>
          </a:prstGeom>
        </p:spPr>
        <p:txBody>
          <a:bodyPr anchor="b">
            <a:noAutofit/>
          </a:bodyPr>
          <a:lstStyle>
            <a:lvl1pPr defTabSz="1219169">
              <a:lnSpc>
                <a:spcPct val="110000"/>
              </a:lnSpc>
              <a:defRPr sz="1600" spc="-32">
                <a:latin typeface="+mn-lt"/>
                <a:ea typeface="+mn-ea"/>
                <a:cs typeface="+mn-cs"/>
                <a:sym typeface="Montserrat Bold"/>
              </a:defRPr>
            </a:lvl1pPr>
          </a:lstStyle>
          <a:p>
            <a:r>
              <a:t>Presentation Title</a:t>
            </a:r>
          </a:p>
        </p:txBody>
      </p:sp>
      <p:sp>
        <p:nvSpPr>
          <p:cNvPr id="116" name="Lectus elit a consequat tincidunt mi hendrerit volutpat diam vestibulum a dictum egestas imperdiet lectus erat blandit porttitor mi est nascetur enim a id.Suspendisse interdum a nibh a arcu ullamcorper molestie blandit."/>
          <p:cNvSpPr txBox="1">
            <a:spLocks noGrp="1"/>
          </p:cNvSpPr>
          <p:nvPr>
            <p:ph type="body" sz="quarter" idx="27"/>
          </p:nvPr>
        </p:nvSpPr>
        <p:spPr>
          <a:xfrm>
            <a:off x="2057769" y="2290844"/>
            <a:ext cx="3467215" cy="664211"/>
          </a:xfrm>
          <a:prstGeom prst="rect">
            <a:avLst/>
          </a:prstGeom>
        </p:spPr>
        <p:txBody>
          <a:bodyPr>
            <a:spAutoFit/>
          </a:bodyPr>
          <a:lstStyle>
            <a:lvl1pPr defTabSz="1219169">
              <a:lnSpc>
                <a:spcPct val="120000"/>
              </a:lnSpc>
              <a:spcBef>
                <a:spcPts val="800"/>
              </a:spcBef>
              <a:defRPr sz="800"/>
            </a:lvl1pPr>
          </a:lstStyle>
          <a:p>
            <a:r>
              <a:t>Lectus elit a consequat tincidunt mi hendrerit volutpat diam vestibulum a dictum egestas imperdiet lectus erat blandit porttitor mi est nascetur enim a id.Suspendisse interdum a nibh a arcu ullamcorper molestie blandit.</a:t>
            </a:r>
          </a:p>
        </p:txBody>
      </p:sp>
      <p:sp>
        <p:nvSpPr>
          <p:cNvPr id="117" name="Afbeelding"/>
          <p:cNvSpPr>
            <a:spLocks noGrp="1"/>
          </p:cNvSpPr>
          <p:nvPr>
            <p:ph type="pic" sz="quarter" idx="28"/>
          </p:nvPr>
        </p:nvSpPr>
        <p:spPr>
          <a:xfrm>
            <a:off x="2930172" y="4642725"/>
            <a:ext cx="244123" cy="171818"/>
          </a:xfrm>
          <a:prstGeom prst="rect">
            <a:avLst/>
          </a:prstGeom>
        </p:spPr>
        <p:txBody>
          <a:bodyPr lIns="91439" tIns="45719" rIns="91439" bIns="45719">
            <a:noAutofit/>
          </a:bodyPr>
          <a:lstStyle/>
          <a:p>
            <a:endParaRPr/>
          </a:p>
        </p:txBody>
      </p:sp>
      <p:sp>
        <p:nvSpPr>
          <p:cNvPr id="118" name="Afbeelding"/>
          <p:cNvSpPr>
            <a:spLocks noGrp="1"/>
          </p:cNvSpPr>
          <p:nvPr>
            <p:ph type="pic" sz="quarter" idx="29"/>
          </p:nvPr>
        </p:nvSpPr>
        <p:spPr>
          <a:xfrm>
            <a:off x="6891712" y="5554114"/>
            <a:ext cx="381311" cy="381038"/>
          </a:xfrm>
          <a:prstGeom prst="rect">
            <a:avLst/>
          </a:prstGeom>
        </p:spPr>
        <p:txBody>
          <a:bodyPr lIns="91439" tIns="45719" rIns="91439" bIns="45719">
            <a:noAutofit/>
          </a:bodyPr>
          <a:lstStyle/>
          <a:p>
            <a:endParaRPr/>
          </a:p>
        </p:txBody>
      </p:sp>
      <p:pic>
        <p:nvPicPr>
          <p:cNvPr id="119" name="Afbeelding" descr="Afbeelding"/>
          <p:cNvPicPr>
            <a:picLocks noChangeAspect="1"/>
          </p:cNvPicPr>
          <p:nvPr/>
        </p:nvPicPr>
        <p:blipFill>
          <a:blip r:embed="rId4"/>
          <a:stretch>
            <a:fillRect/>
          </a:stretch>
        </p:blipFill>
        <p:spPr>
          <a:xfrm>
            <a:off x="183713" y="2108015"/>
            <a:ext cx="204814" cy="195105"/>
          </a:xfrm>
          <a:prstGeom prst="rect">
            <a:avLst/>
          </a:prstGeom>
          <a:ln w="12700">
            <a:miter lim="400000"/>
          </a:ln>
        </p:spPr>
      </p:pic>
      <p:pic>
        <p:nvPicPr>
          <p:cNvPr id="120" name="B2C-B2B-WSP-BP-SP_bg.png" descr="B2C-B2B-WSP-BP-SP_bg.png"/>
          <p:cNvPicPr>
            <a:picLocks noChangeAspect="1"/>
          </p:cNvPicPr>
          <p:nvPr/>
        </p:nvPicPr>
        <p:blipFill>
          <a:blip r:embed="rId5"/>
          <a:stretch>
            <a:fillRect/>
          </a:stretch>
        </p:blipFill>
        <p:spPr>
          <a:xfrm>
            <a:off x="540763" y="6455138"/>
            <a:ext cx="284261" cy="284261"/>
          </a:xfrm>
          <a:prstGeom prst="rect">
            <a:avLst/>
          </a:prstGeom>
          <a:ln w="12700">
            <a:miter lim="400000"/>
          </a:ln>
        </p:spPr>
      </p:pic>
      <p:sp>
        <p:nvSpPr>
          <p:cNvPr id="121"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269306590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541CE3-6110-B74A-7106-CD64B4F515C5}"/>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1E2A6B60-6CF5-E059-030F-A186AEF50C9E}"/>
              </a:ext>
            </a:extLst>
          </p:cNvPr>
          <p:cNvSpPr>
            <a:spLocks noGrp="1"/>
          </p:cNvSpPr>
          <p:nvPr>
            <p:ph idx="1"/>
          </p:nvPr>
        </p:nvSpPr>
        <p:spPr/>
        <p:txBody>
          <a:bodyPr/>
          <a:lstStyle>
            <a:lvl2pPr marL="685800" indent="-228600">
              <a:buFontTx/>
              <a:buBlip>
                <a:blip r:embed="rId2"/>
              </a:buBlip>
              <a:defRPr/>
            </a:lvl2pPr>
            <a:lvl3pPr marL="1371600" indent="-457200">
              <a:buFont typeface="+mj-lt"/>
              <a:buAutoNum type="arabicPeriod"/>
              <a:defRPr/>
            </a:lvl3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A9F46690-9CE1-C54A-10EE-ADE0422600BC}"/>
              </a:ext>
            </a:extLst>
          </p:cNvPr>
          <p:cNvSpPr>
            <a:spLocks noGrp="1"/>
          </p:cNvSpPr>
          <p:nvPr>
            <p:ph type="dt" sz="half" idx="10"/>
          </p:nvPr>
        </p:nvSpPr>
        <p:spPr/>
        <p:txBody>
          <a:bodyPr/>
          <a:lstStyle/>
          <a:p>
            <a:fld id="{E00A1354-27D5-604E-9691-DC9ED2EF02AD}" type="datetimeFigureOut">
              <a:rPr lang="nl-BE" smtClean="0"/>
              <a:t>18/03/2024</a:t>
            </a:fld>
            <a:endParaRPr lang="nl-BE"/>
          </a:p>
        </p:txBody>
      </p:sp>
      <p:sp>
        <p:nvSpPr>
          <p:cNvPr id="5" name="Tijdelijke aanduiding voor voettekst 4">
            <a:extLst>
              <a:ext uri="{FF2B5EF4-FFF2-40B4-BE49-F238E27FC236}">
                <a16:creationId xmlns:a16="http://schemas.microsoft.com/office/drawing/2014/main" id="{196BB492-3649-B77C-B228-CAA4CAD7E11F}"/>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A97B9801-E9BB-F3AB-7A01-FC45EAC1D160}"/>
              </a:ext>
            </a:extLst>
          </p:cNvPr>
          <p:cNvSpPr>
            <a:spLocks noGrp="1"/>
          </p:cNvSpPr>
          <p:nvPr>
            <p:ph type="sldNum" sz="quarter" idx="12"/>
          </p:nvPr>
        </p:nvSpPr>
        <p:spPr/>
        <p:txBody>
          <a:bodyPr/>
          <a:lstStyle/>
          <a:p>
            <a:fld id="{D8458D80-8D5B-D142-A06D-08FA58F5CE30}" type="slidenum">
              <a:rPr lang="nl-BE" smtClean="0"/>
              <a:t>‹nr.›</a:t>
            </a:fld>
            <a:endParaRPr lang="nl-BE"/>
          </a:p>
        </p:txBody>
      </p:sp>
    </p:spTree>
    <p:extLst>
      <p:ext uri="{BB962C8B-B14F-4D97-AF65-F5344CB8AC3E}">
        <p14:creationId xmlns:p14="http://schemas.microsoft.com/office/powerpoint/2010/main" val="27448837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548EAB-121F-9046-1517-9C4964C47263}"/>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nl-BE"/>
          </a:p>
        </p:txBody>
      </p:sp>
      <p:sp>
        <p:nvSpPr>
          <p:cNvPr id="3" name="Ondertitel 2">
            <a:extLst>
              <a:ext uri="{FF2B5EF4-FFF2-40B4-BE49-F238E27FC236}">
                <a16:creationId xmlns:a16="http://schemas.microsoft.com/office/drawing/2014/main" id="{0B31EC32-671A-8792-DB8A-336BDB9AEA3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sp>
        <p:nvSpPr>
          <p:cNvPr id="4" name="Tijdelijke aanduiding voor datum 3">
            <a:extLst>
              <a:ext uri="{FF2B5EF4-FFF2-40B4-BE49-F238E27FC236}">
                <a16:creationId xmlns:a16="http://schemas.microsoft.com/office/drawing/2014/main" id="{5F5E9F81-25B7-1845-824F-A9999C422683}"/>
              </a:ext>
            </a:extLst>
          </p:cNvPr>
          <p:cNvSpPr>
            <a:spLocks noGrp="1"/>
          </p:cNvSpPr>
          <p:nvPr>
            <p:ph type="dt" sz="half" idx="10"/>
          </p:nvPr>
        </p:nvSpPr>
        <p:spPr/>
        <p:txBody>
          <a:bodyPr/>
          <a:lstStyle/>
          <a:p>
            <a:fld id="{E00A1354-27D5-604E-9691-DC9ED2EF02AD}" type="datetimeFigureOut">
              <a:rPr lang="nl-BE" smtClean="0"/>
              <a:t>18/03/2024</a:t>
            </a:fld>
            <a:endParaRPr lang="nl-BE"/>
          </a:p>
        </p:txBody>
      </p:sp>
      <p:sp>
        <p:nvSpPr>
          <p:cNvPr id="5" name="Tijdelijke aanduiding voor voettekst 4">
            <a:extLst>
              <a:ext uri="{FF2B5EF4-FFF2-40B4-BE49-F238E27FC236}">
                <a16:creationId xmlns:a16="http://schemas.microsoft.com/office/drawing/2014/main" id="{8E952F31-24B4-D358-A65C-F0F2625153ED}"/>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32BAC3F8-B13C-2367-15C2-1B65DBF8BEEA}"/>
              </a:ext>
            </a:extLst>
          </p:cNvPr>
          <p:cNvSpPr>
            <a:spLocks noGrp="1"/>
          </p:cNvSpPr>
          <p:nvPr>
            <p:ph type="sldNum" sz="quarter" idx="12"/>
          </p:nvPr>
        </p:nvSpPr>
        <p:spPr/>
        <p:txBody>
          <a:bodyPr/>
          <a:lstStyle/>
          <a:p>
            <a:fld id="{D8458D80-8D5B-D142-A06D-08FA58F5CE30}" type="slidenum">
              <a:rPr lang="nl-BE" smtClean="0"/>
              <a:t>‹nr.›</a:t>
            </a:fld>
            <a:endParaRPr lang="nl-BE"/>
          </a:p>
        </p:txBody>
      </p:sp>
    </p:spTree>
    <p:extLst>
      <p:ext uri="{BB962C8B-B14F-4D97-AF65-F5344CB8AC3E}">
        <p14:creationId xmlns:p14="http://schemas.microsoft.com/office/powerpoint/2010/main" val="29613194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541CE3-6110-B74A-7106-CD64B4F515C5}"/>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1E2A6B60-6CF5-E059-030F-A186AEF50C9E}"/>
              </a:ext>
            </a:extLst>
          </p:cNvPr>
          <p:cNvSpPr>
            <a:spLocks noGrp="1"/>
          </p:cNvSpPr>
          <p:nvPr>
            <p:ph idx="1"/>
          </p:nvPr>
        </p:nvSpPr>
        <p:spPr/>
        <p:txBody>
          <a:bodyPr/>
          <a:lstStyle>
            <a:lvl2pPr marL="685800" indent="-228600">
              <a:buFontTx/>
              <a:buBlip>
                <a:blip r:embed="rId2"/>
              </a:buBlip>
              <a:defRPr/>
            </a:lvl2pPr>
            <a:lvl3pPr marL="1371600" indent="-457200">
              <a:buFont typeface="+mj-lt"/>
              <a:buAutoNum type="arabicPeriod"/>
              <a:defRPr/>
            </a:lvl3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A9F46690-9CE1-C54A-10EE-ADE0422600BC}"/>
              </a:ext>
            </a:extLst>
          </p:cNvPr>
          <p:cNvSpPr>
            <a:spLocks noGrp="1"/>
          </p:cNvSpPr>
          <p:nvPr>
            <p:ph type="dt" sz="half" idx="10"/>
          </p:nvPr>
        </p:nvSpPr>
        <p:spPr/>
        <p:txBody>
          <a:bodyPr/>
          <a:lstStyle/>
          <a:p>
            <a:fld id="{E00A1354-27D5-604E-9691-DC9ED2EF02AD}" type="datetimeFigureOut">
              <a:rPr lang="nl-BE" smtClean="0"/>
              <a:t>18/03/2024</a:t>
            </a:fld>
            <a:endParaRPr lang="nl-BE"/>
          </a:p>
        </p:txBody>
      </p:sp>
      <p:sp>
        <p:nvSpPr>
          <p:cNvPr id="5" name="Tijdelijke aanduiding voor voettekst 4">
            <a:extLst>
              <a:ext uri="{FF2B5EF4-FFF2-40B4-BE49-F238E27FC236}">
                <a16:creationId xmlns:a16="http://schemas.microsoft.com/office/drawing/2014/main" id="{196BB492-3649-B77C-B228-CAA4CAD7E11F}"/>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A97B9801-E9BB-F3AB-7A01-FC45EAC1D160}"/>
              </a:ext>
            </a:extLst>
          </p:cNvPr>
          <p:cNvSpPr>
            <a:spLocks noGrp="1"/>
          </p:cNvSpPr>
          <p:nvPr>
            <p:ph type="sldNum" sz="quarter" idx="12"/>
          </p:nvPr>
        </p:nvSpPr>
        <p:spPr/>
        <p:txBody>
          <a:bodyPr/>
          <a:lstStyle/>
          <a:p>
            <a:fld id="{D8458D80-8D5B-D142-A06D-08FA58F5CE30}" type="slidenum">
              <a:rPr lang="nl-BE" smtClean="0"/>
              <a:t>‹nr.›</a:t>
            </a:fld>
            <a:endParaRPr lang="nl-BE"/>
          </a:p>
        </p:txBody>
      </p:sp>
    </p:spTree>
    <p:extLst>
      <p:ext uri="{BB962C8B-B14F-4D97-AF65-F5344CB8AC3E}">
        <p14:creationId xmlns:p14="http://schemas.microsoft.com/office/powerpoint/2010/main" val="40392322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777B7D-4A5E-F54D-BA4C-74970FF81247}"/>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52794A33-A896-387D-AA45-88D080CB2B7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CA86B566-D789-3D7B-6407-960CC7BF0337}"/>
              </a:ext>
            </a:extLst>
          </p:cNvPr>
          <p:cNvSpPr>
            <a:spLocks noGrp="1"/>
          </p:cNvSpPr>
          <p:nvPr>
            <p:ph type="dt" sz="half" idx="10"/>
          </p:nvPr>
        </p:nvSpPr>
        <p:spPr/>
        <p:txBody>
          <a:bodyPr/>
          <a:lstStyle/>
          <a:p>
            <a:fld id="{E00A1354-27D5-604E-9691-DC9ED2EF02AD}" type="datetimeFigureOut">
              <a:rPr lang="nl-BE" smtClean="0"/>
              <a:t>18/03/2024</a:t>
            </a:fld>
            <a:endParaRPr lang="nl-BE"/>
          </a:p>
        </p:txBody>
      </p:sp>
      <p:sp>
        <p:nvSpPr>
          <p:cNvPr id="5" name="Tijdelijke aanduiding voor voettekst 4">
            <a:extLst>
              <a:ext uri="{FF2B5EF4-FFF2-40B4-BE49-F238E27FC236}">
                <a16:creationId xmlns:a16="http://schemas.microsoft.com/office/drawing/2014/main" id="{09FFE8EB-113B-75C5-8008-E8C1E6BDC4B4}"/>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2261BC8F-F1A7-5E95-A284-A530AFD7AD23}"/>
              </a:ext>
            </a:extLst>
          </p:cNvPr>
          <p:cNvSpPr>
            <a:spLocks noGrp="1"/>
          </p:cNvSpPr>
          <p:nvPr>
            <p:ph type="sldNum" sz="quarter" idx="12"/>
          </p:nvPr>
        </p:nvSpPr>
        <p:spPr/>
        <p:txBody>
          <a:bodyPr/>
          <a:lstStyle/>
          <a:p>
            <a:fld id="{D8458D80-8D5B-D142-A06D-08FA58F5CE30}" type="slidenum">
              <a:rPr lang="nl-BE" smtClean="0"/>
              <a:t>‹nr.›</a:t>
            </a:fld>
            <a:endParaRPr lang="nl-BE"/>
          </a:p>
        </p:txBody>
      </p:sp>
    </p:spTree>
    <p:extLst>
      <p:ext uri="{BB962C8B-B14F-4D97-AF65-F5344CB8AC3E}">
        <p14:creationId xmlns:p14="http://schemas.microsoft.com/office/powerpoint/2010/main" val="27279049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B7E92B-AA5B-D970-A49A-FB001A126E5E}"/>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70BF58CA-C967-2E91-865B-B0C99546EFD5}"/>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a:extLst>
              <a:ext uri="{FF2B5EF4-FFF2-40B4-BE49-F238E27FC236}">
                <a16:creationId xmlns:a16="http://schemas.microsoft.com/office/drawing/2014/main" id="{29ABCE61-83B6-2B79-EA40-53AF0938712B}"/>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a:extLst>
              <a:ext uri="{FF2B5EF4-FFF2-40B4-BE49-F238E27FC236}">
                <a16:creationId xmlns:a16="http://schemas.microsoft.com/office/drawing/2014/main" id="{178194E0-7B55-1587-813D-59636FBD8B7F}"/>
              </a:ext>
            </a:extLst>
          </p:cNvPr>
          <p:cNvSpPr>
            <a:spLocks noGrp="1"/>
          </p:cNvSpPr>
          <p:nvPr>
            <p:ph type="dt" sz="half" idx="10"/>
          </p:nvPr>
        </p:nvSpPr>
        <p:spPr/>
        <p:txBody>
          <a:bodyPr/>
          <a:lstStyle/>
          <a:p>
            <a:fld id="{E00A1354-27D5-604E-9691-DC9ED2EF02AD}" type="datetimeFigureOut">
              <a:rPr lang="nl-BE" smtClean="0"/>
              <a:t>18/03/2024</a:t>
            </a:fld>
            <a:endParaRPr lang="nl-BE"/>
          </a:p>
        </p:txBody>
      </p:sp>
      <p:sp>
        <p:nvSpPr>
          <p:cNvPr id="6" name="Tijdelijke aanduiding voor voettekst 5">
            <a:extLst>
              <a:ext uri="{FF2B5EF4-FFF2-40B4-BE49-F238E27FC236}">
                <a16:creationId xmlns:a16="http://schemas.microsoft.com/office/drawing/2014/main" id="{E0F46648-8F6E-8BA7-97A0-4D21E92DA9C0}"/>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D7607EE8-343D-A7C0-D5EA-ED10586E2203}"/>
              </a:ext>
            </a:extLst>
          </p:cNvPr>
          <p:cNvSpPr>
            <a:spLocks noGrp="1"/>
          </p:cNvSpPr>
          <p:nvPr>
            <p:ph type="sldNum" sz="quarter" idx="12"/>
          </p:nvPr>
        </p:nvSpPr>
        <p:spPr/>
        <p:txBody>
          <a:bodyPr/>
          <a:lstStyle/>
          <a:p>
            <a:fld id="{D8458D80-8D5B-D142-A06D-08FA58F5CE30}" type="slidenum">
              <a:rPr lang="nl-BE" smtClean="0"/>
              <a:t>‹nr.›</a:t>
            </a:fld>
            <a:endParaRPr lang="nl-BE"/>
          </a:p>
        </p:txBody>
      </p:sp>
    </p:spTree>
    <p:extLst>
      <p:ext uri="{BB962C8B-B14F-4D97-AF65-F5344CB8AC3E}">
        <p14:creationId xmlns:p14="http://schemas.microsoft.com/office/powerpoint/2010/main" val="42729123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B7E92B-AA5B-D970-A49A-FB001A126E5E}"/>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70BF58CA-C967-2E91-865B-B0C99546EFD5}"/>
              </a:ext>
            </a:extLst>
          </p:cNvPr>
          <p:cNvSpPr>
            <a:spLocks noGrp="1"/>
          </p:cNvSpPr>
          <p:nvPr>
            <p:ph sz="half" idx="1"/>
          </p:nvPr>
        </p:nvSpPr>
        <p:spPr>
          <a:xfrm>
            <a:off x="838199" y="1825625"/>
            <a:ext cx="3294413" cy="4351338"/>
          </a:xfrm>
        </p:spPr>
        <p:txBody>
          <a:bodyPr/>
          <a:lstStyle>
            <a:lvl2pPr marL="685800" indent="-228600">
              <a:buFontTx/>
              <a:buBlip>
                <a:blip r:embed="rId2"/>
              </a:buBlip>
              <a:defRPr/>
            </a:lvl2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a:extLst>
              <a:ext uri="{FF2B5EF4-FFF2-40B4-BE49-F238E27FC236}">
                <a16:creationId xmlns:a16="http://schemas.microsoft.com/office/drawing/2014/main" id="{178194E0-7B55-1587-813D-59636FBD8B7F}"/>
              </a:ext>
            </a:extLst>
          </p:cNvPr>
          <p:cNvSpPr>
            <a:spLocks noGrp="1"/>
          </p:cNvSpPr>
          <p:nvPr>
            <p:ph type="dt" sz="half" idx="10"/>
          </p:nvPr>
        </p:nvSpPr>
        <p:spPr/>
        <p:txBody>
          <a:bodyPr/>
          <a:lstStyle/>
          <a:p>
            <a:fld id="{E00A1354-27D5-604E-9691-DC9ED2EF02AD}" type="datetimeFigureOut">
              <a:rPr lang="nl-BE" smtClean="0"/>
              <a:t>18/03/2024</a:t>
            </a:fld>
            <a:endParaRPr lang="nl-BE"/>
          </a:p>
        </p:txBody>
      </p:sp>
      <p:sp>
        <p:nvSpPr>
          <p:cNvPr id="6" name="Tijdelijke aanduiding voor voettekst 5">
            <a:extLst>
              <a:ext uri="{FF2B5EF4-FFF2-40B4-BE49-F238E27FC236}">
                <a16:creationId xmlns:a16="http://schemas.microsoft.com/office/drawing/2014/main" id="{E0F46648-8F6E-8BA7-97A0-4D21E92DA9C0}"/>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D7607EE8-343D-A7C0-D5EA-ED10586E2203}"/>
              </a:ext>
            </a:extLst>
          </p:cNvPr>
          <p:cNvSpPr>
            <a:spLocks noGrp="1"/>
          </p:cNvSpPr>
          <p:nvPr>
            <p:ph type="sldNum" sz="quarter" idx="12"/>
          </p:nvPr>
        </p:nvSpPr>
        <p:spPr/>
        <p:txBody>
          <a:bodyPr/>
          <a:lstStyle/>
          <a:p>
            <a:fld id="{D8458D80-8D5B-D142-A06D-08FA58F5CE30}" type="slidenum">
              <a:rPr lang="nl-BE" smtClean="0"/>
              <a:t>‹nr.›</a:t>
            </a:fld>
            <a:endParaRPr lang="nl-BE"/>
          </a:p>
        </p:txBody>
      </p:sp>
      <p:sp>
        <p:nvSpPr>
          <p:cNvPr id="9" name="Tijdelijke aanduiding voor inhoud 2">
            <a:extLst>
              <a:ext uri="{FF2B5EF4-FFF2-40B4-BE49-F238E27FC236}">
                <a16:creationId xmlns:a16="http://schemas.microsoft.com/office/drawing/2014/main" id="{B41E69FD-9514-6385-1B18-E73B14F57873}"/>
              </a:ext>
            </a:extLst>
          </p:cNvPr>
          <p:cNvSpPr>
            <a:spLocks noGrp="1"/>
          </p:cNvSpPr>
          <p:nvPr>
            <p:ph sz="half" idx="14"/>
          </p:nvPr>
        </p:nvSpPr>
        <p:spPr>
          <a:xfrm>
            <a:off x="4448794" y="1825625"/>
            <a:ext cx="3294413" cy="4351338"/>
          </a:xfrm>
        </p:spPr>
        <p:txBody>
          <a:bodyPr/>
          <a:lstStyle>
            <a:lvl2pPr marL="685800" indent="-228600">
              <a:buFontTx/>
              <a:buBlip>
                <a:blip r:embed="rId2"/>
              </a:buBlip>
              <a:defRPr/>
            </a:lvl2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0" name="Tijdelijke aanduiding voor inhoud 2">
            <a:extLst>
              <a:ext uri="{FF2B5EF4-FFF2-40B4-BE49-F238E27FC236}">
                <a16:creationId xmlns:a16="http://schemas.microsoft.com/office/drawing/2014/main" id="{A6B5D54D-92A7-62E5-8A9C-165DBE95C3B0}"/>
              </a:ext>
            </a:extLst>
          </p:cNvPr>
          <p:cNvSpPr>
            <a:spLocks noGrp="1"/>
          </p:cNvSpPr>
          <p:nvPr>
            <p:ph sz="half" idx="15"/>
          </p:nvPr>
        </p:nvSpPr>
        <p:spPr>
          <a:xfrm>
            <a:off x="8059390" y="1825625"/>
            <a:ext cx="3294413" cy="4351338"/>
          </a:xfrm>
        </p:spPr>
        <p:txBody>
          <a:bodyPr/>
          <a:lstStyle>
            <a:lvl2pPr marL="685800" indent="-228600">
              <a:buFontTx/>
              <a:buBlip>
                <a:blip r:embed="rId2"/>
              </a:buBlip>
              <a:defRPr/>
            </a:lvl2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42145566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Aangepaste indel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96DD21-0D49-8197-144C-C10EDF81B1FA}"/>
              </a:ext>
            </a:extLst>
          </p:cNvPr>
          <p:cNvSpPr>
            <a:spLocks noGrp="1"/>
          </p:cNvSpPr>
          <p:nvPr>
            <p:ph type="title"/>
          </p:nvPr>
        </p:nvSpPr>
        <p:spPr/>
        <p:txBody>
          <a:bodyPr/>
          <a:lstStyle/>
          <a:p>
            <a:r>
              <a:rPr lang="nl-NL"/>
              <a:t>Klik om stijl te bewerken</a:t>
            </a:r>
            <a:endParaRPr lang="nl-BE"/>
          </a:p>
        </p:txBody>
      </p:sp>
      <p:sp>
        <p:nvSpPr>
          <p:cNvPr id="3" name="Tijdelijke aanduiding voor datum 2">
            <a:extLst>
              <a:ext uri="{FF2B5EF4-FFF2-40B4-BE49-F238E27FC236}">
                <a16:creationId xmlns:a16="http://schemas.microsoft.com/office/drawing/2014/main" id="{9A24E745-2A10-EFF4-6267-DA538B135A5F}"/>
              </a:ext>
            </a:extLst>
          </p:cNvPr>
          <p:cNvSpPr>
            <a:spLocks noGrp="1"/>
          </p:cNvSpPr>
          <p:nvPr>
            <p:ph type="dt" sz="half" idx="10"/>
          </p:nvPr>
        </p:nvSpPr>
        <p:spPr/>
        <p:txBody>
          <a:bodyPr/>
          <a:lstStyle/>
          <a:p>
            <a:fld id="{E00A1354-27D5-604E-9691-DC9ED2EF02AD}" type="datetimeFigureOut">
              <a:rPr lang="nl-BE" smtClean="0"/>
              <a:t>18/03/2024</a:t>
            </a:fld>
            <a:endParaRPr lang="nl-BE"/>
          </a:p>
        </p:txBody>
      </p:sp>
      <p:sp>
        <p:nvSpPr>
          <p:cNvPr id="4" name="Tijdelijke aanduiding voor voettekst 3">
            <a:extLst>
              <a:ext uri="{FF2B5EF4-FFF2-40B4-BE49-F238E27FC236}">
                <a16:creationId xmlns:a16="http://schemas.microsoft.com/office/drawing/2014/main" id="{080D8729-A653-34A5-F646-CAE6E872DD3F}"/>
              </a:ext>
            </a:extLst>
          </p:cNvPr>
          <p:cNvSpPr>
            <a:spLocks noGrp="1"/>
          </p:cNvSpPr>
          <p:nvPr>
            <p:ph type="ftr" sz="quarter" idx="11"/>
          </p:nvPr>
        </p:nvSpPr>
        <p:spPr/>
        <p:txBody>
          <a:bodyPr/>
          <a:lstStyle/>
          <a:p>
            <a:endParaRPr lang="nl-BE"/>
          </a:p>
        </p:txBody>
      </p:sp>
      <p:sp>
        <p:nvSpPr>
          <p:cNvPr id="5" name="Tijdelijke aanduiding voor dianummer 4">
            <a:extLst>
              <a:ext uri="{FF2B5EF4-FFF2-40B4-BE49-F238E27FC236}">
                <a16:creationId xmlns:a16="http://schemas.microsoft.com/office/drawing/2014/main" id="{EDB77AB7-7E08-62D6-E7C9-9632E0F852D7}"/>
              </a:ext>
            </a:extLst>
          </p:cNvPr>
          <p:cNvSpPr>
            <a:spLocks noGrp="1"/>
          </p:cNvSpPr>
          <p:nvPr>
            <p:ph type="sldNum" sz="quarter" idx="12"/>
          </p:nvPr>
        </p:nvSpPr>
        <p:spPr/>
        <p:txBody>
          <a:bodyPr/>
          <a:lstStyle/>
          <a:p>
            <a:fld id="{D8458D80-8D5B-D142-A06D-08FA58F5CE30}" type="slidenum">
              <a:rPr lang="nl-BE" smtClean="0"/>
              <a:t>‹nr.›</a:t>
            </a:fld>
            <a:endParaRPr lang="nl-BE"/>
          </a:p>
        </p:txBody>
      </p:sp>
      <p:sp>
        <p:nvSpPr>
          <p:cNvPr id="7" name="Tijdelijke aanduiding voor tekst 6">
            <a:extLst>
              <a:ext uri="{FF2B5EF4-FFF2-40B4-BE49-F238E27FC236}">
                <a16:creationId xmlns:a16="http://schemas.microsoft.com/office/drawing/2014/main" id="{51AFBF6F-D14F-A7AA-27D7-3F0AC5FCC56D}"/>
              </a:ext>
            </a:extLst>
          </p:cNvPr>
          <p:cNvSpPr>
            <a:spLocks noGrp="1"/>
          </p:cNvSpPr>
          <p:nvPr>
            <p:ph type="body" sz="quarter" idx="13" hasCustomPrompt="1"/>
          </p:nvPr>
        </p:nvSpPr>
        <p:spPr>
          <a:xfrm>
            <a:off x="838200" y="2649350"/>
            <a:ext cx="2170112" cy="2231931"/>
          </a:xfrm>
        </p:spPr>
        <p:txBody>
          <a:bodyPr/>
          <a:lstStyle>
            <a:lvl1pPr algn="ctr">
              <a:defRPr b="1"/>
            </a:lvl1pPr>
            <a:lvl2pPr marL="685800" indent="-228600">
              <a:buFontTx/>
              <a:buBlip>
                <a:blip r:embed="rId2"/>
              </a:buBlip>
              <a:defRPr sz="2000"/>
            </a:lvl2pPr>
          </a:lstStyle>
          <a:p>
            <a:pPr lvl="0"/>
            <a:r>
              <a:rPr lang="nl-NL"/>
              <a:t>Titel</a:t>
            </a:r>
          </a:p>
          <a:p>
            <a:pPr lvl="1"/>
            <a:r>
              <a:rPr lang="nl-NL"/>
              <a:t>Tweede niveau</a:t>
            </a:r>
          </a:p>
        </p:txBody>
      </p:sp>
      <p:sp>
        <p:nvSpPr>
          <p:cNvPr id="10" name="Tijdelijke aanduiding voor tekst 6">
            <a:extLst>
              <a:ext uri="{FF2B5EF4-FFF2-40B4-BE49-F238E27FC236}">
                <a16:creationId xmlns:a16="http://schemas.microsoft.com/office/drawing/2014/main" id="{93302DC4-5117-7E58-B188-F40A1FC385BB}"/>
              </a:ext>
            </a:extLst>
          </p:cNvPr>
          <p:cNvSpPr>
            <a:spLocks noGrp="1"/>
          </p:cNvSpPr>
          <p:nvPr>
            <p:ph type="body" sz="quarter" idx="14" hasCustomPrompt="1"/>
          </p:nvPr>
        </p:nvSpPr>
        <p:spPr>
          <a:xfrm>
            <a:off x="3581400" y="2649351"/>
            <a:ext cx="2170112" cy="2231930"/>
          </a:xfrm>
        </p:spPr>
        <p:txBody>
          <a:bodyPr/>
          <a:lstStyle>
            <a:lvl1pPr algn="ctr">
              <a:defRPr b="1"/>
            </a:lvl1pPr>
            <a:lvl2pPr marL="685800" indent="-228600">
              <a:buFontTx/>
              <a:buBlip>
                <a:blip r:embed="rId2"/>
              </a:buBlip>
              <a:defRPr sz="2000"/>
            </a:lvl2pPr>
          </a:lstStyle>
          <a:p>
            <a:pPr lvl="0"/>
            <a:r>
              <a:rPr lang="nl-NL"/>
              <a:t>Titel</a:t>
            </a:r>
          </a:p>
          <a:p>
            <a:pPr lvl="1"/>
            <a:r>
              <a:rPr lang="nl-NL"/>
              <a:t>Tweede niveau</a:t>
            </a:r>
          </a:p>
        </p:txBody>
      </p:sp>
      <p:sp>
        <p:nvSpPr>
          <p:cNvPr id="11" name="Tijdelijke aanduiding voor tekst 6">
            <a:extLst>
              <a:ext uri="{FF2B5EF4-FFF2-40B4-BE49-F238E27FC236}">
                <a16:creationId xmlns:a16="http://schemas.microsoft.com/office/drawing/2014/main" id="{849802B4-BD17-C570-F267-05BE16281F68}"/>
              </a:ext>
            </a:extLst>
          </p:cNvPr>
          <p:cNvSpPr>
            <a:spLocks noGrp="1"/>
          </p:cNvSpPr>
          <p:nvPr>
            <p:ph type="body" sz="quarter" idx="15" hasCustomPrompt="1"/>
          </p:nvPr>
        </p:nvSpPr>
        <p:spPr>
          <a:xfrm>
            <a:off x="6440488" y="2649350"/>
            <a:ext cx="2170112" cy="2231929"/>
          </a:xfrm>
        </p:spPr>
        <p:txBody>
          <a:bodyPr/>
          <a:lstStyle>
            <a:lvl1pPr algn="ctr">
              <a:defRPr b="1"/>
            </a:lvl1pPr>
            <a:lvl2pPr marL="685800" indent="-228600">
              <a:buFontTx/>
              <a:buBlip>
                <a:blip r:embed="rId2"/>
              </a:buBlip>
              <a:defRPr sz="2000"/>
            </a:lvl2pPr>
          </a:lstStyle>
          <a:p>
            <a:pPr lvl="0"/>
            <a:r>
              <a:rPr lang="nl-NL"/>
              <a:t>Titel</a:t>
            </a:r>
          </a:p>
          <a:p>
            <a:pPr lvl="1"/>
            <a:r>
              <a:rPr lang="nl-NL"/>
              <a:t>Tweede niveau</a:t>
            </a:r>
          </a:p>
        </p:txBody>
      </p:sp>
      <p:sp>
        <p:nvSpPr>
          <p:cNvPr id="13" name="Tijdelijke aanduiding voor afbeelding 12">
            <a:extLst>
              <a:ext uri="{FF2B5EF4-FFF2-40B4-BE49-F238E27FC236}">
                <a16:creationId xmlns:a16="http://schemas.microsoft.com/office/drawing/2014/main" id="{530F838C-F5E1-CB2F-0097-5E271B3FF6C6}"/>
              </a:ext>
            </a:extLst>
          </p:cNvPr>
          <p:cNvSpPr>
            <a:spLocks noGrp="1"/>
          </p:cNvSpPr>
          <p:nvPr>
            <p:ph type="pic" sz="quarter" idx="16"/>
          </p:nvPr>
        </p:nvSpPr>
        <p:spPr>
          <a:xfrm>
            <a:off x="838200" y="1828800"/>
            <a:ext cx="2170113" cy="685800"/>
          </a:xfrm>
        </p:spPr>
        <p:txBody>
          <a:bodyPr>
            <a:normAutofit/>
          </a:bodyPr>
          <a:lstStyle>
            <a:lvl1pPr>
              <a:defRPr sz="1000"/>
            </a:lvl1pPr>
          </a:lstStyle>
          <a:p>
            <a:r>
              <a:rPr lang="nl-NL"/>
              <a:t>Klik op het pictogram als u een afbeelding wilt toevoegen</a:t>
            </a:r>
            <a:endParaRPr lang="nl-BE"/>
          </a:p>
        </p:txBody>
      </p:sp>
      <p:sp>
        <p:nvSpPr>
          <p:cNvPr id="14" name="Tijdelijke aanduiding voor afbeelding 12">
            <a:extLst>
              <a:ext uri="{FF2B5EF4-FFF2-40B4-BE49-F238E27FC236}">
                <a16:creationId xmlns:a16="http://schemas.microsoft.com/office/drawing/2014/main" id="{EA108D45-F174-219C-5895-AF2849A0929D}"/>
              </a:ext>
            </a:extLst>
          </p:cNvPr>
          <p:cNvSpPr>
            <a:spLocks noGrp="1"/>
          </p:cNvSpPr>
          <p:nvPr>
            <p:ph type="pic" sz="quarter" idx="17"/>
          </p:nvPr>
        </p:nvSpPr>
        <p:spPr>
          <a:xfrm>
            <a:off x="6440488" y="1827119"/>
            <a:ext cx="2170113" cy="685800"/>
          </a:xfrm>
        </p:spPr>
        <p:txBody>
          <a:bodyPr>
            <a:normAutofit/>
          </a:bodyPr>
          <a:lstStyle>
            <a:lvl1pPr>
              <a:defRPr sz="1100"/>
            </a:lvl1pPr>
          </a:lstStyle>
          <a:p>
            <a:r>
              <a:rPr lang="nl-NL"/>
              <a:t>Klik op het pictogram als u een afbeelding wilt toevoegen</a:t>
            </a:r>
            <a:endParaRPr lang="nl-BE"/>
          </a:p>
        </p:txBody>
      </p:sp>
      <p:sp>
        <p:nvSpPr>
          <p:cNvPr id="15" name="Tijdelijke aanduiding voor afbeelding 12">
            <a:extLst>
              <a:ext uri="{FF2B5EF4-FFF2-40B4-BE49-F238E27FC236}">
                <a16:creationId xmlns:a16="http://schemas.microsoft.com/office/drawing/2014/main" id="{80D1CFF4-48D0-E984-7550-434DF6573000}"/>
              </a:ext>
            </a:extLst>
          </p:cNvPr>
          <p:cNvSpPr>
            <a:spLocks noGrp="1"/>
          </p:cNvSpPr>
          <p:nvPr>
            <p:ph type="pic" sz="quarter" idx="18"/>
          </p:nvPr>
        </p:nvSpPr>
        <p:spPr>
          <a:xfrm>
            <a:off x="3581399" y="1862977"/>
            <a:ext cx="2170113" cy="685800"/>
          </a:xfrm>
        </p:spPr>
        <p:txBody>
          <a:bodyPr>
            <a:normAutofit/>
          </a:bodyPr>
          <a:lstStyle>
            <a:lvl1pPr>
              <a:defRPr sz="1050"/>
            </a:lvl1pPr>
          </a:lstStyle>
          <a:p>
            <a:r>
              <a:rPr lang="nl-NL"/>
              <a:t>Klik op het pictogram als u een afbeelding wilt toevoegen</a:t>
            </a:r>
            <a:endParaRPr lang="nl-BE"/>
          </a:p>
        </p:txBody>
      </p:sp>
      <p:sp>
        <p:nvSpPr>
          <p:cNvPr id="6" name="Tijdelijke aanduiding voor afbeelding 12">
            <a:extLst>
              <a:ext uri="{FF2B5EF4-FFF2-40B4-BE49-F238E27FC236}">
                <a16:creationId xmlns:a16="http://schemas.microsoft.com/office/drawing/2014/main" id="{CCAC1DC0-845F-ECD5-810D-9C72256F83CD}"/>
              </a:ext>
            </a:extLst>
          </p:cNvPr>
          <p:cNvSpPr>
            <a:spLocks noGrp="1"/>
          </p:cNvSpPr>
          <p:nvPr>
            <p:ph type="pic" sz="quarter" idx="19"/>
          </p:nvPr>
        </p:nvSpPr>
        <p:spPr>
          <a:xfrm>
            <a:off x="9183687" y="1811991"/>
            <a:ext cx="2170113" cy="685800"/>
          </a:xfrm>
        </p:spPr>
        <p:txBody>
          <a:bodyPr>
            <a:normAutofit/>
          </a:bodyPr>
          <a:lstStyle>
            <a:lvl1pPr>
              <a:defRPr sz="1100"/>
            </a:lvl1pPr>
          </a:lstStyle>
          <a:p>
            <a:r>
              <a:rPr lang="nl-NL"/>
              <a:t>Klik op het pictogram als u een afbeelding wilt toevoegen</a:t>
            </a:r>
            <a:endParaRPr lang="nl-BE"/>
          </a:p>
        </p:txBody>
      </p:sp>
      <p:sp>
        <p:nvSpPr>
          <p:cNvPr id="8" name="Tijdelijke aanduiding voor tekst 6">
            <a:extLst>
              <a:ext uri="{FF2B5EF4-FFF2-40B4-BE49-F238E27FC236}">
                <a16:creationId xmlns:a16="http://schemas.microsoft.com/office/drawing/2014/main" id="{9C271130-A729-E208-FB94-A46266BBDAF5}"/>
              </a:ext>
            </a:extLst>
          </p:cNvPr>
          <p:cNvSpPr>
            <a:spLocks noGrp="1"/>
          </p:cNvSpPr>
          <p:nvPr>
            <p:ph type="body" sz="quarter" idx="20" hasCustomPrompt="1"/>
          </p:nvPr>
        </p:nvSpPr>
        <p:spPr>
          <a:xfrm>
            <a:off x="9183688" y="2649351"/>
            <a:ext cx="2170112" cy="2231928"/>
          </a:xfrm>
        </p:spPr>
        <p:txBody>
          <a:bodyPr/>
          <a:lstStyle>
            <a:lvl1pPr algn="ctr">
              <a:defRPr b="1"/>
            </a:lvl1pPr>
            <a:lvl2pPr marL="685800" indent="-228600">
              <a:buFontTx/>
              <a:buBlip>
                <a:blip r:embed="rId2"/>
              </a:buBlip>
              <a:defRPr sz="2000"/>
            </a:lvl2pPr>
          </a:lstStyle>
          <a:p>
            <a:pPr lvl="0"/>
            <a:r>
              <a:rPr lang="nl-NL"/>
              <a:t>Titel</a:t>
            </a:r>
          </a:p>
          <a:p>
            <a:pPr lvl="1"/>
            <a:r>
              <a:rPr lang="nl-NL"/>
              <a:t>Tweede niveau</a:t>
            </a:r>
          </a:p>
        </p:txBody>
      </p:sp>
    </p:spTree>
    <p:extLst>
      <p:ext uri="{BB962C8B-B14F-4D97-AF65-F5344CB8AC3E}">
        <p14:creationId xmlns:p14="http://schemas.microsoft.com/office/powerpoint/2010/main" val="6402138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22C5DD71-3F55-A5BF-B32C-7BDE5C65DF08}"/>
              </a:ext>
            </a:extLst>
          </p:cNvPr>
          <p:cNvSpPr>
            <a:spLocks noGrp="1"/>
          </p:cNvSpPr>
          <p:nvPr>
            <p:ph type="body" idx="1" hasCustomPrompt="1"/>
          </p:nvPr>
        </p:nvSpPr>
        <p:spPr>
          <a:xfrm>
            <a:off x="836612" y="857251"/>
            <a:ext cx="5157787" cy="823912"/>
          </a:xfrm>
        </p:spPr>
        <p:txBody>
          <a:bodyPr anchor="b">
            <a:normAutofit/>
          </a:bodyPr>
          <a:lstStyle>
            <a:lvl1pPr marL="0" indent="0">
              <a:buNone/>
              <a:defRPr sz="2800" b="1">
                <a:solidFill>
                  <a:srgbClr val="01EC9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stijl te bewerken</a:t>
            </a:r>
          </a:p>
        </p:txBody>
      </p:sp>
      <p:sp>
        <p:nvSpPr>
          <p:cNvPr id="4" name="Tijdelijke aanduiding voor inhoud 3">
            <a:extLst>
              <a:ext uri="{FF2B5EF4-FFF2-40B4-BE49-F238E27FC236}">
                <a16:creationId xmlns:a16="http://schemas.microsoft.com/office/drawing/2014/main" id="{32F28BCE-A583-FFE0-3C84-8C4939B52A44}"/>
              </a:ext>
            </a:extLst>
          </p:cNvPr>
          <p:cNvSpPr>
            <a:spLocks noGrp="1"/>
          </p:cNvSpPr>
          <p:nvPr>
            <p:ph sz="half" idx="2"/>
          </p:nvPr>
        </p:nvSpPr>
        <p:spPr>
          <a:xfrm>
            <a:off x="839788" y="1854592"/>
            <a:ext cx="5157787" cy="4335071"/>
          </a:xfrm>
        </p:spPr>
        <p:txBody>
          <a:bodyPr/>
          <a:lstStyle>
            <a:lvl1pPr>
              <a:defRPr sz="2000"/>
            </a:lvl1pPr>
            <a:lvl2pPr marL="685800" indent="-228600">
              <a:buFontTx/>
              <a:buBlip>
                <a:blip r:embed="rId2"/>
              </a:buBlip>
              <a:defRPr/>
            </a:lvl2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a:extLst>
              <a:ext uri="{FF2B5EF4-FFF2-40B4-BE49-F238E27FC236}">
                <a16:creationId xmlns:a16="http://schemas.microsoft.com/office/drawing/2014/main" id="{DBD6D261-B686-9899-1741-A7224832FD3C}"/>
              </a:ext>
            </a:extLst>
          </p:cNvPr>
          <p:cNvSpPr>
            <a:spLocks noGrp="1"/>
          </p:cNvSpPr>
          <p:nvPr>
            <p:ph type="body" sz="quarter" idx="3"/>
          </p:nvPr>
        </p:nvSpPr>
        <p:spPr>
          <a:xfrm>
            <a:off x="6180780" y="863993"/>
            <a:ext cx="5183188" cy="823912"/>
          </a:xfrm>
        </p:spPr>
        <p:txBody>
          <a:bodyPr anchor="b">
            <a:noAutofit/>
          </a:bodyPr>
          <a:lstStyle>
            <a:lvl1pPr marL="0" indent="0">
              <a:buNone/>
              <a:defRPr sz="2800" b="1">
                <a:solidFill>
                  <a:srgbClr val="01EC9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F72EF544-E108-75BB-7284-B99752E58245}"/>
              </a:ext>
            </a:extLst>
          </p:cNvPr>
          <p:cNvSpPr>
            <a:spLocks noGrp="1"/>
          </p:cNvSpPr>
          <p:nvPr>
            <p:ph sz="quarter" idx="4"/>
          </p:nvPr>
        </p:nvSpPr>
        <p:spPr>
          <a:xfrm>
            <a:off x="6172200" y="1854592"/>
            <a:ext cx="5183188" cy="4335071"/>
          </a:xfrm>
        </p:spPr>
        <p:txBody>
          <a:bodyPr/>
          <a:lstStyle>
            <a:lvl1pPr>
              <a:defRPr sz="2000"/>
            </a:lvl1pPr>
            <a:lvl2pPr marL="685800" indent="-228600">
              <a:buFontTx/>
              <a:buBlip>
                <a:blip r:embed="rId2"/>
              </a:buBlip>
              <a:defRPr/>
            </a:lvl2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a:extLst>
              <a:ext uri="{FF2B5EF4-FFF2-40B4-BE49-F238E27FC236}">
                <a16:creationId xmlns:a16="http://schemas.microsoft.com/office/drawing/2014/main" id="{9C97316E-6F8F-860A-FEBC-E89C83B766FE}"/>
              </a:ext>
            </a:extLst>
          </p:cNvPr>
          <p:cNvSpPr>
            <a:spLocks noGrp="1"/>
          </p:cNvSpPr>
          <p:nvPr>
            <p:ph type="dt" sz="half" idx="10"/>
          </p:nvPr>
        </p:nvSpPr>
        <p:spPr/>
        <p:txBody>
          <a:bodyPr/>
          <a:lstStyle/>
          <a:p>
            <a:fld id="{E00A1354-27D5-604E-9691-DC9ED2EF02AD}" type="datetimeFigureOut">
              <a:rPr lang="nl-BE" smtClean="0"/>
              <a:t>18/03/2024</a:t>
            </a:fld>
            <a:endParaRPr lang="nl-BE"/>
          </a:p>
        </p:txBody>
      </p:sp>
      <p:sp>
        <p:nvSpPr>
          <p:cNvPr id="8" name="Tijdelijke aanduiding voor voettekst 7">
            <a:extLst>
              <a:ext uri="{FF2B5EF4-FFF2-40B4-BE49-F238E27FC236}">
                <a16:creationId xmlns:a16="http://schemas.microsoft.com/office/drawing/2014/main" id="{74E31F1E-406E-1D0F-F3DA-2B5AEB620D23}"/>
              </a:ext>
            </a:extLst>
          </p:cNvPr>
          <p:cNvSpPr>
            <a:spLocks noGrp="1"/>
          </p:cNvSpPr>
          <p:nvPr>
            <p:ph type="ftr" sz="quarter" idx="11"/>
          </p:nvPr>
        </p:nvSpPr>
        <p:spPr/>
        <p:txBody>
          <a:bodyPr/>
          <a:lstStyle/>
          <a:p>
            <a:endParaRPr lang="nl-BE"/>
          </a:p>
        </p:txBody>
      </p:sp>
      <p:sp>
        <p:nvSpPr>
          <p:cNvPr id="9" name="Tijdelijke aanduiding voor dianummer 8">
            <a:extLst>
              <a:ext uri="{FF2B5EF4-FFF2-40B4-BE49-F238E27FC236}">
                <a16:creationId xmlns:a16="http://schemas.microsoft.com/office/drawing/2014/main" id="{17897DE0-231F-8A67-3520-D1E4C81CE38D}"/>
              </a:ext>
            </a:extLst>
          </p:cNvPr>
          <p:cNvSpPr>
            <a:spLocks noGrp="1"/>
          </p:cNvSpPr>
          <p:nvPr>
            <p:ph type="sldNum" sz="quarter" idx="12"/>
          </p:nvPr>
        </p:nvSpPr>
        <p:spPr/>
        <p:txBody>
          <a:bodyPr/>
          <a:lstStyle/>
          <a:p>
            <a:fld id="{D8458D80-8D5B-D142-A06D-08FA58F5CE30}" type="slidenum">
              <a:rPr lang="nl-BE" smtClean="0"/>
              <a:t>‹nr.›</a:t>
            </a:fld>
            <a:endParaRPr lang="nl-BE"/>
          </a:p>
        </p:txBody>
      </p:sp>
    </p:spTree>
    <p:extLst>
      <p:ext uri="{BB962C8B-B14F-4D97-AF65-F5344CB8AC3E}">
        <p14:creationId xmlns:p14="http://schemas.microsoft.com/office/powerpoint/2010/main" val="7828311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E88005-04CC-CE9A-DF9F-E2BC53FD88A6}"/>
              </a:ext>
            </a:extLst>
          </p:cNvPr>
          <p:cNvSpPr>
            <a:spLocks noGrp="1"/>
          </p:cNvSpPr>
          <p:nvPr>
            <p:ph type="title"/>
          </p:nvPr>
        </p:nvSpPr>
        <p:spPr/>
        <p:txBody>
          <a:bodyPr/>
          <a:lstStyle/>
          <a:p>
            <a:r>
              <a:rPr lang="nl-NL"/>
              <a:t>Klik om stijl te bewerken</a:t>
            </a:r>
            <a:endParaRPr lang="nl-BE"/>
          </a:p>
        </p:txBody>
      </p:sp>
      <p:sp>
        <p:nvSpPr>
          <p:cNvPr id="3" name="Tijdelijke aanduiding voor datum 2">
            <a:extLst>
              <a:ext uri="{FF2B5EF4-FFF2-40B4-BE49-F238E27FC236}">
                <a16:creationId xmlns:a16="http://schemas.microsoft.com/office/drawing/2014/main" id="{6EC201FE-49C6-F333-A835-B0CD53605AC1}"/>
              </a:ext>
            </a:extLst>
          </p:cNvPr>
          <p:cNvSpPr>
            <a:spLocks noGrp="1"/>
          </p:cNvSpPr>
          <p:nvPr>
            <p:ph type="dt" sz="half" idx="10"/>
          </p:nvPr>
        </p:nvSpPr>
        <p:spPr/>
        <p:txBody>
          <a:bodyPr/>
          <a:lstStyle/>
          <a:p>
            <a:fld id="{E00A1354-27D5-604E-9691-DC9ED2EF02AD}" type="datetimeFigureOut">
              <a:rPr lang="nl-BE" smtClean="0"/>
              <a:t>18/03/2024</a:t>
            </a:fld>
            <a:endParaRPr lang="nl-BE"/>
          </a:p>
        </p:txBody>
      </p:sp>
      <p:sp>
        <p:nvSpPr>
          <p:cNvPr id="4" name="Tijdelijke aanduiding voor voettekst 3">
            <a:extLst>
              <a:ext uri="{FF2B5EF4-FFF2-40B4-BE49-F238E27FC236}">
                <a16:creationId xmlns:a16="http://schemas.microsoft.com/office/drawing/2014/main" id="{D09A437B-8511-D017-0E5A-679B72DF5BE8}"/>
              </a:ext>
            </a:extLst>
          </p:cNvPr>
          <p:cNvSpPr>
            <a:spLocks noGrp="1"/>
          </p:cNvSpPr>
          <p:nvPr>
            <p:ph type="ftr" sz="quarter" idx="11"/>
          </p:nvPr>
        </p:nvSpPr>
        <p:spPr/>
        <p:txBody>
          <a:bodyPr/>
          <a:lstStyle/>
          <a:p>
            <a:endParaRPr lang="nl-BE"/>
          </a:p>
        </p:txBody>
      </p:sp>
      <p:sp>
        <p:nvSpPr>
          <p:cNvPr id="5" name="Tijdelijke aanduiding voor dianummer 4">
            <a:extLst>
              <a:ext uri="{FF2B5EF4-FFF2-40B4-BE49-F238E27FC236}">
                <a16:creationId xmlns:a16="http://schemas.microsoft.com/office/drawing/2014/main" id="{5153B53B-74C1-8E66-DCDC-3A82F99CAAA1}"/>
              </a:ext>
            </a:extLst>
          </p:cNvPr>
          <p:cNvSpPr>
            <a:spLocks noGrp="1"/>
          </p:cNvSpPr>
          <p:nvPr>
            <p:ph type="sldNum" sz="quarter" idx="12"/>
          </p:nvPr>
        </p:nvSpPr>
        <p:spPr/>
        <p:txBody>
          <a:bodyPr/>
          <a:lstStyle/>
          <a:p>
            <a:fld id="{D8458D80-8D5B-D142-A06D-08FA58F5CE30}" type="slidenum">
              <a:rPr lang="nl-BE" smtClean="0"/>
              <a:t>‹nr.›</a:t>
            </a:fld>
            <a:endParaRPr lang="nl-BE"/>
          </a:p>
        </p:txBody>
      </p:sp>
    </p:spTree>
    <p:extLst>
      <p:ext uri="{BB962C8B-B14F-4D97-AF65-F5344CB8AC3E}">
        <p14:creationId xmlns:p14="http://schemas.microsoft.com/office/powerpoint/2010/main" val="28040349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Aangepaste indel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071A14-AA81-3326-009D-398FAE8551F2}"/>
              </a:ext>
            </a:extLst>
          </p:cNvPr>
          <p:cNvSpPr>
            <a:spLocks noGrp="1"/>
          </p:cNvSpPr>
          <p:nvPr>
            <p:ph type="title"/>
          </p:nvPr>
        </p:nvSpPr>
        <p:spPr/>
        <p:txBody>
          <a:bodyPr/>
          <a:lstStyle/>
          <a:p>
            <a:r>
              <a:rPr lang="nl-NL"/>
              <a:t>Klik om stijl te bewerken</a:t>
            </a:r>
            <a:endParaRPr lang="nl-BE"/>
          </a:p>
        </p:txBody>
      </p:sp>
      <p:sp>
        <p:nvSpPr>
          <p:cNvPr id="3" name="Tijdelijke aanduiding voor datum 2">
            <a:extLst>
              <a:ext uri="{FF2B5EF4-FFF2-40B4-BE49-F238E27FC236}">
                <a16:creationId xmlns:a16="http://schemas.microsoft.com/office/drawing/2014/main" id="{83002934-091C-FF5C-78FE-A63112CAB684}"/>
              </a:ext>
            </a:extLst>
          </p:cNvPr>
          <p:cNvSpPr>
            <a:spLocks noGrp="1"/>
          </p:cNvSpPr>
          <p:nvPr>
            <p:ph type="dt" sz="half" idx="10"/>
          </p:nvPr>
        </p:nvSpPr>
        <p:spPr/>
        <p:txBody>
          <a:bodyPr/>
          <a:lstStyle/>
          <a:p>
            <a:fld id="{E00A1354-27D5-604E-9691-DC9ED2EF02AD}" type="datetimeFigureOut">
              <a:rPr lang="nl-BE" smtClean="0"/>
              <a:t>18/03/2024</a:t>
            </a:fld>
            <a:endParaRPr lang="nl-BE"/>
          </a:p>
        </p:txBody>
      </p:sp>
      <p:sp>
        <p:nvSpPr>
          <p:cNvPr id="4" name="Tijdelijke aanduiding voor voettekst 3">
            <a:extLst>
              <a:ext uri="{FF2B5EF4-FFF2-40B4-BE49-F238E27FC236}">
                <a16:creationId xmlns:a16="http://schemas.microsoft.com/office/drawing/2014/main" id="{2318914A-5435-8E5B-97A9-EFAC65D33262}"/>
              </a:ext>
            </a:extLst>
          </p:cNvPr>
          <p:cNvSpPr>
            <a:spLocks noGrp="1"/>
          </p:cNvSpPr>
          <p:nvPr>
            <p:ph type="ftr" sz="quarter" idx="11"/>
          </p:nvPr>
        </p:nvSpPr>
        <p:spPr/>
        <p:txBody>
          <a:bodyPr/>
          <a:lstStyle/>
          <a:p>
            <a:endParaRPr lang="nl-BE"/>
          </a:p>
        </p:txBody>
      </p:sp>
      <p:sp>
        <p:nvSpPr>
          <p:cNvPr id="5" name="Tijdelijke aanduiding voor dianummer 4">
            <a:extLst>
              <a:ext uri="{FF2B5EF4-FFF2-40B4-BE49-F238E27FC236}">
                <a16:creationId xmlns:a16="http://schemas.microsoft.com/office/drawing/2014/main" id="{2C2FFF35-C7DF-506B-E617-677AA4B15C96}"/>
              </a:ext>
            </a:extLst>
          </p:cNvPr>
          <p:cNvSpPr>
            <a:spLocks noGrp="1"/>
          </p:cNvSpPr>
          <p:nvPr>
            <p:ph type="sldNum" sz="quarter" idx="12"/>
          </p:nvPr>
        </p:nvSpPr>
        <p:spPr/>
        <p:txBody>
          <a:bodyPr/>
          <a:lstStyle/>
          <a:p>
            <a:fld id="{D8458D80-8D5B-D142-A06D-08FA58F5CE30}" type="slidenum">
              <a:rPr lang="nl-BE" smtClean="0"/>
              <a:t>‹nr.›</a:t>
            </a:fld>
            <a:endParaRPr lang="nl-BE"/>
          </a:p>
        </p:txBody>
      </p:sp>
      <p:graphicFrame>
        <p:nvGraphicFramePr>
          <p:cNvPr id="6" name="Grafiek 5">
            <a:extLst>
              <a:ext uri="{FF2B5EF4-FFF2-40B4-BE49-F238E27FC236}">
                <a16:creationId xmlns:a16="http://schemas.microsoft.com/office/drawing/2014/main" id="{C6D3E79E-0A31-3228-58D3-99B3D31ECC03}"/>
              </a:ext>
            </a:extLst>
          </p:cNvPr>
          <p:cNvGraphicFramePr/>
          <p:nvPr userDrawn="1"/>
        </p:nvGraphicFramePr>
        <p:xfrm>
          <a:off x="2032000" y="719666"/>
          <a:ext cx="8128000" cy="541866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061323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CC664594-1828-713A-50D3-151D9011C053}"/>
              </a:ext>
            </a:extLst>
          </p:cNvPr>
          <p:cNvSpPr>
            <a:spLocks noGrp="1"/>
          </p:cNvSpPr>
          <p:nvPr>
            <p:ph type="dt" sz="half" idx="10"/>
          </p:nvPr>
        </p:nvSpPr>
        <p:spPr/>
        <p:txBody>
          <a:bodyPr/>
          <a:lstStyle/>
          <a:p>
            <a:fld id="{E00A1354-27D5-604E-9691-DC9ED2EF02AD}" type="datetimeFigureOut">
              <a:rPr lang="nl-BE" smtClean="0"/>
              <a:t>18/03/2024</a:t>
            </a:fld>
            <a:endParaRPr lang="nl-BE"/>
          </a:p>
        </p:txBody>
      </p:sp>
      <p:sp>
        <p:nvSpPr>
          <p:cNvPr id="3" name="Tijdelijke aanduiding voor voettekst 2">
            <a:extLst>
              <a:ext uri="{FF2B5EF4-FFF2-40B4-BE49-F238E27FC236}">
                <a16:creationId xmlns:a16="http://schemas.microsoft.com/office/drawing/2014/main" id="{01157664-5EEB-30A0-854D-844904CE8C6E}"/>
              </a:ext>
            </a:extLst>
          </p:cNvPr>
          <p:cNvSpPr>
            <a:spLocks noGrp="1"/>
          </p:cNvSpPr>
          <p:nvPr>
            <p:ph type="ftr" sz="quarter" idx="11"/>
          </p:nvPr>
        </p:nvSpPr>
        <p:spPr/>
        <p:txBody>
          <a:bodyPr/>
          <a:lstStyle/>
          <a:p>
            <a:endParaRPr lang="nl-BE"/>
          </a:p>
        </p:txBody>
      </p:sp>
      <p:sp>
        <p:nvSpPr>
          <p:cNvPr id="4" name="Tijdelijke aanduiding voor dianummer 3">
            <a:extLst>
              <a:ext uri="{FF2B5EF4-FFF2-40B4-BE49-F238E27FC236}">
                <a16:creationId xmlns:a16="http://schemas.microsoft.com/office/drawing/2014/main" id="{0F89398E-E6A4-626A-03AF-83264C72C5DD}"/>
              </a:ext>
            </a:extLst>
          </p:cNvPr>
          <p:cNvSpPr>
            <a:spLocks noGrp="1"/>
          </p:cNvSpPr>
          <p:nvPr>
            <p:ph type="sldNum" sz="quarter" idx="12"/>
          </p:nvPr>
        </p:nvSpPr>
        <p:spPr/>
        <p:txBody>
          <a:bodyPr/>
          <a:lstStyle/>
          <a:p>
            <a:fld id="{D8458D80-8D5B-D142-A06D-08FA58F5CE30}" type="slidenum">
              <a:rPr lang="nl-BE" smtClean="0"/>
              <a:t>‹nr.›</a:t>
            </a:fld>
            <a:endParaRPr lang="nl-BE"/>
          </a:p>
        </p:txBody>
      </p:sp>
    </p:spTree>
    <p:extLst>
      <p:ext uri="{BB962C8B-B14F-4D97-AF65-F5344CB8AC3E}">
        <p14:creationId xmlns:p14="http://schemas.microsoft.com/office/powerpoint/2010/main" val="458324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777B7D-4A5E-F54D-BA4C-74970FF81247}"/>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52794A33-A896-387D-AA45-88D080CB2B7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CA86B566-D789-3D7B-6407-960CC7BF0337}"/>
              </a:ext>
            </a:extLst>
          </p:cNvPr>
          <p:cNvSpPr>
            <a:spLocks noGrp="1"/>
          </p:cNvSpPr>
          <p:nvPr>
            <p:ph type="dt" sz="half" idx="10"/>
          </p:nvPr>
        </p:nvSpPr>
        <p:spPr/>
        <p:txBody>
          <a:bodyPr/>
          <a:lstStyle/>
          <a:p>
            <a:fld id="{E00A1354-27D5-604E-9691-DC9ED2EF02AD}" type="datetimeFigureOut">
              <a:rPr lang="nl-BE" smtClean="0"/>
              <a:t>18/03/2024</a:t>
            </a:fld>
            <a:endParaRPr lang="nl-BE"/>
          </a:p>
        </p:txBody>
      </p:sp>
      <p:sp>
        <p:nvSpPr>
          <p:cNvPr id="5" name="Tijdelijke aanduiding voor voettekst 4">
            <a:extLst>
              <a:ext uri="{FF2B5EF4-FFF2-40B4-BE49-F238E27FC236}">
                <a16:creationId xmlns:a16="http://schemas.microsoft.com/office/drawing/2014/main" id="{09FFE8EB-113B-75C5-8008-E8C1E6BDC4B4}"/>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2261BC8F-F1A7-5E95-A284-A530AFD7AD23}"/>
              </a:ext>
            </a:extLst>
          </p:cNvPr>
          <p:cNvSpPr>
            <a:spLocks noGrp="1"/>
          </p:cNvSpPr>
          <p:nvPr>
            <p:ph type="sldNum" sz="quarter" idx="12"/>
          </p:nvPr>
        </p:nvSpPr>
        <p:spPr/>
        <p:txBody>
          <a:bodyPr/>
          <a:lstStyle/>
          <a:p>
            <a:fld id="{D8458D80-8D5B-D142-A06D-08FA58F5CE30}" type="slidenum">
              <a:rPr lang="nl-BE" smtClean="0"/>
              <a:t>‹nr.›</a:t>
            </a:fld>
            <a:endParaRPr lang="nl-BE"/>
          </a:p>
        </p:txBody>
      </p:sp>
    </p:spTree>
    <p:extLst>
      <p:ext uri="{BB962C8B-B14F-4D97-AF65-F5344CB8AC3E}">
        <p14:creationId xmlns:p14="http://schemas.microsoft.com/office/powerpoint/2010/main" val="6318189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72D125-39D0-C005-D7F0-F5EBEA89F1D4}"/>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D346D5E2-31D7-5632-6A50-28DBA05327F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a:extLst>
              <a:ext uri="{FF2B5EF4-FFF2-40B4-BE49-F238E27FC236}">
                <a16:creationId xmlns:a16="http://schemas.microsoft.com/office/drawing/2014/main" id="{9786AD88-EED3-BDA6-B5F7-2BBFAFF899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7379E5FB-EE73-7623-3DB1-2C0531225FF7}"/>
              </a:ext>
            </a:extLst>
          </p:cNvPr>
          <p:cNvSpPr>
            <a:spLocks noGrp="1"/>
          </p:cNvSpPr>
          <p:nvPr>
            <p:ph type="dt" sz="half" idx="10"/>
          </p:nvPr>
        </p:nvSpPr>
        <p:spPr/>
        <p:txBody>
          <a:bodyPr/>
          <a:lstStyle/>
          <a:p>
            <a:fld id="{E00A1354-27D5-604E-9691-DC9ED2EF02AD}" type="datetimeFigureOut">
              <a:rPr lang="nl-BE" smtClean="0"/>
              <a:t>18/03/2024</a:t>
            </a:fld>
            <a:endParaRPr lang="nl-BE"/>
          </a:p>
        </p:txBody>
      </p:sp>
      <p:sp>
        <p:nvSpPr>
          <p:cNvPr id="6" name="Tijdelijke aanduiding voor voettekst 5">
            <a:extLst>
              <a:ext uri="{FF2B5EF4-FFF2-40B4-BE49-F238E27FC236}">
                <a16:creationId xmlns:a16="http://schemas.microsoft.com/office/drawing/2014/main" id="{CED89AC1-E269-3C75-D216-C3FDA94BBE6B}"/>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2615B8F0-335A-DAE1-C5C8-12A9DCE89D78}"/>
              </a:ext>
            </a:extLst>
          </p:cNvPr>
          <p:cNvSpPr>
            <a:spLocks noGrp="1"/>
          </p:cNvSpPr>
          <p:nvPr>
            <p:ph type="sldNum" sz="quarter" idx="12"/>
          </p:nvPr>
        </p:nvSpPr>
        <p:spPr/>
        <p:txBody>
          <a:bodyPr/>
          <a:lstStyle/>
          <a:p>
            <a:fld id="{D8458D80-8D5B-D142-A06D-08FA58F5CE30}" type="slidenum">
              <a:rPr lang="nl-BE" smtClean="0"/>
              <a:t>‹nr.›</a:t>
            </a:fld>
            <a:endParaRPr lang="nl-BE"/>
          </a:p>
        </p:txBody>
      </p:sp>
    </p:spTree>
    <p:extLst>
      <p:ext uri="{BB962C8B-B14F-4D97-AF65-F5344CB8AC3E}">
        <p14:creationId xmlns:p14="http://schemas.microsoft.com/office/powerpoint/2010/main" val="29126714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7ADD13-4991-1CCD-6104-71CB119B1D02}"/>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afbeelding 2">
            <a:extLst>
              <a:ext uri="{FF2B5EF4-FFF2-40B4-BE49-F238E27FC236}">
                <a16:creationId xmlns:a16="http://schemas.microsoft.com/office/drawing/2014/main" id="{60653CBA-5A5A-1B0F-2AA2-A5C81C444D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a:extLst>
              <a:ext uri="{FF2B5EF4-FFF2-40B4-BE49-F238E27FC236}">
                <a16:creationId xmlns:a16="http://schemas.microsoft.com/office/drawing/2014/main" id="{99B52FEB-32C1-3481-3222-338D625D65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63FCC59E-02E7-CE59-6EF8-21F4B8CD628F}"/>
              </a:ext>
            </a:extLst>
          </p:cNvPr>
          <p:cNvSpPr>
            <a:spLocks noGrp="1"/>
          </p:cNvSpPr>
          <p:nvPr>
            <p:ph type="dt" sz="half" idx="10"/>
          </p:nvPr>
        </p:nvSpPr>
        <p:spPr/>
        <p:txBody>
          <a:bodyPr/>
          <a:lstStyle/>
          <a:p>
            <a:fld id="{E00A1354-27D5-604E-9691-DC9ED2EF02AD}" type="datetimeFigureOut">
              <a:rPr lang="nl-BE" smtClean="0"/>
              <a:t>18/03/2024</a:t>
            </a:fld>
            <a:endParaRPr lang="nl-BE"/>
          </a:p>
        </p:txBody>
      </p:sp>
      <p:sp>
        <p:nvSpPr>
          <p:cNvPr id="6" name="Tijdelijke aanduiding voor voettekst 5">
            <a:extLst>
              <a:ext uri="{FF2B5EF4-FFF2-40B4-BE49-F238E27FC236}">
                <a16:creationId xmlns:a16="http://schemas.microsoft.com/office/drawing/2014/main" id="{EB2B72A8-E45C-01C1-00A9-AA28889CFA97}"/>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D1A9DE0A-09ED-57AB-4F0D-FE2182693E2D}"/>
              </a:ext>
            </a:extLst>
          </p:cNvPr>
          <p:cNvSpPr>
            <a:spLocks noGrp="1"/>
          </p:cNvSpPr>
          <p:nvPr>
            <p:ph type="sldNum" sz="quarter" idx="12"/>
          </p:nvPr>
        </p:nvSpPr>
        <p:spPr/>
        <p:txBody>
          <a:bodyPr/>
          <a:lstStyle/>
          <a:p>
            <a:fld id="{D8458D80-8D5B-D142-A06D-08FA58F5CE30}" type="slidenum">
              <a:rPr lang="nl-BE" smtClean="0"/>
              <a:t>‹nr.›</a:t>
            </a:fld>
            <a:endParaRPr lang="nl-BE"/>
          </a:p>
        </p:txBody>
      </p:sp>
    </p:spTree>
    <p:extLst>
      <p:ext uri="{BB962C8B-B14F-4D97-AF65-F5344CB8AC3E}">
        <p14:creationId xmlns:p14="http://schemas.microsoft.com/office/powerpoint/2010/main" val="14176157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D45448-E811-1ADE-24A0-2504F7645E1C}"/>
              </a:ext>
            </a:extLst>
          </p:cNvPr>
          <p:cNvSpPr>
            <a:spLocks noGrp="1"/>
          </p:cNvSpPr>
          <p:nvPr>
            <p:ph type="title"/>
          </p:nvPr>
        </p:nvSpPr>
        <p:spPr/>
        <p:txBody>
          <a:bodyPr/>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EED6E99B-75E6-3376-D3A2-537F07079F7B}"/>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82B34B39-417C-4930-779A-042327B99429}"/>
              </a:ext>
            </a:extLst>
          </p:cNvPr>
          <p:cNvSpPr>
            <a:spLocks noGrp="1"/>
          </p:cNvSpPr>
          <p:nvPr>
            <p:ph type="dt" sz="half" idx="10"/>
          </p:nvPr>
        </p:nvSpPr>
        <p:spPr/>
        <p:txBody>
          <a:bodyPr/>
          <a:lstStyle/>
          <a:p>
            <a:fld id="{E00A1354-27D5-604E-9691-DC9ED2EF02AD}" type="datetimeFigureOut">
              <a:rPr lang="nl-BE" smtClean="0"/>
              <a:t>18/03/2024</a:t>
            </a:fld>
            <a:endParaRPr lang="nl-BE"/>
          </a:p>
        </p:txBody>
      </p:sp>
      <p:sp>
        <p:nvSpPr>
          <p:cNvPr id="5" name="Tijdelijke aanduiding voor voettekst 4">
            <a:extLst>
              <a:ext uri="{FF2B5EF4-FFF2-40B4-BE49-F238E27FC236}">
                <a16:creationId xmlns:a16="http://schemas.microsoft.com/office/drawing/2014/main" id="{102A33B6-B94B-3EA1-B8AF-41EFF80E0E3F}"/>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2CA4B424-0D1E-279F-5673-229D4EACE19B}"/>
              </a:ext>
            </a:extLst>
          </p:cNvPr>
          <p:cNvSpPr>
            <a:spLocks noGrp="1"/>
          </p:cNvSpPr>
          <p:nvPr>
            <p:ph type="sldNum" sz="quarter" idx="12"/>
          </p:nvPr>
        </p:nvSpPr>
        <p:spPr/>
        <p:txBody>
          <a:bodyPr/>
          <a:lstStyle/>
          <a:p>
            <a:fld id="{D8458D80-8D5B-D142-A06D-08FA58F5CE30}" type="slidenum">
              <a:rPr lang="nl-BE" smtClean="0"/>
              <a:t>‹nr.›</a:t>
            </a:fld>
            <a:endParaRPr lang="nl-BE"/>
          </a:p>
        </p:txBody>
      </p:sp>
    </p:spTree>
    <p:extLst>
      <p:ext uri="{BB962C8B-B14F-4D97-AF65-F5344CB8AC3E}">
        <p14:creationId xmlns:p14="http://schemas.microsoft.com/office/powerpoint/2010/main" val="25203872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7F414AFA-275D-51D3-48AB-324BA72A6A1C}"/>
              </a:ext>
            </a:extLst>
          </p:cNvPr>
          <p:cNvSpPr>
            <a:spLocks noGrp="1"/>
          </p:cNvSpPr>
          <p:nvPr>
            <p:ph type="title" orient="vert"/>
          </p:nvPr>
        </p:nvSpPr>
        <p:spPr>
          <a:xfrm>
            <a:off x="8724900" y="365125"/>
            <a:ext cx="2628900" cy="5811838"/>
          </a:xfrm>
        </p:spPr>
        <p:txBody>
          <a:bodyPr vert="eaVert"/>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39B7622E-F369-B153-FD03-733FA56CB76D}"/>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3EE227BF-255A-D7BB-816D-68EDCE169BE8}"/>
              </a:ext>
            </a:extLst>
          </p:cNvPr>
          <p:cNvSpPr>
            <a:spLocks noGrp="1"/>
          </p:cNvSpPr>
          <p:nvPr>
            <p:ph type="dt" sz="half" idx="10"/>
          </p:nvPr>
        </p:nvSpPr>
        <p:spPr/>
        <p:txBody>
          <a:bodyPr/>
          <a:lstStyle/>
          <a:p>
            <a:fld id="{E00A1354-27D5-604E-9691-DC9ED2EF02AD}" type="datetimeFigureOut">
              <a:rPr lang="nl-BE" smtClean="0"/>
              <a:t>18/03/2024</a:t>
            </a:fld>
            <a:endParaRPr lang="nl-BE"/>
          </a:p>
        </p:txBody>
      </p:sp>
      <p:sp>
        <p:nvSpPr>
          <p:cNvPr id="5" name="Tijdelijke aanduiding voor voettekst 4">
            <a:extLst>
              <a:ext uri="{FF2B5EF4-FFF2-40B4-BE49-F238E27FC236}">
                <a16:creationId xmlns:a16="http://schemas.microsoft.com/office/drawing/2014/main" id="{B3B46A01-EEFC-200D-F112-0E6DAB2B6FF5}"/>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7D052802-5986-D04B-83DF-0333D7C4CBA0}"/>
              </a:ext>
            </a:extLst>
          </p:cNvPr>
          <p:cNvSpPr>
            <a:spLocks noGrp="1"/>
          </p:cNvSpPr>
          <p:nvPr>
            <p:ph type="sldNum" sz="quarter" idx="12"/>
          </p:nvPr>
        </p:nvSpPr>
        <p:spPr/>
        <p:txBody>
          <a:bodyPr/>
          <a:lstStyle/>
          <a:p>
            <a:fld id="{D8458D80-8D5B-D142-A06D-08FA58F5CE30}" type="slidenum">
              <a:rPr lang="nl-BE" smtClean="0"/>
              <a:t>‹nr.›</a:t>
            </a:fld>
            <a:endParaRPr lang="nl-BE"/>
          </a:p>
        </p:txBody>
      </p:sp>
    </p:spTree>
    <p:extLst>
      <p:ext uri="{BB962C8B-B14F-4D97-AF65-F5344CB8AC3E}">
        <p14:creationId xmlns:p14="http://schemas.microsoft.com/office/powerpoint/2010/main" val="10615506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WIKI">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0544A5B3-D46E-D641-B239-3D8D31FEDA8F}" type="slidenum">
              <a:rPr lang="en-US" smtClean="0"/>
              <a:pPr/>
              <a:t>‹nr.›</a:t>
            </a:fld>
            <a:endParaRPr lang="en-US"/>
          </a:p>
        </p:txBody>
      </p:sp>
      <p:sp>
        <p:nvSpPr>
          <p:cNvPr id="2" name="Rechthoek 1">
            <a:extLst>
              <a:ext uri="{FF2B5EF4-FFF2-40B4-BE49-F238E27FC236}">
                <a16:creationId xmlns:a16="http://schemas.microsoft.com/office/drawing/2014/main" id="{166E43E1-5519-4092-1423-72639210BCF8}"/>
              </a:ext>
            </a:extLst>
          </p:cNvPr>
          <p:cNvSpPr/>
          <p:nvPr userDrawn="1"/>
        </p:nvSpPr>
        <p:spPr>
          <a:xfrm>
            <a:off x="859389" y="1445820"/>
            <a:ext cx="2291938" cy="1983180"/>
          </a:xfrm>
          <a:prstGeom prst="rect">
            <a:avLst/>
          </a:prstGeom>
          <a:solidFill>
            <a:srgbClr val="F6F6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 name="Rechthoek 2">
            <a:extLst>
              <a:ext uri="{FF2B5EF4-FFF2-40B4-BE49-F238E27FC236}">
                <a16:creationId xmlns:a16="http://schemas.microsoft.com/office/drawing/2014/main" id="{AD50A650-94BC-2EDD-7BF3-8DC11DD87512}"/>
              </a:ext>
            </a:extLst>
          </p:cNvPr>
          <p:cNvSpPr/>
          <p:nvPr userDrawn="1"/>
        </p:nvSpPr>
        <p:spPr>
          <a:xfrm>
            <a:off x="859389" y="621063"/>
            <a:ext cx="2291938" cy="824757"/>
          </a:xfrm>
          <a:prstGeom prst="rect">
            <a:avLst/>
          </a:prstGeom>
          <a:blipFill dpi="0" rotWithShape="1">
            <a:blip r:embed="rId2"/>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Tijdelijke aanduiding voor afbeelding 7">
            <a:extLst>
              <a:ext uri="{FF2B5EF4-FFF2-40B4-BE49-F238E27FC236}">
                <a16:creationId xmlns:a16="http://schemas.microsoft.com/office/drawing/2014/main" id="{B14BD9E6-3680-F94D-CA82-6032C281D32E}"/>
              </a:ext>
            </a:extLst>
          </p:cNvPr>
          <p:cNvSpPr>
            <a:spLocks noGrp="1"/>
          </p:cNvSpPr>
          <p:nvPr>
            <p:ph type="pic" sz="quarter" idx="13"/>
          </p:nvPr>
        </p:nvSpPr>
        <p:spPr>
          <a:xfrm>
            <a:off x="1020016" y="803769"/>
            <a:ext cx="652462" cy="476250"/>
          </a:xfrm>
        </p:spPr>
        <p:txBody>
          <a:bodyPr>
            <a:normAutofit/>
          </a:bodyPr>
          <a:lstStyle>
            <a:lvl1pPr>
              <a:defRPr sz="100"/>
            </a:lvl1pPr>
          </a:lstStyle>
          <a:p>
            <a:endParaRPr lang="nl-BE"/>
          </a:p>
        </p:txBody>
      </p:sp>
      <p:sp>
        <p:nvSpPr>
          <p:cNvPr id="10" name="Tijdelijke aanduiding voor tekst 9">
            <a:extLst>
              <a:ext uri="{FF2B5EF4-FFF2-40B4-BE49-F238E27FC236}">
                <a16:creationId xmlns:a16="http://schemas.microsoft.com/office/drawing/2014/main" id="{F3FEA31D-086C-C1A5-7F24-62A38D6AD2A2}"/>
              </a:ext>
            </a:extLst>
          </p:cNvPr>
          <p:cNvSpPr>
            <a:spLocks noGrp="1"/>
          </p:cNvSpPr>
          <p:nvPr>
            <p:ph type="body" sz="quarter" idx="14"/>
          </p:nvPr>
        </p:nvSpPr>
        <p:spPr>
          <a:xfrm>
            <a:off x="1791541" y="791893"/>
            <a:ext cx="1246187" cy="642051"/>
          </a:xfrm>
        </p:spPr>
        <p:txBody>
          <a:bodyPr>
            <a:noAutofit/>
          </a:bodyPr>
          <a:lstStyle>
            <a:lvl1pPr>
              <a:defRPr sz="1400" b="0" i="0">
                <a:solidFill>
                  <a:srgbClr val="01EC90"/>
                </a:solidFill>
                <a:latin typeface="Open Sans Light" pitchFamily="2" charset="0"/>
                <a:ea typeface="Open Sans Light" pitchFamily="2" charset="0"/>
                <a:cs typeface="Open Sans Light" pitchFamily="2" charset="0"/>
              </a:defRPr>
            </a:lvl1pPr>
            <a:lvl2pPr>
              <a:defRPr sz="1200"/>
            </a:lvl2pPr>
            <a:lvl3pPr>
              <a:defRPr sz="1200"/>
            </a:lvl3pPr>
            <a:lvl4pPr>
              <a:defRPr sz="1200"/>
            </a:lvl4pPr>
            <a:lvl5pPr marL="1828800" indent="0">
              <a:buNone/>
              <a:defRPr sz="1200"/>
            </a:lvl5pPr>
          </a:lstStyle>
          <a:p>
            <a:pPr lvl="0"/>
            <a:r>
              <a:rPr lang="nl-NL"/>
              <a:t>Klikken om de tekststijl</a:t>
            </a:r>
          </a:p>
        </p:txBody>
      </p:sp>
      <p:sp>
        <p:nvSpPr>
          <p:cNvPr id="12" name="Tijdelijke aanduiding voor tekst 11">
            <a:extLst>
              <a:ext uri="{FF2B5EF4-FFF2-40B4-BE49-F238E27FC236}">
                <a16:creationId xmlns:a16="http://schemas.microsoft.com/office/drawing/2014/main" id="{51766154-4940-1C5C-D4C5-97198875BD9B}"/>
              </a:ext>
            </a:extLst>
          </p:cNvPr>
          <p:cNvSpPr>
            <a:spLocks noGrp="1"/>
          </p:cNvSpPr>
          <p:nvPr>
            <p:ph type="body" sz="quarter" idx="15" hasCustomPrompt="1"/>
          </p:nvPr>
        </p:nvSpPr>
        <p:spPr>
          <a:xfrm>
            <a:off x="1020016" y="1611807"/>
            <a:ext cx="2017712" cy="1592262"/>
          </a:xfrm>
        </p:spPr>
        <p:txBody>
          <a:bodyPr>
            <a:normAutofit/>
          </a:bodyPr>
          <a:lstStyle>
            <a:lvl1pPr>
              <a:defRPr sz="1200">
                <a:solidFill>
                  <a:schemeClr val="tx1"/>
                </a:solidFill>
              </a:defRPr>
            </a:lvl1pPr>
          </a:lstStyle>
          <a:p>
            <a:pPr lvl="0"/>
            <a:r>
              <a:rPr lang="nl-BE" sz="1200"/>
              <a:t>jkljkljkjkljkjklj</a:t>
            </a:r>
            <a:endParaRPr lang="nl-BE"/>
          </a:p>
        </p:txBody>
      </p:sp>
      <p:sp>
        <p:nvSpPr>
          <p:cNvPr id="14" name="Rechthoek 13">
            <a:extLst>
              <a:ext uri="{FF2B5EF4-FFF2-40B4-BE49-F238E27FC236}">
                <a16:creationId xmlns:a16="http://schemas.microsoft.com/office/drawing/2014/main" id="{D25E1143-9E52-C130-CAC4-DDA03BABAA51}"/>
              </a:ext>
            </a:extLst>
          </p:cNvPr>
          <p:cNvSpPr/>
          <p:nvPr userDrawn="1"/>
        </p:nvSpPr>
        <p:spPr>
          <a:xfrm>
            <a:off x="3539836" y="1433944"/>
            <a:ext cx="2291938" cy="1983180"/>
          </a:xfrm>
          <a:prstGeom prst="rect">
            <a:avLst/>
          </a:prstGeom>
          <a:solidFill>
            <a:srgbClr val="F6F6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5" name="Rechthoek 14">
            <a:extLst>
              <a:ext uri="{FF2B5EF4-FFF2-40B4-BE49-F238E27FC236}">
                <a16:creationId xmlns:a16="http://schemas.microsoft.com/office/drawing/2014/main" id="{D9A74D7F-45AB-3104-171A-66D317C2BA97}"/>
              </a:ext>
            </a:extLst>
          </p:cNvPr>
          <p:cNvSpPr/>
          <p:nvPr userDrawn="1"/>
        </p:nvSpPr>
        <p:spPr>
          <a:xfrm>
            <a:off x="3539836" y="609187"/>
            <a:ext cx="2291938" cy="824757"/>
          </a:xfrm>
          <a:prstGeom prst="rect">
            <a:avLst/>
          </a:prstGeom>
          <a:blipFill dpi="0" rotWithShape="1">
            <a:blip r:embed="rId2"/>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6" name="Tijdelijke aanduiding voor afbeelding 7">
            <a:extLst>
              <a:ext uri="{FF2B5EF4-FFF2-40B4-BE49-F238E27FC236}">
                <a16:creationId xmlns:a16="http://schemas.microsoft.com/office/drawing/2014/main" id="{878660EA-7612-13B9-1E21-1737A417358D}"/>
              </a:ext>
            </a:extLst>
          </p:cNvPr>
          <p:cNvSpPr>
            <a:spLocks noGrp="1"/>
          </p:cNvSpPr>
          <p:nvPr>
            <p:ph type="pic" sz="quarter" idx="16"/>
          </p:nvPr>
        </p:nvSpPr>
        <p:spPr>
          <a:xfrm>
            <a:off x="3700463" y="791893"/>
            <a:ext cx="652462" cy="476250"/>
          </a:xfrm>
        </p:spPr>
        <p:txBody>
          <a:bodyPr>
            <a:normAutofit/>
          </a:bodyPr>
          <a:lstStyle>
            <a:lvl1pPr>
              <a:defRPr sz="100"/>
            </a:lvl1pPr>
          </a:lstStyle>
          <a:p>
            <a:endParaRPr lang="nl-BE"/>
          </a:p>
        </p:txBody>
      </p:sp>
      <p:sp>
        <p:nvSpPr>
          <p:cNvPr id="17" name="Tijdelijke aanduiding voor tekst 9">
            <a:extLst>
              <a:ext uri="{FF2B5EF4-FFF2-40B4-BE49-F238E27FC236}">
                <a16:creationId xmlns:a16="http://schemas.microsoft.com/office/drawing/2014/main" id="{CB3DEA2A-1774-B193-AF56-959933CF0490}"/>
              </a:ext>
            </a:extLst>
          </p:cNvPr>
          <p:cNvSpPr>
            <a:spLocks noGrp="1"/>
          </p:cNvSpPr>
          <p:nvPr>
            <p:ph type="body" sz="quarter" idx="17"/>
          </p:nvPr>
        </p:nvSpPr>
        <p:spPr>
          <a:xfrm>
            <a:off x="4471988" y="780017"/>
            <a:ext cx="1246187" cy="642051"/>
          </a:xfrm>
        </p:spPr>
        <p:txBody>
          <a:bodyPr>
            <a:noAutofit/>
          </a:bodyPr>
          <a:lstStyle>
            <a:lvl1pPr>
              <a:defRPr sz="1400" b="0" i="0">
                <a:solidFill>
                  <a:srgbClr val="01EC90"/>
                </a:solidFill>
                <a:latin typeface="Open Sans Light" pitchFamily="2" charset="0"/>
                <a:ea typeface="Open Sans Light" pitchFamily="2" charset="0"/>
                <a:cs typeface="Open Sans Light" pitchFamily="2" charset="0"/>
              </a:defRPr>
            </a:lvl1pPr>
            <a:lvl2pPr>
              <a:defRPr sz="1200"/>
            </a:lvl2pPr>
            <a:lvl3pPr>
              <a:defRPr sz="1200"/>
            </a:lvl3pPr>
            <a:lvl4pPr>
              <a:defRPr sz="1200"/>
            </a:lvl4pPr>
            <a:lvl5pPr marL="1828800" indent="0">
              <a:buNone/>
              <a:defRPr sz="1200"/>
            </a:lvl5pPr>
          </a:lstStyle>
          <a:p>
            <a:pPr lvl="0"/>
            <a:r>
              <a:rPr lang="nl-NL"/>
              <a:t>Klikken om de tekststijl</a:t>
            </a:r>
          </a:p>
        </p:txBody>
      </p:sp>
      <p:sp>
        <p:nvSpPr>
          <p:cNvPr id="18" name="Tijdelijke aanduiding voor tekst 11">
            <a:extLst>
              <a:ext uri="{FF2B5EF4-FFF2-40B4-BE49-F238E27FC236}">
                <a16:creationId xmlns:a16="http://schemas.microsoft.com/office/drawing/2014/main" id="{E1739B0B-70EA-42A9-FEC5-1133D5A228DE}"/>
              </a:ext>
            </a:extLst>
          </p:cNvPr>
          <p:cNvSpPr>
            <a:spLocks noGrp="1"/>
          </p:cNvSpPr>
          <p:nvPr>
            <p:ph type="body" sz="quarter" idx="18" hasCustomPrompt="1"/>
          </p:nvPr>
        </p:nvSpPr>
        <p:spPr>
          <a:xfrm>
            <a:off x="3700463" y="1599931"/>
            <a:ext cx="2017712" cy="1592262"/>
          </a:xfrm>
        </p:spPr>
        <p:txBody>
          <a:bodyPr>
            <a:normAutofit/>
          </a:bodyPr>
          <a:lstStyle>
            <a:lvl1pPr>
              <a:defRPr sz="1200">
                <a:solidFill>
                  <a:schemeClr val="tx1"/>
                </a:solidFill>
              </a:defRPr>
            </a:lvl1pPr>
          </a:lstStyle>
          <a:p>
            <a:pPr lvl="0"/>
            <a:r>
              <a:rPr lang="nl-BE" sz="1200"/>
              <a:t>jkljkljkjkljkjklj</a:t>
            </a:r>
            <a:endParaRPr lang="nl-BE"/>
          </a:p>
        </p:txBody>
      </p:sp>
      <p:sp>
        <p:nvSpPr>
          <p:cNvPr id="19" name="Rechthoek 18">
            <a:extLst>
              <a:ext uri="{FF2B5EF4-FFF2-40B4-BE49-F238E27FC236}">
                <a16:creationId xmlns:a16="http://schemas.microsoft.com/office/drawing/2014/main" id="{A8F6E6AC-D995-D362-B540-671EAC55CFA3}"/>
              </a:ext>
            </a:extLst>
          </p:cNvPr>
          <p:cNvSpPr/>
          <p:nvPr userDrawn="1"/>
        </p:nvSpPr>
        <p:spPr>
          <a:xfrm>
            <a:off x="6220283" y="1445820"/>
            <a:ext cx="2291938" cy="1983180"/>
          </a:xfrm>
          <a:prstGeom prst="rect">
            <a:avLst/>
          </a:prstGeom>
          <a:solidFill>
            <a:srgbClr val="F6F6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0" name="Rechthoek 19">
            <a:extLst>
              <a:ext uri="{FF2B5EF4-FFF2-40B4-BE49-F238E27FC236}">
                <a16:creationId xmlns:a16="http://schemas.microsoft.com/office/drawing/2014/main" id="{7B2EC8EC-9DA1-F245-9D5A-530CBC7129CF}"/>
              </a:ext>
            </a:extLst>
          </p:cNvPr>
          <p:cNvSpPr/>
          <p:nvPr userDrawn="1"/>
        </p:nvSpPr>
        <p:spPr>
          <a:xfrm>
            <a:off x="6220283" y="621063"/>
            <a:ext cx="2291938" cy="824757"/>
          </a:xfrm>
          <a:prstGeom prst="rect">
            <a:avLst/>
          </a:prstGeom>
          <a:blipFill dpi="0" rotWithShape="1">
            <a:blip r:embed="rId2"/>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1" name="Tijdelijke aanduiding voor afbeelding 7">
            <a:extLst>
              <a:ext uri="{FF2B5EF4-FFF2-40B4-BE49-F238E27FC236}">
                <a16:creationId xmlns:a16="http://schemas.microsoft.com/office/drawing/2014/main" id="{42922377-853F-422D-FC11-2C336B85B288}"/>
              </a:ext>
            </a:extLst>
          </p:cNvPr>
          <p:cNvSpPr>
            <a:spLocks noGrp="1"/>
          </p:cNvSpPr>
          <p:nvPr>
            <p:ph type="pic" sz="quarter" idx="19"/>
          </p:nvPr>
        </p:nvSpPr>
        <p:spPr>
          <a:xfrm>
            <a:off x="6380910" y="803769"/>
            <a:ext cx="652462" cy="476250"/>
          </a:xfrm>
        </p:spPr>
        <p:txBody>
          <a:bodyPr>
            <a:normAutofit/>
          </a:bodyPr>
          <a:lstStyle>
            <a:lvl1pPr>
              <a:defRPr sz="100"/>
            </a:lvl1pPr>
          </a:lstStyle>
          <a:p>
            <a:endParaRPr lang="nl-BE"/>
          </a:p>
        </p:txBody>
      </p:sp>
      <p:sp>
        <p:nvSpPr>
          <p:cNvPr id="22" name="Tijdelijke aanduiding voor tekst 9">
            <a:extLst>
              <a:ext uri="{FF2B5EF4-FFF2-40B4-BE49-F238E27FC236}">
                <a16:creationId xmlns:a16="http://schemas.microsoft.com/office/drawing/2014/main" id="{C6AC5790-3944-BCD5-6AA4-09AE4184957E}"/>
              </a:ext>
            </a:extLst>
          </p:cNvPr>
          <p:cNvSpPr>
            <a:spLocks noGrp="1"/>
          </p:cNvSpPr>
          <p:nvPr>
            <p:ph type="body" sz="quarter" idx="20"/>
          </p:nvPr>
        </p:nvSpPr>
        <p:spPr>
          <a:xfrm>
            <a:off x="7152435" y="791893"/>
            <a:ext cx="1246187" cy="642051"/>
          </a:xfrm>
        </p:spPr>
        <p:txBody>
          <a:bodyPr>
            <a:noAutofit/>
          </a:bodyPr>
          <a:lstStyle>
            <a:lvl1pPr>
              <a:defRPr sz="1400" b="0" i="0">
                <a:solidFill>
                  <a:srgbClr val="01EC90"/>
                </a:solidFill>
                <a:latin typeface="Open Sans Light" pitchFamily="2" charset="0"/>
                <a:ea typeface="Open Sans Light" pitchFamily="2" charset="0"/>
                <a:cs typeface="Open Sans Light" pitchFamily="2" charset="0"/>
              </a:defRPr>
            </a:lvl1pPr>
            <a:lvl2pPr>
              <a:defRPr sz="1200"/>
            </a:lvl2pPr>
            <a:lvl3pPr>
              <a:defRPr sz="1200"/>
            </a:lvl3pPr>
            <a:lvl4pPr>
              <a:defRPr sz="1200"/>
            </a:lvl4pPr>
            <a:lvl5pPr marL="1828800" indent="0">
              <a:buNone/>
              <a:defRPr sz="1200"/>
            </a:lvl5pPr>
          </a:lstStyle>
          <a:p>
            <a:pPr lvl="0"/>
            <a:r>
              <a:rPr lang="nl-NL"/>
              <a:t>Klikken om de tekststijl</a:t>
            </a:r>
          </a:p>
        </p:txBody>
      </p:sp>
      <p:sp>
        <p:nvSpPr>
          <p:cNvPr id="23" name="Tijdelijke aanduiding voor tekst 11">
            <a:extLst>
              <a:ext uri="{FF2B5EF4-FFF2-40B4-BE49-F238E27FC236}">
                <a16:creationId xmlns:a16="http://schemas.microsoft.com/office/drawing/2014/main" id="{5A247F67-D570-68B1-B369-36E4B132FACB}"/>
              </a:ext>
            </a:extLst>
          </p:cNvPr>
          <p:cNvSpPr>
            <a:spLocks noGrp="1"/>
          </p:cNvSpPr>
          <p:nvPr>
            <p:ph type="body" sz="quarter" idx="21" hasCustomPrompt="1"/>
          </p:nvPr>
        </p:nvSpPr>
        <p:spPr>
          <a:xfrm>
            <a:off x="6380910" y="1611807"/>
            <a:ext cx="2017712" cy="1592262"/>
          </a:xfrm>
        </p:spPr>
        <p:txBody>
          <a:bodyPr>
            <a:normAutofit/>
          </a:bodyPr>
          <a:lstStyle>
            <a:lvl1pPr>
              <a:defRPr sz="1200">
                <a:solidFill>
                  <a:schemeClr val="tx1"/>
                </a:solidFill>
              </a:defRPr>
            </a:lvl1pPr>
          </a:lstStyle>
          <a:p>
            <a:pPr lvl="0"/>
            <a:r>
              <a:rPr lang="nl-BE" sz="1200"/>
              <a:t>jkljkljkjkljkjklj</a:t>
            </a:r>
            <a:endParaRPr lang="nl-BE"/>
          </a:p>
        </p:txBody>
      </p:sp>
      <p:sp>
        <p:nvSpPr>
          <p:cNvPr id="24" name="Rechthoek 23">
            <a:extLst>
              <a:ext uri="{FF2B5EF4-FFF2-40B4-BE49-F238E27FC236}">
                <a16:creationId xmlns:a16="http://schemas.microsoft.com/office/drawing/2014/main" id="{83E8DF19-6366-7B76-CD89-886C52CFD46A}"/>
              </a:ext>
            </a:extLst>
          </p:cNvPr>
          <p:cNvSpPr/>
          <p:nvPr userDrawn="1"/>
        </p:nvSpPr>
        <p:spPr>
          <a:xfrm>
            <a:off x="8900730" y="1422068"/>
            <a:ext cx="2291938" cy="1983180"/>
          </a:xfrm>
          <a:prstGeom prst="rect">
            <a:avLst/>
          </a:prstGeom>
          <a:solidFill>
            <a:srgbClr val="F6F6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5" name="Rechthoek 24">
            <a:extLst>
              <a:ext uri="{FF2B5EF4-FFF2-40B4-BE49-F238E27FC236}">
                <a16:creationId xmlns:a16="http://schemas.microsoft.com/office/drawing/2014/main" id="{F1096230-47FA-FADF-B707-DBCFDB9787C8}"/>
              </a:ext>
            </a:extLst>
          </p:cNvPr>
          <p:cNvSpPr/>
          <p:nvPr userDrawn="1"/>
        </p:nvSpPr>
        <p:spPr>
          <a:xfrm>
            <a:off x="8900730" y="597311"/>
            <a:ext cx="2291938" cy="824757"/>
          </a:xfrm>
          <a:prstGeom prst="rect">
            <a:avLst/>
          </a:prstGeom>
          <a:blipFill dpi="0" rotWithShape="1">
            <a:blip r:embed="rId2"/>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6" name="Tijdelijke aanduiding voor afbeelding 7">
            <a:extLst>
              <a:ext uri="{FF2B5EF4-FFF2-40B4-BE49-F238E27FC236}">
                <a16:creationId xmlns:a16="http://schemas.microsoft.com/office/drawing/2014/main" id="{4C2C7ADC-411F-CD93-6D49-F114AB4DB682}"/>
              </a:ext>
            </a:extLst>
          </p:cNvPr>
          <p:cNvSpPr>
            <a:spLocks noGrp="1"/>
          </p:cNvSpPr>
          <p:nvPr>
            <p:ph type="pic" sz="quarter" idx="22"/>
          </p:nvPr>
        </p:nvSpPr>
        <p:spPr>
          <a:xfrm>
            <a:off x="9061357" y="780017"/>
            <a:ext cx="652462" cy="476250"/>
          </a:xfrm>
        </p:spPr>
        <p:txBody>
          <a:bodyPr>
            <a:normAutofit/>
          </a:bodyPr>
          <a:lstStyle>
            <a:lvl1pPr>
              <a:defRPr sz="100"/>
            </a:lvl1pPr>
          </a:lstStyle>
          <a:p>
            <a:endParaRPr lang="nl-BE"/>
          </a:p>
        </p:txBody>
      </p:sp>
      <p:sp>
        <p:nvSpPr>
          <p:cNvPr id="27" name="Tijdelijke aanduiding voor tekst 9">
            <a:extLst>
              <a:ext uri="{FF2B5EF4-FFF2-40B4-BE49-F238E27FC236}">
                <a16:creationId xmlns:a16="http://schemas.microsoft.com/office/drawing/2014/main" id="{112A4DA1-F67F-B5A9-D00E-1252E0B3A30D}"/>
              </a:ext>
            </a:extLst>
          </p:cNvPr>
          <p:cNvSpPr>
            <a:spLocks noGrp="1"/>
          </p:cNvSpPr>
          <p:nvPr>
            <p:ph type="body" sz="quarter" idx="23"/>
          </p:nvPr>
        </p:nvSpPr>
        <p:spPr>
          <a:xfrm>
            <a:off x="9832882" y="768141"/>
            <a:ext cx="1246187" cy="642051"/>
          </a:xfrm>
        </p:spPr>
        <p:txBody>
          <a:bodyPr>
            <a:noAutofit/>
          </a:bodyPr>
          <a:lstStyle>
            <a:lvl1pPr>
              <a:defRPr sz="1400" b="0" i="0">
                <a:solidFill>
                  <a:srgbClr val="01EC90"/>
                </a:solidFill>
                <a:latin typeface="Open Sans Light" pitchFamily="2" charset="0"/>
                <a:ea typeface="Open Sans Light" pitchFamily="2" charset="0"/>
                <a:cs typeface="Open Sans Light" pitchFamily="2" charset="0"/>
              </a:defRPr>
            </a:lvl1pPr>
            <a:lvl2pPr>
              <a:defRPr sz="1200"/>
            </a:lvl2pPr>
            <a:lvl3pPr>
              <a:defRPr sz="1200"/>
            </a:lvl3pPr>
            <a:lvl4pPr>
              <a:defRPr sz="1200"/>
            </a:lvl4pPr>
            <a:lvl5pPr marL="1828800" indent="0">
              <a:buNone/>
              <a:defRPr sz="1200"/>
            </a:lvl5pPr>
          </a:lstStyle>
          <a:p>
            <a:pPr lvl="0"/>
            <a:r>
              <a:rPr lang="nl-NL"/>
              <a:t>Klikken om de tekststijl</a:t>
            </a:r>
          </a:p>
        </p:txBody>
      </p:sp>
      <p:sp>
        <p:nvSpPr>
          <p:cNvPr id="28" name="Tijdelijke aanduiding voor tekst 11">
            <a:extLst>
              <a:ext uri="{FF2B5EF4-FFF2-40B4-BE49-F238E27FC236}">
                <a16:creationId xmlns:a16="http://schemas.microsoft.com/office/drawing/2014/main" id="{C6AA2B21-D003-30D1-29D2-6C7DDFF53B9B}"/>
              </a:ext>
            </a:extLst>
          </p:cNvPr>
          <p:cNvSpPr>
            <a:spLocks noGrp="1"/>
          </p:cNvSpPr>
          <p:nvPr>
            <p:ph type="body" sz="quarter" idx="24" hasCustomPrompt="1"/>
          </p:nvPr>
        </p:nvSpPr>
        <p:spPr>
          <a:xfrm>
            <a:off x="9061357" y="1588055"/>
            <a:ext cx="2017712" cy="1592262"/>
          </a:xfrm>
        </p:spPr>
        <p:txBody>
          <a:bodyPr>
            <a:normAutofit/>
          </a:bodyPr>
          <a:lstStyle>
            <a:lvl1pPr>
              <a:defRPr sz="1200">
                <a:solidFill>
                  <a:schemeClr val="tx1"/>
                </a:solidFill>
              </a:defRPr>
            </a:lvl1pPr>
          </a:lstStyle>
          <a:p>
            <a:pPr lvl="0"/>
            <a:r>
              <a:rPr lang="nl-BE" sz="1200"/>
              <a:t>jkljkljkjkljkjklj</a:t>
            </a:r>
            <a:endParaRPr lang="nl-BE"/>
          </a:p>
        </p:txBody>
      </p:sp>
      <p:sp>
        <p:nvSpPr>
          <p:cNvPr id="39" name="Rechthoek 38">
            <a:extLst>
              <a:ext uri="{FF2B5EF4-FFF2-40B4-BE49-F238E27FC236}">
                <a16:creationId xmlns:a16="http://schemas.microsoft.com/office/drawing/2014/main" id="{818222FB-3262-ECA3-7867-1B120557E6C9}"/>
              </a:ext>
            </a:extLst>
          </p:cNvPr>
          <p:cNvSpPr/>
          <p:nvPr userDrawn="1"/>
        </p:nvSpPr>
        <p:spPr>
          <a:xfrm>
            <a:off x="859389" y="4373847"/>
            <a:ext cx="2291938" cy="1983180"/>
          </a:xfrm>
          <a:prstGeom prst="rect">
            <a:avLst/>
          </a:prstGeom>
          <a:solidFill>
            <a:srgbClr val="F6F6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0" name="Rechthoek 39">
            <a:extLst>
              <a:ext uri="{FF2B5EF4-FFF2-40B4-BE49-F238E27FC236}">
                <a16:creationId xmlns:a16="http://schemas.microsoft.com/office/drawing/2014/main" id="{555CEAE3-B1E5-F40B-36AE-3743275B4A18}"/>
              </a:ext>
            </a:extLst>
          </p:cNvPr>
          <p:cNvSpPr/>
          <p:nvPr userDrawn="1"/>
        </p:nvSpPr>
        <p:spPr>
          <a:xfrm>
            <a:off x="859389" y="3549090"/>
            <a:ext cx="2291938" cy="824757"/>
          </a:xfrm>
          <a:prstGeom prst="rect">
            <a:avLst/>
          </a:prstGeom>
          <a:blipFill dpi="0" rotWithShape="1">
            <a:blip r:embed="rId2"/>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1" name="Tijdelijke aanduiding voor afbeelding 7">
            <a:extLst>
              <a:ext uri="{FF2B5EF4-FFF2-40B4-BE49-F238E27FC236}">
                <a16:creationId xmlns:a16="http://schemas.microsoft.com/office/drawing/2014/main" id="{354815D1-6BEF-5979-9B4E-780602D710DE}"/>
              </a:ext>
            </a:extLst>
          </p:cNvPr>
          <p:cNvSpPr>
            <a:spLocks noGrp="1"/>
          </p:cNvSpPr>
          <p:nvPr>
            <p:ph type="pic" sz="quarter" idx="25"/>
          </p:nvPr>
        </p:nvSpPr>
        <p:spPr>
          <a:xfrm>
            <a:off x="1020016" y="3731796"/>
            <a:ext cx="652462" cy="476250"/>
          </a:xfrm>
        </p:spPr>
        <p:txBody>
          <a:bodyPr>
            <a:normAutofit/>
          </a:bodyPr>
          <a:lstStyle>
            <a:lvl1pPr>
              <a:defRPr sz="100"/>
            </a:lvl1pPr>
          </a:lstStyle>
          <a:p>
            <a:endParaRPr lang="nl-BE"/>
          </a:p>
        </p:txBody>
      </p:sp>
      <p:sp>
        <p:nvSpPr>
          <p:cNvPr id="42" name="Tijdelijke aanduiding voor tekst 9">
            <a:extLst>
              <a:ext uri="{FF2B5EF4-FFF2-40B4-BE49-F238E27FC236}">
                <a16:creationId xmlns:a16="http://schemas.microsoft.com/office/drawing/2014/main" id="{D629BA91-8ABF-2F2E-6476-1CD0B3B90617}"/>
              </a:ext>
            </a:extLst>
          </p:cNvPr>
          <p:cNvSpPr>
            <a:spLocks noGrp="1"/>
          </p:cNvSpPr>
          <p:nvPr>
            <p:ph type="body" sz="quarter" idx="26"/>
          </p:nvPr>
        </p:nvSpPr>
        <p:spPr>
          <a:xfrm>
            <a:off x="1791541" y="3719920"/>
            <a:ext cx="1246187" cy="642051"/>
          </a:xfrm>
        </p:spPr>
        <p:txBody>
          <a:bodyPr>
            <a:noAutofit/>
          </a:bodyPr>
          <a:lstStyle>
            <a:lvl1pPr>
              <a:defRPr sz="1400" b="0" i="0">
                <a:solidFill>
                  <a:srgbClr val="01EC90"/>
                </a:solidFill>
                <a:latin typeface="Open Sans Light" pitchFamily="2" charset="0"/>
                <a:ea typeface="Open Sans Light" pitchFamily="2" charset="0"/>
                <a:cs typeface="Open Sans Light" pitchFamily="2" charset="0"/>
              </a:defRPr>
            </a:lvl1pPr>
            <a:lvl2pPr>
              <a:defRPr sz="1200"/>
            </a:lvl2pPr>
            <a:lvl3pPr>
              <a:defRPr sz="1200"/>
            </a:lvl3pPr>
            <a:lvl4pPr>
              <a:defRPr sz="1200"/>
            </a:lvl4pPr>
            <a:lvl5pPr marL="1828800" indent="0">
              <a:buNone/>
              <a:defRPr sz="1200"/>
            </a:lvl5pPr>
          </a:lstStyle>
          <a:p>
            <a:pPr lvl="0"/>
            <a:r>
              <a:rPr lang="nl-NL"/>
              <a:t>Klikken om de tekststijl</a:t>
            </a:r>
          </a:p>
        </p:txBody>
      </p:sp>
      <p:sp>
        <p:nvSpPr>
          <p:cNvPr id="43" name="Tijdelijke aanduiding voor tekst 11">
            <a:extLst>
              <a:ext uri="{FF2B5EF4-FFF2-40B4-BE49-F238E27FC236}">
                <a16:creationId xmlns:a16="http://schemas.microsoft.com/office/drawing/2014/main" id="{4905F644-1C7D-4AA8-DDE4-453F2FBD8224}"/>
              </a:ext>
            </a:extLst>
          </p:cNvPr>
          <p:cNvSpPr>
            <a:spLocks noGrp="1"/>
          </p:cNvSpPr>
          <p:nvPr>
            <p:ph type="body" sz="quarter" idx="27" hasCustomPrompt="1"/>
          </p:nvPr>
        </p:nvSpPr>
        <p:spPr>
          <a:xfrm>
            <a:off x="1020016" y="4539834"/>
            <a:ext cx="2017712" cy="1592262"/>
          </a:xfrm>
        </p:spPr>
        <p:txBody>
          <a:bodyPr>
            <a:normAutofit/>
          </a:bodyPr>
          <a:lstStyle>
            <a:lvl1pPr>
              <a:defRPr sz="1200">
                <a:solidFill>
                  <a:schemeClr val="tx1"/>
                </a:solidFill>
              </a:defRPr>
            </a:lvl1pPr>
          </a:lstStyle>
          <a:p>
            <a:pPr lvl="0"/>
            <a:r>
              <a:rPr lang="nl-BE" sz="1200"/>
              <a:t>jkljkljkjkljkjklj</a:t>
            </a:r>
            <a:endParaRPr lang="nl-BE"/>
          </a:p>
        </p:txBody>
      </p:sp>
      <p:sp>
        <p:nvSpPr>
          <p:cNvPr id="44" name="Rechthoek 43">
            <a:extLst>
              <a:ext uri="{FF2B5EF4-FFF2-40B4-BE49-F238E27FC236}">
                <a16:creationId xmlns:a16="http://schemas.microsoft.com/office/drawing/2014/main" id="{C9B67EA2-1D4C-D3EB-839A-AEF9B4E93932}"/>
              </a:ext>
            </a:extLst>
          </p:cNvPr>
          <p:cNvSpPr/>
          <p:nvPr userDrawn="1"/>
        </p:nvSpPr>
        <p:spPr>
          <a:xfrm>
            <a:off x="3539836" y="4361971"/>
            <a:ext cx="2291938" cy="1983180"/>
          </a:xfrm>
          <a:prstGeom prst="rect">
            <a:avLst/>
          </a:prstGeom>
          <a:solidFill>
            <a:srgbClr val="F6F6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5" name="Rechthoek 44">
            <a:extLst>
              <a:ext uri="{FF2B5EF4-FFF2-40B4-BE49-F238E27FC236}">
                <a16:creationId xmlns:a16="http://schemas.microsoft.com/office/drawing/2014/main" id="{23D6CC7D-B92D-9C15-0127-6C1BA96646AD}"/>
              </a:ext>
            </a:extLst>
          </p:cNvPr>
          <p:cNvSpPr/>
          <p:nvPr userDrawn="1"/>
        </p:nvSpPr>
        <p:spPr>
          <a:xfrm>
            <a:off x="3539836" y="3537214"/>
            <a:ext cx="2291938" cy="824757"/>
          </a:xfrm>
          <a:prstGeom prst="rect">
            <a:avLst/>
          </a:prstGeom>
          <a:blipFill dpi="0" rotWithShape="1">
            <a:blip r:embed="rId2"/>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6" name="Tijdelijke aanduiding voor afbeelding 7">
            <a:extLst>
              <a:ext uri="{FF2B5EF4-FFF2-40B4-BE49-F238E27FC236}">
                <a16:creationId xmlns:a16="http://schemas.microsoft.com/office/drawing/2014/main" id="{5AAC1FE9-F7E7-A3E0-93EF-0552ADB5196F}"/>
              </a:ext>
            </a:extLst>
          </p:cNvPr>
          <p:cNvSpPr>
            <a:spLocks noGrp="1"/>
          </p:cNvSpPr>
          <p:nvPr>
            <p:ph type="pic" sz="quarter" idx="28"/>
          </p:nvPr>
        </p:nvSpPr>
        <p:spPr>
          <a:xfrm>
            <a:off x="3700463" y="3719920"/>
            <a:ext cx="652462" cy="476250"/>
          </a:xfrm>
        </p:spPr>
        <p:txBody>
          <a:bodyPr>
            <a:normAutofit/>
          </a:bodyPr>
          <a:lstStyle>
            <a:lvl1pPr>
              <a:defRPr sz="100"/>
            </a:lvl1pPr>
          </a:lstStyle>
          <a:p>
            <a:endParaRPr lang="nl-BE"/>
          </a:p>
        </p:txBody>
      </p:sp>
      <p:sp>
        <p:nvSpPr>
          <p:cNvPr id="47" name="Tijdelijke aanduiding voor tekst 9">
            <a:extLst>
              <a:ext uri="{FF2B5EF4-FFF2-40B4-BE49-F238E27FC236}">
                <a16:creationId xmlns:a16="http://schemas.microsoft.com/office/drawing/2014/main" id="{CA489A1E-BAEE-5F93-0B4A-E543903CAADC}"/>
              </a:ext>
            </a:extLst>
          </p:cNvPr>
          <p:cNvSpPr>
            <a:spLocks noGrp="1"/>
          </p:cNvSpPr>
          <p:nvPr>
            <p:ph type="body" sz="quarter" idx="29"/>
          </p:nvPr>
        </p:nvSpPr>
        <p:spPr>
          <a:xfrm>
            <a:off x="4471988" y="3708044"/>
            <a:ext cx="1246187" cy="642051"/>
          </a:xfrm>
        </p:spPr>
        <p:txBody>
          <a:bodyPr>
            <a:noAutofit/>
          </a:bodyPr>
          <a:lstStyle>
            <a:lvl1pPr>
              <a:defRPr sz="1400" b="0" i="0">
                <a:solidFill>
                  <a:srgbClr val="01EC90"/>
                </a:solidFill>
                <a:latin typeface="Open Sans Light" pitchFamily="2" charset="0"/>
                <a:ea typeface="Open Sans Light" pitchFamily="2" charset="0"/>
                <a:cs typeface="Open Sans Light" pitchFamily="2" charset="0"/>
              </a:defRPr>
            </a:lvl1pPr>
            <a:lvl2pPr>
              <a:defRPr sz="1200"/>
            </a:lvl2pPr>
            <a:lvl3pPr>
              <a:defRPr sz="1200"/>
            </a:lvl3pPr>
            <a:lvl4pPr>
              <a:defRPr sz="1200"/>
            </a:lvl4pPr>
            <a:lvl5pPr marL="1828800" indent="0">
              <a:buNone/>
              <a:defRPr sz="1200"/>
            </a:lvl5pPr>
          </a:lstStyle>
          <a:p>
            <a:pPr lvl="0"/>
            <a:r>
              <a:rPr lang="nl-NL"/>
              <a:t>Klikken om de tekststijl</a:t>
            </a:r>
          </a:p>
        </p:txBody>
      </p:sp>
      <p:sp>
        <p:nvSpPr>
          <p:cNvPr id="48" name="Tijdelijke aanduiding voor tekst 11">
            <a:extLst>
              <a:ext uri="{FF2B5EF4-FFF2-40B4-BE49-F238E27FC236}">
                <a16:creationId xmlns:a16="http://schemas.microsoft.com/office/drawing/2014/main" id="{0023AA42-5DE8-8A79-EDF6-1876B2E297BC}"/>
              </a:ext>
            </a:extLst>
          </p:cNvPr>
          <p:cNvSpPr>
            <a:spLocks noGrp="1"/>
          </p:cNvSpPr>
          <p:nvPr>
            <p:ph type="body" sz="quarter" idx="30" hasCustomPrompt="1"/>
          </p:nvPr>
        </p:nvSpPr>
        <p:spPr>
          <a:xfrm>
            <a:off x="3700463" y="4527958"/>
            <a:ext cx="2017712" cy="1592262"/>
          </a:xfrm>
        </p:spPr>
        <p:txBody>
          <a:bodyPr>
            <a:normAutofit/>
          </a:bodyPr>
          <a:lstStyle>
            <a:lvl1pPr>
              <a:defRPr sz="1200">
                <a:solidFill>
                  <a:schemeClr val="tx1"/>
                </a:solidFill>
              </a:defRPr>
            </a:lvl1pPr>
          </a:lstStyle>
          <a:p>
            <a:pPr lvl="0"/>
            <a:r>
              <a:rPr lang="nl-BE" sz="1200"/>
              <a:t>jkljkljkjkljkjklj</a:t>
            </a:r>
            <a:endParaRPr lang="nl-BE"/>
          </a:p>
        </p:txBody>
      </p:sp>
      <p:sp>
        <p:nvSpPr>
          <p:cNvPr id="49" name="Rechthoek 48">
            <a:extLst>
              <a:ext uri="{FF2B5EF4-FFF2-40B4-BE49-F238E27FC236}">
                <a16:creationId xmlns:a16="http://schemas.microsoft.com/office/drawing/2014/main" id="{DF886137-757B-DD96-334D-8AEDFCF9EFCA}"/>
              </a:ext>
            </a:extLst>
          </p:cNvPr>
          <p:cNvSpPr/>
          <p:nvPr userDrawn="1"/>
        </p:nvSpPr>
        <p:spPr>
          <a:xfrm>
            <a:off x="6220283" y="4373847"/>
            <a:ext cx="2291938" cy="1983180"/>
          </a:xfrm>
          <a:prstGeom prst="rect">
            <a:avLst/>
          </a:prstGeom>
          <a:solidFill>
            <a:srgbClr val="F6F6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0" name="Rechthoek 49">
            <a:extLst>
              <a:ext uri="{FF2B5EF4-FFF2-40B4-BE49-F238E27FC236}">
                <a16:creationId xmlns:a16="http://schemas.microsoft.com/office/drawing/2014/main" id="{E947C6BE-5C19-D5B4-415E-A83A667F9142}"/>
              </a:ext>
            </a:extLst>
          </p:cNvPr>
          <p:cNvSpPr/>
          <p:nvPr userDrawn="1"/>
        </p:nvSpPr>
        <p:spPr>
          <a:xfrm>
            <a:off x="6220283" y="3549090"/>
            <a:ext cx="2291938" cy="824757"/>
          </a:xfrm>
          <a:prstGeom prst="rect">
            <a:avLst/>
          </a:prstGeom>
          <a:blipFill dpi="0" rotWithShape="1">
            <a:blip r:embed="rId2"/>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1" name="Tijdelijke aanduiding voor afbeelding 7">
            <a:extLst>
              <a:ext uri="{FF2B5EF4-FFF2-40B4-BE49-F238E27FC236}">
                <a16:creationId xmlns:a16="http://schemas.microsoft.com/office/drawing/2014/main" id="{2427D6D9-4667-E50B-35A4-56F8EDC1FCED}"/>
              </a:ext>
            </a:extLst>
          </p:cNvPr>
          <p:cNvSpPr>
            <a:spLocks noGrp="1"/>
          </p:cNvSpPr>
          <p:nvPr>
            <p:ph type="pic" sz="quarter" idx="31"/>
          </p:nvPr>
        </p:nvSpPr>
        <p:spPr>
          <a:xfrm>
            <a:off x="6380910" y="3731796"/>
            <a:ext cx="652462" cy="476250"/>
          </a:xfrm>
        </p:spPr>
        <p:txBody>
          <a:bodyPr>
            <a:normAutofit/>
          </a:bodyPr>
          <a:lstStyle>
            <a:lvl1pPr>
              <a:defRPr sz="100"/>
            </a:lvl1pPr>
          </a:lstStyle>
          <a:p>
            <a:endParaRPr lang="nl-BE"/>
          </a:p>
        </p:txBody>
      </p:sp>
      <p:sp>
        <p:nvSpPr>
          <p:cNvPr id="52" name="Tijdelijke aanduiding voor tekst 9">
            <a:extLst>
              <a:ext uri="{FF2B5EF4-FFF2-40B4-BE49-F238E27FC236}">
                <a16:creationId xmlns:a16="http://schemas.microsoft.com/office/drawing/2014/main" id="{3ABBABFF-BE0C-A5B1-A388-6D6CEFA2981F}"/>
              </a:ext>
            </a:extLst>
          </p:cNvPr>
          <p:cNvSpPr>
            <a:spLocks noGrp="1"/>
          </p:cNvSpPr>
          <p:nvPr>
            <p:ph type="body" sz="quarter" idx="32"/>
          </p:nvPr>
        </p:nvSpPr>
        <p:spPr>
          <a:xfrm>
            <a:off x="7152435" y="3719920"/>
            <a:ext cx="1246187" cy="642051"/>
          </a:xfrm>
        </p:spPr>
        <p:txBody>
          <a:bodyPr>
            <a:noAutofit/>
          </a:bodyPr>
          <a:lstStyle>
            <a:lvl1pPr>
              <a:defRPr sz="1400" b="0" i="0">
                <a:solidFill>
                  <a:srgbClr val="01EC90"/>
                </a:solidFill>
                <a:latin typeface="Open Sans Light" pitchFamily="2" charset="0"/>
                <a:ea typeface="Open Sans Light" pitchFamily="2" charset="0"/>
                <a:cs typeface="Open Sans Light" pitchFamily="2" charset="0"/>
              </a:defRPr>
            </a:lvl1pPr>
            <a:lvl2pPr>
              <a:defRPr sz="1200"/>
            </a:lvl2pPr>
            <a:lvl3pPr>
              <a:defRPr sz="1200"/>
            </a:lvl3pPr>
            <a:lvl4pPr>
              <a:defRPr sz="1200"/>
            </a:lvl4pPr>
            <a:lvl5pPr marL="1828800" indent="0">
              <a:buNone/>
              <a:defRPr sz="1200"/>
            </a:lvl5pPr>
          </a:lstStyle>
          <a:p>
            <a:pPr lvl="0"/>
            <a:r>
              <a:rPr lang="nl-NL"/>
              <a:t>Klikken om de tekststijl</a:t>
            </a:r>
          </a:p>
        </p:txBody>
      </p:sp>
      <p:sp>
        <p:nvSpPr>
          <p:cNvPr id="53" name="Tijdelijke aanduiding voor tekst 11">
            <a:extLst>
              <a:ext uri="{FF2B5EF4-FFF2-40B4-BE49-F238E27FC236}">
                <a16:creationId xmlns:a16="http://schemas.microsoft.com/office/drawing/2014/main" id="{480F4AFC-7080-CC90-8568-2B7749BD74A2}"/>
              </a:ext>
            </a:extLst>
          </p:cNvPr>
          <p:cNvSpPr>
            <a:spLocks noGrp="1"/>
          </p:cNvSpPr>
          <p:nvPr>
            <p:ph type="body" sz="quarter" idx="33" hasCustomPrompt="1"/>
          </p:nvPr>
        </p:nvSpPr>
        <p:spPr>
          <a:xfrm>
            <a:off x="6380910" y="4539834"/>
            <a:ext cx="2017712" cy="1592262"/>
          </a:xfrm>
        </p:spPr>
        <p:txBody>
          <a:bodyPr>
            <a:normAutofit/>
          </a:bodyPr>
          <a:lstStyle>
            <a:lvl1pPr>
              <a:defRPr sz="1200">
                <a:solidFill>
                  <a:schemeClr val="tx1"/>
                </a:solidFill>
              </a:defRPr>
            </a:lvl1pPr>
          </a:lstStyle>
          <a:p>
            <a:pPr lvl="0"/>
            <a:r>
              <a:rPr lang="nl-BE" sz="1200"/>
              <a:t>jkljkljkjkljkjklj</a:t>
            </a:r>
            <a:endParaRPr lang="nl-BE"/>
          </a:p>
        </p:txBody>
      </p:sp>
      <p:sp>
        <p:nvSpPr>
          <p:cNvPr id="54" name="Rechthoek 53">
            <a:extLst>
              <a:ext uri="{FF2B5EF4-FFF2-40B4-BE49-F238E27FC236}">
                <a16:creationId xmlns:a16="http://schemas.microsoft.com/office/drawing/2014/main" id="{495DE934-61AB-657C-B361-3B3572276BEB}"/>
              </a:ext>
            </a:extLst>
          </p:cNvPr>
          <p:cNvSpPr/>
          <p:nvPr userDrawn="1"/>
        </p:nvSpPr>
        <p:spPr>
          <a:xfrm>
            <a:off x="8900730" y="4350095"/>
            <a:ext cx="2291938" cy="1983180"/>
          </a:xfrm>
          <a:prstGeom prst="rect">
            <a:avLst/>
          </a:prstGeom>
          <a:solidFill>
            <a:srgbClr val="F6F6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5" name="Rechthoek 54">
            <a:extLst>
              <a:ext uri="{FF2B5EF4-FFF2-40B4-BE49-F238E27FC236}">
                <a16:creationId xmlns:a16="http://schemas.microsoft.com/office/drawing/2014/main" id="{7371E31D-2DD4-6EF6-6C0E-B5586D1974AB}"/>
              </a:ext>
            </a:extLst>
          </p:cNvPr>
          <p:cNvSpPr/>
          <p:nvPr userDrawn="1"/>
        </p:nvSpPr>
        <p:spPr>
          <a:xfrm>
            <a:off x="8900730" y="3525338"/>
            <a:ext cx="2291938" cy="824757"/>
          </a:xfrm>
          <a:prstGeom prst="rect">
            <a:avLst/>
          </a:prstGeom>
          <a:blipFill dpi="0" rotWithShape="1">
            <a:blip r:embed="rId2"/>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6" name="Tijdelijke aanduiding voor afbeelding 7">
            <a:extLst>
              <a:ext uri="{FF2B5EF4-FFF2-40B4-BE49-F238E27FC236}">
                <a16:creationId xmlns:a16="http://schemas.microsoft.com/office/drawing/2014/main" id="{C7A78E98-C227-A4FD-6950-8FA6E6ED0268}"/>
              </a:ext>
            </a:extLst>
          </p:cNvPr>
          <p:cNvSpPr>
            <a:spLocks noGrp="1"/>
          </p:cNvSpPr>
          <p:nvPr>
            <p:ph type="pic" sz="quarter" idx="34"/>
          </p:nvPr>
        </p:nvSpPr>
        <p:spPr>
          <a:xfrm>
            <a:off x="9061357" y="3708044"/>
            <a:ext cx="652462" cy="476250"/>
          </a:xfrm>
        </p:spPr>
        <p:txBody>
          <a:bodyPr>
            <a:normAutofit/>
          </a:bodyPr>
          <a:lstStyle>
            <a:lvl1pPr>
              <a:defRPr sz="100"/>
            </a:lvl1pPr>
          </a:lstStyle>
          <a:p>
            <a:endParaRPr lang="nl-BE"/>
          </a:p>
        </p:txBody>
      </p:sp>
      <p:sp>
        <p:nvSpPr>
          <p:cNvPr id="57" name="Tijdelijke aanduiding voor tekst 9">
            <a:extLst>
              <a:ext uri="{FF2B5EF4-FFF2-40B4-BE49-F238E27FC236}">
                <a16:creationId xmlns:a16="http://schemas.microsoft.com/office/drawing/2014/main" id="{713DC7EA-972C-0826-FD0B-BF1DB111150C}"/>
              </a:ext>
            </a:extLst>
          </p:cNvPr>
          <p:cNvSpPr>
            <a:spLocks noGrp="1"/>
          </p:cNvSpPr>
          <p:nvPr>
            <p:ph type="body" sz="quarter" idx="35"/>
          </p:nvPr>
        </p:nvSpPr>
        <p:spPr>
          <a:xfrm>
            <a:off x="9832882" y="3696168"/>
            <a:ext cx="1246187" cy="642051"/>
          </a:xfrm>
        </p:spPr>
        <p:txBody>
          <a:bodyPr>
            <a:noAutofit/>
          </a:bodyPr>
          <a:lstStyle>
            <a:lvl1pPr>
              <a:defRPr sz="1400" b="0" i="0">
                <a:solidFill>
                  <a:srgbClr val="01EC90"/>
                </a:solidFill>
                <a:latin typeface="Open Sans Light" pitchFamily="2" charset="0"/>
                <a:ea typeface="Open Sans Light" pitchFamily="2" charset="0"/>
                <a:cs typeface="Open Sans Light" pitchFamily="2" charset="0"/>
              </a:defRPr>
            </a:lvl1pPr>
            <a:lvl2pPr>
              <a:defRPr sz="1200"/>
            </a:lvl2pPr>
            <a:lvl3pPr>
              <a:defRPr sz="1200"/>
            </a:lvl3pPr>
            <a:lvl4pPr>
              <a:defRPr sz="1200"/>
            </a:lvl4pPr>
            <a:lvl5pPr marL="1828800" indent="0">
              <a:buNone/>
              <a:defRPr sz="1200"/>
            </a:lvl5pPr>
          </a:lstStyle>
          <a:p>
            <a:pPr lvl="0"/>
            <a:r>
              <a:rPr lang="nl-NL"/>
              <a:t>Klikken om de tekststijl</a:t>
            </a:r>
          </a:p>
        </p:txBody>
      </p:sp>
      <p:sp>
        <p:nvSpPr>
          <p:cNvPr id="58" name="Tijdelijke aanduiding voor tekst 11">
            <a:extLst>
              <a:ext uri="{FF2B5EF4-FFF2-40B4-BE49-F238E27FC236}">
                <a16:creationId xmlns:a16="http://schemas.microsoft.com/office/drawing/2014/main" id="{5C7AFE62-ABBD-ACC7-B258-FCF4823F637C}"/>
              </a:ext>
            </a:extLst>
          </p:cNvPr>
          <p:cNvSpPr>
            <a:spLocks noGrp="1"/>
          </p:cNvSpPr>
          <p:nvPr>
            <p:ph type="body" sz="quarter" idx="36" hasCustomPrompt="1"/>
          </p:nvPr>
        </p:nvSpPr>
        <p:spPr>
          <a:xfrm>
            <a:off x="9061357" y="4516082"/>
            <a:ext cx="2017712" cy="1592262"/>
          </a:xfrm>
        </p:spPr>
        <p:txBody>
          <a:bodyPr>
            <a:normAutofit/>
          </a:bodyPr>
          <a:lstStyle>
            <a:lvl1pPr>
              <a:defRPr sz="1200">
                <a:solidFill>
                  <a:schemeClr val="tx1"/>
                </a:solidFill>
              </a:defRPr>
            </a:lvl1pPr>
          </a:lstStyle>
          <a:p>
            <a:pPr lvl="0"/>
            <a:r>
              <a:rPr lang="nl-BE" sz="1200"/>
              <a:t>jkljkljkjkljkjklj</a:t>
            </a:r>
            <a:endParaRPr lang="nl-BE"/>
          </a:p>
        </p:txBody>
      </p:sp>
    </p:spTree>
    <p:extLst>
      <p:ext uri="{BB962C8B-B14F-4D97-AF65-F5344CB8AC3E}">
        <p14:creationId xmlns:p14="http://schemas.microsoft.com/office/powerpoint/2010/main" val="33771764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EDA630-CD6B-C9ED-DC82-3DE15EB47D64}"/>
              </a:ext>
            </a:extLst>
          </p:cNvPr>
          <p:cNvSpPr>
            <a:spLocks noGrp="1"/>
          </p:cNvSpPr>
          <p:nvPr>
            <p:ph type="title"/>
          </p:nvPr>
        </p:nvSpPr>
        <p:spPr/>
        <p:txBody>
          <a:bodyPr/>
          <a:lstStyle/>
          <a:p>
            <a:r>
              <a:rPr lang="nl-NL"/>
              <a:t>Klik om stijl te bewerken</a:t>
            </a:r>
            <a:endParaRPr lang="nl-BE"/>
          </a:p>
        </p:txBody>
      </p:sp>
      <p:sp>
        <p:nvSpPr>
          <p:cNvPr id="3" name="Tijdelijke aanduiding voor datum 2">
            <a:extLst>
              <a:ext uri="{FF2B5EF4-FFF2-40B4-BE49-F238E27FC236}">
                <a16:creationId xmlns:a16="http://schemas.microsoft.com/office/drawing/2014/main" id="{B813A7EB-69ED-FFE0-313C-35D22D7F8794}"/>
              </a:ext>
            </a:extLst>
          </p:cNvPr>
          <p:cNvSpPr>
            <a:spLocks noGrp="1"/>
          </p:cNvSpPr>
          <p:nvPr>
            <p:ph type="dt" sz="half" idx="10"/>
          </p:nvPr>
        </p:nvSpPr>
        <p:spPr/>
        <p:txBody>
          <a:bodyPr/>
          <a:lstStyle/>
          <a:p>
            <a:fld id="{E00A1354-27D5-604E-9691-DC9ED2EF02AD}" type="datetimeFigureOut">
              <a:rPr lang="nl-BE" smtClean="0"/>
              <a:t>18/03/2024</a:t>
            </a:fld>
            <a:endParaRPr lang="nl-BE"/>
          </a:p>
        </p:txBody>
      </p:sp>
      <p:sp>
        <p:nvSpPr>
          <p:cNvPr id="4" name="Tijdelijke aanduiding voor voettekst 3">
            <a:extLst>
              <a:ext uri="{FF2B5EF4-FFF2-40B4-BE49-F238E27FC236}">
                <a16:creationId xmlns:a16="http://schemas.microsoft.com/office/drawing/2014/main" id="{BD35B540-BA65-8A8D-E714-15791D53AEAD}"/>
              </a:ext>
            </a:extLst>
          </p:cNvPr>
          <p:cNvSpPr>
            <a:spLocks noGrp="1"/>
          </p:cNvSpPr>
          <p:nvPr>
            <p:ph type="ftr" sz="quarter" idx="11"/>
          </p:nvPr>
        </p:nvSpPr>
        <p:spPr/>
        <p:txBody>
          <a:bodyPr/>
          <a:lstStyle/>
          <a:p>
            <a:endParaRPr lang="nl-BE"/>
          </a:p>
        </p:txBody>
      </p:sp>
      <p:sp>
        <p:nvSpPr>
          <p:cNvPr id="5" name="Tijdelijke aanduiding voor dianummer 4">
            <a:extLst>
              <a:ext uri="{FF2B5EF4-FFF2-40B4-BE49-F238E27FC236}">
                <a16:creationId xmlns:a16="http://schemas.microsoft.com/office/drawing/2014/main" id="{FFFB4BE5-49BF-A429-67F4-BD38E23A8535}"/>
              </a:ext>
            </a:extLst>
          </p:cNvPr>
          <p:cNvSpPr>
            <a:spLocks noGrp="1"/>
          </p:cNvSpPr>
          <p:nvPr>
            <p:ph type="sldNum" sz="quarter" idx="12"/>
          </p:nvPr>
        </p:nvSpPr>
        <p:spPr/>
        <p:txBody>
          <a:bodyPr/>
          <a:lstStyle/>
          <a:p>
            <a:fld id="{D8458D80-8D5B-D142-A06D-08FA58F5CE30}" type="slidenum">
              <a:rPr lang="nl-BE" smtClean="0"/>
              <a:t>‹nr.›</a:t>
            </a:fld>
            <a:endParaRPr lang="nl-BE"/>
          </a:p>
        </p:txBody>
      </p:sp>
    </p:spTree>
    <p:extLst>
      <p:ext uri="{BB962C8B-B14F-4D97-AF65-F5344CB8AC3E}">
        <p14:creationId xmlns:p14="http://schemas.microsoft.com/office/powerpoint/2010/main" val="38926414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3734">
                <a:solidFill>
                  <a:schemeClr val="bg1"/>
                </a:solidFill>
              </a:defRPr>
            </a:lvl1pPr>
          </a:lstStyle>
          <a:p>
            <a:pPr lvl="0"/>
            <a:r>
              <a:rPr lang="en-US"/>
              <a:t>Click to edit Master title style</a:t>
            </a:r>
            <a:endParaRPr lang="en-GB"/>
          </a:p>
        </p:txBody>
      </p:sp>
    </p:spTree>
    <p:extLst>
      <p:ext uri="{BB962C8B-B14F-4D97-AF65-F5344CB8AC3E}">
        <p14:creationId xmlns:p14="http://schemas.microsoft.com/office/powerpoint/2010/main" val="405248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8_Content">
    <p:spTree>
      <p:nvGrpSpPr>
        <p:cNvPr id="1" name=""/>
        <p:cNvGrpSpPr/>
        <p:nvPr/>
      </p:nvGrpSpPr>
      <p:grpSpPr>
        <a:xfrm>
          <a:off x="0" y="0"/>
          <a:ext cx="0" cy="0"/>
          <a:chOff x="0" y="0"/>
          <a:chExt cx="0" cy="0"/>
        </a:xfrm>
      </p:grpSpPr>
      <p:pic>
        <p:nvPicPr>
          <p:cNvPr id="5" name="Picture 4" descr="A group of white and green circles&#10;&#10;Description automatically generated">
            <a:extLst>
              <a:ext uri="{FF2B5EF4-FFF2-40B4-BE49-F238E27FC236}">
                <a16:creationId xmlns:a16="http://schemas.microsoft.com/office/drawing/2014/main" id="{FD734B54-3541-C314-7ECB-02ED5B9AC617}"/>
              </a:ext>
            </a:extLst>
          </p:cNvPr>
          <p:cNvPicPr>
            <a:picLocks noChangeAspect="1"/>
          </p:cNvPicPr>
          <p:nvPr userDrawn="1"/>
        </p:nvPicPr>
        <p:blipFill>
          <a:blip r:embed="rId2"/>
          <a:stretch>
            <a:fillRect/>
          </a:stretch>
        </p:blipFill>
        <p:spPr>
          <a:xfrm>
            <a:off x="10119360" y="6308718"/>
            <a:ext cx="1694688" cy="278525"/>
          </a:xfrm>
          <a:prstGeom prst="rect">
            <a:avLst/>
          </a:prstGeom>
        </p:spPr>
      </p:pic>
      <p:sp>
        <p:nvSpPr>
          <p:cNvPr id="2" name="Title 1">
            <a:extLst>
              <a:ext uri="{FF2B5EF4-FFF2-40B4-BE49-F238E27FC236}">
                <a16:creationId xmlns:a16="http://schemas.microsoft.com/office/drawing/2014/main" id="{5DA824AA-F538-7973-E541-31F99DDD9722}"/>
              </a:ext>
            </a:extLst>
          </p:cNvPr>
          <p:cNvSpPr>
            <a:spLocks noGrp="1"/>
          </p:cNvSpPr>
          <p:nvPr>
            <p:ph type="ctrTitle"/>
          </p:nvPr>
        </p:nvSpPr>
        <p:spPr>
          <a:xfrm>
            <a:off x="536448" y="390843"/>
            <a:ext cx="10011049" cy="810164"/>
          </a:xfrm>
        </p:spPr>
        <p:txBody>
          <a:bodyPr>
            <a:normAutofit/>
          </a:bodyPr>
          <a:lstStyle/>
          <a:p>
            <a:pPr algn="l"/>
            <a:r>
              <a:rPr lang="nl-NL" sz="4267" b="1">
                <a:solidFill>
                  <a:srgbClr val="00EA90"/>
                </a:solidFill>
                <a:latin typeface="Open Sans ExtraBold" pitchFamily="2" charset="0"/>
                <a:ea typeface="Open Sans ExtraBold" pitchFamily="2" charset="0"/>
                <a:cs typeface="Open Sans ExtraBold" pitchFamily="2" charset="0"/>
              </a:rPr>
              <a:t>Klik om stijl te bewerken</a:t>
            </a:r>
            <a:endParaRPr lang="en-BE" sz="4267" b="1">
              <a:solidFill>
                <a:srgbClr val="00EA90"/>
              </a:solidFill>
              <a:latin typeface="Open Sans ExtraBold" pitchFamily="2" charset="0"/>
              <a:ea typeface="Open Sans ExtraBold" pitchFamily="2" charset="0"/>
              <a:cs typeface="Open Sans ExtraBold" pitchFamily="2" charset="0"/>
            </a:endParaRPr>
          </a:p>
        </p:txBody>
      </p:sp>
      <p:sp>
        <p:nvSpPr>
          <p:cNvPr id="8" name="Text Placeholder 7">
            <a:extLst>
              <a:ext uri="{FF2B5EF4-FFF2-40B4-BE49-F238E27FC236}">
                <a16:creationId xmlns:a16="http://schemas.microsoft.com/office/drawing/2014/main" id="{5CA5ADED-528B-53FB-23E3-CE9012E94741}"/>
              </a:ext>
            </a:extLst>
          </p:cNvPr>
          <p:cNvSpPr>
            <a:spLocks noGrp="1"/>
          </p:cNvSpPr>
          <p:nvPr>
            <p:ph type="body" sz="quarter" idx="10"/>
          </p:nvPr>
        </p:nvSpPr>
        <p:spPr>
          <a:xfrm>
            <a:off x="536448" y="1307185"/>
            <a:ext cx="7080409" cy="4533633"/>
          </a:xfrm>
          <a:solidFill>
            <a:schemeClr val="bg1"/>
          </a:solidFill>
        </p:spPr>
        <p:txBody>
          <a:bodyPr/>
          <a:lstStyle>
            <a:lvl1pPr marL="0" indent="0">
              <a:buNone/>
              <a:defRPr sz="1600" b="0" i="0">
                <a:solidFill>
                  <a:srgbClr val="5E32CA"/>
                </a:solidFill>
                <a:latin typeface="Open Sans Light" pitchFamily="2" charset="0"/>
                <a:ea typeface="Open Sans Light" pitchFamily="2" charset="0"/>
                <a:cs typeface="Open Sans Light" pitchFamily="2" charset="0"/>
              </a:defRPr>
            </a:lvl1pPr>
            <a:lvl2pPr marL="457189" indent="0">
              <a:buNone/>
              <a:defRPr sz="1600" b="0" i="0">
                <a:solidFill>
                  <a:srgbClr val="5E32CA"/>
                </a:solidFill>
                <a:latin typeface="Open Sans Light" pitchFamily="2" charset="0"/>
                <a:ea typeface="Open Sans Light" pitchFamily="2" charset="0"/>
                <a:cs typeface="Open Sans Light" pitchFamily="2" charset="0"/>
              </a:defRPr>
            </a:lvl2pPr>
            <a:lvl3pPr marL="914377" indent="0">
              <a:buNone/>
              <a:defRPr sz="1600" b="0" i="0">
                <a:solidFill>
                  <a:srgbClr val="5E32CA"/>
                </a:solidFill>
                <a:latin typeface="Open Sans Light" pitchFamily="2" charset="0"/>
                <a:ea typeface="Open Sans Light" pitchFamily="2" charset="0"/>
                <a:cs typeface="Open Sans Light" pitchFamily="2" charset="0"/>
              </a:defRPr>
            </a:lvl3pPr>
            <a:lvl4pPr marL="1371566" indent="0">
              <a:buNone/>
              <a:defRPr sz="1600" b="0" i="0">
                <a:solidFill>
                  <a:srgbClr val="5E32CA"/>
                </a:solidFill>
                <a:latin typeface="Open Sans Light" pitchFamily="2" charset="0"/>
                <a:ea typeface="Open Sans Light" pitchFamily="2" charset="0"/>
                <a:cs typeface="Open Sans Light" pitchFamily="2" charset="0"/>
              </a:defRPr>
            </a:lvl4pPr>
            <a:lvl5pPr marL="1828754" indent="0">
              <a:buNone/>
              <a:defRPr sz="1600" b="0" i="0">
                <a:solidFill>
                  <a:srgbClr val="5E32CA"/>
                </a:solidFill>
                <a:latin typeface="Open Sans Light" pitchFamily="2" charset="0"/>
                <a:ea typeface="Open Sans Light" pitchFamily="2" charset="0"/>
                <a:cs typeface="Open Sans Light" pitchFamily="2"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BE"/>
          </a:p>
        </p:txBody>
      </p:sp>
      <p:sp>
        <p:nvSpPr>
          <p:cNvPr id="4" name="Picture Placeholder 3">
            <a:extLst>
              <a:ext uri="{FF2B5EF4-FFF2-40B4-BE49-F238E27FC236}">
                <a16:creationId xmlns:a16="http://schemas.microsoft.com/office/drawing/2014/main" id="{99AC1225-F422-B6AE-6EFE-FF8A524104FE}"/>
              </a:ext>
            </a:extLst>
          </p:cNvPr>
          <p:cNvSpPr>
            <a:spLocks noGrp="1"/>
          </p:cNvSpPr>
          <p:nvPr>
            <p:ph type="pic" sz="quarter" idx="11"/>
          </p:nvPr>
        </p:nvSpPr>
        <p:spPr>
          <a:xfrm>
            <a:off x="7880351" y="1308100"/>
            <a:ext cx="3932767" cy="4531784"/>
          </a:xfrm>
        </p:spPr>
        <p:txBody>
          <a:bodyPr/>
          <a:lstStyle/>
          <a:p>
            <a:r>
              <a:rPr lang="nl-NL"/>
              <a:t>Klik op het pictogram als u een afbeelding wilt toevoegen</a:t>
            </a:r>
            <a:endParaRPr lang="en-BE"/>
          </a:p>
        </p:txBody>
      </p:sp>
    </p:spTree>
    <p:extLst>
      <p:ext uri="{BB962C8B-B14F-4D97-AF65-F5344CB8AC3E}">
        <p14:creationId xmlns:p14="http://schemas.microsoft.com/office/powerpoint/2010/main" val="21132228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Content">
    <p:bg>
      <p:bgRef idx="1001">
        <a:schemeClr val="bg1"/>
      </p:bgRef>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989038C2-3178-649D-1331-E00173B63A3B}"/>
              </a:ext>
            </a:extLst>
          </p:cNvPr>
          <p:cNvSpPr>
            <a:spLocks noGrp="1"/>
          </p:cNvSpPr>
          <p:nvPr>
            <p:ph type="pic" sz="quarter" idx="11"/>
          </p:nvPr>
        </p:nvSpPr>
        <p:spPr>
          <a:xfrm>
            <a:off x="7749117" y="0"/>
            <a:ext cx="4442883" cy="6858000"/>
          </a:xfrm>
          <a:solidFill>
            <a:srgbClr val="5E32CA"/>
          </a:solidFill>
        </p:spPr>
        <p:txBody>
          <a:bodyPr/>
          <a:lstStyle/>
          <a:p>
            <a:r>
              <a:rPr lang="nl-NL"/>
              <a:t>Klik op het pictogram als u een afbeelding wilt toevoegen</a:t>
            </a:r>
            <a:endParaRPr lang="en-BE"/>
          </a:p>
        </p:txBody>
      </p:sp>
      <p:pic>
        <p:nvPicPr>
          <p:cNvPr id="5" name="Picture 4" descr="A group of white and green circles&#10;&#10;Description automatically generated">
            <a:extLst>
              <a:ext uri="{FF2B5EF4-FFF2-40B4-BE49-F238E27FC236}">
                <a16:creationId xmlns:a16="http://schemas.microsoft.com/office/drawing/2014/main" id="{FD734B54-3541-C314-7ECB-02ED5B9AC617}"/>
              </a:ext>
            </a:extLst>
          </p:cNvPr>
          <p:cNvPicPr>
            <a:picLocks noChangeAspect="1"/>
          </p:cNvPicPr>
          <p:nvPr userDrawn="1"/>
        </p:nvPicPr>
        <p:blipFill>
          <a:blip r:embed="rId2"/>
          <a:stretch>
            <a:fillRect/>
          </a:stretch>
        </p:blipFill>
        <p:spPr>
          <a:xfrm>
            <a:off x="10119360" y="6308718"/>
            <a:ext cx="1694688" cy="278525"/>
          </a:xfrm>
          <a:prstGeom prst="rect">
            <a:avLst/>
          </a:prstGeom>
        </p:spPr>
      </p:pic>
      <p:sp>
        <p:nvSpPr>
          <p:cNvPr id="2" name="Title 1">
            <a:extLst>
              <a:ext uri="{FF2B5EF4-FFF2-40B4-BE49-F238E27FC236}">
                <a16:creationId xmlns:a16="http://schemas.microsoft.com/office/drawing/2014/main" id="{5DA824AA-F538-7973-E541-31F99DDD9722}"/>
              </a:ext>
            </a:extLst>
          </p:cNvPr>
          <p:cNvSpPr>
            <a:spLocks noGrp="1"/>
          </p:cNvSpPr>
          <p:nvPr>
            <p:ph type="ctrTitle"/>
          </p:nvPr>
        </p:nvSpPr>
        <p:spPr>
          <a:xfrm>
            <a:off x="536449" y="459315"/>
            <a:ext cx="6732185" cy="810164"/>
          </a:xfrm>
        </p:spPr>
        <p:txBody>
          <a:bodyPr>
            <a:noAutofit/>
          </a:bodyPr>
          <a:lstStyle>
            <a:lvl1pPr>
              <a:defRPr sz="4000" b="1" i="0">
                <a:solidFill>
                  <a:srgbClr val="5E32CA"/>
                </a:solidFill>
                <a:latin typeface="Open Sans SemiBold" pitchFamily="2" charset="0"/>
                <a:ea typeface="Open Sans SemiBold" pitchFamily="2" charset="0"/>
                <a:cs typeface="Open Sans SemiBold" pitchFamily="2" charset="0"/>
              </a:defRPr>
            </a:lvl1pPr>
          </a:lstStyle>
          <a:p>
            <a:pPr algn="l"/>
            <a:endParaRPr lang="en-BE" sz="4267" b="1">
              <a:solidFill>
                <a:srgbClr val="00EA90"/>
              </a:solidFill>
              <a:latin typeface="Open Sans ExtraBold" pitchFamily="2" charset="0"/>
              <a:ea typeface="Open Sans ExtraBold" pitchFamily="2" charset="0"/>
              <a:cs typeface="Open Sans ExtraBold" pitchFamily="2" charset="0"/>
            </a:endParaRPr>
          </a:p>
        </p:txBody>
      </p:sp>
      <p:sp>
        <p:nvSpPr>
          <p:cNvPr id="8" name="Text Placeholder 7">
            <a:extLst>
              <a:ext uri="{FF2B5EF4-FFF2-40B4-BE49-F238E27FC236}">
                <a16:creationId xmlns:a16="http://schemas.microsoft.com/office/drawing/2014/main" id="{643F98EF-F607-48ED-EE67-07ACE5D91BA5}"/>
              </a:ext>
            </a:extLst>
          </p:cNvPr>
          <p:cNvSpPr>
            <a:spLocks noGrp="1"/>
          </p:cNvSpPr>
          <p:nvPr>
            <p:ph type="body" sz="quarter" idx="10" hasCustomPrompt="1"/>
          </p:nvPr>
        </p:nvSpPr>
        <p:spPr>
          <a:xfrm>
            <a:off x="535518" y="1549401"/>
            <a:ext cx="6733116" cy="4849284"/>
          </a:xfrm>
        </p:spPr>
        <p:txBody>
          <a:bodyPr/>
          <a:lstStyle>
            <a:lvl1pPr marL="0" indent="0">
              <a:buFont typeface="Arial" panose="020B0604020202020204" pitchFamily="34" charset="0"/>
              <a:buNone/>
              <a:defRPr>
                <a:solidFill>
                  <a:srgbClr val="5E31CA"/>
                </a:solidFill>
              </a:defRPr>
            </a:lvl1pPr>
            <a:lvl2pPr marL="800089" indent="-342900">
              <a:buFontTx/>
              <a:buBlip>
                <a:blip r:embed="rId3"/>
              </a:buBlip>
              <a:defRPr>
                <a:solidFill>
                  <a:srgbClr val="5E31CA"/>
                </a:solidFill>
              </a:defRPr>
            </a:lvl2pPr>
            <a:lvl3pPr marL="914377" indent="0">
              <a:buNone/>
              <a:defRPr>
                <a:solidFill>
                  <a:srgbClr val="5E31CA"/>
                </a:solidFill>
              </a:defRPr>
            </a:lvl3pPr>
            <a:lvl4pPr marL="1371566" indent="0">
              <a:buNone/>
              <a:defRPr>
                <a:solidFill>
                  <a:srgbClr val="5E31CA"/>
                </a:solidFill>
              </a:defRPr>
            </a:lvl4pPr>
            <a:lvl5pPr marL="1828754" indent="0">
              <a:buNone/>
              <a:defRPr>
                <a:solidFill>
                  <a:srgbClr val="5E31CA"/>
                </a:solidFill>
              </a:defRPr>
            </a:lvl5pPr>
          </a:lstStyle>
          <a:p>
            <a:pPr lvl="0"/>
            <a:r>
              <a:rPr lang="nl-NL" err="1"/>
              <a:t>kken</a:t>
            </a:r>
            <a:r>
              <a:rPr lang="nl-NL"/>
              <a:t>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BE"/>
          </a:p>
        </p:txBody>
      </p:sp>
    </p:spTree>
    <p:extLst>
      <p:ext uri="{BB962C8B-B14F-4D97-AF65-F5344CB8AC3E}">
        <p14:creationId xmlns:p14="http://schemas.microsoft.com/office/powerpoint/2010/main" val="1647481664"/>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Aangepaste indeling">
    <p:spTree>
      <p:nvGrpSpPr>
        <p:cNvPr id="1" name=""/>
        <p:cNvGrpSpPr/>
        <p:nvPr/>
      </p:nvGrpSpPr>
      <p:grpSpPr>
        <a:xfrm>
          <a:off x="0" y="0"/>
          <a:ext cx="0" cy="0"/>
          <a:chOff x="0" y="0"/>
          <a:chExt cx="0" cy="0"/>
        </a:xfrm>
      </p:grpSpPr>
      <p:pic>
        <p:nvPicPr>
          <p:cNvPr id="6" name="Picture 1" descr="A person raising their hand in front of a crowd&#10;&#10;Description automatically generated">
            <a:extLst>
              <a:ext uri="{FF2B5EF4-FFF2-40B4-BE49-F238E27FC236}">
                <a16:creationId xmlns:a16="http://schemas.microsoft.com/office/drawing/2014/main" id="{B255A6B3-301A-5654-24C5-39F2D094A35C}"/>
              </a:ext>
            </a:extLst>
          </p:cNvPr>
          <p:cNvPicPr>
            <a:picLocks noChangeAspect="1"/>
          </p:cNvPicPr>
          <p:nvPr userDrawn="1"/>
        </p:nvPicPr>
        <p:blipFill rotWithShape="1">
          <a:blip r:embed="rId2">
            <a:grayscl/>
          </a:blip>
          <a:srcRect t="7846" b="7846"/>
          <a:stretch/>
        </p:blipFill>
        <p:spPr>
          <a:xfrm>
            <a:off x="-1" y="0"/>
            <a:ext cx="12199145" cy="6856661"/>
          </a:xfrm>
          <a:prstGeom prst="rect">
            <a:avLst/>
          </a:prstGeom>
        </p:spPr>
      </p:pic>
      <p:sp>
        <p:nvSpPr>
          <p:cNvPr id="7" name="Rectangle 2">
            <a:extLst>
              <a:ext uri="{FF2B5EF4-FFF2-40B4-BE49-F238E27FC236}">
                <a16:creationId xmlns:a16="http://schemas.microsoft.com/office/drawing/2014/main" id="{3053A795-6271-2A20-25BE-7A2F747A7A01}"/>
              </a:ext>
            </a:extLst>
          </p:cNvPr>
          <p:cNvSpPr/>
          <p:nvPr userDrawn="1"/>
        </p:nvSpPr>
        <p:spPr>
          <a:xfrm>
            <a:off x="0" y="0"/>
            <a:ext cx="12199145" cy="6965576"/>
          </a:xfrm>
          <a:prstGeom prst="rect">
            <a:avLst/>
          </a:prstGeom>
          <a:solidFill>
            <a:srgbClr val="5E32CA">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8" name="Picture 3">
            <a:extLst>
              <a:ext uri="{FF2B5EF4-FFF2-40B4-BE49-F238E27FC236}">
                <a16:creationId xmlns:a16="http://schemas.microsoft.com/office/drawing/2014/main" id="{DC56929D-C3D3-B265-C5AC-6F76B5FACE12}"/>
              </a:ext>
            </a:extLst>
          </p:cNvPr>
          <p:cNvPicPr>
            <a:picLocks noChangeAspect="1"/>
          </p:cNvPicPr>
          <p:nvPr userDrawn="1"/>
        </p:nvPicPr>
        <p:blipFill>
          <a:blip r:embed="rId3"/>
          <a:stretch>
            <a:fillRect/>
          </a:stretch>
        </p:blipFill>
        <p:spPr>
          <a:xfrm>
            <a:off x="-177274" y="1558725"/>
            <a:ext cx="2336344" cy="1828444"/>
          </a:xfrm>
          <a:prstGeom prst="rect">
            <a:avLst/>
          </a:prstGeom>
        </p:spPr>
      </p:pic>
      <p:sp>
        <p:nvSpPr>
          <p:cNvPr id="11" name="Tijdelijke aanduiding voor tekst 10">
            <a:extLst>
              <a:ext uri="{FF2B5EF4-FFF2-40B4-BE49-F238E27FC236}">
                <a16:creationId xmlns:a16="http://schemas.microsoft.com/office/drawing/2014/main" id="{1F2C3353-1D0A-E274-4173-9B586D627A20}"/>
              </a:ext>
            </a:extLst>
          </p:cNvPr>
          <p:cNvSpPr>
            <a:spLocks noGrp="1"/>
          </p:cNvSpPr>
          <p:nvPr>
            <p:ph type="body" sz="quarter" idx="10" hasCustomPrompt="1"/>
          </p:nvPr>
        </p:nvSpPr>
        <p:spPr>
          <a:xfrm>
            <a:off x="990898" y="2270765"/>
            <a:ext cx="7610849" cy="2851150"/>
          </a:xfrm>
        </p:spPr>
        <p:txBody>
          <a:bodyPr>
            <a:normAutofit/>
          </a:bodyPr>
          <a:lstStyle>
            <a:lvl1pPr>
              <a:defRPr sz="11500" b="1" i="0">
                <a:solidFill>
                  <a:schemeClr val="bg1"/>
                </a:solidFill>
                <a:latin typeface="Open Sans SemiBold" pitchFamily="2" charset="0"/>
                <a:ea typeface="Open Sans SemiBold" pitchFamily="2" charset="0"/>
                <a:cs typeface="Open Sans SemiBold" pitchFamily="2" charset="0"/>
              </a:defRPr>
            </a:lvl1pPr>
          </a:lstStyle>
          <a:p>
            <a:pPr lvl="0"/>
            <a:r>
              <a:rPr lang="nl-NL"/>
              <a:t>Titel</a:t>
            </a:r>
            <a:endParaRPr lang="nl-BE"/>
          </a:p>
        </p:txBody>
      </p:sp>
    </p:spTree>
    <p:extLst>
      <p:ext uri="{BB962C8B-B14F-4D97-AF65-F5344CB8AC3E}">
        <p14:creationId xmlns:p14="http://schemas.microsoft.com/office/powerpoint/2010/main" val="3128429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B7E92B-AA5B-D970-A49A-FB001A126E5E}"/>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70BF58CA-C967-2E91-865B-B0C99546EFD5}"/>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a:extLst>
              <a:ext uri="{FF2B5EF4-FFF2-40B4-BE49-F238E27FC236}">
                <a16:creationId xmlns:a16="http://schemas.microsoft.com/office/drawing/2014/main" id="{29ABCE61-83B6-2B79-EA40-53AF0938712B}"/>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a:extLst>
              <a:ext uri="{FF2B5EF4-FFF2-40B4-BE49-F238E27FC236}">
                <a16:creationId xmlns:a16="http://schemas.microsoft.com/office/drawing/2014/main" id="{178194E0-7B55-1587-813D-59636FBD8B7F}"/>
              </a:ext>
            </a:extLst>
          </p:cNvPr>
          <p:cNvSpPr>
            <a:spLocks noGrp="1"/>
          </p:cNvSpPr>
          <p:nvPr>
            <p:ph type="dt" sz="half" idx="10"/>
          </p:nvPr>
        </p:nvSpPr>
        <p:spPr/>
        <p:txBody>
          <a:bodyPr/>
          <a:lstStyle/>
          <a:p>
            <a:fld id="{E00A1354-27D5-604E-9691-DC9ED2EF02AD}" type="datetimeFigureOut">
              <a:rPr lang="nl-BE" smtClean="0"/>
              <a:t>18/03/2024</a:t>
            </a:fld>
            <a:endParaRPr lang="nl-BE"/>
          </a:p>
        </p:txBody>
      </p:sp>
      <p:sp>
        <p:nvSpPr>
          <p:cNvPr id="6" name="Tijdelijke aanduiding voor voettekst 5">
            <a:extLst>
              <a:ext uri="{FF2B5EF4-FFF2-40B4-BE49-F238E27FC236}">
                <a16:creationId xmlns:a16="http://schemas.microsoft.com/office/drawing/2014/main" id="{E0F46648-8F6E-8BA7-97A0-4D21E92DA9C0}"/>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D7607EE8-343D-A7C0-D5EA-ED10586E2203}"/>
              </a:ext>
            </a:extLst>
          </p:cNvPr>
          <p:cNvSpPr>
            <a:spLocks noGrp="1"/>
          </p:cNvSpPr>
          <p:nvPr>
            <p:ph type="sldNum" sz="quarter" idx="12"/>
          </p:nvPr>
        </p:nvSpPr>
        <p:spPr/>
        <p:txBody>
          <a:bodyPr/>
          <a:lstStyle/>
          <a:p>
            <a:fld id="{D8458D80-8D5B-D142-A06D-08FA58F5CE30}" type="slidenum">
              <a:rPr lang="nl-BE" smtClean="0"/>
              <a:t>‹nr.›</a:t>
            </a:fld>
            <a:endParaRPr lang="nl-BE"/>
          </a:p>
        </p:txBody>
      </p:sp>
    </p:spTree>
    <p:extLst>
      <p:ext uri="{BB962C8B-B14F-4D97-AF65-F5344CB8AC3E}">
        <p14:creationId xmlns:p14="http://schemas.microsoft.com/office/powerpoint/2010/main" val="16618601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x">
  <p:cSld name="Blank copy 3">
    <p:spTree>
      <p:nvGrpSpPr>
        <p:cNvPr id="1" name=""/>
        <p:cNvGrpSpPr/>
        <p:nvPr/>
      </p:nvGrpSpPr>
      <p:grpSpPr>
        <a:xfrm>
          <a:off x="0" y="0"/>
          <a:ext cx="0" cy="0"/>
          <a:chOff x="0" y="0"/>
          <a:chExt cx="0" cy="0"/>
        </a:xfrm>
      </p:grpSpPr>
      <p:sp>
        <p:nvSpPr>
          <p:cNvPr id="108" name="Cirkel"/>
          <p:cNvSpPr>
            <a:spLocks noGrp="1"/>
          </p:cNvSpPr>
          <p:nvPr>
            <p:ph type="body" sz="quarter" idx="21"/>
          </p:nvPr>
        </p:nvSpPr>
        <p:spPr>
          <a:xfrm>
            <a:off x="2204508" y="4304242"/>
            <a:ext cx="1695451" cy="1695451"/>
          </a:xfrm>
          <a:prstGeom prst="ellipse">
            <a:avLst/>
          </a:prstGeom>
          <a:solidFill>
            <a:srgbClr val="000000"/>
          </a:solidFill>
        </p:spPr>
        <p:txBody>
          <a:bodyPr anchor="ctr">
            <a:noAutofit/>
          </a:bodyPr>
          <a:lstStyle/>
          <a:p>
            <a:pPr algn="ctr">
              <a:defRPr sz="3200">
                <a:solidFill>
                  <a:srgbClr val="FFFFFF"/>
                </a:solidFill>
                <a:latin typeface="Helvetica Neue Medium"/>
                <a:ea typeface="Helvetica Neue Medium"/>
                <a:cs typeface="Helvetica Neue Medium"/>
                <a:sym typeface="Helvetica Neue Medium"/>
              </a:defRPr>
            </a:pPr>
            <a:endParaRPr/>
          </a:p>
        </p:txBody>
      </p:sp>
      <p:sp>
        <p:nvSpPr>
          <p:cNvPr id="109" name="Rechthoek"/>
          <p:cNvSpPr>
            <a:spLocks noGrp="1"/>
          </p:cNvSpPr>
          <p:nvPr>
            <p:ph type="body" idx="22"/>
          </p:nvPr>
        </p:nvSpPr>
        <p:spPr>
          <a:xfrm>
            <a:off x="6104467" y="0"/>
            <a:ext cx="6086244" cy="6858000"/>
          </a:xfrm>
          <a:prstGeom prst="rect">
            <a:avLst/>
          </a:prstGeom>
          <a:solidFill>
            <a:srgbClr val="201E1A"/>
          </a:solidFill>
        </p:spPr>
        <p:txBody>
          <a:bodyPr anchor="ctr">
            <a:noAutofit/>
          </a:bodyPr>
          <a:lstStyle/>
          <a:p>
            <a:pPr algn="ctr">
              <a:defRPr sz="3200">
                <a:solidFill>
                  <a:srgbClr val="FFFFFF"/>
                </a:solidFill>
                <a:latin typeface="Helvetica Neue Medium"/>
                <a:ea typeface="Helvetica Neue Medium"/>
                <a:cs typeface="Helvetica Neue Medium"/>
                <a:sym typeface="Helvetica Neue Medium"/>
              </a:defRPr>
            </a:pPr>
            <a:endParaRPr/>
          </a:p>
        </p:txBody>
      </p:sp>
      <p:sp>
        <p:nvSpPr>
          <p:cNvPr id="112" name="Tekst"/>
          <p:cNvSpPr txBox="1">
            <a:spLocks noGrp="1"/>
          </p:cNvSpPr>
          <p:nvPr>
            <p:ph type="body" sz="quarter" idx="23"/>
          </p:nvPr>
        </p:nvSpPr>
        <p:spPr>
          <a:xfrm rot="16200000">
            <a:off x="193754" y="1754055"/>
            <a:ext cx="184731" cy="259430"/>
          </a:xfrm>
          <a:prstGeom prst="rect">
            <a:avLst/>
          </a:prstGeom>
        </p:spPr>
        <p:txBody>
          <a:bodyPr wrap="none" anchor="ctr">
            <a:spAutoFit/>
          </a:bodyPr>
          <a:lstStyle/>
          <a:p>
            <a:pPr>
              <a:defRPr sz="1200">
                <a:latin typeface="Helvetica"/>
                <a:ea typeface="Helvetica"/>
                <a:cs typeface="Helvetica"/>
                <a:sym typeface="Helvetica"/>
              </a:defRPr>
            </a:pPr>
            <a:endParaRPr/>
          </a:p>
        </p:txBody>
      </p:sp>
      <p:sp>
        <p:nvSpPr>
          <p:cNvPr id="113" name="Tekst"/>
          <p:cNvSpPr txBox="1">
            <a:spLocks noGrp="1"/>
          </p:cNvSpPr>
          <p:nvPr>
            <p:ph type="body" sz="quarter" idx="24"/>
          </p:nvPr>
        </p:nvSpPr>
        <p:spPr>
          <a:xfrm>
            <a:off x="7437967" y="5622293"/>
            <a:ext cx="184731" cy="244682"/>
          </a:xfrm>
          <a:prstGeom prst="rect">
            <a:avLst/>
          </a:prstGeom>
        </p:spPr>
        <p:txBody>
          <a:bodyPr wrap="none" anchor="ctr">
            <a:spAutoFit/>
          </a:bodyPr>
          <a:lstStyle>
            <a:lvl1pPr defTabSz="1219169">
              <a:defRPr sz="1100">
                <a:solidFill>
                  <a:srgbClr val="FFFFFF"/>
                </a:solidFill>
              </a:defRPr>
            </a:lvl1pPr>
          </a:lstStyle>
          <a:p>
            <a:pPr defTabSz="2438338">
              <a:defRPr sz="1100">
                <a:solidFill>
                  <a:srgbClr val="FFFFFF"/>
                </a:solidFill>
              </a:defRPr>
            </a:pPr>
            <a:endParaRPr/>
          </a:p>
        </p:txBody>
      </p:sp>
      <p:sp>
        <p:nvSpPr>
          <p:cNvPr id="114" name="Nascetur vestibulum lectus ullamcorper dui."/>
          <p:cNvSpPr txBox="1">
            <a:spLocks noGrp="1"/>
          </p:cNvSpPr>
          <p:nvPr>
            <p:ph type="body" sz="quarter" idx="25"/>
          </p:nvPr>
        </p:nvSpPr>
        <p:spPr>
          <a:xfrm>
            <a:off x="2515551" y="5032414"/>
            <a:ext cx="1073366" cy="425373"/>
          </a:xfrm>
          <a:prstGeom prst="rect">
            <a:avLst/>
          </a:prstGeom>
        </p:spPr>
        <p:txBody>
          <a:bodyPr anchor="ctr">
            <a:spAutoFit/>
          </a:bodyPr>
          <a:lstStyle>
            <a:lvl1pPr algn="ctr" defTabSz="1219169">
              <a:defRPr sz="800">
                <a:solidFill>
                  <a:srgbClr val="E38A3C"/>
                </a:solidFill>
                <a:latin typeface="Helvetica"/>
                <a:ea typeface="Helvetica"/>
                <a:cs typeface="Helvetica"/>
                <a:sym typeface="Helvetica"/>
              </a:defRPr>
            </a:lvl1pPr>
          </a:lstStyle>
          <a:p>
            <a:r>
              <a:t>Nascetur vestibulum lectus ullamcorper dui.</a:t>
            </a:r>
          </a:p>
        </p:txBody>
      </p:sp>
      <p:sp>
        <p:nvSpPr>
          <p:cNvPr id="115" name="Presentation Title"/>
          <p:cNvSpPr txBox="1">
            <a:spLocks noGrp="1"/>
          </p:cNvSpPr>
          <p:nvPr>
            <p:ph type="body" sz="quarter" idx="26"/>
          </p:nvPr>
        </p:nvSpPr>
        <p:spPr>
          <a:xfrm>
            <a:off x="2043023" y="0"/>
            <a:ext cx="3496706" cy="2006600"/>
          </a:xfrm>
          <a:prstGeom prst="rect">
            <a:avLst/>
          </a:prstGeom>
        </p:spPr>
        <p:txBody>
          <a:bodyPr anchor="b">
            <a:noAutofit/>
          </a:bodyPr>
          <a:lstStyle>
            <a:lvl1pPr defTabSz="1219169">
              <a:lnSpc>
                <a:spcPct val="110000"/>
              </a:lnSpc>
              <a:defRPr sz="1600" spc="-32">
                <a:latin typeface="+mn-lt"/>
                <a:ea typeface="+mn-ea"/>
                <a:cs typeface="+mn-cs"/>
                <a:sym typeface="Montserrat Bold"/>
              </a:defRPr>
            </a:lvl1pPr>
          </a:lstStyle>
          <a:p>
            <a:r>
              <a:t>Presentation Title</a:t>
            </a:r>
          </a:p>
        </p:txBody>
      </p:sp>
      <p:sp>
        <p:nvSpPr>
          <p:cNvPr id="116" name="Lectus elit a consequat tincidunt mi hendrerit volutpat diam vestibulum a dictum egestas imperdiet lectus erat blandit porttitor mi est nascetur enim a id.Suspendisse interdum a nibh a arcu ullamcorper molestie blandit."/>
          <p:cNvSpPr txBox="1">
            <a:spLocks noGrp="1"/>
          </p:cNvSpPr>
          <p:nvPr>
            <p:ph type="body" sz="quarter" idx="27"/>
          </p:nvPr>
        </p:nvSpPr>
        <p:spPr>
          <a:xfrm>
            <a:off x="2057769" y="2290844"/>
            <a:ext cx="3467215" cy="664211"/>
          </a:xfrm>
          <a:prstGeom prst="rect">
            <a:avLst/>
          </a:prstGeom>
        </p:spPr>
        <p:txBody>
          <a:bodyPr>
            <a:spAutoFit/>
          </a:bodyPr>
          <a:lstStyle>
            <a:lvl1pPr defTabSz="1219169">
              <a:lnSpc>
                <a:spcPct val="120000"/>
              </a:lnSpc>
              <a:spcBef>
                <a:spcPts val="800"/>
              </a:spcBef>
              <a:defRPr sz="800"/>
            </a:lvl1pPr>
          </a:lstStyle>
          <a:p>
            <a:r>
              <a:t>Lectus elit a consequat tincidunt mi hendrerit volutpat diam vestibulum a dictum egestas imperdiet lectus erat blandit porttitor mi est nascetur enim a id.Suspendisse interdum a nibh a arcu ullamcorper molestie blandit.</a:t>
            </a:r>
          </a:p>
        </p:txBody>
      </p:sp>
      <p:sp>
        <p:nvSpPr>
          <p:cNvPr id="117" name="Afbeelding"/>
          <p:cNvSpPr>
            <a:spLocks noGrp="1"/>
          </p:cNvSpPr>
          <p:nvPr>
            <p:ph type="pic" sz="quarter" idx="28"/>
          </p:nvPr>
        </p:nvSpPr>
        <p:spPr>
          <a:xfrm>
            <a:off x="2930172" y="4642725"/>
            <a:ext cx="244123" cy="171818"/>
          </a:xfrm>
          <a:prstGeom prst="rect">
            <a:avLst/>
          </a:prstGeom>
        </p:spPr>
        <p:txBody>
          <a:bodyPr lIns="91439" tIns="45719" rIns="91439" bIns="45719">
            <a:noAutofit/>
          </a:bodyPr>
          <a:lstStyle/>
          <a:p>
            <a:endParaRPr/>
          </a:p>
        </p:txBody>
      </p:sp>
      <p:sp>
        <p:nvSpPr>
          <p:cNvPr id="118" name="Afbeelding"/>
          <p:cNvSpPr>
            <a:spLocks noGrp="1"/>
          </p:cNvSpPr>
          <p:nvPr>
            <p:ph type="pic" sz="quarter" idx="29"/>
          </p:nvPr>
        </p:nvSpPr>
        <p:spPr>
          <a:xfrm>
            <a:off x="6891712" y="5554114"/>
            <a:ext cx="381311" cy="381038"/>
          </a:xfrm>
          <a:prstGeom prst="rect">
            <a:avLst/>
          </a:prstGeom>
        </p:spPr>
        <p:txBody>
          <a:bodyPr lIns="91439" tIns="45719" rIns="91439" bIns="45719">
            <a:noAutofit/>
          </a:bodyPr>
          <a:lstStyle/>
          <a:p>
            <a:endParaRPr/>
          </a:p>
        </p:txBody>
      </p:sp>
      <p:sp>
        <p:nvSpPr>
          <p:cNvPr id="121"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640384304"/>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C1657C1-7D06-82BE-14DC-CA71260CEF05}"/>
              </a:ext>
            </a:extLst>
          </p:cNvPr>
          <p:cNvPicPr>
            <a:picLocks noChangeAspect="1"/>
          </p:cNvPicPr>
          <p:nvPr userDrawn="1"/>
        </p:nvPicPr>
        <p:blipFill>
          <a:blip r:embed="rId2"/>
          <a:srcRect/>
          <a:stretch/>
        </p:blipFill>
        <p:spPr>
          <a:xfrm>
            <a:off x="1854" y="2085"/>
            <a:ext cx="12188292" cy="6855915"/>
          </a:xfrm>
          <a:prstGeom prst="rect">
            <a:avLst/>
          </a:prstGeom>
        </p:spPr>
      </p:pic>
      <p:sp>
        <p:nvSpPr>
          <p:cNvPr id="2" name="Title 1"/>
          <p:cNvSpPr>
            <a:spLocks noGrp="1"/>
          </p:cNvSpPr>
          <p:nvPr>
            <p:ph type="ctrTitle"/>
          </p:nvPr>
        </p:nvSpPr>
        <p:spPr>
          <a:xfrm>
            <a:off x="1524000" y="1122363"/>
            <a:ext cx="9144000" cy="2387600"/>
          </a:xfrm>
        </p:spPr>
        <p:txBody>
          <a:bodyPr anchor="b"/>
          <a:lstStyle>
            <a:lvl1pPr algn="ctr">
              <a:defRPr sz="6000">
                <a:solidFill>
                  <a:srgbClr val="00EA90"/>
                </a:solidFill>
              </a:defRPr>
            </a:lvl1pPr>
          </a:lstStyle>
          <a:p>
            <a:r>
              <a:rPr lang="en-GB"/>
              <a:t>Click to edit Master title style</a:t>
            </a:r>
            <a:endParaRPr lang="en-US"/>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b="1" i="0">
                <a:solidFill>
                  <a:srgbClr val="00EA90"/>
                </a:solidFill>
                <a:latin typeface="Open Sans ExtraBold" pitchFamily="2" charset="0"/>
                <a:ea typeface="Open Sans ExtraBold" pitchFamily="2" charset="0"/>
                <a:cs typeface="Open Sans ExtraBold" pitchFamily="2"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29361946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B7E92B-AA5B-D970-A49A-FB001A126E5E}"/>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70BF58CA-C967-2E91-865B-B0C99546EFD5}"/>
              </a:ext>
            </a:extLst>
          </p:cNvPr>
          <p:cNvSpPr>
            <a:spLocks noGrp="1"/>
          </p:cNvSpPr>
          <p:nvPr>
            <p:ph sz="half" idx="1"/>
          </p:nvPr>
        </p:nvSpPr>
        <p:spPr>
          <a:xfrm>
            <a:off x="838199" y="1825625"/>
            <a:ext cx="3294413" cy="4351338"/>
          </a:xfrm>
        </p:spPr>
        <p:txBody>
          <a:bodyPr/>
          <a:lstStyle>
            <a:lvl2pPr marL="685800" indent="-228600">
              <a:buFontTx/>
              <a:buBlip>
                <a:blip r:embed="rId2"/>
              </a:buBlip>
              <a:defRPr/>
            </a:lvl2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a:extLst>
              <a:ext uri="{FF2B5EF4-FFF2-40B4-BE49-F238E27FC236}">
                <a16:creationId xmlns:a16="http://schemas.microsoft.com/office/drawing/2014/main" id="{178194E0-7B55-1587-813D-59636FBD8B7F}"/>
              </a:ext>
            </a:extLst>
          </p:cNvPr>
          <p:cNvSpPr>
            <a:spLocks noGrp="1"/>
          </p:cNvSpPr>
          <p:nvPr>
            <p:ph type="dt" sz="half" idx="10"/>
          </p:nvPr>
        </p:nvSpPr>
        <p:spPr/>
        <p:txBody>
          <a:bodyPr/>
          <a:lstStyle/>
          <a:p>
            <a:fld id="{E00A1354-27D5-604E-9691-DC9ED2EF02AD}" type="datetimeFigureOut">
              <a:rPr lang="nl-BE" smtClean="0"/>
              <a:t>18/03/2024</a:t>
            </a:fld>
            <a:endParaRPr lang="nl-BE"/>
          </a:p>
        </p:txBody>
      </p:sp>
      <p:sp>
        <p:nvSpPr>
          <p:cNvPr id="6" name="Tijdelijke aanduiding voor voettekst 5">
            <a:extLst>
              <a:ext uri="{FF2B5EF4-FFF2-40B4-BE49-F238E27FC236}">
                <a16:creationId xmlns:a16="http://schemas.microsoft.com/office/drawing/2014/main" id="{E0F46648-8F6E-8BA7-97A0-4D21E92DA9C0}"/>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D7607EE8-343D-A7C0-D5EA-ED10586E2203}"/>
              </a:ext>
            </a:extLst>
          </p:cNvPr>
          <p:cNvSpPr>
            <a:spLocks noGrp="1"/>
          </p:cNvSpPr>
          <p:nvPr>
            <p:ph type="sldNum" sz="quarter" idx="12"/>
          </p:nvPr>
        </p:nvSpPr>
        <p:spPr/>
        <p:txBody>
          <a:bodyPr/>
          <a:lstStyle/>
          <a:p>
            <a:fld id="{D8458D80-8D5B-D142-A06D-08FA58F5CE30}" type="slidenum">
              <a:rPr lang="nl-BE" smtClean="0"/>
              <a:t>‹nr.›</a:t>
            </a:fld>
            <a:endParaRPr lang="nl-BE"/>
          </a:p>
        </p:txBody>
      </p:sp>
      <p:sp>
        <p:nvSpPr>
          <p:cNvPr id="9" name="Tijdelijke aanduiding voor inhoud 2">
            <a:extLst>
              <a:ext uri="{FF2B5EF4-FFF2-40B4-BE49-F238E27FC236}">
                <a16:creationId xmlns:a16="http://schemas.microsoft.com/office/drawing/2014/main" id="{B41E69FD-9514-6385-1B18-E73B14F57873}"/>
              </a:ext>
            </a:extLst>
          </p:cNvPr>
          <p:cNvSpPr>
            <a:spLocks noGrp="1"/>
          </p:cNvSpPr>
          <p:nvPr>
            <p:ph sz="half" idx="14"/>
          </p:nvPr>
        </p:nvSpPr>
        <p:spPr>
          <a:xfrm>
            <a:off x="4448794" y="1825625"/>
            <a:ext cx="3294413" cy="4351338"/>
          </a:xfrm>
        </p:spPr>
        <p:txBody>
          <a:bodyPr/>
          <a:lstStyle>
            <a:lvl2pPr marL="685800" indent="-228600">
              <a:buFontTx/>
              <a:buBlip>
                <a:blip r:embed="rId2"/>
              </a:buBlip>
              <a:defRPr/>
            </a:lvl2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0" name="Tijdelijke aanduiding voor inhoud 2">
            <a:extLst>
              <a:ext uri="{FF2B5EF4-FFF2-40B4-BE49-F238E27FC236}">
                <a16:creationId xmlns:a16="http://schemas.microsoft.com/office/drawing/2014/main" id="{A6B5D54D-92A7-62E5-8A9C-165DBE95C3B0}"/>
              </a:ext>
            </a:extLst>
          </p:cNvPr>
          <p:cNvSpPr>
            <a:spLocks noGrp="1"/>
          </p:cNvSpPr>
          <p:nvPr>
            <p:ph sz="half" idx="15"/>
          </p:nvPr>
        </p:nvSpPr>
        <p:spPr>
          <a:xfrm>
            <a:off x="8059390" y="1825625"/>
            <a:ext cx="3294413" cy="4351338"/>
          </a:xfrm>
        </p:spPr>
        <p:txBody>
          <a:bodyPr/>
          <a:lstStyle>
            <a:lvl2pPr marL="685800" indent="-228600">
              <a:buFontTx/>
              <a:buBlip>
                <a:blip r:embed="rId2"/>
              </a:buBlip>
              <a:defRPr/>
            </a:lvl2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1345027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22C5DD71-3F55-A5BF-B32C-7BDE5C65DF08}"/>
              </a:ext>
            </a:extLst>
          </p:cNvPr>
          <p:cNvSpPr>
            <a:spLocks noGrp="1"/>
          </p:cNvSpPr>
          <p:nvPr>
            <p:ph type="body" idx="1" hasCustomPrompt="1"/>
          </p:nvPr>
        </p:nvSpPr>
        <p:spPr>
          <a:xfrm>
            <a:off x="836612" y="857251"/>
            <a:ext cx="5157787" cy="823912"/>
          </a:xfrm>
        </p:spPr>
        <p:txBody>
          <a:bodyPr anchor="b">
            <a:normAutofit/>
          </a:bodyPr>
          <a:lstStyle>
            <a:lvl1pPr marL="0" indent="0">
              <a:buNone/>
              <a:defRPr sz="2800" b="1">
                <a:solidFill>
                  <a:srgbClr val="01EC9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stijl te bewerken</a:t>
            </a:r>
          </a:p>
        </p:txBody>
      </p:sp>
      <p:sp>
        <p:nvSpPr>
          <p:cNvPr id="4" name="Tijdelijke aanduiding voor inhoud 3">
            <a:extLst>
              <a:ext uri="{FF2B5EF4-FFF2-40B4-BE49-F238E27FC236}">
                <a16:creationId xmlns:a16="http://schemas.microsoft.com/office/drawing/2014/main" id="{32F28BCE-A583-FFE0-3C84-8C4939B52A44}"/>
              </a:ext>
            </a:extLst>
          </p:cNvPr>
          <p:cNvSpPr>
            <a:spLocks noGrp="1"/>
          </p:cNvSpPr>
          <p:nvPr>
            <p:ph sz="half" idx="2"/>
          </p:nvPr>
        </p:nvSpPr>
        <p:spPr>
          <a:xfrm>
            <a:off x="839788" y="1854592"/>
            <a:ext cx="5157787" cy="4335071"/>
          </a:xfrm>
        </p:spPr>
        <p:txBody>
          <a:bodyPr/>
          <a:lstStyle>
            <a:lvl1pPr>
              <a:defRPr sz="2000"/>
            </a:lvl1pPr>
            <a:lvl2pPr marL="685800" indent="-228600">
              <a:buFontTx/>
              <a:buBlip>
                <a:blip r:embed="rId2"/>
              </a:buBlip>
              <a:defRPr/>
            </a:lvl2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a:extLst>
              <a:ext uri="{FF2B5EF4-FFF2-40B4-BE49-F238E27FC236}">
                <a16:creationId xmlns:a16="http://schemas.microsoft.com/office/drawing/2014/main" id="{DBD6D261-B686-9899-1741-A7224832FD3C}"/>
              </a:ext>
            </a:extLst>
          </p:cNvPr>
          <p:cNvSpPr>
            <a:spLocks noGrp="1"/>
          </p:cNvSpPr>
          <p:nvPr>
            <p:ph type="body" sz="quarter" idx="3"/>
          </p:nvPr>
        </p:nvSpPr>
        <p:spPr>
          <a:xfrm>
            <a:off x="6180780" y="863993"/>
            <a:ext cx="5183188" cy="823912"/>
          </a:xfrm>
        </p:spPr>
        <p:txBody>
          <a:bodyPr anchor="b">
            <a:noAutofit/>
          </a:bodyPr>
          <a:lstStyle>
            <a:lvl1pPr marL="0" indent="0">
              <a:buNone/>
              <a:defRPr sz="2800" b="1">
                <a:solidFill>
                  <a:srgbClr val="01EC9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F72EF544-E108-75BB-7284-B99752E58245}"/>
              </a:ext>
            </a:extLst>
          </p:cNvPr>
          <p:cNvSpPr>
            <a:spLocks noGrp="1"/>
          </p:cNvSpPr>
          <p:nvPr>
            <p:ph sz="quarter" idx="4"/>
          </p:nvPr>
        </p:nvSpPr>
        <p:spPr>
          <a:xfrm>
            <a:off x="6172200" y="1854592"/>
            <a:ext cx="5183188" cy="4335071"/>
          </a:xfrm>
        </p:spPr>
        <p:txBody>
          <a:bodyPr/>
          <a:lstStyle>
            <a:lvl1pPr>
              <a:defRPr sz="2000"/>
            </a:lvl1pPr>
            <a:lvl2pPr marL="685800" indent="-228600">
              <a:buFontTx/>
              <a:buBlip>
                <a:blip r:embed="rId2"/>
              </a:buBlip>
              <a:defRPr/>
            </a:lvl2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a:extLst>
              <a:ext uri="{FF2B5EF4-FFF2-40B4-BE49-F238E27FC236}">
                <a16:creationId xmlns:a16="http://schemas.microsoft.com/office/drawing/2014/main" id="{9C97316E-6F8F-860A-FEBC-E89C83B766FE}"/>
              </a:ext>
            </a:extLst>
          </p:cNvPr>
          <p:cNvSpPr>
            <a:spLocks noGrp="1"/>
          </p:cNvSpPr>
          <p:nvPr>
            <p:ph type="dt" sz="half" idx="10"/>
          </p:nvPr>
        </p:nvSpPr>
        <p:spPr/>
        <p:txBody>
          <a:bodyPr/>
          <a:lstStyle/>
          <a:p>
            <a:fld id="{E00A1354-27D5-604E-9691-DC9ED2EF02AD}" type="datetimeFigureOut">
              <a:rPr lang="nl-BE" smtClean="0"/>
              <a:t>18/03/2024</a:t>
            </a:fld>
            <a:endParaRPr lang="nl-BE"/>
          </a:p>
        </p:txBody>
      </p:sp>
      <p:sp>
        <p:nvSpPr>
          <p:cNvPr id="8" name="Tijdelijke aanduiding voor voettekst 7">
            <a:extLst>
              <a:ext uri="{FF2B5EF4-FFF2-40B4-BE49-F238E27FC236}">
                <a16:creationId xmlns:a16="http://schemas.microsoft.com/office/drawing/2014/main" id="{74E31F1E-406E-1D0F-F3DA-2B5AEB620D23}"/>
              </a:ext>
            </a:extLst>
          </p:cNvPr>
          <p:cNvSpPr>
            <a:spLocks noGrp="1"/>
          </p:cNvSpPr>
          <p:nvPr>
            <p:ph type="ftr" sz="quarter" idx="11"/>
          </p:nvPr>
        </p:nvSpPr>
        <p:spPr/>
        <p:txBody>
          <a:bodyPr/>
          <a:lstStyle/>
          <a:p>
            <a:endParaRPr lang="nl-BE"/>
          </a:p>
        </p:txBody>
      </p:sp>
      <p:sp>
        <p:nvSpPr>
          <p:cNvPr id="9" name="Tijdelijke aanduiding voor dianummer 8">
            <a:extLst>
              <a:ext uri="{FF2B5EF4-FFF2-40B4-BE49-F238E27FC236}">
                <a16:creationId xmlns:a16="http://schemas.microsoft.com/office/drawing/2014/main" id="{17897DE0-231F-8A67-3520-D1E4C81CE38D}"/>
              </a:ext>
            </a:extLst>
          </p:cNvPr>
          <p:cNvSpPr>
            <a:spLocks noGrp="1"/>
          </p:cNvSpPr>
          <p:nvPr>
            <p:ph type="sldNum" sz="quarter" idx="12"/>
          </p:nvPr>
        </p:nvSpPr>
        <p:spPr/>
        <p:txBody>
          <a:bodyPr/>
          <a:lstStyle/>
          <a:p>
            <a:fld id="{D8458D80-8D5B-D142-A06D-08FA58F5CE30}" type="slidenum">
              <a:rPr lang="nl-BE" smtClean="0"/>
              <a:t>‹nr.›</a:t>
            </a:fld>
            <a:endParaRPr lang="nl-BE"/>
          </a:p>
        </p:txBody>
      </p:sp>
    </p:spTree>
    <p:extLst>
      <p:ext uri="{BB962C8B-B14F-4D97-AF65-F5344CB8AC3E}">
        <p14:creationId xmlns:p14="http://schemas.microsoft.com/office/powerpoint/2010/main" val="34714562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E88005-04CC-CE9A-DF9F-E2BC53FD88A6}"/>
              </a:ext>
            </a:extLst>
          </p:cNvPr>
          <p:cNvSpPr>
            <a:spLocks noGrp="1"/>
          </p:cNvSpPr>
          <p:nvPr>
            <p:ph type="title"/>
          </p:nvPr>
        </p:nvSpPr>
        <p:spPr/>
        <p:txBody>
          <a:bodyPr/>
          <a:lstStyle/>
          <a:p>
            <a:r>
              <a:rPr lang="nl-NL"/>
              <a:t>Klik om stijl te bewerken</a:t>
            </a:r>
            <a:endParaRPr lang="nl-BE"/>
          </a:p>
        </p:txBody>
      </p:sp>
      <p:sp>
        <p:nvSpPr>
          <p:cNvPr id="3" name="Tijdelijke aanduiding voor datum 2">
            <a:extLst>
              <a:ext uri="{FF2B5EF4-FFF2-40B4-BE49-F238E27FC236}">
                <a16:creationId xmlns:a16="http://schemas.microsoft.com/office/drawing/2014/main" id="{6EC201FE-49C6-F333-A835-B0CD53605AC1}"/>
              </a:ext>
            </a:extLst>
          </p:cNvPr>
          <p:cNvSpPr>
            <a:spLocks noGrp="1"/>
          </p:cNvSpPr>
          <p:nvPr>
            <p:ph type="dt" sz="half" idx="10"/>
          </p:nvPr>
        </p:nvSpPr>
        <p:spPr/>
        <p:txBody>
          <a:bodyPr/>
          <a:lstStyle/>
          <a:p>
            <a:fld id="{E00A1354-27D5-604E-9691-DC9ED2EF02AD}" type="datetimeFigureOut">
              <a:rPr lang="nl-BE" smtClean="0"/>
              <a:t>18/03/2024</a:t>
            </a:fld>
            <a:endParaRPr lang="nl-BE"/>
          </a:p>
        </p:txBody>
      </p:sp>
      <p:sp>
        <p:nvSpPr>
          <p:cNvPr id="4" name="Tijdelijke aanduiding voor voettekst 3">
            <a:extLst>
              <a:ext uri="{FF2B5EF4-FFF2-40B4-BE49-F238E27FC236}">
                <a16:creationId xmlns:a16="http://schemas.microsoft.com/office/drawing/2014/main" id="{D09A437B-8511-D017-0E5A-679B72DF5BE8}"/>
              </a:ext>
            </a:extLst>
          </p:cNvPr>
          <p:cNvSpPr>
            <a:spLocks noGrp="1"/>
          </p:cNvSpPr>
          <p:nvPr>
            <p:ph type="ftr" sz="quarter" idx="11"/>
          </p:nvPr>
        </p:nvSpPr>
        <p:spPr/>
        <p:txBody>
          <a:bodyPr/>
          <a:lstStyle/>
          <a:p>
            <a:endParaRPr lang="nl-BE"/>
          </a:p>
        </p:txBody>
      </p:sp>
      <p:sp>
        <p:nvSpPr>
          <p:cNvPr id="5" name="Tijdelijke aanduiding voor dianummer 4">
            <a:extLst>
              <a:ext uri="{FF2B5EF4-FFF2-40B4-BE49-F238E27FC236}">
                <a16:creationId xmlns:a16="http://schemas.microsoft.com/office/drawing/2014/main" id="{5153B53B-74C1-8E66-DCDC-3A82F99CAAA1}"/>
              </a:ext>
            </a:extLst>
          </p:cNvPr>
          <p:cNvSpPr>
            <a:spLocks noGrp="1"/>
          </p:cNvSpPr>
          <p:nvPr>
            <p:ph type="sldNum" sz="quarter" idx="12"/>
          </p:nvPr>
        </p:nvSpPr>
        <p:spPr/>
        <p:txBody>
          <a:bodyPr/>
          <a:lstStyle/>
          <a:p>
            <a:fld id="{D8458D80-8D5B-D142-A06D-08FA58F5CE30}" type="slidenum">
              <a:rPr lang="nl-BE" smtClean="0"/>
              <a:t>‹nr.›</a:t>
            </a:fld>
            <a:endParaRPr lang="nl-BE"/>
          </a:p>
        </p:txBody>
      </p:sp>
    </p:spTree>
    <p:extLst>
      <p:ext uri="{BB962C8B-B14F-4D97-AF65-F5344CB8AC3E}">
        <p14:creationId xmlns:p14="http://schemas.microsoft.com/office/powerpoint/2010/main" val="5758128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CC664594-1828-713A-50D3-151D9011C053}"/>
              </a:ext>
            </a:extLst>
          </p:cNvPr>
          <p:cNvSpPr>
            <a:spLocks noGrp="1"/>
          </p:cNvSpPr>
          <p:nvPr>
            <p:ph type="dt" sz="half" idx="10"/>
          </p:nvPr>
        </p:nvSpPr>
        <p:spPr/>
        <p:txBody>
          <a:bodyPr/>
          <a:lstStyle/>
          <a:p>
            <a:fld id="{E00A1354-27D5-604E-9691-DC9ED2EF02AD}" type="datetimeFigureOut">
              <a:rPr lang="nl-BE" smtClean="0"/>
              <a:t>18/03/2024</a:t>
            </a:fld>
            <a:endParaRPr lang="nl-BE"/>
          </a:p>
        </p:txBody>
      </p:sp>
      <p:sp>
        <p:nvSpPr>
          <p:cNvPr id="3" name="Tijdelijke aanduiding voor voettekst 2">
            <a:extLst>
              <a:ext uri="{FF2B5EF4-FFF2-40B4-BE49-F238E27FC236}">
                <a16:creationId xmlns:a16="http://schemas.microsoft.com/office/drawing/2014/main" id="{01157664-5EEB-30A0-854D-844904CE8C6E}"/>
              </a:ext>
            </a:extLst>
          </p:cNvPr>
          <p:cNvSpPr>
            <a:spLocks noGrp="1"/>
          </p:cNvSpPr>
          <p:nvPr>
            <p:ph type="ftr" sz="quarter" idx="11"/>
          </p:nvPr>
        </p:nvSpPr>
        <p:spPr/>
        <p:txBody>
          <a:bodyPr/>
          <a:lstStyle/>
          <a:p>
            <a:endParaRPr lang="nl-BE"/>
          </a:p>
        </p:txBody>
      </p:sp>
      <p:sp>
        <p:nvSpPr>
          <p:cNvPr id="4" name="Tijdelijke aanduiding voor dianummer 3">
            <a:extLst>
              <a:ext uri="{FF2B5EF4-FFF2-40B4-BE49-F238E27FC236}">
                <a16:creationId xmlns:a16="http://schemas.microsoft.com/office/drawing/2014/main" id="{0F89398E-E6A4-626A-03AF-83264C72C5DD}"/>
              </a:ext>
            </a:extLst>
          </p:cNvPr>
          <p:cNvSpPr>
            <a:spLocks noGrp="1"/>
          </p:cNvSpPr>
          <p:nvPr>
            <p:ph type="sldNum" sz="quarter" idx="12"/>
          </p:nvPr>
        </p:nvSpPr>
        <p:spPr/>
        <p:txBody>
          <a:bodyPr/>
          <a:lstStyle/>
          <a:p>
            <a:fld id="{D8458D80-8D5B-D142-A06D-08FA58F5CE30}" type="slidenum">
              <a:rPr lang="nl-BE" smtClean="0"/>
              <a:t>‹nr.›</a:t>
            </a:fld>
            <a:endParaRPr lang="nl-BE"/>
          </a:p>
        </p:txBody>
      </p:sp>
    </p:spTree>
    <p:extLst>
      <p:ext uri="{BB962C8B-B14F-4D97-AF65-F5344CB8AC3E}">
        <p14:creationId xmlns:p14="http://schemas.microsoft.com/office/powerpoint/2010/main" val="36649794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72D125-39D0-C005-D7F0-F5EBEA89F1D4}"/>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D346D5E2-31D7-5632-6A50-28DBA05327F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a:extLst>
              <a:ext uri="{FF2B5EF4-FFF2-40B4-BE49-F238E27FC236}">
                <a16:creationId xmlns:a16="http://schemas.microsoft.com/office/drawing/2014/main" id="{9786AD88-EED3-BDA6-B5F7-2BBFAFF899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7379E5FB-EE73-7623-3DB1-2C0531225FF7}"/>
              </a:ext>
            </a:extLst>
          </p:cNvPr>
          <p:cNvSpPr>
            <a:spLocks noGrp="1"/>
          </p:cNvSpPr>
          <p:nvPr>
            <p:ph type="dt" sz="half" idx="10"/>
          </p:nvPr>
        </p:nvSpPr>
        <p:spPr/>
        <p:txBody>
          <a:bodyPr/>
          <a:lstStyle/>
          <a:p>
            <a:fld id="{E00A1354-27D5-604E-9691-DC9ED2EF02AD}" type="datetimeFigureOut">
              <a:rPr lang="nl-BE" smtClean="0"/>
              <a:t>18/03/2024</a:t>
            </a:fld>
            <a:endParaRPr lang="nl-BE"/>
          </a:p>
        </p:txBody>
      </p:sp>
      <p:sp>
        <p:nvSpPr>
          <p:cNvPr id="6" name="Tijdelijke aanduiding voor voettekst 5">
            <a:extLst>
              <a:ext uri="{FF2B5EF4-FFF2-40B4-BE49-F238E27FC236}">
                <a16:creationId xmlns:a16="http://schemas.microsoft.com/office/drawing/2014/main" id="{CED89AC1-E269-3C75-D216-C3FDA94BBE6B}"/>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2615B8F0-335A-DAE1-C5C8-12A9DCE89D78}"/>
              </a:ext>
            </a:extLst>
          </p:cNvPr>
          <p:cNvSpPr>
            <a:spLocks noGrp="1"/>
          </p:cNvSpPr>
          <p:nvPr>
            <p:ph type="sldNum" sz="quarter" idx="12"/>
          </p:nvPr>
        </p:nvSpPr>
        <p:spPr/>
        <p:txBody>
          <a:bodyPr/>
          <a:lstStyle/>
          <a:p>
            <a:fld id="{D8458D80-8D5B-D142-A06D-08FA58F5CE30}" type="slidenum">
              <a:rPr lang="nl-BE" smtClean="0"/>
              <a:t>‹nr.›</a:t>
            </a:fld>
            <a:endParaRPr lang="nl-BE"/>
          </a:p>
        </p:txBody>
      </p:sp>
    </p:spTree>
    <p:extLst>
      <p:ext uri="{BB962C8B-B14F-4D97-AF65-F5344CB8AC3E}">
        <p14:creationId xmlns:p14="http://schemas.microsoft.com/office/powerpoint/2010/main" val="2986493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slideLayout" Target="../slideLayouts/slideLayout40.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image" Target="../media/image1.png"/><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theme" Target="../theme/theme2.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8DF228F7-1DAC-D415-B216-E82C53CBE6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70F9E3C3-FF51-6A6A-A720-64EB93E852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9D8A2616-F9A0-195A-11E2-418D0089B81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0A1354-27D5-604E-9691-DC9ED2EF02AD}" type="datetimeFigureOut">
              <a:rPr lang="nl-BE" smtClean="0"/>
              <a:t>18/03/2024</a:t>
            </a:fld>
            <a:endParaRPr lang="nl-BE"/>
          </a:p>
        </p:txBody>
      </p:sp>
      <p:sp>
        <p:nvSpPr>
          <p:cNvPr id="5" name="Tijdelijke aanduiding voor voettekst 4">
            <a:extLst>
              <a:ext uri="{FF2B5EF4-FFF2-40B4-BE49-F238E27FC236}">
                <a16:creationId xmlns:a16="http://schemas.microsoft.com/office/drawing/2014/main" id="{E2D28428-A1E8-64E0-B402-ACFC2DCB69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a:extLst>
              <a:ext uri="{FF2B5EF4-FFF2-40B4-BE49-F238E27FC236}">
                <a16:creationId xmlns:a16="http://schemas.microsoft.com/office/drawing/2014/main" id="{923D47AC-96AB-A59A-BFDA-5DAF2F58A4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458D80-8D5B-D142-A06D-08FA58F5CE30}" type="slidenum">
              <a:rPr lang="nl-BE" smtClean="0"/>
              <a:t>‹nr.›</a:t>
            </a:fld>
            <a:endParaRPr lang="nl-BE"/>
          </a:p>
        </p:txBody>
      </p:sp>
      <p:pic>
        <p:nvPicPr>
          <p:cNvPr id="8" name="Afbeelding 7" descr="Afbeelding met Lettertype, Graphics, grafische vormgeving, logo&#10;&#10;Automatisch gegenereerde beschrijving">
            <a:extLst>
              <a:ext uri="{FF2B5EF4-FFF2-40B4-BE49-F238E27FC236}">
                <a16:creationId xmlns:a16="http://schemas.microsoft.com/office/drawing/2014/main" id="{A96925D1-B248-C407-5B2B-E3FA3E1684D4}"/>
              </a:ext>
            </a:extLst>
          </p:cNvPr>
          <p:cNvPicPr>
            <a:picLocks noChangeAspect="1"/>
          </p:cNvPicPr>
          <p:nvPr userDrawn="1"/>
        </p:nvPicPr>
        <p:blipFill>
          <a:blip r:embed="rId21"/>
          <a:stretch>
            <a:fillRect/>
          </a:stretch>
        </p:blipFill>
        <p:spPr>
          <a:xfrm>
            <a:off x="10589559" y="6411523"/>
            <a:ext cx="1313329" cy="270279"/>
          </a:xfrm>
          <a:prstGeom prst="rect">
            <a:avLst/>
          </a:prstGeom>
        </p:spPr>
      </p:pic>
    </p:spTree>
    <p:extLst>
      <p:ext uri="{BB962C8B-B14F-4D97-AF65-F5344CB8AC3E}">
        <p14:creationId xmlns:p14="http://schemas.microsoft.com/office/powerpoint/2010/main" val="3172554087"/>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 id="2147483687" r:id="rId18"/>
    <p:sldLayoutId id="2147483795" r:id="rId19"/>
  </p:sldLayoutIdLst>
  <p:txStyles>
    <p:titleStyle>
      <a:lvl1pPr algn="l" defTabSz="914400" rtl="0" eaLnBrk="1" latinLnBrk="0" hangingPunct="1">
        <a:lnSpc>
          <a:spcPct val="90000"/>
        </a:lnSpc>
        <a:spcBef>
          <a:spcPct val="0"/>
        </a:spcBef>
        <a:buNone/>
        <a:defRPr sz="4000" b="1" i="0" kern="1200">
          <a:solidFill>
            <a:srgbClr val="01EC90"/>
          </a:solidFill>
          <a:latin typeface="Open Sans SemiBold" pitchFamily="2" charset="0"/>
          <a:ea typeface="Open Sans SemiBold" pitchFamily="2" charset="0"/>
          <a:cs typeface="Open Sans SemiBold" pitchFamily="2"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5E31CA"/>
          </a:solidFill>
          <a:latin typeface="Open Sans Light" pitchFamily="2" charset="0"/>
          <a:ea typeface="Open Sans Light" pitchFamily="2" charset="0"/>
          <a:cs typeface="Open Sans Light"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E31CA"/>
          </a:solidFill>
          <a:latin typeface="Open Sans Light" pitchFamily="2" charset="0"/>
          <a:ea typeface="Open Sans Light" pitchFamily="2" charset="0"/>
          <a:cs typeface="Open Sans Light"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E31CA"/>
          </a:solidFill>
          <a:latin typeface="Open Sans Light" pitchFamily="2" charset="0"/>
          <a:ea typeface="Open Sans Light" pitchFamily="2" charset="0"/>
          <a:cs typeface="Open Sans Light"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E31CA"/>
          </a:solidFill>
          <a:latin typeface="Open Sans Light" pitchFamily="2" charset="0"/>
          <a:ea typeface="Open Sans Light" pitchFamily="2" charset="0"/>
          <a:cs typeface="Open Sans Light"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E31CA"/>
          </a:solidFill>
          <a:latin typeface="Open Sans Light" pitchFamily="2" charset="0"/>
          <a:ea typeface="Open Sans Light" pitchFamily="2" charset="0"/>
          <a:cs typeface="Open Sans Light"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8DF228F7-1DAC-D415-B216-E82C53CBE6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70F9E3C3-FF51-6A6A-A720-64EB93E852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9D8A2616-F9A0-195A-11E2-418D0089B81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0A1354-27D5-604E-9691-DC9ED2EF02AD}" type="datetimeFigureOut">
              <a:rPr lang="nl-BE" smtClean="0"/>
              <a:t>18/03/2024</a:t>
            </a:fld>
            <a:endParaRPr lang="nl-BE"/>
          </a:p>
        </p:txBody>
      </p:sp>
      <p:sp>
        <p:nvSpPr>
          <p:cNvPr id="5" name="Tijdelijke aanduiding voor voettekst 4">
            <a:extLst>
              <a:ext uri="{FF2B5EF4-FFF2-40B4-BE49-F238E27FC236}">
                <a16:creationId xmlns:a16="http://schemas.microsoft.com/office/drawing/2014/main" id="{E2D28428-A1E8-64E0-B402-ACFC2DCB69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a:extLst>
              <a:ext uri="{FF2B5EF4-FFF2-40B4-BE49-F238E27FC236}">
                <a16:creationId xmlns:a16="http://schemas.microsoft.com/office/drawing/2014/main" id="{923D47AC-96AB-A59A-BFDA-5DAF2F58A4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458D80-8D5B-D142-A06D-08FA58F5CE30}" type="slidenum">
              <a:rPr lang="nl-BE" smtClean="0"/>
              <a:t>‹nr.›</a:t>
            </a:fld>
            <a:endParaRPr lang="nl-BE"/>
          </a:p>
        </p:txBody>
      </p:sp>
      <p:pic>
        <p:nvPicPr>
          <p:cNvPr id="8" name="Afbeelding 7" descr="Afbeelding met Lettertype, Graphics, grafische vormgeving, logo&#10;&#10;Automatisch gegenereerde beschrijving">
            <a:extLst>
              <a:ext uri="{FF2B5EF4-FFF2-40B4-BE49-F238E27FC236}">
                <a16:creationId xmlns:a16="http://schemas.microsoft.com/office/drawing/2014/main" id="{A96925D1-B248-C407-5B2B-E3FA3E1684D4}"/>
              </a:ext>
            </a:extLst>
          </p:cNvPr>
          <p:cNvPicPr>
            <a:picLocks noChangeAspect="1"/>
          </p:cNvPicPr>
          <p:nvPr userDrawn="1"/>
        </p:nvPicPr>
        <p:blipFill>
          <a:blip r:embed="rId24"/>
          <a:stretch>
            <a:fillRect/>
          </a:stretch>
        </p:blipFill>
        <p:spPr>
          <a:xfrm>
            <a:off x="10589559" y="6411523"/>
            <a:ext cx="1313329" cy="270279"/>
          </a:xfrm>
          <a:prstGeom prst="rect">
            <a:avLst/>
          </a:prstGeom>
        </p:spPr>
      </p:pic>
    </p:spTree>
    <p:extLst>
      <p:ext uri="{BB962C8B-B14F-4D97-AF65-F5344CB8AC3E}">
        <p14:creationId xmlns:p14="http://schemas.microsoft.com/office/powerpoint/2010/main" val="1327399054"/>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 id="2147483734" r:id="rId16"/>
    <p:sldLayoutId id="2147483735" r:id="rId17"/>
    <p:sldLayoutId id="2147483736" r:id="rId18"/>
    <p:sldLayoutId id="2147483737" r:id="rId19"/>
    <p:sldLayoutId id="2147483738" r:id="rId20"/>
    <p:sldLayoutId id="2147483797" r:id="rId21"/>
    <p:sldLayoutId id="2147483798" r:id="rId22"/>
  </p:sldLayoutIdLst>
  <p:txStyles>
    <p:titleStyle>
      <a:lvl1pPr algn="l" defTabSz="914400" rtl="0" eaLnBrk="1" latinLnBrk="0" hangingPunct="1">
        <a:lnSpc>
          <a:spcPct val="90000"/>
        </a:lnSpc>
        <a:spcBef>
          <a:spcPct val="0"/>
        </a:spcBef>
        <a:buNone/>
        <a:defRPr sz="4000" b="1" i="0" kern="1200">
          <a:solidFill>
            <a:schemeClr val="tx2"/>
          </a:solidFill>
          <a:latin typeface="Open Sans SemiBold" pitchFamily="2" charset="0"/>
          <a:ea typeface="Open Sans SemiBold" pitchFamily="2" charset="0"/>
          <a:cs typeface="Open Sans SemiBold" pitchFamily="2"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5E31CA"/>
          </a:solidFill>
          <a:latin typeface="Open Sans Light" pitchFamily="2" charset="0"/>
          <a:ea typeface="Open Sans Light" pitchFamily="2" charset="0"/>
          <a:cs typeface="Open Sans Light"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E31CA"/>
          </a:solidFill>
          <a:latin typeface="Open Sans Light" pitchFamily="2" charset="0"/>
          <a:ea typeface="Open Sans Light" pitchFamily="2" charset="0"/>
          <a:cs typeface="Open Sans Light"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E31CA"/>
          </a:solidFill>
          <a:latin typeface="Open Sans Light" pitchFamily="2" charset="0"/>
          <a:ea typeface="Open Sans Light" pitchFamily="2" charset="0"/>
          <a:cs typeface="Open Sans Light"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E31CA"/>
          </a:solidFill>
          <a:latin typeface="Open Sans Light" pitchFamily="2" charset="0"/>
          <a:ea typeface="Open Sans Light" pitchFamily="2" charset="0"/>
          <a:cs typeface="Open Sans Light"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E31CA"/>
          </a:solidFill>
          <a:latin typeface="Open Sans Light" pitchFamily="2" charset="0"/>
          <a:ea typeface="Open Sans Light" pitchFamily="2" charset="0"/>
          <a:cs typeface="Open Sans Light"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1.xml"/><Relationship Id="rId4" Type="http://schemas.openxmlformats.org/officeDocument/2006/relationships/image" Target="../media/image25.sv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1.xml"/><Relationship Id="rId4" Type="http://schemas.openxmlformats.org/officeDocument/2006/relationships/image" Target="../media/image25.sv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1.xml"/><Relationship Id="rId4" Type="http://schemas.openxmlformats.org/officeDocument/2006/relationships/image" Target="../media/image25.svg"/></Relationships>
</file>

<file path=ppt/slides/_rels/slide13.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image" Target="../media/image240.png"/><Relationship Id="rId2" Type="http://schemas.microsoft.com/office/2014/relationships/chartEx" Target="../charts/chartEx1.xml"/><Relationship Id="rId1" Type="http://schemas.openxmlformats.org/officeDocument/2006/relationships/slideLayout" Target="../slideLayouts/slideLayout24.xml"/><Relationship Id="rId5" Type="http://schemas.openxmlformats.org/officeDocument/2006/relationships/image" Target="../media/image28.sv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7.xm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themeOverride" Target="../theme/themeOverride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svg"/><Relationship Id="rId7" Type="http://schemas.openxmlformats.org/officeDocument/2006/relationships/image" Target="../media/image19.svg"/><Relationship Id="rId2" Type="http://schemas.openxmlformats.org/officeDocument/2006/relationships/image" Target="../media/image14.png"/><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 Id="rId9" Type="http://schemas.openxmlformats.org/officeDocument/2006/relationships/image" Target="../media/image21.svg"/></Relationships>
</file>

<file path=ppt/slides/_rels/slide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1.xml"/><Relationship Id="rId4" Type="http://schemas.openxmlformats.org/officeDocument/2006/relationships/image" Target="../media/image25.sv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1.xml"/><Relationship Id="rId4" Type="http://schemas.openxmlformats.org/officeDocument/2006/relationships/image" Target="../media/image2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6C46DBE8-4CC9-12FA-0BE9-2280222911C6}"/>
              </a:ext>
            </a:extLst>
          </p:cNvPr>
          <p:cNvSpPr>
            <a:spLocks noGrp="1"/>
          </p:cNvSpPr>
          <p:nvPr>
            <p:ph type="body" sz="quarter" idx="10"/>
          </p:nvPr>
        </p:nvSpPr>
        <p:spPr>
          <a:xfrm>
            <a:off x="990898" y="2270765"/>
            <a:ext cx="10862012" cy="2851150"/>
          </a:xfrm>
        </p:spPr>
        <p:txBody>
          <a:bodyPr>
            <a:normAutofit fontScale="92500" lnSpcReduction="10000"/>
          </a:bodyPr>
          <a:lstStyle/>
          <a:p>
            <a:r>
              <a:rPr lang="nl-BE" dirty="0"/>
              <a:t>Status Belgian e-commerce</a:t>
            </a:r>
          </a:p>
        </p:txBody>
      </p:sp>
    </p:spTree>
    <p:extLst>
      <p:ext uri="{BB962C8B-B14F-4D97-AF65-F5344CB8AC3E}">
        <p14:creationId xmlns:p14="http://schemas.microsoft.com/office/powerpoint/2010/main" val="22386655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AEEB1A-53F9-0212-3D84-694FD0E2285D}"/>
              </a:ext>
            </a:extLst>
          </p:cNvPr>
          <p:cNvSpPr>
            <a:spLocks noGrp="1"/>
          </p:cNvSpPr>
          <p:nvPr>
            <p:ph type="title"/>
          </p:nvPr>
        </p:nvSpPr>
        <p:spPr>
          <a:xfrm>
            <a:off x="971908" y="551877"/>
            <a:ext cx="11589026" cy="762000"/>
          </a:xfrm>
        </p:spPr>
        <p:txBody>
          <a:bodyPr>
            <a:normAutofit/>
          </a:bodyPr>
          <a:lstStyle/>
          <a:p>
            <a:r>
              <a:rPr lang="nl-BE" sz="3600" dirty="0">
                <a:solidFill>
                  <a:srgbClr val="5E31CA"/>
                </a:solidFill>
                <a:latin typeface="Open Sans" pitchFamily="2" charset="0"/>
                <a:ea typeface="Open Sans" pitchFamily="2" charset="0"/>
                <a:cs typeface="Open Sans" pitchFamily="2" charset="0"/>
              </a:rPr>
              <a:t>Top 3 service categories, based on spendings</a:t>
            </a:r>
          </a:p>
        </p:txBody>
      </p:sp>
      <p:sp>
        <p:nvSpPr>
          <p:cNvPr id="18" name="Tekstvak 17">
            <a:extLst>
              <a:ext uri="{FF2B5EF4-FFF2-40B4-BE49-F238E27FC236}">
                <a16:creationId xmlns:a16="http://schemas.microsoft.com/office/drawing/2014/main" id="{AE2C1E93-F9CF-7A33-C152-036376F69E3E}"/>
              </a:ext>
            </a:extLst>
          </p:cNvPr>
          <p:cNvSpPr txBox="1"/>
          <p:nvPr/>
        </p:nvSpPr>
        <p:spPr>
          <a:xfrm>
            <a:off x="971909" y="2436850"/>
            <a:ext cx="2521935" cy="369332"/>
          </a:xfrm>
          <a:prstGeom prst="rect">
            <a:avLst/>
          </a:prstGeom>
          <a:noFill/>
        </p:spPr>
        <p:txBody>
          <a:bodyPr wrap="square" rtlCol="0">
            <a:spAutoFit/>
          </a:bodyPr>
          <a:lstStyle/>
          <a:p>
            <a:r>
              <a:rPr lang="nl-BE" dirty="0">
                <a:latin typeface="Open Sans" pitchFamily="2" charset="0"/>
                <a:ea typeface="Open Sans" pitchFamily="2" charset="0"/>
                <a:cs typeface="Open Sans" pitchFamily="2" charset="0"/>
              </a:rPr>
              <a:t>Spendings</a:t>
            </a:r>
          </a:p>
        </p:txBody>
      </p:sp>
      <p:pic>
        <p:nvPicPr>
          <p:cNvPr id="21" name="Graphic 20">
            <a:extLst>
              <a:ext uri="{FF2B5EF4-FFF2-40B4-BE49-F238E27FC236}">
                <a16:creationId xmlns:a16="http://schemas.microsoft.com/office/drawing/2014/main" id="{B3C29E0C-EAD0-19E3-385D-7B8935EDCADA}"/>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31664" t="23268" r="25099" b="24501"/>
          <a:stretch/>
        </p:blipFill>
        <p:spPr>
          <a:xfrm>
            <a:off x="1136739" y="2944646"/>
            <a:ext cx="1096137" cy="1324152"/>
          </a:xfrm>
          <a:prstGeom prst="rect">
            <a:avLst/>
          </a:prstGeom>
        </p:spPr>
      </p:pic>
      <p:sp>
        <p:nvSpPr>
          <p:cNvPr id="11" name="Rechthoek 10">
            <a:extLst>
              <a:ext uri="{FF2B5EF4-FFF2-40B4-BE49-F238E27FC236}">
                <a16:creationId xmlns:a16="http://schemas.microsoft.com/office/drawing/2014/main" id="{003C6E1B-2B70-D15C-73EE-8F6B56783626}"/>
              </a:ext>
            </a:extLst>
          </p:cNvPr>
          <p:cNvSpPr/>
          <p:nvPr/>
        </p:nvSpPr>
        <p:spPr>
          <a:xfrm>
            <a:off x="2396628" y="3844130"/>
            <a:ext cx="2862782" cy="1437036"/>
          </a:xfrm>
          <a:prstGeom prst="rect">
            <a:avLst/>
          </a:prstGeom>
          <a:solidFill>
            <a:srgbClr val="BDBD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4000" b="1" dirty="0">
                <a:latin typeface="Open Sans" pitchFamily="2" charset="0"/>
                <a:ea typeface="Open Sans" pitchFamily="2" charset="0"/>
                <a:cs typeface="Open Sans" pitchFamily="2" charset="0"/>
              </a:rPr>
              <a:t>3</a:t>
            </a:r>
          </a:p>
        </p:txBody>
      </p:sp>
      <p:sp>
        <p:nvSpPr>
          <p:cNvPr id="20" name="Rechthoek 19">
            <a:extLst>
              <a:ext uri="{FF2B5EF4-FFF2-40B4-BE49-F238E27FC236}">
                <a16:creationId xmlns:a16="http://schemas.microsoft.com/office/drawing/2014/main" id="{72C42334-3200-5278-CACB-3258C0D50970}"/>
              </a:ext>
            </a:extLst>
          </p:cNvPr>
          <p:cNvSpPr/>
          <p:nvPr/>
        </p:nvSpPr>
        <p:spPr>
          <a:xfrm>
            <a:off x="5189985" y="2319822"/>
            <a:ext cx="2862781" cy="2961344"/>
          </a:xfrm>
          <a:prstGeom prst="rect">
            <a:avLst/>
          </a:prstGeom>
          <a:solidFill>
            <a:srgbClr val="BDBD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4000" b="1" dirty="0">
                <a:latin typeface="Open Sans" pitchFamily="2" charset="0"/>
                <a:ea typeface="Open Sans" pitchFamily="2" charset="0"/>
                <a:cs typeface="Open Sans" pitchFamily="2" charset="0"/>
              </a:rPr>
              <a:t>1</a:t>
            </a:r>
          </a:p>
        </p:txBody>
      </p:sp>
      <p:sp>
        <p:nvSpPr>
          <p:cNvPr id="22" name="Rechthoek 21">
            <a:extLst>
              <a:ext uri="{FF2B5EF4-FFF2-40B4-BE49-F238E27FC236}">
                <a16:creationId xmlns:a16="http://schemas.microsoft.com/office/drawing/2014/main" id="{44BCE2A7-B7A0-63A0-EF25-E7A7375C9BC4}"/>
              </a:ext>
            </a:extLst>
          </p:cNvPr>
          <p:cNvSpPr/>
          <p:nvPr/>
        </p:nvSpPr>
        <p:spPr>
          <a:xfrm>
            <a:off x="7725502" y="3329941"/>
            <a:ext cx="2793356" cy="1951681"/>
          </a:xfrm>
          <a:prstGeom prst="rect">
            <a:avLst/>
          </a:prstGeom>
          <a:solidFill>
            <a:srgbClr val="BDBD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4000" b="1" dirty="0">
                <a:latin typeface="Open Sans" pitchFamily="2" charset="0"/>
                <a:ea typeface="Open Sans" pitchFamily="2" charset="0"/>
                <a:cs typeface="Open Sans" pitchFamily="2" charset="0"/>
              </a:rPr>
              <a:t>2</a:t>
            </a:r>
          </a:p>
        </p:txBody>
      </p:sp>
      <p:sp>
        <p:nvSpPr>
          <p:cNvPr id="23" name="Tekstvak 22">
            <a:extLst>
              <a:ext uri="{FF2B5EF4-FFF2-40B4-BE49-F238E27FC236}">
                <a16:creationId xmlns:a16="http://schemas.microsoft.com/office/drawing/2014/main" id="{3BF4A6ED-062F-4E08-8C46-B2E9BDB63EDA}"/>
              </a:ext>
            </a:extLst>
          </p:cNvPr>
          <p:cNvSpPr txBox="1"/>
          <p:nvPr/>
        </p:nvSpPr>
        <p:spPr>
          <a:xfrm>
            <a:off x="8261110" y="2570739"/>
            <a:ext cx="2049404" cy="738664"/>
          </a:xfrm>
          <a:prstGeom prst="rect">
            <a:avLst/>
          </a:prstGeom>
          <a:noFill/>
        </p:spPr>
        <p:txBody>
          <a:bodyPr wrap="square" rtlCol="0">
            <a:spAutoFit/>
          </a:bodyPr>
          <a:lstStyle/>
          <a:p>
            <a:pPr algn="ctr"/>
            <a:r>
              <a:rPr lang="nl-BE" sz="1400" b="1" dirty="0">
                <a:latin typeface="Open Sans" pitchFamily="2" charset="0"/>
                <a:ea typeface="Open Sans" pitchFamily="2" charset="0"/>
                <a:cs typeface="Open Sans" pitchFamily="2" charset="0"/>
              </a:rPr>
              <a:t>Single airline tickets and accomodation</a:t>
            </a:r>
            <a:br>
              <a:rPr lang="nl-BE" sz="1400" dirty="0">
                <a:latin typeface="Open Sans" pitchFamily="2" charset="0"/>
                <a:ea typeface="Open Sans" pitchFamily="2" charset="0"/>
                <a:cs typeface="Open Sans" pitchFamily="2" charset="0"/>
              </a:rPr>
            </a:br>
            <a:r>
              <a:rPr lang="nl-BE" sz="1400" dirty="0">
                <a:latin typeface="Open Sans" pitchFamily="2" charset="0"/>
                <a:ea typeface="Open Sans" pitchFamily="2" charset="0"/>
                <a:cs typeface="Open Sans" pitchFamily="2" charset="0"/>
              </a:rPr>
              <a:t>€2,1 billion</a:t>
            </a:r>
            <a:endParaRPr lang="nl-BE" dirty="0">
              <a:latin typeface="Open Sans" pitchFamily="2" charset="0"/>
              <a:ea typeface="Open Sans" pitchFamily="2" charset="0"/>
              <a:cs typeface="Open Sans" pitchFamily="2" charset="0"/>
            </a:endParaRPr>
          </a:p>
        </p:txBody>
      </p:sp>
      <p:sp>
        <p:nvSpPr>
          <p:cNvPr id="24" name="Tekstvak 23">
            <a:extLst>
              <a:ext uri="{FF2B5EF4-FFF2-40B4-BE49-F238E27FC236}">
                <a16:creationId xmlns:a16="http://schemas.microsoft.com/office/drawing/2014/main" id="{1EAC3C3F-B110-0BD5-ACD6-0A54DA63D12C}"/>
              </a:ext>
            </a:extLst>
          </p:cNvPr>
          <p:cNvSpPr txBox="1"/>
          <p:nvPr/>
        </p:nvSpPr>
        <p:spPr>
          <a:xfrm>
            <a:off x="5259410" y="1835113"/>
            <a:ext cx="2464907" cy="800219"/>
          </a:xfrm>
          <a:prstGeom prst="rect">
            <a:avLst/>
          </a:prstGeom>
          <a:noFill/>
        </p:spPr>
        <p:txBody>
          <a:bodyPr wrap="square" rtlCol="0">
            <a:spAutoFit/>
          </a:bodyPr>
          <a:lstStyle/>
          <a:p>
            <a:pPr algn="ctr"/>
            <a:r>
              <a:rPr lang="nl-BE" sz="1400" b="1" dirty="0">
                <a:latin typeface="Open Sans" pitchFamily="2" charset="0"/>
                <a:ea typeface="Open Sans" pitchFamily="2" charset="0"/>
                <a:cs typeface="Open Sans" pitchFamily="2" charset="0"/>
              </a:rPr>
              <a:t>Package Travel</a:t>
            </a:r>
            <a:br>
              <a:rPr lang="nl-BE" sz="1400" dirty="0">
                <a:latin typeface="Open Sans" pitchFamily="2" charset="0"/>
                <a:ea typeface="Open Sans" pitchFamily="2" charset="0"/>
                <a:cs typeface="Open Sans" pitchFamily="2" charset="0"/>
              </a:rPr>
            </a:br>
            <a:r>
              <a:rPr lang="nl-BE" sz="1400" dirty="0">
                <a:latin typeface="Open Sans" pitchFamily="2" charset="0"/>
                <a:ea typeface="Open Sans" pitchFamily="2" charset="0"/>
                <a:cs typeface="Open Sans" pitchFamily="2" charset="0"/>
              </a:rPr>
              <a:t>€3,5 billion</a:t>
            </a:r>
          </a:p>
          <a:p>
            <a:endParaRPr lang="nl-BE" dirty="0">
              <a:latin typeface="Open Sans" pitchFamily="2" charset="0"/>
              <a:ea typeface="Open Sans" pitchFamily="2" charset="0"/>
              <a:cs typeface="Open Sans" pitchFamily="2" charset="0"/>
            </a:endParaRPr>
          </a:p>
        </p:txBody>
      </p:sp>
      <p:sp>
        <p:nvSpPr>
          <p:cNvPr id="25" name="Tekstvak 24">
            <a:extLst>
              <a:ext uri="{FF2B5EF4-FFF2-40B4-BE49-F238E27FC236}">
                <a16:creationId xmlns:a16="http://schemas.microsoft.com/office/drawing/2014/main" id="{F5194BCD-3D97-F34A-AE46-2D5E4B3E7B25}"/>
              </a:ext>
            </a:extLst>
          </p:cNvPr>
          <p:cNvSpPr txBox="1"/>
          <p:nvPr/>
        </p:nvSpPr>
        <p:spPr>
          <a:xfrm>
            <a:off x="2560853" y="3142852"/>
            <a:ext cx="2464907" cy="738664"/>
          </a:xfrm>
          <a:prstGeom prst="rect">
            <a:avLst/>
          </a:prstGeom>
          <a:noFill/>
        </p:spPr>
        <p:txBody>
          <a:bodyPr wrap="square" rtlCol="0">
            <a:spAutoFit/>
          </a:bodyPr>
          <a:lstStyle/>
          <a:p>
            <a:pPr algn="ctr"/>
            <a:r>
              <a:rPr lang="nl-BE" sz="1400" b="1" dirty="0">
                <a:latin typeface="Open Sans" pitchFamily="2" charset="0"/>
                <a:ea typeface="Open Sans" pitchFamily="2" charset="0"/>
                <a:cs typeface="Open Sans" pitchFamily="2" charset="0"/>
              </a:rPr>
              <a:t>Tickets for attraction and events</a:t>
            </a:r>
            <a:br>
              <a:rPr lang="nl-BE" sz="1400" dirty="0">
                <a:latin typeface="Open Sans" pitchFamily="2" charset="0"/>
                <a:ea typeface="Open Sans" pitchFamily="2" charset="0"/>
                <a:cs typeface="Open Sans" pitchFamily="2" charset="0"/>
              </a:rPr>
            </a:br>
            <a:r>
              <a:rPr lang="nl-BE" sz="1400" dirty="0">
                <a:latin typeface="Open Sans" pitchFamily="2" charset="0"/>
                <a:ea typeface="Open Sans" pitchFamily="2" charset="0"/>
                <a:cs typeface="Open Sans" pitchFamily="2" charset="0"/>
              </a:rPr>
              <a:t>€1,1 billion</a:t>
            </a:r>
            <a:endParaRPr lang="nl-BE" dirty="0">
              <a:latin typeface="Open Sans" pitchFamily="2" charset="0"/>
              <a:ea typeface="Open Sans" pitchFamily="2" charset="0"/>
              <a:cs typeface="Open Sans" pitchFamily="2" charset="0"/>
            </a:endParaRPr>
          </a:p>
        </p:txBody>
      </p:sp>
      <p:sp>
        <p:nvSpPr>
          <p:cNvPr id="3" name="Titel 1">
            <a:extLst>
              <a:ext uri="{FF2B5EF4-FFF2-40B4-BE49-F238E27FC236}">
                <a16:creationId xmlns:a16="http://schemas.microsoft.com/office/drawing/2014/main" id="{9FE37837-A1F5-B45D-0BFD-6B04B39E4D3A}"/>
              </a:ext>
            </a:extLst>
          </p:cNvPr>
          <p:cNvSpPr txBox="1">
            <a:spLocks/>
          </p:cNvSpPr>
          <p:nvPr/>
        </p:nvSpPr>
        <p:spPr>
          <a:xfrm>
            <a:off x="971908" y="1375912"/>
            <a:ext cx="8273691" cy="5170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a:solidFill>
                  <a:schemeClr val="tx2"/>
                </a:solidFill>
                <a:latin typeface="Open Sans SemiBold" pitchFamily="2" charset="0"/>
                <a:ea typeface="Open Sans SemiBold" pitchFamily="2" charset="0"/>
                <a:cs typeface="Open Sans SemiBold" pitchFamily="2" charset="0"/>
              </a:defRPr>
            </a:lvl1pPr>
          </a:lstStyle>
          <a:p>
            <a:r>
              <a:rPr lang="nl-BE" sz="1800" b="0" dirty="0">
                <a:solidFill>
                  <a:schemeClr val="tx1"/>
                </a:solidFill>
                <a:latin typeface="Open Sans" pitchFamily="2" charset="0"/>
                <a:ea typeface="Open Sans" pitchFamily="2" charset="0"/>
                <a:cs typeface="Open Sans" pitchFamily="2" charset="0"/>
              </a:rPr>
              <a:t>Package travel is the most popular service category with €3,5 in spendings </a:t>
            </a:r>
          </a:p>
        </p:txBody>
      </p:sp>
      <p:grpSp>
        <p:nvGrpSpPr>
          <p:cNvPr id="4" name="logo">
            <a:extLst>
              <a:ext uri="{FF2B5EF4-FFF2-40B4-BE49-F238E27FC236}">
                <a16:creationId xmlns:a16="http://schemas.microsoft.com/office/drawing/2014/main" id="{BA8525D7-5051-4E9B-ECE2-935C4E00661C}"/>
              </a:ext>
            </a:extLst>
          </p:cNvPr>
          <p:cNvGrpSpPr>
            <a:grpSpLocks noChangeAspect="1"/>
          </p:cNvGrpSpPr>
          <p:nvPr/>
        </p:nvGrpSpPr>
        <p:grpSpPr bwMode="gray">
          <a:xfrm>
            <a:off x="9692144" y="6246067"/>
            <a:ext cx="514860" cy="516683"/>
            <a:chOff x="2711" y="1027"/>
            <a:chExt cx="2258" cy="2266"/>
          </a:xfrm>
        </p:grpSpPr>
        <p:sp>
          <p:nvSpPr>
            <p:cNvPr id="5" name="AutoShape 3">
              <a:extLst>
                <a:ext uri="{FF2B5EF4-FFF2-40B4-BE49-F238E27FC236}">
                  <a16:creationId xmlns:a16="http://schemas.microsoft.com/office/drawing/2014/main" id="{12FF8AFA-F27E-0724-331F-09BC87D69246}"/>
                </a:ext>
              </a:extLst>
            </p:cNvPr>
            <p:cNvSpPr>
              <a:spLocks noChangeAspect="1" noChangeArrowheads="1" noTextEdit="1"/>
            </p:cNvSpPr>
            <p:nvPr/>
          </p:nvSpPr>
          <p:spPr bwMode="gray">
            <a:xfrm>
              <a:off x="2711" y="1027"/>
              <a:ext cx="2258" cy="2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DE" sz="1351" dirty="0"/>
            </a:p>
          </p:txBody>
        </p:sp>
        <p:sp>
          <p:nvSpPr>
            <p:cNvPr id="6" name="Freeform 5">
              <a:extLst>
                <a:ext uri="{FF2B5EF4-FFF2-40B4-BE49-F238E27FC236}">
                  <a16:creationId xmlns:a16="http://schemas.microsoft.com/office/drawing/2014/main" id="{49F1B818-9743-EAC0-8052-E40F40AFD4FE}"/>
                </a:ext>
              </a:extLst>
            </p:cNvPr>
            <p:cNvSpPr>
              <a:spLocks/>
            </p:cNvSpPr>
            <p:nvPr/>
          </p:nvSpPr>
          <p:spPr bwMode="gray">
            <a:xfrm>
              <a:off x="2709" y="1029"/>
              <a:ext cx="2260" cy="2262"/>
            </a:xfrm>
            <a:custGeom>
              <a:avLst/>
              <a:gdLst>
                <a:gd name="T0" fmla="*/ 2260 w 2260"/>
                <a:gd name="T1" fmla="*/ 0 h 2262"/>
                <a:gd name="T2" fmla="*/ 1612 w 2260"/>
                <a:gd name="T3" fmla="*/ 649 h 2262"/>
                <a:gd name="T4" fmla="*/ 1612 w 2260"/>
                <a:gd name="T5" fmla="*/ 649 h 2262"/>
                <a:gd name="T6" fmla="*/ 2035 w 2260"/>
                <a:gd name="T7" fmla="*/ 0 h 2262"/>
                <a:gd name="T8" fmla="*/ 0 w 2260"/>
                <a:gd name="T9" fmla="*/ 0 h 2262"/>
                <a:gd name="T10" fmla="*/ 0 w 2260"/>
                <a:gd name="T11" fmla="*/ 2262 h 2262"/>
                <a:gd name="T12" fmla="*/ 2260 w 2260"/>
                <a:gd name="T13" fmla="*/ 2262 h 2262"/>
                <a:gd name="T14" fmla="*/ 2260 w 2260"/>
                <a:gd name="T15" fmla="*/ 0 h 2262"/>
                <a:gd name="T16" fmla="*/ 2260 w 2260"/>
                <a:gd name="T17" fmla="*/ 0 h 2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60" h="2262">
                  <a:moveTo>
                    <a:pt x="2260" y="0"/>
                  </a:moveTo>
                  <a:lnTo>
                    <a:pt x="1612" y="649"/>
                  </a:lnTo>
                  <a:lnTo>
                    <a:pt x="1612" y="649"/>
                  </a:lnTo>
                  <a:lnTo>
                    <a:pt x="2035" y="0"/>
                  </a:lnTo>
                  <a:lnTo>
                    <a:pt x="0" y="0"/>
                  </a:lnTo>
                  <a:lnTo>
                    <a:pt x="0" y="2262"/>
                  </a:lnTo>
                  <a:lnTo>
                    <a:pt x="2260" y="2262"/>
                  </a:lnTo>
                  <a:lnTo>
                    <a:pt x="2260" y="0"/>
                  </a:lnTo>
                  <a:lnTo>
                    <a:pt x="2260" y="0"/>
                  </a:lnTo>
                  <a:close/>
                </a:path>
              </a:pathLst>
            </a:custGeom>
            <a:solidFill>
              <a:srgbClr val="E55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de-DE" sz="1351" dirty="0"/>
            </a:p>
          </p:txBody>
        </p:sp>
        <p:sp>
          <p:nvSpPr>
            <p:cNvPr id="7" name="Freeform 6">
              <a:extLst>
                <a:ext uri="{FF2B5EF4-FFF2-40B4-BE49-F238E27FC236}">
                  <a16:creationId xmlns:a16="http://schemas.microsoft.com/office/drawing/2014/main" id="{172A33CB-4325-02DD-5250-03295F8A344F}"/>
                </a:ext>
              </a:extLst>
            </p:cNvPr>
            <p:cNvSpPr>
              <a:spLocks noEditPoints="1"/>
            </p:cNvSpPr>
            <p:nvPr/>
          </p:nvSpPr>
          <p:spPr bwMode="gray">
            <a:xfrm>
              <a:off x="3623" y="1696"/>
              <a:ext cx="1167" cy="922"/>
            </a:xfrm>
            <a:custGeom>
              <a:avLst/>
              <a:gdLst>
                <a:gd name="T0" fmla="*/ 411 w 580"/>
                <a:gd name="T1" fmla="*/ 213 h 458"/>
                <a:gd name="T2" fmla="*/ 570 w 580"/>
                <a:gd name="T3" fmla="*/ 37 h 458"/>
                <a:gd name="T4" fmla="*/ 580 w 580"/>
                <a:gd name="T5" fmla="*/ 20 h 458"/>
                <a:gd name="T6" fmla="*/ 545 w 580"/>
                <a:gd name="T7" fmla="*/ 0 h 458"/>
                <a:gd name="T8" fmla="*/ 519 w 580"/>
                <a:gd name="T9" fmla="*/ 16 h 458"/>
                <a:gd name="T10" fmla="*/ 344 w 580"/>
                <a:gd name="T11" fmla="*/ 210 h 458"/>
                <a:gd name="T12" fmla="*/ 334 w 580"/>
                <a:gd name="T13" fmla="*/ 229 h 458"/>
                <a:gd name="T14" fmla="*/ 344 w 580"/>
                <a:gd name="T15" fmla="*/ 248 h 458"/>
                <a:gd name="T16" fmla="*/ 519 w 580"/>
                <a:gd name="T17" fmla="*/ 442 h 458"/>
                <a:gd name="T18" fmla="*/ 545 w 580"/>
                <a:gd name="T19" fmla="*/ 458 h 458"/>
                <a:gd name="T20" fmla="*/ 580 w 580"/>
                <a:gd name="T21" fmla="*/ 438 h 458"/>
                <a:gd name="T22" fmla="*/ 570 w 580"/>
                <a:gd name="T23" fmla="*/ 421 h 458"/>
                <a:gd name="T24" fmla="*/ 411 w 580"/>
                <a:gd name="T25" fmla="*/ 245 h 458"/>
                <a:gd name="T26" fmla="*/ 399 w 580"/>
                <a:gd name="T27" fmla="*/ 229 h 458"/>
                <a:gd name="T28" fmla="*/ 411 w 580"/>
                <a:gd name="T29" fmla="*/ 213 h 458"/>
                <a:gd name="T30" fmla="*/ 252 w 580"/>
                <a:gd name="T31" fmla="*/ 439 h 458"/>
                <a:gd name="T32" fmla="*/ 281 w 580"/>
                <a:gd name="T33" fmla="*/ 454 h 458"/>
                <a:gd name="T34" fmla="*/ 309 w 580"/>
                <a:gd name="T35" fmla="*/ 439 h 458"/>
                <a:gd name="T36" fmla="*/ 309 w 580"/>
                <a:gd name="T37" fmla="*/ 19 h 458"/>
                <a:gd name="T38" fmla="*/ 281 w 580"/>
                <a:gd name="T39" fmla="*/ 4 h 458"/>
                <a:gd name="T40" fmla="*/ 252 w 580"/>
                <a:gd name="T41" fmla="*/ 19 h 458"/>
                <a:gd name="T42" fmla="*/ 252 w 580"/>
                <a:gd name="T43" fmla="*/ 439 h 458"/>
                <a:gd name="T44" fmla="*/ 0 w 580"/>
                <a:gd name="T45" fmla="*/ 439 h 458"/>
                <a:gd name="T46" fmla="*/ 28 w 580"/>
                <a:gd name="T47" fmla="*/ 454 h 458"/>
                <a:gd name="T48" fmla="*/ 56 w 580"/>
                <a:gd name="T49" fmla="*/ 439 h 458"/>
                <a:gd name="T50" fmla="*/ 56 w 580"/>
                <a:gd name="T51" fmla="*/ 157 h 458"/>
                <a:gd name="T52" fmla="*/ 165 w 580"/>
                <a:gd name="T53" fmla="*/ 53 h 458"/>
                <a:gd name="T54" fmla="*/ 180 w 580"/>
                <a:gd name="T55" fmla="*/ 53 h 458"/>
                <a:gd name="T56" fmla="*/ 196 w 580"/>
                <a:gd name="T57" fmla="*/ 27 h 458"/>
                <a:gd name="T58" fmla="*/ 154 w 580"/>
                <a:gd name="T59" fmla="*/ 4 h 458"/>
                <a:gd name="T60" fmla="*/ 0 w 580"/>
                <a:gd name="T61" fmla="*/ 152 h 458"/>
                <a:gd name="T62" fmla="*/ 0 w 580"/>
                <a:gd name="T63" fmla="*/ 439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80" h="458">
                  <a:moveTo>
                    <a:pt x="411" y="213"/>
                  </a:moveTo>
                  <a:cubicBezTo>
                    <a:pt x="570" y="37"/>
                    <a:pt x="570" y="37"/>
                    <a:pt x="570" y="37"/>
                  </a:cubicBezTo>
                  <a:cubicBezTo>
                    <a:pt x="576" y="30"/>
                    <a:pt x="580" y="25"/>
                    <a:pt x="580" y="20"/>
                  </a:cubicBezTo>
                  <a:cubicBezTo>
                    <a:pt x="580" y="10"/>
                    <a:pt x="559" y="0"/>
                    <a:pt x="545" y="0"/>
                  </a:cubicBezTo>
                  <a:cubicBezTo>
                    <a:pt x="535" y="0"/>
                    <a:pt x="526" y="8"/>
                    <a:pt x="519" y="16"/>
                  </a:cubicBezTo>
                  <a:cubicBezTo>
                    <a:pt x="344" y="210"/>
                    <a:pt x="344" y="210"/>
                    <a:pt x="344" y="210"/>
                  </a:cubicBezTo>
                  <a:cubicBezTo>
                    <a:pt x="336" y="219"/>
                    <a:pt x="334" y="224"/>
                    <a:pt x="334" y="229"/>
                  </a:cubicBezTo>
                  <a:cubicBezTo>
                    <a:pt x="334" y="234"/>
                    <a:pt x="336" y="239"/>
                    <a:pt x="344" y="248"/>
                  </a:cubicBezTo>
                  <a:cubicBezTo>
                    <a:pt x="519" y="442"/>
                    <a:pt x="519" y="442"/>
                    <a:pt x="519" y="442"/>
                  </a:cubicBezTo>
                  <a:cubicBezTo>
                    <a:pt x="526" y="450"/>
                    <a:pt x="535" y="458"/>
                    <a:pt x="545" y="458"/>
                  </a:cubicBezTo>
                  <a:cubicBezTo>
                    <a:pt x="559" y="458"/>
                    <a:pt x="580" y="448"/>
                    <a:pt x="580" y="438"/>
                  </a:cubicBezTo>
                  <a:cubicBezTo>
                    <a:pt x="580" y="433"/>
                    <a:pt x="576" y="428"/>
                    <a:pt x="570" y="421"/>
                  </a:cubicBezTo>
                  <a:cubicBezTo>
                    <a:pt x="411" y="245"/>
                    <a:pt x="411" y="245"/>
                    <a:pt x="411" y="245"/>
                  </a:cubicBezTo>
                  <a:cubicBezTo>
                    <a:pt x="403" y="236"/>
                    <a:pt x="399" y="232"/>
                    <a:pt x="399" y="229"/>
                  </a:cubicBezTo>
                  <a:cubicBezTo>
                    <a:pt x="399" y="226"/>
                    <a:pt x="403" y="222"/>
                    <a:pt x="411" y="213"/>
                  </a:cubicBezTo>
                  <a:moveTo>
                    <a:pt x="252" y="439"/>
                  </a:moveTo>
                  <a:cubicBezTo>
                    <a:pt x="252" y="449"/>
                    <a:pt x="261" y="454"/>
                    <a:pt x="281" y="454"/>
                  </a:cubicBezTo>
                  <a:cubicBezTo>
                    <a:pt x="300" y="454"/>
                    <a:pt x="309" y="449"/>
                    <a:pt x="309" y="439"/>
                  </a:cubicBezTo>
                  <a:cubicBezTo>
                    <a:pt x="309" y="19"/>
                    <a:pt x="309" y="19"/>
                    <a:pt x="309" y="19"/>
                  </a:cubicBezTo>
                  <a:cubicBezTo>
                    <a:pt x="309" y="9"/>
                    <a:pt x="300" y="4"/>
                    <a:pt x="281" y="4"/>
                  </a:cubicBezTo>
                  <a:cubicBezTo>
                    <a:pt x="261" y="4"/>
                    <a:pt x="252" y="9"/>
                    <a:pt x="252" y="19"/>
                  </a:cubicBezTo>
                  <a:lnTo>
                    <a:pt x="252" y="439"/>
                  </a:lnTo>
                  <a:close/>
                  <a:moveTo>
                    <a:pt x="0" y="439"/>
                  </a:moveTo>
                  <a:cubicBezTo>
                    <a:pt x="0" y="449"/>
                    <a:pt x="8" y="454"/>
                    <a:pt x="28" y="454"/>
                  </a:cubicBezTo>
                  <a:cubicBezTo>
                    <a:pt x="48" y="454"/>
                    <a:pt x="56" y="449"/>
                    <a:pt x="56" y="439"/>
                  </a:cubicBezTo>
                  <a:cubicBezTo>
                    <a:pt x="56" y="157"/>
                    <a:pt x="56" y="157"/>
                    <a:pt x="56" y="157"/>
                  </a:cubicBezTo>
                  <a:cubicBezTo>
                    <a:pt x="56" y="83"/>
                    <a:pt x="85" y="53"/>
                    <a:pt x="165" y="53"/>
                  </a:cubicBezTo>
                  <a:cubicBezTo>
                    <a:pt x="180" y="53"/>
                    <a:pt x="180" y="53"/>
                    <a:pt x="180" y="53"/>
                  </a:cubicBezTo>
                  <a:cubicBezTo>
                    <a:pt x="192" y="53"/>
                    <a:pt x="196" y="43"/>
                    <a:pt x="196" y="27"/>
                  </a:cubicBezTo>
                  <a:cubicBezTo>
                    <a:pt x="196" y="8"/>
                    <a:pt x="185" y="4"/>
                    <a:pt x="154" y="4"/>
                  </a:cubicBezTo>
                  <a:cubicBezTo>
                    <a:pt x="64" y="4"/>
                    <a:pt x="0" y="43"/>
                    <a:pt x="0" y="152"/>
                  </a:cubicBezTo>
                  <a:lnTo>
                    <a:pt x="0" y="4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de-DE" sz="1351" dirty="0"/>
            </a:p>
          </p:txBody>
        </p:sp>
        <p:sp>
          <p:nvSpPr>
            <p:cNvPr id="8" name="Freeform 7">
              <a:extLst>
                <a:ext uri="{FF2B5EF4-FFF2-40B4-BE49-F238E27FC236}">
                  <a16:creationId xmlns:a16="http://schemas.microsoft.com/office/drawing/2014/main" id="{DC8894EF-08C9-6746-E80A-C5CCAE4F1C55}"/>
                </a:ext>
              </a:extLst>
            </p:cNvPr>
            <p:cNvSpPr>
              <a:spLocks/>
            </p:cNvSpPr>
            <p:nvPr/>
          </p:nvSpPr>
          <p:spPr bwMode="gray">
            <a:xfrm>
              <a:off x="2880" y="1704"/>
              <a:ext cx="618" cy="916"/>
            </a:xfrm>
            <a:custGeom>
              <a:avLst/>
              <a:gdLst>
                <a:gd name="T0" fmla="*/ 307 w 307"/>
                <a:gd name="T1" fmla="*/ 405 h 455"/>
                <a:gd name="T2" fmla="*/ 307 w 307"/>
                <a:gd name="T3" fmla="*/ 244 h 455"/>
                <a:gd name="T4" fmla="*/ 279 w 307"/>
                <a:gd name="T5" fmla="*/ 229 h 455"/>
                <a:gd name="T6" fmla="*/ 250 w 307"/>
                <a:gd name="T7" fmla="*/ 244 h 455"/>
                <a:gd name="T8" fmla="*/ 250 w 307"/>
                <a:gd name="T9" fmla="*/ 378 h 455"/>
                <a:gd name="T10" fmla="*/ 199 w 307"/>
                <a:gd name="T11" fmla="*/ 408 h 455"/>
                <a:gd name="T12" fmla="*/ 61 w 307"/>
                <a:gd name="T13" fmla="*/ 231 h 455"/>
                <a:gd name="T14" fmla="*/ 238 w 307"/>
                <a:gd name="T15" fmla="*/ 49 h 455"/>
                <a:gd name="T16" fmla="*/ 270 w 307"/>
                <a:gd name="T17" fmla="*/ 49 h 455"/>
                <a:gd name="T18" fmla="*/ 286 w 307"/>
                <a:gd name="T19" fmla="*/ 23 h 455"/>
                <a:gd name="T20" fmla="*/ 244 w 307"/>
                <a:gd name="T21" fmla="*/ 0 h 455"/>
                <a:gd name="T22" fmla="*/ 231 w 307"/>
                <a:gd name="T23" fmla="*/ 0 h 455"/>
                <a:gd name="T24" fmla="*/ 0 w 307"/>
                <a:gd name="T25" fmla="*/ 232 h 455"/>
                <a:gd name="T26" fmla="*/ 198 w 307"/>
                <a:gd name="T27" fmla="*/ 455 h 455"/>
                <a:gd name="T28" fmla="*/ 307 w 307"/>
                <a:gd name="T29" fmla="*/ 405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7" h="455">
                  <a:moveTo>
                    <a:pt x="307" y="405"/>
                  </a:moveTo>
                  <a:cubicBezTo>
                    <a:pt x="307" y="244"/>
                    <a:pt x="307" y="244"/>
                    <a:pt x="307" y="244"/>
                  </a:cubicBezTo>
                  <a:cubicBezTo>
                    <a:pt x="307" y="234"/>
                    <a:pt x="298" y="229"/>
                    <a:pt x="279" y="229"/>
                  </a:cubicBezTo>
                  <a:cubicBezTo>
                    <a:pt x="259" y="229"/>
                    <a:pt x="250" y="234"/>
                    <a:pt x="250" y="244"/>
                  </a:cubicBezTo>
                  <a:cubicBezTo>
                    <a:pt x="250" y="378"/>
                    <a:pt x="250" y="378"/>
                    <a:pt x="250" y="378"/>
                  </a:cubicBezTo>
                  <a:cubicBezTo>
                    <a:pt x="250" y="399"/>
                    <a:pt x="241" y="408"/>
                    <a:pt x="199" y="408"/>
                  </a:cubicBezTo>
                  <a:cubicBezTo>
                    <a:pt x="114" y="408"/>
                    <a:pt x="61" y="342"/>
                    <a:pt x="61" y="231"/>
                  </a:cubicBezTo>
                  <a:cubicBezTo>
                    <a:pt x="61" y="115"/>
                    <a:pt x="126" y="49"/>
                    <a:pt x="238" y="49"/>
                  </a:cubicBezTo>
                  <a:cubicBezTo>
                    <a:pt x="270" y="49"/>
                    <a:pt x="270" y="49"/>
                    <a:pt x="270" y="49"/>
                  </a:cubicBezTo>
                  <a:cubicBezTo>
                    <a:pt x="282" y="49"/>
                    <a:pt x="286" y="39"/>
                    <a:pt x="286" y="23"/>
                  </a:cubicBezTo>
                  <a:cubicBezTo>
                    <a:pt x="286" y="4"/>
                    <a:pt x="275" y="0"/>
                    <a:pt x="244" y="0"/>
                  </a:cubicBezTo>
                  <a:cubicBezTo>
                    <a:pt x="231" y="0"/>
                    <a:pt x="231" y="0"/>
                    <a:pt x="231" y="0"/>
                  </a:cubicBezTo>
                  <a:cubicBezTo>
                    <a:pt x="101" y="0"/>
                    <a:pt x="0" y="71"/>
                    <a:pt x="0" y="232"/>
                  </a:cubicBezTo>
                  <a:cubicBezTo>
                    <a:pt x="0" y="386"/>
                    <a:pt x="88" y="455"/>
                    <a:pt x="198" y="455"/>
                  </a:cubicBezTo>
                  <a:cubicBezTo>
                    <a:pt x="286" y="455"/>
                    <a:pt x="307" y="430"/>
                    <a:pt x="307" y="40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de-DE" sz="1351" dirty="0"/>
            </a:p>
          </p:txBody>
        </p:sp>
        <p:sp>
          <p:nvSpPr>
            <p:cNvPr id="9" name="Oval 8">
              <a:extLst>
                <a:ext uri="{FF2B5EF4-FFF2-40B4-BE49-F238E27FC236}">
                  <a16:creationId xmlns:a16="http://schemas.microsoft.com/office/drawing/2014/main" id="{3F8FE5E2-73E2-BF36-A80E-F7F99BFE99D9}"/>
                </a:ext>
              </a:extLst>
            </p:cNvPr>
            <p:cNvSpPr>
              <a:spLocks noChangeArrowheads="1"/>
            </p:cNvSpPr>
            <p:nvPr/>
          </p:nvSpPr>
          <p:spPr bwMode="gray">
            <a:xfrm>
              <a:off x="3778" y="2099"/>
              <a:ext cx="122" cy="12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de-DE" sz="1351" dirty="0"/>
            </a:p>
          </p:txBody>
        </p:sp>
        <p:sp>
          <p:nvSpPr>
            <p:cNvPr id="10" name="Freeform 9">
              <a:extLst>
                <a:ext uri="{FF2B5EF4-FFF2-40B4-BE49-F238E27FC236}">
                  <a16:creationId xmlns:a16="http://schemas.microsoft.com/office/drawing/2014/main" id="{AED2423F-7346-7854-D7A6-C2C3FB48DAE1}"/>
                </a:ext>
              </a:extLst>
            </p:cNvPr>
            <p:cNvSpPr>
              <a:spLocks noEditPoints="1"/>
            </p:cNvSpPr>
            <p:nvPr/>
          </p:nvSpPr>
          <p:spPr bwMode="gray">
            <a:xfrm>
              <a:off x="3623" y="1696"/>
              <a:ext cx="1167" cy="922"/>
            </a:xfrm>
            <a:custGeom>
              <a:avLst/>
              <a:gdLst>
                <a:gd name="T0" fmla="*/ 411 w 580"/>
                <a:gd name="T1" fmla="*/ 213 h 458"/>
                <a:gd name="T2" fmla="*/ 570 w 580"/>
                <a:gd name="T3" fmla="*/ 37 h 458"/>
                <a:gd name="T4" fmla="*/ 580 w 580"/>
                <a:gd name="T5" fmla="*/ 20 h 458"/>
                <a:gd name="T6" fmla="*/ 545 w 580"/>
                <a:gd name="T7" fmla="*/ 0 h 458"/>
                <a:gd name="T8" fmla="*/ 519 w 580"/>
                <a:gd name="T9" fmla="*/ 16 h 458"/>
                <a:gd name="T10" fmla="*/ 344 w 580"/>
                <a:gd name="T11" fmla="*/ 210 h 458"/>
                <a:gd name="T12" fmla="*/ 334 w 580"/>
                <a:gd name="T13" fmla="*/ 229 h 458"/>
                <a:gd name="T14" fmla="*/ 344 w 580"/>
                <a:gd name="T15" fmla="*/ 248 h 458"/>
                <a:gd name="T16" fmla="*/ 519 w 580"/>
                <a:gd name="T17" fmla="*/ 442 h 458"/>
                <a:gd name="T18" fmla="*/ 545 w 580"/>
                <a:gd name="T19" fmla="*/ 458 h 458"/>
                <a:gd name="T20" fmla="*/ 580 w 580"/>
                <a:gd name="T21" fmla="*/ 438 h 458"/>
                <a:gd name="T22" fmla="*/ 570 w 580"/>
                <a:gd name="T23" fmla="*/ 421 h 458"/>
                <a:gd name="T24" fmla="*/ 411 w 580"/>
                <a:gd name="T25" fmla="*/ 245 h 458"/>
                <a:gd name="T26" fmla="*/ 399 w 580"/>
                <a:gd name="T27" fmla="*/ 229 h 458"/>
                <a:gd name="T28" fmla="*/ 411 w 580"/>
                <a:gd name="T29" fmla="*/ 213 h 458"/>
                <a:gd name="T30" fmla="*/ 252 w 580"/>
                <a:gd name="T31" fmla="*/ 439 h 458"/>
                <a:gd name="T32" fmla="*/ 281 w 580"/>
                <a:gd name="T33" fmla="*/ 454 h 458"/>
                <a:gd name="T34" fmla="*/ 309 w 580"/>
                <a:gd name="T35" fmla="*/ 439 h 458"/>
                <a:gd name="T36" fmla="*/ 309 w 580"/>
                <a:gd name="T37" fmla="*/ 19 h 458"/>
                <a:gd name="T38" fmla="*/ 281 w 580"/>
                <a:gd name="T39" fmla="*/ 4 h 458"/>
                <a:gd name="T40" fmla="*/ 252 w 580"/>
                <a:gd name="T41" fmla="*/ 19 h 458"/>
                <a:gd name="T42" fmla="*/ 252 w 580"/>
                <a:gd name="T43" fmla="*/ 439 h 458"/>
                <a:gd name="T44" fmla="*/ 0 w 580"/>
                <a:gd name="T45" fmla="*/ 439 h 458"/>
                <a:gd name="T46" fmla="*/ 28 w 580"/>
                <a:gd name="T47" fmla="*/ 454 h 458"/>
                <a:gd name="T48" fmla="*/ 56 w 580"/>
                <a:gd name="T49" fmla="*/ 439 h 458"/>
                <a:gd name="T50" fmla="*/ 56 w 580"/>
                <a:gd name="T51" fmla="*/ 157 h 458"/>
                <a:gd name="T52" fmla="*/ 165 w 580"/>
                <a:gd name="T53" fmla="*/ 53 h 458"/>
                <a:gd name="T54" fmla="*/ 180 w 580"/>
                <a:gd name="T55" fmla="*/ 53 h 458"/>
                <a:gd name="T56" fmla="*/ 196 w 580"/>
                <a:gd name="T57" fmla="*/ 27 h 458"/>
                <a:gd name="T58" fmla="*/ 154 w 580"/>
                <a:gd name="T59" fmla="*/ 4 h 458"/>
                <a:gd name="T60" fmla="*/ 0 w 580"/>
                <a:gd name="T61" fmla="*/ 152 h 458"/>
                <a:gd name="T62" fmla="*/ 0 w 580"/>
                <a:gd name="T63" fmla="*/ 439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80" h="458">
                  <a:moveTo>
                    <a:pt x="411" y="213"/>
                  </a:moveTo>
                  <a:cubicBezTo>
                    <a:pt x="570" y="37"/>
                    <a:pt x="570" y="37"/>
                    <a:pt x="570" y="37"/>
                  </a:cubicBezTo>
                  <a:cubicBezTo>
                    <a:pt x="576" y="30"/>
                    <a:pt x="580" y="25"/>
                    <a:pt x="580" y="20"/>
                  </a:cubicBezTo>
                  <a:cubicBezTo>
                    <a:pt x="580" y="10"/>
                    <a:pt x="559" y="0"/>
                    <a:pt x="545" y="0"/>
                  </a:cubicBezTo>
                  <a:cubicBezTo>
                    <a:pt x="535" y="0"/>
                    <a:pt x="526" y="8"/>
                    <a:pt x="519" y="16"/>
                  </a:cubicBezTo>
                  <a:cubicBezTo>
                    <a:pt x="344" y="210"/>
                    <a:pt x="344" y="210"/>
                    <a:pt x="344" y="210"/>
                  </a:cubicBezTo>
                  <a:cubicBezTo>
                    <a:pt x="336" y="219"/>
                    <a:pt x="334" y="224"/>
                    <a:pt x="334" y="229"/>
                  </a:cubicBezTo>
                  <a:cubicBezTo>
                    <a:pt x="334" y="234"/>
                    <a:pt x="336" y="239"/>
                    <a:pt x="344" y="248"/>
                  </a:cubicBezTo>
                  <a:cubicBezTo>
                    <a:pt x="519" y="442"/>
                    <a:pt x="519" y="442"/>
                    <a:pt x="519" y="442"/>
                  </a:cubicBezTo>
                  <a:cubicBezTo>
                    <a:pt x="526" y="450"/>
                    <a:pt x="535" y="458"/>
                    <a:pt x="545" y="458"/>
                  </a:cubicBezTo>
                  <a:cubicBezTo>
                    <a:pt x="559" y="458"/>
                    <a:pt x="580" y="448"/>
                    <a:pt x="580" y="438"/>
                  </a:cubicBezTo>
                  <a:cubicBezTo>
                    <a:pt x="580" y="433"/>
                    <a:pt x="576" y="428"/>
                    <a:pt x="570" y="421"/>
                  </a:cubicBezTo>
                  <a:cubicBezTo>
                    <a:pt x="411" y="245"/>
                    <a:pt x="411" y="245"/>
                    <a:pt x="411" y="245"/>
                  </a:cubicBezTo>
                  <a:cubicBezTo>
                    <a:pt x="403" y="236"/>
                    <a:pt x="399" y="232"/>
                    <a:pt x="399" y="229"/>
                  </a:cubicBezTo>
                  <a:cubicBezTo>
                    <a:pt x="399" y="226"/>
                    <a:pt x="403" y="222"/>
                    <a:pt x="411" y="213"/>
                  </a:cubicBezTo>
                  <a:moveTo>
                    <a:pt x="252" y="439"/>
                  </a:moveTo>
                  <a:cubicBezTo>
                    <a:pt x="252" y="449"/>
                    <a:pt x="261" y="454"/>
                    <a:pt x="281" y="454"/>
                  </a:cubicBezTo>
                  <a:cubicBezTo>
                    <a:pt x="300" y="454"/>
                    <a:pt x="309" y="449"/>
                    <a:pt x="309" y="439"/>
                  </a:cubicBezTo>
                  <a:cubicBezTo>
                    <a:pt x="309" y="19"/>
                    <a:pt x="309" y="19"/>
                    <a:pt x="309" y="19"/>
                  </a:cubicBezTo>
                  <a:cubicBezTo>
                    <a:pt x="309" y="9"/>
                    <a:pt x="300" y="4"/>
                    <a:pt x="281" y="4"/>
                  </a:cubicBezTo>
                  <a:cubicBezTo>
                    <a:pt x="261" y="4"/>
                    <a:pt x="252" y="9"/>
                    <a:pt x="252" y="19"/>
                  </a:cubicBezTo>
                  <a:lnTo>
                    <a:pt x="252" y="439"/>
                  </a:lnTo>
                  <a:close/>
                  <a:moveTo>
                    <a:pt x="0" y="439"/>
                  </a:moveTo>
                  <a:cubicBezTo>
                    <a:pt x="0" y="449"/>
                    <a:pt x="8" y="454"/>
                    <a:pt x="28" y="454"/>
                  </a:cubicBezTo>
                  <a:cubicBezTo>
                    <a:pt x="48" y="454"/>
                    <a:pt x="56" y="449"/>
                    <a:pt x="56" y="439"/>
                  </a:cubicBezTo>
                  <a:cubicBezTo>
                    <a:pt x="56" y="157"/>
                    <a:pt x="56" y="157"/>
                    <a:pt x="56" y="157"/>
                  </a:cubicBezTo>
                  <a:cubicBezTo>
                    <a:pt x="56" y="83"/>
                    <a:pt x="85" y="53"/>
                    <a:pt x="165" y="53"/>
                  </a:cubicBezTo>
                  <a:cubicBezTo>
                    <a:pt x="180" y="53"/>
                    <a:pt x="180" y="53"/>
                    <a:pt x="180" y="53"/>
                  </a:cubicBezTo>
                  <a:cubicBezTo>
                    <a:pt x="192" y="53"/>
                    <a:pt x="196" y="43"/>
                    <a:pt x="196" y="27"/>
                  </a:cubicBezTo>
                  <a:cubicBezTo>
                    <a:pt x="196" y="8"/>
                    <a:pt x="185" y="4"/>
                    <a:pt x="154" y="4"/>
                  </a:cubicBezTo>
                  <a:cubicBezTo>
                    <a:pt x="64" y="4"/>
                    <a:pt x="0" y="43"/>
                    <a:pt x="0" y="152"/>
                  </a:cubicBezTo>
                  <a:lnTo>
                    <a:pt x="0" y="4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de-DE" sz="1351" dirty="0"/>
            </a:p>
          </p:txBody>
        </p:sp>
        <p:sp>
          <p:nvSpPr>
            <p:cNvPr id="12" name="Freeform 10">
              <a:extLst>
                <a:ext uri="{FF2B5EF4-FFF2-40B4-BE49-F238E27FC236}">
                  <a16:creationId xmlns:a16="http://schemas.microsoft.com/office/drawing/2014/main" id="{A89A1278-2AB0-EE21-A70D-FA4137E2124E}"/>
                </a:ext>
              </a:extLst>
            </p:cNvPr>
            <p:cNvSpPr>
              <a:spLocks/>
            </p:cNvSpPr>
            <p:nvPr/>
          </p:nvSpPr>
          <p:spPr bwMode="gray">
            <a:xfrm>
              <a:off x="2880" y="1704"/>
              <a:ext cx="618" cy="916"/>
            </a:xfrm>
            <a:custGeom>
              <a:avLst/>
              <a:gdLst>
                <a:gd name="T0" fmla="*/ 307 w 307"/>
                <a:gd name="T1" fmla="*/ 405 h 455"/>
                <a:gd name="T2" fmla="*/ 307 w 307"/>
                <a:gd name="T3" fmla="*/ 244 h 455"/>
                <a:gd name="T4" fmla="*/ 279 w 307"/>
                <a:gd name="T5" fmla="*/ 229 h 455"/>
                <a:gd name="T6" fmla="*/ 250 w 307"/>
                <a:gd name="T7" fmla="*/ 244 h 455"/>
                <a:gd name="T8" fmla="*/ 250 w 307"/>
                <a:gd name="T9" fmla="*/ 378 h 455"/>
                <a:gd name="T10" fmla="*/ 199 w 307"/>
                <a:gd name="T11" fmla="*/ 408 h 455"/>
                <a:gd name="T12" fmla="*/ 61 w 307"/>
                <a:gd name="T13" fmla="*/ 231 h 455"/>
                <a:gd name="T14" fmla="*/ 238 w 307"/>
                <a:gd name="T15" fmla="*/ 49 h 455"/>
                <a:gd name="T16" fmla="*/ 270 w 307"/>
                <a:gd name="T17" fmla="*/ 49 h 455"/>
                <a:gd name="T18" fmla="*/ 286 w 307"/>
                <a:gd name="T19" fmla="*/ 23 h 455"/>
                <a:gd name="T20" fmla="*/ 244 w 307"/>
                <a:gd name="T21" fmla="*/ 0 h 455"/>
                <a:gd name="T22" fmla="*/ 231 w 307"/>
                <a:gd name="T23" fmla="*/ 0 h 455"/>
                <a:gd name="T24" fmla="*/ 0 w 307"/>
                <a:gd name="T25" fmla="*/ 232 h 455"/>
                <a:gd name="T26" fmla="*/ 198 w 307"/>
                <a:gd name="T27" fmla="*/ 455 h 455"/>
                <a:gd name="T28" fmla="*/ 307 w 307"/>
                <a:gd name="T29" fmla="*/ 405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7" h="455">
                  <a:moveTo>
                    <a:pt x="307" y="405"/>
                  </a:moveTo>
                  <a:cubicBezTo>
                    <a:pt x="307" y="244"/>
                    <a:pt x="307" y="244"/>
                    <a:pt x="307" y="244"/>
                  </a:cubicBezTo>
                  <a:cubicBezTo>
                    <a:pt x="307" y="234"/>
                    <a:pt x="298" y="229"/>
                    <a:pt x="279" y="229"/>
                  </a:cubicBezTo>
                  <a:cubicBezTo>
                    <a:pt x="259" y="229"/>
                    <a:pt x="250" y="234"/>
                    <a:pt x="250" y="244"/>
                  </a:cubicBezTo>
                  <a:cubicBezTo>
                    <a:pt x="250" y="378"/>
                    <a:pt x="250" y="378"/>
                    <a:pt x="250" y="378"/>
                  </a:cubicBezTo>
                  <a:cubicBezTo>
                    <a:pt x="250" y="399"/>
                    <a:pt x="241" y="408"/>
                    <a:pt x="199" y="408"/>
                  </a:cubicBezTo>
                  <a:cubicBezTo>
                    <a:pt x="114" y="408"/>
                    <a:pt x="61" y="342"/>
                    <a:pt x="61" y="231"/>
                  </a:cubicBezTo>
                  <a:cubicBezTo>
                    <a:pt x="61" y="115"/>
                    <a:pt x="126" y="49"/>
                    <a:pt x="238" y="49"/>
                  </a:cubicBezTo>
                  <a:cubicBezTo>
                    <a:pt x="270" y="49"/>
                    <a:pt x="270" y="49"/>
                    <a:pt x="270" y="49"/>
                  </a:cubicBezTo>
                  <a:cubicBezTo>
                    <a:pt x="282" y="49"/>
                    <a:pt x="286" y="39"/>
                    <a:pt x="286" y="23"/>
                  </a:cubicBezTo>
                  <a:cubicBezTo>
                    <a:pt x="286" y="4"/>
                    <a:pt x="275" y="0"/>
                    <a:pt x="244" y="0"/>
                  </a:cubicBezTo>
                  <a:cubicBezTo>
                    <a:pt x="231" y="0"/>
                    <a:pt x="231" y="0"/>
                    <a:pt x="231" y="0"/>
                  </a:cubicBezTo>
                  <a:cubicBezTo>
                    <a:pt x="101" y="0"/>
                    <a:pt x="0" y="71"/>
                    <a:pt x="0" y="232"/>
                  </a:cubicBezTo>
                  <a:cubicBezTo>
                    <a:pt x="0" y="386"/>
                    <a:pt x="88" y="455"/>
                    <a:pt x="198" y="455"/>
                  </a:cubicBezTo>
                  <a:cubicBezTo>
                    <a:pt x="286" y="455"/>
                    <a:pt x="307" y="430"/>
                    <a:pt x="307" y="40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de-DE" sz="1351" dirty="0"/>
            </a:p>
          </p:txBody>
        </p:sp>
        <p:sp>
          <p:nvSpPr>
            <p:cNvPr id="13" name="Oval 11">
              <a:extLst>
                <a:ext uri="{FF2B5EF4-FFF2-40B4-BE49-F238E27FC236}">
                  <a16:creationId xmlns:a16="http://schemas.microsoft.com/office/drawing/2014/main" id="{DA167E67-33CD-2BB2-C37E-9E9B3E150C66}"/>
                </a:ext>
              </a:extLst>
            </p:cNvPr>
            <p:cNvSpPr>
              <a:spLocks noChangeArrowheads="1"/>
            </p:cNvSpPr>
            <p:nvPr/>
          </p:nvSpPr>
          <p:spPr bwMode="gray">
            <a:xfrm>
              <a:off x="3778" y="2099"/>
              <a:ext cx="122" cy="12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de-DE" sz="1351" dirty="0"/>
            </a:p>
          </p:txBody>
        </p:sp>
        <p:sp>
          <p:nvSpPr>
            <p:cNvPr id="14" name="Freeform 12">
              <a:extLst>
                <a:ext uri="{FF2B5EF4-FFF2-40B4-BE49-F238E27FC236}">
                  <a16:creationId xmlns:a16="http://schemas.microsoft.com/office/drawing/2014/main" id="{A0ECA165-69D0-DFB1-EB71-E3F0917C539E}"/>
                </a:ext>
              </a:extLst>
            </p:cNvPr>
            <p:cNvSpPr>
              <a:spLocks/>
            </p:cNvSpPr>
            <p:nvPr/>
          </p:nvSpPr>
          <p:spPr bwMode="gray">
            <a:xfrm>
              <a:off x="4321" y="1029"/>
              <a:ext cx="648" cy="649"/>
            </a:xfrm>
            <a:custGeom>
              <a:avLst/>
              <a:gdLst>
                <a:gd name="T0" fmla="*/ 0 w 648"/>
                <a:gd name="T1" fmla="*/ 649 h 649"/>
                <a:gd name="T2" fmla="*/ 2 w 648"/>
                <a:gd name="T3" fmla="*/ 649 h 649"/>
                <a:gd name="T4" fmla="*/ 648 w 648"/>
                <a:gd name="T5" fmla="*/ 0 h 649"/>
                <a:gd name="T6" fmla="*/ 423 w 648"/>
                <a:gd name="T7" fmla="*/ 0 h 649"/>
                <a:gd name="T8" fmla="*/ 0 w 648"/>
                <a:gd name="T9" fmla="*/ 649 h 649"/>
              </a:gdLst>
              <a:ahLst/>
              <a:cxnLst>
                <a:cxn ang="0">
                  <a:pos x="T0" y="T1"/>
                </a:cxn>
                <a:cxn ang="0">
                  <a:pos x="T2" y="T3"/>
                </a:cxn>
                <a:cxn ang="0">
                  <a:pos x="T4" y="T5"/>
                </a:cxn>
                <a:cxn ang="0">
                  <a:pos x="T6" y="T7"/>
                </a:cxn>
                <a:cxn ang="0">
                  <a:pos x="T8" y="T9"/>
                </a:cxn>
              </a:cxnLst>
              <a:rect l="0" t="0" r="r" b="b"/>
              <a:pathLst>
                <a:path w="648" h="649">
                  <a:moveTo>
                    <a:pt x="0" y="649"/>
                  </a:moveTo>
                  <a:lnTo>
                    <a:pt x="2" y="649"/>
                  </a:lnTo>
                  <a:lnTo>
                    <a:pt x="648" y="0"/>
                  </a:lnTo>
                  <a:lnTo>
                    <a:pt x="423" y="0"/>
                  </a:lnTo>
                  <a:lnTo>
                    <a:pt x="0" y="64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de-DE" sz="1351" dirty="0"/>
            </a:p>
          </p:txBody>
        </p:sp>
        <p:sp>
          <p:nvSpPr>
            <p:cNvPr id="15" name="Freeform 13">
              <a:extLst>
                <a:ext uri="{FF2B5EF4-FFF2-40B4-BE49-F238E27FC236}">
                  <a16:creationId xmlns:a16="http://schemas.microsoft.com/office/drawing/2014/main" id="{F5E843E2-A49C-460F-9198-E7D1F3CD74DA}"/>
                </a:ext>
              </a:extLst>
            </p:cNvPr>
            <p:cNvSpPr>
              <a:spLocks/>
            </p:cNvSpPr>
            <p:nvPr/>
          </p:nvSpPr>
          <p:spPr bwMode="gray">
            <a:xfrm>
              <a:off x="4321" y="1029"/>
              <a:ext cx="648" cy="649"/>
            </a:xfrm>
            <a:custGeom>
              <a:avLst/>
              <a:gdLst>
                <a:gd name="T0" fmla="*/ 0 w 648"/>
                <a:gd name="T1" fmla="*/ 649 h 649"/>
                <a:gd name="T2" fmla="*/ 2 w 648"/>
                <a:gd name="T3" fmla="*/ 649 h 649"/>
                <a:gd name="T4" fmla="*/ 648 w 648"/>
                <a:gd name="T5" fmla="*/ 0 h 649"/>
                <a:gd name="T6" fmla="*/ 423 w 648"/>
                <a:gd name="T7" fmla="*/ 0 h 649"/>
                <a:gd name="T8" fmla="*/ 0 w 648"/>
                <a:gd name="T9" fmla="*/ 649 h 649"/>
              </a:gdLst>
              <a:ahLst/>
              <a:cxnLst>
                <a:cxn ang="0">
                  <a:pos x="T0" y="T1"/>
                </a:cxn>
                <a:cxn ang="0">
                  <a:pos x="T2" y="T3"/>
                </a:cxn>
                <a:cxn ang="0">
                  <a:pos x="T4" y="T5"/>
                </a:cxn>
                <a:cxn ang="0">
                  <a:pos x="T6" y="T7"/>
                </a:cxn>
                <a:cxn ang="0">
                  <a:pos x="T8" y="T9"/>
                </a:cxn>
              </a:cxnLst>
              <a:rect l="0" t="0" r="r" b="b"/>
              <a:pathLst>
                <a:path w="648" h="649">
                  <a:moveTo>
                    <a:pt x="0" y="649"/>
                  </a:moveTo>
                  <a:lnTo>
                    <a:pt x="2" y="649"/>
                  </a:lnTo>
                  <a:lnTo>
                    <a:pt x="648" y="0"/>
                  </a:lnTo>
                  <a:lnTo>
                    <a:pt x="423" y="0"/>
                  </a:lnTo>
                  <a:lnTo>
                    <a:pt x="0" y="64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de-DE" sz="1351" dirty="0"/>
            </a:p>
          </p:txBody>
        </p:sp>
      </p:grpSp>
    </p:spTree>
    <p:extLst>
      <p:ext uri="{BB962C8B-B14F-4D97-AF65-F5344CB8AC3E}">
        <p14:creationId xmlns:p14="http://schemas.microsoft.com/office/powerpoint/2010/main" val="14049737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AEEB1A-53F9-0212-3D84-694FD0E2285D}"/>
              </a:ext>
            </a:extLst>
          </p:cNvPr>
          <p:cNvSpPr>
            <a:spLocks noGrp="1"/>
          </p:cNvSpPr>
          <p:nvPr>
            <p:ph type="title"/>
          </p:nvPr>
        </p:nvSpPr>
        <p:spPr>
          <a:xfrm>
            <a:off x="988390" y="620551"/>
            <a:ext cx="10215219" cy="762000"/>
          </a:xfrm>
        </p:spPr>
        <p:txBody>
          <a:bodyPr>
            <a:normAutofit/>
          </a:bodyPr>
          <a:lstStyle/>
          <a:p>
            <a:r>
              <a:rPr lang="nl-BE" sz="3600" dirty="0">
                <a:solidFill>
                  <a:srgbClr val="5E31CA"/>
                </a:solidFill>
                <a:latin typeface="Open Sans" pitchFamily="2" charset="0"/>
                <a:ea typeface="Open Sans" pitchFamily="2" charset="0"/>
                <a:cs typeface="Open Sans" pitchFamily="2" charset="0"/>
              </a:rPr>
              <a:t>Top 3 Product categories growth (vs. 2022) </a:t>
            </a:r>
          </a:p>
        </p:txBody>
      </p:sp>
      <p:sp>
        <p:nvSpPr>
          <p:cNvPr id="18" name="Tekstvak 17">
            <a:extLst>
              <a:ext uri="{FF2B5EF4-FFF2-40B4-BE49-F238E27FC236}">
                <a16:creationId xmlns:a16="http://schemas.microsoft.com/office/drawing/2014/main" id="{AE2C1E93-F9CF-7A33-C152-036376F69E3E}"/>
              </a:ext>
            </a:extLst>
          </p:cNvPr>
          <p:cNvSpPr txBox="1"/>
          <p:nvPr/>
        </p:nvSpPr>
        <p:spPr>
          <a:xfrm>
            <a:off x="1009789" y="2390539"/>
            <a:ext cx="2521935" cy="369332"/>
          </a:xfrm>
          <a:prstGeom prst="rect">
            <a:avLst/>
          </a:prstGeom>
          <a:noFill/>
        </p:spPr>
        <p:txBody>
          <a:bodyPr wrap="square" rtlCol="0">
            <a:spAutoFit/>
          </a:bodyPr>
          <a:lstStyle/>
          <a:p>
            <a:r>
              <a:rPr lang="nl-BE" dirty="0">
                <a:latin typeface="Open Sans" pitchFamily="2" charset="0"/>
                <a:ea typeface="Open Sans" pitchFamily="2" charset="0"/>
                <a:cs typeface="Open Sans" pitchFamily="2" charset="0"/>
              </a:rPr>
              <a:t>Spendings</a:t>
            </a:r>
          </a:p>
        </p:txBody>
      </p:sp>
      <p:pic>
        <p:nvPicPr>
          <p:cNvPr id="21" name="Graphic 20">
            <a:extLst>
              <a:ext uri="{FF2B5EF4-FFF2-40B4-BE49-F238E27FC236}">
                <a16:creationId xmlns:a16="http://schemas.microsoft.com/office/drawing/2014/main" id="{B3C29E0C-EAD0-19E3-385D-7B8935EDCADA}"/>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31664" t="23268" r="25099" b="24501"/>
          <a:stretch/>
        </p:blipFill>
        <p:spPr>
          <a:xfrm>
            <a:off x="1315524" y="2898335"/>
            <a:ext cx="1096137" cy="1324152"/>
          </a:xfrm>
          <a:prstGeom prst="rect">
            <a:avLst/>
          </a:prstGeom>
        </p:spPr>
      </p:pic>
      <p:grpSp>
        <p:nvGrpSpPr>
          <p:cNvPr id="11" name="logo">
            <a:extLst>
              <a:ext uri="{FF2B5EF4-FFF2-40B4-BE49-F238E27FC236}">
                <a16:creationId xmlns:a16="http://schemas.microsoft.com/office/drawing/2014/main" id="{3F04ACED-3C42-B165-C3D5-5F01B6FEA3AE}"/>
              </a:ext>
            </a:extLst>
          </p:cNvPr>
          <p:cNvGrpSpPr>
            <a:grpSpLocks noChangeAspect="1"/>
          </p:cNvGrpSpPr>
          <p:nvPr/>
        </p:nvGrpSpPr>
        <p:grpSpPr bwMode="gray">
          <a:xfrm>
            <a:off x="9692144" y="6246067"/>
            <a:ext cx="514860" cy="516683"/>
            <a:chOff x="2711" y="1027"/>
            <a:chExt cx="2258" cy="2266"/>
          </a:xfrm>
        </p:grpSpPr>
        <p:sp>
          <p:nvSpPr>
            <p:cNvPr id="20" name="AutoShape 3">
              <a:extLst>
                <a:ext uri="{FF2B5EF4-FFF2-40B4-BE49-F238E27FC236}">
                  <a16:creationId xmlns:a16="http://schemas.microsoft.com/office/drawing/2014/main" id="{C4407D24-66D0-3B66-F687-C8D3AFC4AD19}"/>
                </a:ext>
              </a:extLst>
            </p:cNvPr>
            <p:cNvSpPr>
              <a:spLocks noChangeAspect="1" noChangeArrowheads="1" noTextEdit="1"/>
            </p:cNvSpPr>
            <p:nvPr/>
          </p:nvSpPr>
          <p:spPr bwMode="gray">
            <a:xfrm>
              <a:off x="2711" y="1027"/>
              <a:ext cx="2258" cy="2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DE" sz="1351" dirty="0"/>
            </a:p>
          </p:txBody>
        </p:sp>
        <p:sp>
          <p:nvSpPr>
            <p:cNvPr id="22" name="Freeform 5">
              <a:extLst>
                <a:ext uri="{FF2B5EF4-FFF2-40B4-BE49-F238E27FC236}">
                  <a16:creationId xmlns:a16="http://schemas.microsoft.com/office/drawing/2014/main" id="{64C3BC46-0551-D49B-261A-4B89C110EBAE}"/>
                </a:ext>
              </a:extLst>
            </p:cNvPr>
            <p:cNvSpPr>
              <a:spLocks/>
            </p:cNvSpPr>
            <p:nvPr/>
          </p:nvSpPr>
          <p:spPr bwMode="gray">
            <a:xfrm>
              <a:off x="2709" y="1029"/>
              <a:ext cx="2260" cy="2262"/>
            </a:xfrm>
            <a:custGeom>
              <a:avLst/>
              <a:gdLst>
                <a:gd name="T0" fmla="*/ 2260 w 2260"/>
                <a:gd name="T1" fmla="*/ 0 h 2262"/>
                <a:gd name="T2" fmla="*/ 1612 w 2260"/>
                <a:gd name="T3" fmla="*/ 649 h 2262"/>
                <a:gd name="T4" fmla="*/ 1612 w 2260"/>
                <a:gd name="T5" fmla="*/ 649 h 2262"/>
                <a:gd name="T6" fmla="*/ 2035 w 2260"/>
                <a:gd name="T7" fmla="*/ 0 h 2262"/>
                <a:gd name="T8" fmla="*/ 0 w 2260"/>
                <a:gd name="T9" fmla="*/ 0 h 2262"/>
                <a:gd name="T10" fmla="*/ 0 w 2260"/>
                <a:gd name="T11" fmla="*/ 2262 h 2262"/>
                <a:gd name="T12" fmla="*/ 2260 w 2260"/>
                <a:gd name="T13" fmla="*/ 2262 h 2262"/>
                <a:gd name="T14" fmla="*/ 2260 w 2260"/>
                <a:gd name="T15" fmla="*/ 0 h 2262"/>
                <a:gd name="T16" fmla="*/ 2260 w 2260"/>
                <a:gd name="T17" fmla="*/ 0 h 2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60" h="2262">
                  <a:moveTo>
                    <a:pt x="2260" y="0"/>
                  </a:moveTo>
                  <a:lnTo>
                    <a:pt x="1612" y="649"/>
                  </a:lnTo>
                  <a:lnTo>
                    <a:pt x="1612" y="649"/>
                  </a:lnTo>
                  <a:lnTo>
                    <a:pt x="2035" y="0"/>
                  </a:lnTo>
                  <a:lnTo>
                    <a:pt x="0" y="0"/>
                  </a:lnTo>
                  <a:lnTo>
                    <a:pt x="0" y="2262"/>
                  </a:lnTo>
                  <a:lnTo>
                    <a:pt x="2260" y="2262"/>
                  </a:lnTo>
                  <a:lnTo>
                    <a:pt x="2260" y="0"/>
                  </a:lnTo>
                  <a:lnTo>
                    <a:pt x="2260" y="0"/>
                  </a:lnTo>
                  <a:close/>
                </a:path>
              </a:pathLst>
            </a:custGeom>
            <a:solidFill>
              <a:srgbClr val="E55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de-DE" sz="1351" dirty="0"/>
            </a:p>
          </p:txBody>
        </p:sp>
        <p:sp>
          <p:nvSpPr>
            <p:cNvPr id="23" name="Freeform 6">
              <a:extLst>
                <a:ext uri="{FF2B5EF4-FFF2-40B4-BE49-F238E27FC236}">
                  <a16:creationId xmlns:a16="http://schemas.microsoft.com/office/drawing/2014/main" id="{63A3D771-7971-222D-D382-CF7EE8DDC02C}"/>
                </a:ext>
              </a:extLst>
            </p:cNvPr>
            <p:cNvSpPr>
              <a:spLocks noEditPoints="1"/>
            </p:cNvSpPr>
            <p:nvPr/>
          </p:nvSpPr>
          <p:spPr bwMode="gray">
            <a:xfrm>
              <a:off x="3623" y="1696"/>
              <a:ext cx="1167" cy="922"/>
            </a:xfrm>
            <a:custGeom>
              <a:avLst/>
              <a:gdLst>
                <a:gd name="T0" fmla="*/ 411 w 580"/>
                <a:gd name="T1" fmla="*/ 213 h 458"/>
                <a:gd name="T2" fmla="*/ 570 w 580"/>
                <a:gd name="T3" fmla="*/ 37 h 458"/>
                <a:gd name="T4" fmla="*/ 580 w 580"/>
                <a:gd name="T5" fmla="*/ 20 h 458"/>
                <a:gd name="T6" fmla="*/ 545 w 580"/>
                <a:gd name="T7" fmla="*/ 0 h 458"/>
                <a:gd name="T8" fmla="*/ 519 w 580"/>
                <a:gd name="T9" fmla="*/ 16 h 458"/>
                <a:gd name="T10" fmla="*/ 344 w 580"/>
                <a:gd name="T11" fmla="*/ 210 h 458"/>
                <a:gd name="T12" fmla="*/ 334 w 580"/>
                <a:gd name="T13" fmla="*/ 229 h 458"/>
                <a:gd name="T14" fmla="*/ 344 w 580"/>
                <a:gd name="T15" fmla="*/ 248 h 458"/>
                <a:gd name="T16" fmla="*/ 519 w 580"/>
                <a:gd name="T17" fmla="*/ 442 h 458"/>
                <a:gd name="T18" fmla="*/ 545 w 580"/>
                <a:gd name="T19" fmla="*/ 458 h 458"/>
                <a:gd name="T20" fmla="*/ 580 w 580"/>
                <a:gd name="T21" fmla="*/ 438 h 458"/>
                <a:gd name="T22" fmla="*/ 570 w 580"/>
                <a:gd name="T23" fmla="*/ 421 h 458"/>
                <a:gd name="T24" fmla="*/ 411 w 580"/>
                <a:gd name="T25" fmla="*/ 245 h 458"/>
                <a:gd name="T26" fmla="*/ 399 w 580"/>
                <a:gd name="T27" fmla="*/ 229 h 458"/>
                <a:gd name="T28" fmla="*/ 411 w 580"/>
                <a:gd name="T29" fmla="*/ 213 h 458"/>
                <a:gd name="T30" fmla="*/ 252 w 580"/>
                <a:gd name="T31" fmla="*/ 439 h 458"/>
                <a:gd name="T32" fmla="*/ 281 w 580"/>
                <a:gd name="T33" fmla="*/ 454 h 458"/>
                <a:gd name="T34" fmla="*/ 309 w 580"/>
                <a:gd name="T35" fmla="*/ 439 h 458"/>
                <a:gd name="T36" fmla="*/ 309 w 580"/>
                <a:gd name="T37" fmla="*/ 19 h 458"/>
                <a:gd name="T38" fmla="*/ 281 w 580"/>
                <a:gd name="T39" fmla="*/ 4 h 458"/>
                <a:gd name="T40" fmla="*/ 252 w 580"/>
                <a:gd name="T41" fmla="*/ 19 h 458"/>
                <a:gd name="T42" fmla="*/ 252 w 580"/>
                <a:gd name="T43" fmla="*/ 439 h 458"/>
                <a:gd name="T44" fmla="*/ 0 w 580"/>
                <a:gd name="T45" fmla="*/ 439 h 458"/>
                <a:gd name="T46" fmla="*/ 28 w 580"/>
                <a:gd name="T47" fmla="*/ 454 h 458"/>
                <a:gd name="T48" fmla="*/ 56 w 580"/>
                <a:gd name="T49" fmla="*/ 439 h 458"/>
                <a:gd name="T50" fmla="*/ 56 w 580"/>
                <a:gd name="T51" fmla="*/ 157 h 458"/>
                <a:gd name="T52" fmla="*/ 165 w 580"/>
                <a:gd name="T53" fmla="*/ 53 h 458"/>
                <a:gd name="T54" fmla="*/ 180 w 580"/>
                <a:gd name="T55" fmla="*/ 53 h 458"/>
                <a:gd name="T56" fmla="*/ 196 w 580"/>
                <a:gd name="T57" fmla="*/ 27 h 458"/>
                <a:gd name="T58" fmla="*/ 154 w 580"/>
                <a:gd name="T59" fmla="*/ 4 h 458"/>
                <a:gd name="T60" fmla="*/ 0 w 580"/>
                <a:gd name="T61" fmla="*/ 152 h 458"/>
                <a:gd name="T62" fmla="*/ 0 w 580"/>
                <a:gd name="T63" fmla="*/ 439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80" h="458">
                  <a:moveTo>
                    <a:pt x="411" y="213"/>
                  </a:moveTo>
                  <a:cubicBezTo>
                    <a:pt x="570" y="37"/>
                    <a:pt x="570" y="37"/>
                    <a:pt x="570" y="37"/>
                  </a:cubicBezTo>
                  <a:cubicBezTo>
                    <a:pt x="576" y="30"/>
                    <a:pt x="580" y="25"/>
                    <a:pt x="580" y="20"/>
                  </a:cubicBezTo>
                  <a:cubicBezTo>
                    <a:pt x="580" y="10"/>
                    <a:pt x="559" y="0"/>
                    <a:pt x="545" y="0"/>
                  </a:cubicBezTo>
                  <a:cubicBezTo>
                    <a:pt x="535" y="0"/>
                    <a:pt x="526" y="8"/>
                    <a:pt x="519" y="16"/>
                  </a:cubicBezTo>
                  <a:cubicBezTo>
                    <a:pt x="344" y="210"/>
                    <a:pt x="344" y="210"/>
                    <a:pt x="344" y="210"/>
                  </a:cubicBezTo>
                  <a:cubicBezTo>
                    <a:pt x="336" y="219"/>
                    <a:pt x="334" y="224"/>
                    <a:pt x="334" y="229"/>
                  </a:cubicBezTo>
                  <a:cubicBezTo>
                    <a:pt x="334" y="234"/>
                    <a:pt x="336" y="239"/>
                    <a:pt x="344" y="248"/>
                  </a:cubicBezTo>
                  <a:cubicBezTo>
                    <a:pt x="519" y="442"/>
                    <a:pt x="519" y="442"/>
                    <a:pt x="519" y="442"/>
                  </a:cubicBezTo>
                  <a:cubicBezTo>
                    <a:pt x="526" y="450"/>
                    <a:pt x="535" y="458"/>
                    <a:pt x="545" y="458"/>
                  </a:cubicBezTo>
                  <a:cubicBezTo>
                    <a:pt x="559" y="458"/>
                    <a:pt x="580" y="448"/>
                    <a:pt x="580" y="438"/>
                  </a:cubicBezTo>
                  <a:cubicBezTo>
                    <a:pt x="580" y="433"/>
                    <a:pt x="576" y="428"/>
                    <a:pt x="570" y="421"/>
                  </a:cubicBezTo>
                  <a:cubicBezTo>
                    <a:pt x="411" y="245"/>
                    <a:pt x="411" y="245"/>
                    <a:pt x="411" y="245"/>
                  </a:cubicBezTo>
                  <a:cubicBezTo>
                    <a:pt x="403" y="236"/>
                    <a:pt x="399" y="232"/>
                    <a:pt x="399" y="229"/>
                  </a:cubicBezTo>
                  <a:cubicBezTo>
                    <a:pt x="399" y="226"/>
                    <a:pt x="403" y="222"/>
                    <a:pt x="411" y="213"/>
                  </a:cubicBezTo>
                  <a:moveTo>
                    <a:pt x="252" y="439"/>
                  </a:moveTo>
                  <a:cubicBezTo>
                    <a:pt x="252" y="449"/>
                    <a:pt x="261" y="454"/>
                    <a:pt x="281" y="454"/>
                  </a:cubicBezTo>
                  <a:cubicBezTo>
                    <a:pt x="300" y="454"/>
                    <a:pt x="309" y="449"/>
                    <a:pt x="309" y="439"/>
                  </a:cubicBezTo>
                  <a:cubicBezTo>
                    <a:pt x="309" y="19"/>
                    <a:pt x="309" y="19"/>
                    <a:pt x="309" y="19"/>
                  </a:cubicBezTo>
                  <a:cubicBezTo>
                    <a:pt x="309" y="9"/>
                    <a:pt x="300" y="4"/>
                    <a:pt x="281" y="4"/>
                  </a:cubicBezTo>
                  <a:cubicBezTo>
                    <a:pt x="261" y="4"/>
                    <a:pt x="252" y="9"/>
                    <a:pt x="252" y="19"/>
                  </a:cubicBezTo>
                  <a:lnTo>
                    <a:pt x="252" y="439"/>
                  </a:lnTo>
                  <a:close/>
                  <a:moveTo>
                    <a:pt x="0" y="439"/>
                  </a:moveTo>
                  <a:cubicBezTo>
                    <a:pt x="0" y="449"/>
                    <a:pt x="8" y="454"/>
                    <a:pt x="28" y="454"/>
                  </a:cubicBezTo>
                  <a:cubicBezTo>
                    <a:pt x="48" y="454"/>
                    <a:pt x="56" y="449"/>
                    <a:pt x="56" y="439"/>
                  </a:cubicBezTo>
                  <a:cubicBezTo>
                    <a:pt x="56" y="157"/>
                    <a:pt x="56" y="157"/>
                    <a:pt x="56" y="157"/>
                  </a:cubicBezTo>
                  <a:cubicBezTo>
                    <a:pt x="56" y="83"/>
                    <a:pt x="85" y="53"/>
                    <a:pt x="165" y="53"/>
                  </a:cubicBezTo>
                  <a:cubicBezTo>
                    <a:pt x="180" y="53"/>
                    <a:pt x="180" y="53"/>
                    <a:pt x="180" y="53"/>
                  </a:cubicBezTo>
                  <a:cubicBezTo>
                    <a:pt x="192" y="53"/>
                    <a:pt x="196" y="43"/>
                    <a:pt x="196" y="27"/>
                  </a:cubicBezTo>
                  <a:cubicBezTo>
                    <a:pt x="196" y="8"/>
                    <a:pt x="185" y="4"/>
                    <a:pt x="154" y="4"/>
                  </a:cubicBezTo>
                  <a:cubicBezTo>
                    <a:pt x="64" y="4"/>
                    <a:pt x="0" y="43"/>
                    <a:pt x="0" y="152"/>
                  </a:cubicBezTo>
                  <a:lnTo>
                    <a:pt x="0" y="4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de-DE" sz="1351" dirty="0"/>
            </a:p>
          </p:txBody>
        </p:sp>
        <p:sp>
          <p:nvSpPr>
            <p:cNvPr id="24" name="Freeform 7">
              <a:extLst>
                <a:ext uri="{FF2B5EF4-FFF2-40B4-BE49-F238E27FC236}">
                  <a16:creationId xmlns:a16="http://schemas.microsoft.com/office/drawing/2014/main" id="{15281D65-B412-0456-25C0-15026E33BCED}"/>
                </a:ext>
              </a:extLst>
            </p:cNvPr>
            <p:cNvSpPr>
              <a:spLocks/>
            </p:cNvSpPr>
            <p:nvPr/>
          </p:nvSpPr>
          <p:spPr bwMode="gray">
            <a:xfrm>
              <a:off x="2880" y="1704"/>
              <a:ext cx="618" cy="916"/>
            </a:xfrm>
            <a:custGeom>
              <a:avLst/>
              <a:gdLst>
                <a:gd name="T0" fmla="*/ 307 w 307"/>
                <a:gd name="T1" fmla="*/ 405 h 455"/>
                <a:gd name="T2" fmla="*/ 307 w 307"/>
                <a:gd name="T3" fmla="*/ 244 h 455"/>
                <a:gd name="T4" fmla="*/ 279 w 307"/>
                <a:gd name="T5" fmla="*/ 229 h 455"/>
                <a:gd name="T6" fmla="*/ 250 w 307"/>
                <a:gd name="T7" fmla="*/ 244 h 455"/>
                <a:gd name="T8" fmla="*/ 250 w 307"/>
                <a:gd name="T9" fmla="*/ 378 h 455"/>
                <a:gd name="T10" fmla="*/ 199 w 307"/>
                <a:gd name="T11" fmla="*/ 408 h 455"/>
                <a:gd name="T12" fmla="*/ 61 w 307"/>
                <a:gd name="T13" fmla="*/ 231 h 455"/>
                <a:gd name="T14" fmla="*/ 238 w 307"/>
                <a:gd name="T15" fmla="*/ 49 h 455"/>
                <a:gd name="T16" fmla="*/ 270 w 307"/>
                <a:gd name="T17" fmla="*/ 49 h 455"/>
                <a:gd name="T18" fmla="*/ 286 w 307"/>
                <a:gd name="T19" fmla="*/ 23 h 455"/>
                <a:gd name="T20" fmla="*/ 244 w 307"/>
                <a:gd name="T21" fmla="*/ 0 h 455"/>
                <a:gd name="T22" fmla="*/ 231 w 307"/>
                <a:gd name="T23" fmla="*/ 0 h 455"/>
                <a:gd name="T24" fmla="*/ 0 w 307"/>
                <a:gd name="T25" fmla="*/ 232 h 455"/>
                <a:gd name="T26" fmla="*/ 198 w 307"/>
                <a:gd name="T27" fmla="*/ 455 h 455"/>
                <a:gd name="T28" fmla="*/ 307 w 307"/>
                <a:gd name="T29" fmla="*/ 405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7" h="455">
                  <a:moveTo>
                    <a:pt x="307" y="405"/>
                  </a:moveTo>
                  <a:cubicBezTo>
                    <a:pt x="307" y="244"/>
                    <a:pt x="307" y="244"/>
                    <a:pt x="307" y="244"/>
                  </a:cubicBezTo>
                  <a:cubicBezTo>
                    <a:pt x="307" y="234"/>
                    <a:pt x="298" y="229"/>
                    <a:pt x="279" y="229"/>
                  </a:cubicBezTo>
                  <a:cubicBezTo>
                    <a:pt x="259" y="229"/>
                    <a:pt x="250" y="234"/>
                    <a:pt x="250" y="244"/>
                  </a:cubicBezTo>
                  <a:cubicBezTo>
                    <a:pt x="250" y="378"/>
                    <a:pt x="250" y="378"/>
                    <a:pt x="250" y="378"/>
                  </a:cubicBezTo>
                  <a:cubicBezTo>
                    <a:pt x="250" y="399"/>
                    <a:pt x="241" y="408"/>
                    <a:pt x="199" y="408"/>
                  </a:cubicBezTo>
                  <a:cubicBezTo>
                    <a:pt x="114" y="408"/>
                    <a:pt x="61" y="342"/>
                    <a:pt x="61" y="231"/>
                  </a:cubicBezTo>
                  <a:cubicBezTo>
                    <a:pt x="61" y="115"/>
                    <a:pt x="126" y="49"/>
                    <a:pt x="238" y="49"/>
                  </a:cubicBezTo>
                  <a:cubicBezTo>
                    <a:pt x="270" y="49"/>
                    <a:pt x="270" y="49"/>
                    <a:pt x="270" y="49"/>
                  </a:cubicBezTo>
                  <a:cubicBezTo>
                    <a:pt x="282" y="49"/>
                    <a:pt x="286" y="39"/>
                    <a:pt x="286" y="23"/>
                  </a:cubicBezTo>
                  <a:cubicBezTo>
                    <a:pt x="286" y="4"/>
                    <a:pt x="275" y="0"/>
                    <a:pt x="244" y="0"/>
                  </a:cubicBezTo>
                  <a:cubicBezTo>
                    <a:pt x="231" y="0"/>
                    <a:pt x="231" y="0"/>
                    <a:pt x="231" y="0"/>
                  </a:cubicBezTo>
                  <a:cubicBezTo>
                    <a:pt x="101" y="0"/>
                    <a:pt x="0" y="71"/>
                    <a:pt x="0" y="232"/>
                  </a:cubicBezTo>
                  <a:cubicBezTo>
                    <a:pt x="0" y="386"/>
                    <a:pt x="88" y="455"/>
                    <a:pt x="198" y="455"/>
                  </a:cubicBezTo>
                  <a:cubicBezTo>
                    <a:pt x="286" y="455"/>
                    <a:pt x="307" y="430"/>
                    <a:pt x="307" y="40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de-DE" sz="1351" dirty="0"/>
            </a:p>
          </p:txBody>
        </p:sp>
        <p:sp>
          <p:nvSpPr>
            <p:cNvPr id="25" name="Oval 8">
              <a:extLst>
                <a:ext uri="{FF2B5EF4-FFF2-40B4-BE49-F238E27FC236}">
                  <a16:creationId xmlns:a16="http://schemas.microsoft.com/office/drawing/2014/main" id="{DDB53126-84C1-4CE0-4611-EDBD72B33066}"/>
                </a:ext>
              </a:extLst>
            </p:cNvPr>
            <p:cNvSpPr>
              <a:spLocks noChangeArrowheads="1"/>
            </p:cNvSpPr>
            <p:nvPr/>
          </p:nvSpPr>
          <p:spPr bwMode="gray">
            <a:xfrm>
              <a:off x="3778" y="2099"/>
              <a:ext cx="122" cy="12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de-DE" sz="1351" dirty="0"/>
            </a:p>
          </p:txBody>
        </p:sp>
        <p:sp>
          <p:nvSpPr>
            <p:cNvPr id="26" name="Freeform 9">
              <a:extLst>
                <a:ext uri="{FF2B5EF4-FFF2-40B4-BE49-F238E27FC236}">
                  <a16:creationId xmlns:a16="http://schemas.microsoft.com/office/drawing/2014/main" id="{5EE015CC-1FE7-007A-1F84-29D5EECA8FED}"/>
                </a:ext>
              </a:extLst>
            </p:cNvPr>
            <p:cNvSpPr>
              <a:spLocks noEditPoints="1"/>
            </p:cNvSpPr>
            <p:nvPr/>
          </p:nvSpPr>
          <p:spPr bwMode="gray">
            <a:xfrm>
              <a:off x="3623" y="1696"/>
              <a:ext cx="1167" cy="922"/>
            </a:xfrm>
            <a:custGeom>
              <a:avLst/>
              <a:gdLst>
                <a:gd name="T0" fmla="*/ 411 w 580"/>
                <a:gd name="T1" fmla="*/ 213 h 458"/>
                <a:gd name="T2" fmla="*/ 570 w 580"/>
                <a:gd name="T3" fmla="*/ 37 h 458"/>
                <a:gd name="T4" fmla="*/ 580 w 580"/>
                <a:gd name="T5" fmla="*/ 20 h 458"/>
                <a:gd name="T6" fmla="*/ 545 w 580"/>
                <a:gd name="T7" fmla="*/ 0 h 458"/>
                <a:gd name="T8" fmla="*/ 519 w 580"/>
                <a:gd name="T9" fmla="*/ 16 h 458"/>
                <a:gd name="T10" fmla="*/ 344 w 580"/>
                <a:gd name="T11" fmla="*/ 210 h 458"/>
                <a:gd name="T12" fmla="*/ 334 w 580"/>
                <a:gd name="T13" fmla="*/ 229 h 458"/>
                <a:gd name="T14" fmla="*/ 344 w 580"/>
                <a:gd name="T15" fmla="*/ 248 h 458"/>
                <a:gd name="T16" fmla="*/ 519 w 580"/>
                <a:gd name="T17" fmla="*/ 442 h 458"/>
                <a:gd name="T18" fmla="*/ 545 w 580"/>
                <a:gd name="T19" fmla="*/ 458 h 458"/>
                <a:gd name="T20" fmla="*/ 580 w 580"/>
                <a:gd name="T21" fmla="*/ 438 h 458"/>
                <a:gd name="T22" fmla="*/ 570 w 580"/>
                <a:gd name="T23" fmla="*/ 421 h 458"/>
                <a:gd name="T24" fmla="*/ 411 w 580"/>
                <a:gd name="T25" fmla="*/ 245 h 458"/>
                <a:gd name="T26" fmla="*/ 399 w 580"/>
                <a:gd name="T27" fmla="*/ 229 h 458"/>
                <a:gd name="T28" fmla="*/ 411 w 580"/>
                <a:gd name="T29" fmla="*/ 213 h 458"/>
                <a:gd name="T30" fmla="*/ 252 w 580"/>
                <a:gd name="T31" fmla="*/ 439 h 458"/>
                <a:gd name="T32" fmla="*/ 281 w 580"/>
                <a:gd name="T33" fmla="*/ 454 h 458"/>
                <a:gd name="T34" fmla="*/ 309 w 580"/>
                <a:gd name="T35" fmla="*/ 439 h 458"/>
                <a:gd name="T36" fmla="*/ 309 w 580"/>
                <a:gd name="T37" fmla="*/ 19 h 458"/>
                <a:gd name="T38" fmla="*/ 281 w 580"/>
                <a:gd name="T39" fmla="*/ 4 h 458"/>
                <a:gd name="T40" fmla="*/ 252 w 580"/>
                <a:gd name="T41" fmla="*/ 19 h 458"/>
                <a:gd name="T42" fmla="*/ 252 w 580"/>
                <a:gd name="T43" fmla="*/ 439 h 458"/>
                <a:gd name="T44" fmla="*/ 0 w 580"/>
                <a:gd name="T45" fmla="*/ 439 h 458"/>
                <a:gd name="T46" fmla="*/ 28 w 580"/>
                <a:gd name="T47" fmla="*/ 454 h 458"/>
                <a:gd name="T48" fmla="*/ 56 w 580"/>
                <a:gd name="T49" fmla="*/ 439 h 458"/>
                <a:gd name="T50" fmla="*/ 56 w 580"/>
                <a:gd name="T51" fmla="*/ 157 h 458"/>
                <a:gd name="T52" fmla="*/ 165 w 580"/>
                <a:gd name="T53" fmla="*/ 53 h 458"/>
                <a:gd name="T54" fmla="*/ 180 w 580"/>
                <a:gd name="T55" fmla="*/ 53 h 458"/>
                <a:gd name="T56" fmla="*/ 196 w 580"/>
                <a:gd name="T57" fmla="*/ 27 h 458"/>
                <a:gd name="T58" fmla="*/ 154 w 580"/>
                <a:gd name="T59" fmla="*/ 4 h 458"/>
                <a:gd name="T60" fmla="*/ 0 w 580"/>
                <a:gd name="T61" fmla="*/ 152 h 458"/>
                <a:gd name="T62" fmla="*/ 0 w 580"/>
                <a:gd name="T63" fmla="*/ 439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80" h="458">
                  <a:moveTo>
                    <a:pt x="411" y="213"/>
                  </a:moveTo>
                  <a:cubicBezTo>
                    <a:pt x="570" y="37"/>
                    <a:pt x="570" y="37"/>
                    <a:pt x="570" y="37"/>
                  </a:cubicBezTo>
                  <a:cubicBezTo>
                    <a:pt x="576" y="30"/>
                    <a:pt x="580" y="25"/>
                    <a:pt x="580" y="20"/>
                  </a:cubicBezTo>
                  <a:cubicBezTo>
                    <a:pt x="580" y="10"/>
                    <a:pt x="559" y="0"/>
                    <a:pt x="545" y="0"/>
                  </a:cubicBezTo>
                  <a:cubicBezTo>
                    <a:pt x="535" y="0"/>
                    <a:pt x="526" y="8"/>
                    <a:pt x="519" y="16"/>
                  </a:cubicBezTo>
                  <a:cubicBezTo>
                    <a:pt x="344" y="210"/>
                    <a:pt x="344" y="210"/>
                    <a:pt x="344" y="210"/>
                  </a:cubicBezTo>
                  <a:cubicBezTo>
                    <a:pt x="336" y="219"/>
                    <a:pt x="334" y="224"/>
                    <a:pt x="334" y="229"/>
                  </a:cubicBezTo>
                  <a:cubicBezTo>
                    <a:pt x="334" y="234"/>
                    <a:pt x="336" y="239"/>
                    <a:pt x="344" y="248"/>
                  </a:cubicBezTo>
                  <a:cubicBezTo>
                    <a:pt x="519" y="442"/>
                    <a:pt x="519" y="442"/>
                    <a:pt x="519" y="442"/>
                  </a:cubicBezTo>
                  <a:cubicBezTo>
                    <a:pt x="526" y="450"/>
                    <a:pt x="535" y="458"/>
                    <a:pt x="545" y="458"/>
                  </a:cubicBezTo>
                  <a:cubicBezTo>
                    <a:pt x="559" y="458"/>
                    <a:pt x="580" y="448"/>
                    <a:pt x="580" y="438"/>
                  </a:cubicBezTo>
                  <a:cubicBezTo>
                    <a:pt x="580" y="433"/>
                    <a:pt x="576" y="428"/>
                    <a:pt x="570" y="421"/>
                  </a:cubicBezTo>
                  <a:cubicBezTo>
                    <a:pt x="411" y="245"/>
                    <a:pt x="411" y="245"/>
                    <a:pt x="411" y="245"/>
                  </a:cubicBezTo>
                  <a:cubicBezTo>
                    <a:pt x="403" y="236"/>
                    <a:pt x="399" y="232"/>
                    <a:pt x="399" y="229"/>
                  </a:cubicBezTo>
                  <a:cubicBezTo>
                    <a:pt x="399" y="226"/>
                    <a:pt x="403" y="222"/>
                    <a:pt x="411" y="213"/>
                  </a:cubicBezTo>
                  <a:moveTo>
                    <a:pt x="252" y="439"/>
                  </a:moveTo>
                  <a:cubicBezTo>
                    <a:pt x="252" y="449"/>
                    <a:pt x="261" y="454"/>
                    <a:pt x="281" y="454"/>
                  </a:cubicBezTo>
                  <a:cubicBezTo>
                    <a:pt x="300" y="454"/>
                    <a:pt x="309" y="449"/>
                    <a:pt x="309" y="439"/>
                  </a:cubicBezTo>
                  <a:cubicBezTo>
                    <a:pt x="309" y="19"/>
                    <a:pt x="309" y="19"/>
                    <a:pt x="309" y="19"/>
                  </a:cubicBezTo>
                  <a:cubicBezTo>
                    <a:pt x="309" y="9"/>
                    <a:pt x="300" y="4"/>
                    <a:pt x="281" y="4"/>
                  </a:cubicBezTo>
                  <a:cubicBezTo>
                    <a:pt x="261" y="4"/>
                    <a:pt x="252" y="9"/>
                    <a:pt x="252" y="19"/>
                  </a:cubicBezTo>
                  <a:lnTo>
                    <a:pt x="252" y="439"/>
                  </a:lnTo>
                  <a:close/>
                  <a:moveTo>
                    <a:pt x="0" y="439"/>
                  </a:moveTo>
                  <a:cubicBezTo>
                    <a:pt x="0" y="449"/>
                    <a:pt x="8" y="454"/>
                    <a:pt x="28" y="454"/>
                  </a:cubicBezTo>
                  <a:cubicBezTo>
                    <a:pt x="48" y="454"/>
                    <a:pt x="56" y="449"/>
                    <a:pt x="56" y="439"/>
                  </a:cubicBezTo>
                  <a:cubicBezTo>
                    <a:pt x="56" y="157"/>
                    <a:pt x="56" y="157"/>
                    <a:pt x="56" y="157"/>
                  </a:cubicBezTo>
                  <a:cubicBezTo>
                    <a:pt x="56" y="83"/>
                    <a:pt x="85" y="53"/>
                    <a:pt x="165" y="53"/>
                  </a:cubicBezTo>
                  <a:cubicBezTo>
                    <a:pt x="180" y="53"/>
                    <a:pt x="180" y="53"/>
                    <a:pt x="180" y="53"/>
                  </a:cubicBezTo>
                  <a:cubicBezTo>
                    <a:pt x="192" y="53"/>
                    <a:pt x="196" y="43"/>
                    <a:pt x="196" y="27"/>
                  </a:cubicBezTo>
                  <a:cubicBezTo>
                    <a:pt x="196" y="8"/>
                    <a:pt x="185" y="4"/>
                    <a:pt x="154" y="4"/>
                  </a:cubicBezTo>
                  <a:cubicBezTo>
                    <a:pt x="64" y="4"/>
                    <a:pt x="0" y="43"/>
                    <a:pt x="0" y="152"/>
                  </a:cubicBezTo>
                  <a:lnTo>
                    <a:pt x="0" y="4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de-DE" sz="1351" dirty="0"/>
            </a:p>
          </p:txBody>
        </p:sp>
        <p:sp>
          <p:nvSpPr>
            <p:cNvPr id="27" name="Freeform 10">
              <a:extLst>
                <a:ext uri="{FF2B5EF4-FFF2-40B4-BE49-F238E27FC236}">
                  <a16:creationId xmlns:a16="http://schemas.microsoft.com/office/drawing/2014/main" id="{6C2F7BDA-ECDF-7494-C5AD-841E5614BA01}"/>
                </a:ext>
              </a:extLst>
            </p:cNvPr>
            <p:cNvSpPr>
              <a:spLocks/>
            </p:cNvSpPr>
            <p:nvPr/>
          </p:nvSpPr>
          <p:spPr bwMode="gray">
            <a:xfrm>
              <a:off x="2880" y="1704"/>
              <a:ext cx="618" cy="916"/>
            </a:xfrm>
            <a:custGeom>
              <a:avLst/>
              <a:gdLst>
                <a:gd name="T0" fmla="*/ 307 w 307"/>
                <a:gd name="T1" fmla="*/ 405 h 455"/>
                <a:gd name="T2" fmla="*/ 307 w 307"/>
                <a:gd name="T3" fmla="*/ 244 h 455"/>
                <a:gd name="T4" fmla="*/ 279 w 307"/>
                <a:gd name="T5" fmla="*/ 229 h 455"/>
                <a:gd name="T6" fmla="*/ 250 w 307"/>
                <a:gd name="T7" fmla="*/ 244 h 455"/>
                <a:gd name="T8" fmla="*/ 250 w 307"/>
                <a:gd name="T9" fmla="*/ 378 h 455"/>
                <a:gd name="T10" fmla="*/ 199 w 307"/>
                <a:gd name="T11" fmla="*/ 408 h 455"/>
                <a:gd name="T12" fmla="*/ 61 w 307"/>
                <a:gd name="T13" fmla="*/ 231 h 455"/>
                <a:gd name="T14" fmla="*/ 238 w 307"/>
                <a:gd name="T15" fmla="*/ 49 h 455"/>
                <a:gd name="T16" fmla="*/ 270 w 307"/>
                <a:gd name="T17" fmla="*/ 49 h 455"/>
                <a:gd name="T18" fmla="*/ 286 w 307"/>
                <a:gd name="T19" fmla="*/ 23 h 455"/>
                <a:gd name="T20" fmla="*/ 244 w 307"/>
                <a:gd name="T21" fmla="*/ 0 h 455"/>
                <a:gd name="T22" fmla="*/ 231 w 307"/>
                <a:gd name="T23" fmla="*/ 0 h 455"/>
                <a:gd name="T24" fmla="*/ 0 w 307"/>
                <a:gd name="T25" fmla="*/ 232 h 455"/>
                <a:gd name="T26" fmla="*/ 198 w 307"/>
                <a:gd name="T27" fmla="*/ 455 h 455"/>
                <a:gd name="T28" fmla="*/ 307 w 307"/>
                <a:gd name="T29" fmla="*/ 405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7" h="455">
                  <a:moveTo>
                    <a:pt x="307" y="405"/>
                  </a:moveTo>
                  <a:cubicBezTo>
                    <a:pt x="307" y="244"/>
                    <a:pt x="307" y="244"/>
                    <a:pt x="307" y="244"/>
                  </a:cubicBezTo>
                  <a:cubicBezTo>
                    <a:pt x="307" y="234"/>
                    <a:pt x="298" y="229"/>
                    <a:pt x="279" y="229"/>
                  </a:cubicBezTo>
                  <a:cubicBezTo>
                    <a:pt x="259" y="229"/>
                    <a:pt x="250" y="234"/>
                    <a:pt x="250" y="244"/>
                  </a:cubicBezTo>
                  <a:cubicBezTo>
                    <a:pt x="250" y="378"/>
                    <a:pt x="250" y="378"/>
                    <a:pt x="250" y="378"/>
                  </a:cubicBezTo>
                  <a:cubicBezTo>
                    <a:pt x="250" y="399"/>
                    <a:pt x="241" y="408"/>
                    <a:pt x="199" y="408"/>
                  </a:cubicBezTo>
                  <a:cubicBezTo>
                    <a:pt x="114" y="408"/>
                    <a:pt x="61" y="342"/>
                    <a:pt x="61" y="231"/>
                  </a:cubicBezTo>
                  <a:cubicBezTo>
                    <a:pt x="61" y="115"/>
                    <a:pt x="126" y="49"/>
                    <a:pt x="238" y="49"/>
                  </a:cubicBezTo>
                  <a:cubicBezTo>
                    <a:pt x="270" y="49"/>
                    <a:pt x="270" y="49"/>
                    <a:pt x="270" y="49"/>
                  </a:cubicBezTo>
                  <a:cubicBezTo>
                    <a:pt x="282" y="49"/>
                    <a:pt x="286" y="39"/>
                    <a:pt x="286" y="23"/>
                  </a:cubicBezTo>
                  <a:cubicBezTo>
                    <a:pt x="286" y="4"/>
                    <a:pt x="275" y="0"/>
                    <a:pt x="244" y="0"/>
                  </a:cubicBezTo>
                  <a:cubicBezTo>
                    <a:pt x="231" y="0"/>
                    <a:pt x="231" y="0"/>
                    <a:pt x="231" y="0"/>
                  </a:cubicBezTo>
                  <a:cubicBezTo>
                    <a:pt x="101" y="0"/>
                    <a:pt x="0" y="71"/>
                    <a:pt x="0" y="232"/>
                  </a:cubicBezTo>
                  <a:cubicBezTo>
                    <a:pt x="0" y="386"/>
                    <a:pt x="88" y="455"/>
                    <a:pt x="198" y="455"/>
                  </a:cubicBezTo>
                  <a:cubicBezTo>
                    <a:pt x="286" y="455"/>
                    <a:pt x="307" y="430"/>
                    <a:pt x="307" y="40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de-DE" sz="1351" dirty="0"/>
            </a:p>
          </p:txBody>
        </p:sp>
        <p:sp>
          <p:nvSpPr>
            <p:cNvPr id="28" name="Oval 11">
              <a:extLst>
                <a:ext uri="{FF2B5EF4-FFF2-40B4-BE49-F238E27FC236}">
                  <a16:creationId xmlns:a16="http://schemas.microsoft.com/office/drawing/2014/main" id="{FCA62F73-4671-C720-7C53-50AF15D6F505}"/>
                </a:ext>
              </a:extLst>
            </p:cNvPr>
            <p:cNvSpPr>
              <a:spLocks noChangeArrowheads="1"/>
            </p:cNvSpPr>
            <p:nvPr/>
          </p:nvSpPr>
          <p:spPr bwMode="gray">
            <a:xfrm>
              <a:off x="3778" y="2099"/>
              <a:ext cx="122" cy="12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de-DE" sz="1351" dirty="0"/>
            </a:p>
          </p:txBody>
        </p:sp>
        <p:sp>
          <p:nvSpPr>
            <p:cNvPr id="29" name="Freeform 12">
              <a:extLst>
                <a:ext uri="{FF2B5EF4-FFF2-40B4-BE49-F238E27FC236}">
                  <a16:creationId xmlns:a16="http://schemas.microsoft.com/office/drawing/2014/main" id="{953B72B8-51CF-D33C-C89E-B3EB7943D116}"/>
                </a:ext>
              </a:extLst>
            </p:cNvPr>
            <p:cNvSpPr>
              <a:spLocks/>
            </p:cNvSpPr>
            <p:nvPr/>
          </p:nvSpPr>
          <p:spPr bwMode="gray">
            <a:xfrm>
              <a:off x="4321" y="1029"/>
              <a:ext cx="648" cy="649"/>
            </a:xfrm>
            <a:custGeom>
              <a:avLst/>
              <a:gdLst>
                <a:gd name="T0" fmla="*/ 0 w 648"/>
                <a:gd name="T1" fmla="*/ 649 h 649"/>
                <a:gd name="T2" fmla="*/ 2 w 648"/>
                <a:gd name="T3" fmla="*/ 649 h 649"/>
                <a:gd name="T4" fmla="*/ 648 w 648"/>
                <a:gd name="T5" fmla="*/ 0 h 649"/>
                <a:gd name="T6" fmla="*/ 423 w 648"/>
                <a:gd name="T7" fmla="*/ 0 h 649"/>
                <a:gd name="T8" fmla="*/ 0 w 648"/>
                <a:gd name="T9" fmla="*/ 649 h 649"/>
              </a:gdLst>
              <a:ahLst/>
              <a:cxnLst>
                <a:cxn ang="0">
                  <a:pos x="T0" y="T1"/>
                </a:cxn>
                <a:cxn ang="0">
                  <a:pos x="T2" y="T3"/>
                </a:cxn>
                <a:cxn ang="0">
                  <a:pos x="T4" y="T5"/>
                </a:cxn>
                <a:cxn ang="0">
                  <a:pos x="T6" y="T7"/>
                </a:cxn>
                <a:cxn ang="0">
                  <a:pos x="T8" y="T9"/>
                </a:cxn>
              </a:cxnLst>
              <a:rect l="0" t="0" r="r" b="b"/>
              <a:pathLst>
                <a:path w="648" h="649">
                  <a:moveTo>
                    <a:pt x="0" y="649"/>
                  </a:moveTo>
                  <a:lnTo>
                    <a:pt x="2" y="649"/>
                  </a:lnTo>
                  <a:lnTo>
                    <a:pt x="648" y="0"/>
                  </a:lnTo>
                  <a:lnTo>
                    <a:pt x="423" y="0"/>
                  </a:lnTo>
                  <a:lnTo>
                    <a:pt x="0" y="64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de-DE" sz="1351" dirty="0"/>
            </a:p>
          </p:txBody>
        </p:sp>
        <p:sp>
          <p:nvSpPr>
            <p:cNvPr id="30" name="Freeform 13">
              <a:extLst>
                <a:ext uri="{FF2B5EF4-FFF2-40B4-BE49-F238E27FC236}">
                  <a16:creationId xmlns:a16="http://schemas.microsoft.com/office/drawing/2014/main" id="{F69AEA1E-03CE-EBA7-7CDE-A4DEC47F33B6}"/>
                </a:ext>
              </a:extLst>
            </p:cNvPr>
            <p:cNvSpPr>
              <a:spLocks/>
            </p:cNvSpPr>
            <p:nvPr/>
          </p:nvSpPr>
          <p:spPr bwMode="gray">
            <a:xfrm>
              <a:off x="4321" y="1029"/>
              <a:ext cx="648" cy="649"/>
            </a:xfrm>
            <a:custGeom>
              <a:avLst/>
              <a:gdLst>
                <a:gd name="T0" fmla="*/ 0 w 648"/>
                <a:gd name="T1" fmla="*/ 649 h 649"/>
                <a:gd name="T2" fmla="*/ 2 w 648"/>
                <a:gd name="T3" fmla="*/ 649 h 649"/>
                <a:gd name="T4" fmla="*/ 648 w 648"/>
                <a:gd name="T5" fmla="*/ 0 h 649"/>
                <a:gd name="T6" fmla="*/ 423 w 648"/>
                <a:gd name="T7" fmla="*/ 0 h 649"/>
                <a:gd name="T8" fmla="*/ 0 w 648"/>
                <a:gd name="T9" fmla="*/ 649 h 649"/>
              </a:gdLst>
              <a:ahLst/>
              <a:cxnLst>
                <a:cxn ang="0">
                  <a:pos x="T0" y="T1"/>
                </a:cxn>
                <a:cxn ang="0">
                  <a:pos x="T2" y="T3"/>
                </a:cxn>
                <a:cxn ang="0">
                  <a:pos x="T4" y="T5"/>
                </a:cxn>
                <a:cxn ang="0">
                  <a:pos x="T6" y="T7"/>
                </a:cxn>
                <a:cxn ang="0">
                  <a:pos x="T8" y="T9"/>
                </a:cxn>
              </a:cxnLst>
              <a:rect l="0" t="0" r="r" b="b"/>
              <a:pathLst>
                <a:path w="648" h="649">
                  <a:moveTo>
                    <a:pt x="0" y="649"/>
                  </a:moveTo>
                  <a:lnTo>
                    <a:pt x="2" y="649"/>
                  </a:lnTo>
                  <a:lnTo>
                    <a:pt x="648" y="0"/>
                  </a:lnTo>
                  <a:lnTo>
                    <a:pt x="423" y="0"/>
                  </a:lnTo>
                  <a:lnTo>
                    <a:pt x="0" y="64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de-DE" sz="1351" dirty="0"/>
            </a:p>
          </p:txBody>
        </p:sp>
      </p:grpSp>
      <p:sp>
        <p:nvSpPr>
          <p:cNvPr id="3" name="Rechthoek 2">
            <a:extLst>
              <a:ext uri="{FF2B5EF4-FFF2-40B4-BE49-F238E27FC236}">
                <a16:creationId xmlns:a16="http://schemas.microsoft.com/office/drawing/2014/main" id="{098F3EC9-6D4C-F4D8-F874-3CBF66CF1AEC}"/>
              </a:ext>
            </a:extLst>
          </p:cNvPr>
          <p:cNvSpPr/>
          <p:nvPr/>
        </p:nvSpPr>
        <p:spPr>
          <a:xfrm>
            <a:off x="2427846" y="3926636"/>
            <a:ext cx="2862782" cy="1437036"/>
          </a:xfrm>
          <a:prstGeom prst="rect">
            <a:avLst/>
          </a:prstGeom>
          <a:solidFill>
            <a:srgbClr val="BDBD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4000" b="1" dirty="0">
                <a:latin typeface="Open Sans" pitchFamily="2" charset="0"/>
                <a:ea typeface="Open Sans" pitchFamily="2" charset="0"/>
                <a:cs typeface="Open Sans" pitchFamily="2" charset="0"/>
              </a:rPr>
              <a:t>3</a:t>
            </a:r>
          </a:p>
        </p:txBody>
      </p:sp>
      <p:sp>
        <p:nvSpPr>
          <p:cNvPr id="31" name="Rechthoek 30">
            <a:extLst>
              <a:ext uri="{FF2B5EF4-FFF2-40B4-BE49-F238E27FC236}">
                <a16:creationId xmlns:a16="http://schemas.microsoft.com/office/drawing/2014/main" id="{B5EB6847-E3B3-4BB9-34C6-BCA3C0722229}"/>
              </a:ext>
            </a:extLst>
          </p:cNvPr>
          <p:cNvSpPr/>
          <p:nvPr/>
        </p:nvSpPr>
        <p:spPr>
          <a:xfrm>
            <a:off x="5221203" y="2402328"/>
            <a:ext cx="2862781" cy="2961344"/>
          </a:xfrm>
          <a:prstGeom prst="rect">
            <a:avLst/>
          </a:prstGeom>
          <a:solidFill>
            <a:srgbClr val="BDBD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4000" b="1" dirty="0">
                <a:latin typeface="Open Sans" pitchFamily="2" charset="0"/>
                <a:ea typeface="Open Sans" pitchFamily="2" charset="0"/>
                <a:cs typeface="Open Sans" pitchFamily="2" charset="0"/>
              </a:rPr>
              <a:t>1</a:t>
            </a:r>
          </a:p>
        </p:txBody>
      </p:sp>
      <p:sp>
        <p:nvSpPr>
          <p:cNvPr id="32" name="Rechthoek 31">
            <a:extLst>
              <a:ext uri="{FF2B5EF4-FFF2-40B4-BE49-F238E27FC236}">
                <a16:creationId xmlns:a16="http://schemas.microsoft.com/office/drawing/2014/main" id="{AE57DAE3-E327-5E36-02DD-FF2BF507D6D4}"/>
              </a:ext>
            </a:extLst>
          </p:cNvPr>
          <p:cNvSpPr/>
          <p:nvPr/>
        </p:nvSpPr>
        <p:spPr>
          <a:xfrm>
            <a:off x="7756720" y="3412447"/>
            <a:ext cx="2793356" cy="1951681"/>
          </a:xfrm>
          <a:prstGeom prst="rect">
            <a:avLst/>
          </a:prstGeom>
          <a:solidFill>
            <a:srgbClr val="BDBD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4000" b="1" dirty="0">
                <a:latin typeface="Open Sans" pitchFamily="2" charset="0"/>
                <a:ea typeface="Open Sans" pitchFamily="2" charset="0"/>
                <a:cs typeface="Open Sans" pitchFamily="2" charset="0"/>
              </a:rPr>
              <a:t>2</a:t>
            </a:r>
          </a:p>
        </p:txBody>
      </p:sp>
      <p:sp>
        <p:nvSpPr>
          <p:cNvPr id="33" name="Tekstvak 32">
            <a:extLst>
              <a:ext uri="{FF2B5EF4-FFF2-40B4-BE49-F238E27FC236}">
                <a16:creationId xmlns:a16="http://schemas.microsoft.com/office/drawing/2014/main" id="{8EABD67E-65A4-1B2E-0149-0209ED2F053D}"/>
              </a:ext>
            </a:extLst>
          </p:cNvPr>
          <p:cNvSpPr txBox="1"/>
          <p:nvPr/>
        </p:nvSpPr>
        <p:spPr>
          <a:xfrm>
            <a:off x="8292328" y="2653245"/>
            <a:ext cx="2049404" cy="738664"/>
          </a:xfrm>
          <a:prstGeom prst="rect">
            <a:avLst/>
          </a:prstGeom>
          <a:noFill/>
        </p:spPr>
        <p:txBody>
          <a:bodyPr wrap="square" rtlCol="0">
            <a:spAutoFit/>
          </a:bodyPr>
          <a:lstStyle/>
          <a:p>
            <a:pPr algn="ctr"/>
            <a:r>
              <a:rPr lang="nl-BE" sz="1400" b="1" dirty="0">
                <a:latin typeface="Open Sans" pitchFamily="2" charset="0"/>
                <a:ea typeface="Open Sans" pitchFamily="2" charset="0"/>
                <a:cs typeface="Open Sans" pitchFamily="2" charset="0"/>
              </a:rPr>
              <a:t>Media &amp; Entertainment </a:t>
            </a:r>
            <a:br>
              <a:rPr lang="nl-BE" sz="1400" dirty="0">
                <a:latin typeface="Open Sans" pitchFamily="2" charset="0"/>
                <a:ea typeface="Open Sans" pitchFamily="2" charset="0"/>
                <a:cs typeface="Open Sans" pitchFamily="2" charset="0"/>
              </a:rPr>
            </a:br>
            <a:r>
              <a:rPr lang="nl-BE" sz="1400" dirty="0">
                <a:solidFill>
                  <a:srgbClr val="00B050"/>
                </a:solidFill>
                <a:latin typeface="Open Sans" pitchFamily="2" charset="0"/>
                <a:ea typeface="Open Sans" pitchFamily="2" charset="0"/>
                <a:cs typeface="Open Sans" pitchFamily="2" charset="0"/>
              </a:rPr>
              <a:t>+9,6%</a:t>
            </a:r>
          </a:p>
        </p:txBody>
      </p:sp>
      <p:sp>
        <p:nvSpPr>
          <p:cNvPr id="34" name="Tekstvak 33">
            <a:extLst>
              <a:ext uri="{FF2B5EF4-FFF2-40B4-BE49-F238E27FC236}">
                <a16:creationId xmlns:a16="http://schemas.microsoft.com/office/drawing/2014/main" id="{CF894944-ABBE-0CD7-2780-8BFC4D4E7DAA}"/>
              </a:ext>
            </a:extLst>
          </p:cNvPr>
          <p:cNvSpPr txBox="1"/>
          <p:nvPr/>
        </p:nvSpPr>
        <p:spPr>
          <a:xfrm>
            <a:off x="5291813" y="1913500"/>
            <a:ext cx="2464907" cy="800219"/>
          </a:xfrm>
          <a:prstGeom prst="rect">
            <a:avLst/>
          </a:prstGeom>
          <a:noFill/>
        </p:spPr>
        <p:txBody>
          <a:bodyPr wrap="square" rtlCol="0">
            <a:spAutoFit/>
          </a:bodyPr>
          <a:lstStyle/>
          <a:p>
            <a:pPr algn="ctr"/>
            <a:r>
              <a:rPr lang="nl-BE" sz="1400" b="1" dirty="0">
                <a:latin typeface="Open Sans" pitchFamily="2" charset="0"/>
                <a:ea typeface="Open Sans" pitchFamily="2" charset="0"/>
                <a:cs typeface="Open Sans" pitchFamily="2" charset="0"/>
              </a:rPr>
              <a:t>Household electronics</a:t>
            </a:r>
            <a:br>
              <a:rPr lang="nl-BE" sz="1400" b="1" dirty="0">
                <a:latin typeface="Open Sans" pitchFamily="2" charset="0"/>
                <a:ea typeface="Open Sans" pitchFamily="2" charset="0"/>
                <a:cs typeface="Open Sans" pitchFamily="2" charset="0"/>
              </a:rPr>
            </a:br>
            <a:r>
              <a:rPr lang="nl-BE" sz="1400" dirty="0">
                <a:solidFill>
                  <a:srgbClr val="00B050"/>
                </a:solidFill>
                <a:latin typeface="Open Sans" pitchFamily="2" charset="0"/>
                <a:ea typeface="Open Sans" pitchFamily="2" charset="0"/>
                <a:cs typeface="Open Sans" pitchFamily="2" charset="0"/>
              </a:rPr>
              <a:t>+14%</a:t>
            </a:r>
          </a:p>
          <a:p>
            <a:endParaRPr lang="nl-BE" dirty="0">
              <a:latin typeface="Open Sans" pitchFamily="2" charset="0"/>
              <a:ea typeface="Open Sans" pitchFamily="2" charset="0"/>
              <a:cs typeface="Open Sans" pitchFamily="2" charset="0"/>
            </a:endParaRPr>
          </a:p>
        </p:txBody>
      </p:sp>
      <p:sp>
        <p:nvSpPr>
          <p:cNvPr id="35" name="Tekstvak 34">
            <a:extLst>
              <a:ext uri="{FF2B5EF4-FFF2-40B4-BE49-F238E27FC236}">
                <a16:creationId xmlns:a16="http://schemas.microsoft.com/office/drawing/2014/main" id="{7B55CA23-794A-E5B0-EB6F-62502BC9A65A}"/>
              </a:ext>
            </a:extLst>
          </p:cNvPr>
          <p:cNvSpPr txBox="1"/>
          <p:nvPr/>
        </p:nvSpPr>
        <p:spPr>
          <a:xfrm>
            <a:off x="2592071" y="3391909"/>
            <a:ext cx="2464907" cy="523220"/>
          </a:xfrm>
          <a:prstGeom prst="rect">
            <a:avLst/>
          </a:prstGeom>
          <a:noFill/>
        </p:spPr>
        <p:txBody>
          <a:bodyPr wrap="square" rtlCol="0">
            <a:spAutoFit/>
          </a:bodyPr>
          <a:lstStyle/>
          <a:p>
            <a:pPr algn="ctr"/>
            <a:r>
              <a:rPr lang="nl-BE" sz="1400" b="1" dirty="0">
                <a:latin typeface="Open Sans" pitchFamily="2" charset="0"/>
                <a:ea typeface="Open Sans" pitchFamily="2" charset="0"/>
                <a:cs typeface="Open Sans" pitchFamily="2" charset="0"/>
              </a:rPr>
              <a:t>Food/Nearfood </a:t>
            </a:r>
            <a:br>
              <a:rPr lang="nl-BE" sz="1400" dirty="0">
                <a:latin typeface="Open Sans Light" pitchFamily="2" charset="0"/>
                <a:ea typeface="Open Sans Light" pitchFamily="2" charset="0"/>
                <a:cs typeface="Open Sans Light" pitchFamily="2" charset="0"/>
              </a:rPr>
            </a:br>
            <a:r>
              <a:rPr lang="nl-BE" sz="1400" dirty="0">
                <a:solidFill>
                  <a:srgbClr val="00B050"/>
                </a:solidFill>
                <a:latin typeface="Open Sans Light" pitchFamily="2" charset="0"/>
                <a:ea typeface="Open Sans Light" pitchFamily="2" charset="0"/>
                <a:cs typeface="Open Sans Light" pitchFamily="2" charset="0"/>
              </a:rPr>
              <a:t>+3,5%</a:t>
            </a:r>
          </a:p>
        </p:txBody>
      </p:sp>
      <p:sp>
        <p:nvSpPr>
          <p:cNvPr id="4" name="Titel 1">
            <a:extLst>
              <a:ext uri="{FF2B5EF4-FFF2-40B4-BE49-F238E27FC236}">
                <a16:creationId xmlns:a16="http://schemas.microsoft.com/office/drawing/2014/main" id="{F4C99EF2-C8C5-316D-0AF1-377A95E616B3}"/>
              </a:ext>
            </a:extLst>
          </p:cNvPr>
          <p:cNvSpPr txBox="1">
            <a:spLocks/>
          </p:cNvSpPr>
          <p:nvPr/>
        </p:nvSpPr>
        <p:spPr>
          <a:xfrm>
            <a:off x="971908" y="1375912"/>
            <a:ext cx="8273691" cy="5170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a:solidFill>
                  <a:schemeClr val="tx2"/>
                </a:solidFill>
                <a:latin typeface="Open Sans SemiBold" pitchFamily="2" charset="0"/>
                <a:ea typeface="Open Sans SemiBold" pitchFamily="2" charset="0"/>
                <a:cs typeface="Open Sans SemiBold" pitchFamily="2" charset="0"/>
              </a:defRPr>
            </a:lvl1pPr>
          </a:lstStyle>
          <a:p>
            <a:r>
              <a:rPr lang="nl-BE" sz="1800" b="0" dirty="0">
                <a:solidFill>
                  <a:schemeClr val="tx1"/>
                </a:solidFill>
                <a:latin typeface="Open Sans" pitchFamily="2" charset="0"/>
                <a:ea typeface="Open Sans" pitchFamily="2" charset="0"/>
                <a:cs typeface="Open Sans" pitchFamily="2" charset="0"/>
              </a:rPr>
              <a:t>Household electronics grows the most in spendings </a:t>
            </a:r>
          </a:p>
        </p:txBody>
      </p:sp>
    </p:spTree>
    <p:extLst>
      <p:ext uri="{BB962C8B-B14F-4D97-AF65-F5344CB8AC3E}">
        <p14:creationId xmlns:p14="http://schemas.microsoft.com/office/powerpoint/2010/main" val="20517192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AEEB1A-53F9-0212-3D84-694FD0E2285D}"/>
              </a:ext>
            </a:extLst>
          </p:cNvPr>
          <p:cNvSpPr>
            <a:spLocks noGrp="1"/>
          </p:cNvSpPr>
          <p:nvPr>
            <p:ph type="title"/>
          </p:nvPr>
        </p:nvSpPr>
        <p:spPr>
          <a:xfrm>
            <a:off x="940411" y="638290"/>
            <a:ext cx="10215219" cy="762000"/>
          </a:xfrm>
        </p:spPr>
        <p:txBody>
          <a:bodyPr>
            <a:normAutofit/>
          </a:bodyPr>
          <a:lstStyle/>
          <a:p>
            <a:r>
              <a:rPr lang="nl-BE" sz="3600" dirty="0">
                <a:solidFill>
                  <a:srgbClr val="5E31CA"/>
                </a:solidFill>
                <a:latin typeface="Open Sans" pitchFamily="2" charset="0"/>
                <a:ea typeface="Open Sans" pitchFamily="2" charset="0"/>
                <a:cs typeface="Open Sans" pitchFamily="2" charset="0"/>
              </a:rPr>
              <a:t>Top 3 Service categories growth (vs. 2022) </a:t>
            </a:r>
          </a:p>
        </p:txBody>
      </p:sp>
      <p:sp>
        <p:nvSpPr>
          <p:cNvPr id="7" name="Tekstvak 6">
            <a:extLst>
              <a:ext uri="{FF2B5EF4-FFF2-40B4-BE49-F238E27FC236}">
                <a16:creationId xmlns:a16="http://schemas.microsoft.com/office/drawing/2014/main" id="{5125A4A7-5059-7F60-4507-55E104327A3E}"/>
              </a:ext>
            </a:extLst>
          </p:cNvPr>
          <p:cNvSpPr txBox="1"/>
          <p:nvPr/>
        </p:nvSpPr>
        <p:spPr>
          <a:xfrm>
            <a:off x="2955148" y="3199532"/>
            <a:ext cx="2136227" cy="738664"/>
          </a:xfrm>
          <a:prstGeom prst="rect">
            <a:avLst/>
          </a:prstGeom>
          <a:noFill/>
        </p:spPr>
        <p:txBody>
          <a:bodyPr wrap="square" rtlCol="0">
            <a:spAutoFit/>
          </a:bodyPr>
          <a:lstStyle/>
          <a:p>
            <a:pPr algn="ctr"/>
            <a:r>
              <a:rPr lang="nl-BE" sz="1400" b="1" dirty="0">
                <a:latin typeface="Open Sans" pitchFamily="2" charset="0"/>
                <a:ea typeface="Open Sans" pitchFamily="2" charset="0"/>
                <a:cs typeface="Open Sans" pitchFamily="2" charset="0"/>
              </a:rPr>
              <a:t>Tickets for attraction and events</a:t>
            </a:r>
            <a:br>
              <a:rPr lang="nl-BE" sz="1400" b="1" dirty="0">
                <a:latin typeface="Open Sans" pitchFamily="2" charset="0"/>
                <a:ea typeface="Open Sans" pitchFamily="2" charset="0"/>
                <a:cs typeface="Open Sans" pitchFamily="2" charset="0"/>
              </a:rPr>
            </a:br>
            <a:r>
              <a:rPr lang="nl-BE" sz="1400" dirty="0">
                <a:solidFill>
                  <a:srgbClr val="00B050"/>
                </a:solidFill>
                <a:latin typeface="Open Sans" pitchFamily="2" charset="0"/>
                <a:ea typeface="Open Sans" pitchFamily="2" charset="0"/>
                <a:cs typeface="Open Sans" pitchFamily="2" charset="0"/>
              </a:rPr>
              <a:t>+25,2%</a:t>
            </a:r>
            <a:endParaRPr lang="nl-BE" b="1" dirty="0">
              <a:latin typeface="Open Sans" pitchFamily="2" charset="0"/>
              <a:ea typeface="Open Sans" pitchFamily="2" charset="0"/>
              <a:cs typeface="Open Sans" pitchFamily="2" charset="0"/>
            </a:endParaRPr>
          </a:p>
        </p:txBody>
      </p:sp>
      <p:sp>
        <p:nvSpPr>
          <p:cNvPr id="8" name="Tekstvak 7">
            <a:extLst>
              <a:ext uri="{FF2B5EF4-FFF2-40B4-BE49-F238E27FC236}">
                <a16:creationId xmlns:a16="http://schemas.microsoft.com/office/drawing/2014/main" id="{4F90C211-206F-E486-3584-5C00540AFD37}"/>
              </a:ext>
            </a:extLst>
          </p:cNvPr>
          <p:cNvSpPr txBox="1"/>
          <p:nvPr/>
        </p:nvSpPr>
        <p:spPr>
          <a:xfrm>
            <a:off x="8073024" y="2904084"/>
            <a:ext cx="2464907" cy="738664"/>
          </a:xfrm>
          <a:prstGeom prst="rect">
            <a:avLst/>
          </a:prstGeom>
          <a:noFill/>
        </p:spPr>
        <p:txBody>
          <a:bodyPr wrap="square" rtlCol="0">
            <a:spAutoFit/>
          </a:bodyPr>
          <a:lstStyle/>
          <a:p>
            <a:pPr algn="ctr"/>
            <a:r>
              <a:rPr lang="nl-BE" sz="1400" b="1" dirty="0">
                <a:latin typeface="Open Sans" pitchFamily="2" charset="0"/>
                <a:ea typeface="Open Sans" pitchFamily="2" charset="0"/>
                <a:cs typeface="Open Sans" pitchFamily="2" charset="0"/>
              </a:rPr>
              <a:t>Package travel</a:t>
            </a:r>
            <a:br>
              <a:rPr lang="nl-BE" sz="1400" b="1" dirty="0">
                <a:latin typeface="Open Sans" pitchFamily="2" charset="0"/>
                <a:ea typeface="Open Sans" pitchFamily="2" charset="0"/>
                <a:cs typeface="Open Sans" pitchFamily="2" charset="0"/>
              </a:rPr>
            </a:br>
            <a:r>
              <a:rPr lang="nl-BE" sz="1400" dirty="0">
                <a:solidFill>
                  <a:srgbClr val="00B050"/>
                </a:solidFill>
                <a:latin typeface="Open Sans" pitchFamily="2" charset="0"/>
                <a:ea typeface="Open Sans" pitchFamily="2" charset="0"/>
                <a:cs typeface="Open Sans" pitchFamily="2" charset="0"/>
              </a:rPr>
              <a:t>+28,3%</a:t>
            </a:r>
            <a:br>
              <a:rPr lang="nl-BE" sz="1400" b="1" dirty="0">
                <a:latin typeface="Open Sans" pitchFamily="2" charset="0"/>
                <a:ea typeface="Open Sans" pitchFamily="2" charset="0"/>
                <a:cs typeface="Open Sans" pitchFamily="2" charset="0"/>
              </a:rPr>
            </a:br>
            <a:r>
              <a:rPr lang="nl-BE" sz="1400" b="1" dirty="0">
                <a:latin typeface="Open Sans" pitchFamily="2" charset="0"/>
                <a:ea typeface="Open Sans" pitchFamily="2" charset="0"/>
                <a:cs typeface="Open Sans" pitchFamily="2" charset="0"/>
              </a:rPr>
              <a:t> </a:t>
            </a:r>
          </a:p>
        </p:txBody>
      </p:sp>
      <p:sp>
        <p:nvSpPr>
          <p:cNvPr id="9" name="Tekstvak 8">
            <a:extLst>
              <a:ext uri="{FF2B5EF4-FFF2-40B4-BE49-F238E27FC236}">
                <a16:creationId xmlns:a16="http://schemas.microsoft.com/office/drawing/2014/main" id="{3B9B708E-5200-6F86-DDF6-FD8A92B7F20E}"/>
              </a:ext>
            </a:extLst>
          </p:cNvPr>
          <p:cNvSpPr txBox="1"/>
          <p:nvPr/>
        </p:nvSpPr>
        <p:spPr>
          <a:xfrm>
            <a:off x="5572118" y="1937001"/>
            <a:ext cx="2464907" cy="738664"/>
          </a:xfrm>
          <a:prstGeom prst="rect">
            <a:avLst/>
          </a:prstGeom>
          <a:noFill/>
        </p:spPr>
        <p:txBody>
          <a:bodyPr wrap="square" rtlCol="0">
            <a:spAutoFit/>
          </a:bodyPr>
          <a:lstStyle/>
          <a:p>
            <a:pPr algn="ctr"/>
            <a:r>
              <a:rPr lang="nl-BE" sz="1400" b="1" dirty="0">
                <a:latin typeface="Open Sans" pitchFamily="2" charset="0"/>
                <a:ea typeface="Open Sans" pitchFamily="2" charset="0"/>
                <a:cs typeface="Open Sans" pitchFamily="2" charset="0"/>
              </a:rPr>
              <a:t>National Transportation</a:t>
            </a:r>
            <a:br>
              <a:rPr lang="nl-BE" sz="1400" b="1" dirty="0">
                <a:latin typeface="Open Sans" pitchFamily="2" charset="0"/>
                <a:ea typeface="Open Sans" pitchFamily="2" charset="0"/>
                <a:cs typeface="Open Sans" pitchFamily="2" charset="0"/>
              </a:rPr>
            </a:br>
            <a:r>
              <a:rPr lang="nl-BE" sz="1400" dirty="0">
                <a:solidFill>
                  <a:srgbClr val="00B050"/>
                </a:solidFill>
                <a:latin typeface="Open Sans" pitchFamily="2" charset="0"/>
                <a:ea typeface="Open Sans" pitchFamily="2" charset="0"/>
                <a:cs typeface="Open Sans" pitchFamily="2" charset="0"/>
              </a:rPr>
              <a:t>+31,6%</a:t>
            </a:r>
          </a:p>
          <a:p>
            <a:endParaRPr lang="nl-BE" sz="1400" b="1" dirty="0">
              <a:latin typeface="Open Sans" pitchFamily="2" charset="0"/>
              <a:ea typeface="Open Sans" pitchFamily="2" charset="0"/>
              <a:cs typeface="Open Sans" pitchFamily="2" charset="0"/>
            </a:endParaRPr>
          </a:p>
        </p:txBody>
      </p:sp>
      <p:sp>
        <p:nvSpPr>
          <p:cNvPr id="18" name="Tekstvak 17">
            <a:extLst>
              <a:ext uri="{FF2B5EF4-FFF2-40B4-BE49-F238E27FC236}">
                <a16:creationId xmlns:a16="http://schemas.microsoft.com/office/drawing/2014/main" id="{AE2C1E93-F9CF-7A33-C152-036376F69E3E}"/>
              </a:ext>
            </a:extLst>
          </p:cNvPr>
          <p:cNvSpPr txBox="1"/>
          <p:nvPr/>
        </p:nvSpPr>
        <p:spPr>
          <a:xfrm>
            <a:off x="1011985" y="2463331"/>
            <a:ext cx="2521935" cy="369332"/>
          </a:xfrm>
          <a:prstGeom prst="rect">
            <a:avLst/>
          </a:prstGeom>
          <a:noFill/>
        </p:spPr>
        <p:txBody>
          <a:bodyPr wrap="square" rtlCol="0">
            <a:spAutoFit/>
          </a:bodyPr>
          <a:lstStyle/>
          <a:p>
            <a:r>
              <a:rPr lang="nl-BE" dirty="0">
                <a:latin typeface="Open Sans Light" pitchFamily="2" charset="0"/>
                <a:ea typeface="Open Sans Light" pitchFamily="2" charset="0"/>
                <a:cs typeface="Open Sans Light" pitchFamily="2" charset="0"/>
              </a:rPr>
              <a:t>Spendings</a:t>
            </a:r>
          </a:p>
        </p:txBody>
      </p:sp>
      <p:pic>
        <p:nvPicPr>
          <p:cNvPr id="21" name="Graphic 20">
            <a:extLst>
              <a:ext uri="{FF2B5EF4-FFF2-40B4-BE49-F238E27FC236}">
                <a16:creationId xmlns:a16="http://schemas.microsoft.com/office/drawing/2014/main" id="{B3C29E0C-EAD0-19E3-385D-7B8935EDCADA}"/>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31664" t="23268" r="25099" b="24501"/>
          <a:stretch/>
        </p:blipFill>
        <p:spPr>
          <a:xfrm>
            <a:off x="1317720" y="2971127"/>
            <a:ext cx="1096137" cy="1324152"/>
          </a:xfrm>
          <a:prstGeom prst="rect">
            <a:avLst/>
          </a:prstGeom>
        </p:spPr>
      </p:pic>
      <p:grpSp>
        <p:nvGrpSpPr>
          <p:cNvPr id="11" name="logo">
            <a:extLst>
              <a:ext uri="{FF2B5EF4-FFF2-40B4-BE49-F238E27FC236}">
                <a16:creationId xmlns:a16="http://schemas.microsoft.com/office/drawing/2014/main" id="{2BDB6339-E691-FE01-4B78-728B2AB3DA93}"/>
              </a:ext>
            </a:extLst>
          </p:cNvPr>
          <p:cNvGrpSpPr>
            <a:grpSpLocks noChangeAspect="1"/>
          </p:cNvGrpSpPr>
          <p:nvPr/>
        </p:nvGrpSpPr>
        <p:grpSpPr bwMode="gray">
          <a:xfrm>
            <a:off x="9692144" y="6246067"/>
            <a:ext cx="514860" cy="516683"/>
            <a:chOff x="2711" y="1027"/>
            <a:chExt cx="2258" cy="2266"/>
          </a:xfrm>
        </p:grpSpPr>
        <p:sp>
          <p:nvSpPr>
            <p:cNvPr id="20" name="AutoShape 3">
              <a:extLst>
                <a:ext uri="{FF2B5EF4-FFF2-40B4-BE49-F238E27FC236}">
                  <a16:creationId xmlns:a16="http://schemas.microsoft.com/office/drawing/2014/main" id="{58464D18-5B75-2325-AC55-E55F0C6DEAB4}"/>
                </a:ext>
              </a:extLst>
            </p:cNvPr>
            <p:cNvSpPr>
              <a:spLocks noChangeAspect="1" noChangeArrowheads="1" noTextEdit="1"/>
            </p:cNvSpPr>
            <p:nvPr/>
          </p:nvSpPr>
          <p:spPr bwMode="gray">
            <a:xfrm>
              <a:off x="2711" y="1027"/>
              <a:ext cx="2258" cy="2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DE" sz="1351" dirty="0"/>
            </a:p>
          </p:txBody>
        </p:sp>
        <p:sp>
          <p:nvSpPr>
            <p:cNvPr id="22" name="Freeform 5">
              <a:extLst>
                <a:ext uri="{FF2B5EF4-FFF2-40B4-BE49-F238E27FC236}">
                  <a16:creationId xmlns:a16="http://schemas.microsoft.com/office/drawing/2014/main" id="{B6D218B3-5160-A918-D49C-1DFD74B29432}"/>
                </a:ext>
              </a:extLst>
            </p:cNvPr>
            <p:cNvSpPr>
              <a:spLocks/>
            </p:cNvSpPr>
            <p:nvPr/>
          </p:nvSpPr>
          <p:spPr bwMode="gray">
            <a:xfrm>
              <a:off x="2709" y="1029"/>
              <a:ext cx="2260" cy="2262"/>
            </a:xfrm>
            <a:custGeom>
              <a:avLst/>
              <a:gdLst>
                <a:gd name="T0" fmla="*/ 2260 w 2260"/>
                <a:gd name="T1" fmla="*/ 0 h 2262"/>
                <a:gd name="T2" fmla="*/ 1612 w 2260"/>
                <a:gd name="T3" fmla="*/ 649 h 2262"/>
                <a:gd name="T4" fmla="*/ 1612 w 2260"/>
                <a:gd name="T5" fmla="*/ 649 h 2262"/>
                <a:gd name="T6" fmla="*/ 2035 w 2260"/>
                <a:gd name="T7" fmla="*/ 0 h 2262"/>
                <a:gd name="T8" fmla="*/ 0 w 2260"/>
                <a:gd name="T9" fmla="*/ 0 h 2262"/>
                <a:gd name="T10" fmla="*/ 0 w 2260"/>
                <a:gd name="T11" fmla="*/ 2262 h 2262"/>
                <a:gd name="T12" fmla="*/ 2260 w 2260"/>
                <a:gd name="T13" fmla="*/ 2262 h 2262"/>
                <a:gd name="T14" fmla="*/ 2260 w 2260"/>
                <a:gd name="T15" fmla="*/ 0 h 2262"/>
                <a:gd name="T16" fmla="*/ 2260 w 2260"/>
                <a:gd name="T17" fmla="*/ 0 h 2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60" h="2262">
                  <a:moveTo>
                    <a:pt x="2260" y="0"/>
                  </a:moveTo>
                  <a:lnTo>
                    <a:pt x="1612" y="649"/>
                  </a:lnTo>
                  <a:lnTo>
                    <a:pt x="1612" y="649"/>
                  </a:lnTo>
                  <a:lnTo>
                    <a:pt x="2035" y="0"/>
                  </a:lnTo>
                  <a:lnTo>
                    <a:pt x="0" y="0"/>
                  </a:lnTo>
                  <a:lnTo>
                    <a:pt x="0" y="2262"/>
                  </a:lnTo>
                  <a:lnTo>
                    <a:pt x="2260" y="2262"/>
                  </a:lnTo>
                  <a:lnTo>
                    <a:pt x="2260" y="0"/>
                  </a:lnTo>
                  <a:lnTo>
                    <a:pt x="2260" y="0"/>
                  </a:lnTo>
                  <a:close/>
                </a:path>
              </a:pathLst>
            </a:custGeom>
            <a:solidFill>
              <a:srgbClr val="E55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de-DE" sz="1351" dirty="0"/>
            </a:p>
          </p:txBody>
        </p:sp>
        <p:sp>
          <p:nvSpPr>
            <p:cNvPr id="23" name="Freeform 6">
              <a:extLst>
                <a:ext uri="{FF2B5EF4-FFF2-40B4-BE49-F238E27FC236}">
                  <a16:creationId xmlns:a16="http://schemas.microsoft.com/office/drawing/2014/main" id="{6515478E-927D-BF39-7CC8-77B1D28D55D5}"/>
                </a:ext>
              </a:extLst>
            </p:cNvPr>
            <p:cNvSpPr>
              <a:spLocks noEditPoints="1"/>
            </p:cNvSpPr>
            <p:nvPr/>
          </p:nvSpPr>
          <p:spPr bwMode="gray">
            <a:xfrm>
              <a:off x="3623" y="1696"/>
              <a:ext cx="1167" cy="922"/>
            </a:xfrm>
            <a:custGeom>
              <a:avLst/>
              <a:gdLst>
                <a:gd name="T0" fmla="*/ 411 w 580"/>
                <a:gd name="T1" fmla="*/ 213 h 458"/>
                <a:gd name="T2" fmla="*/ 570 w 580"/>
                <a:gd name="T3" fmla="*/ 37 h 458"/>
                <a:gd name="T4" fmla="*/ 580 w 580"/>
                <a:gd name="T5" fmla="*/ 20 h 458"/>
                <a:gd name="T6" fmla="*/ 545 w 580"/>
                <a:gd name="T7" fmla="*/ 0 h 458"/>
                <a:gd name="T8" fmla="*/ 519 w 580"/>
                <a:gd name="T9" fmla="*/ 16 h 458"/>
                <a:gd name="T10" fmla="*/ 344 w 580"/>
                <a:gd name="T11" fmla="*/ 210 h 458"/>
                <a:gd name="T12" fmla="*/ 334 w 580"/>
                <a:gd name="T13" fmla="*/ 229 h 458"/>
                <a:gd name="T14" fmla="*/ 344 w 580"/>
                <a:gd name="T15" fmla="*/ 248 h 458"/>
                <a:gd name="T16" fmla="*/ 519 w 580"/>
                <a:gd name="T17" fmla="*/ 442 h 458"/>
                <a:gd name="T18" fmla="*/ 545 w 580"/>
                <a:gd name="T19" fmla="*/ 458 h 458"/>
                <a:gd name="T20" fmla="*/ 580 w 580"/>
                <a:gd name="T21" fmla="*/ 438 h 458"/>
                <a:gd name="T22" fmla="*/ 570 w 580"/>
                <a:gd name="T23" fmla="*/ 421 h 458"/>
                <a:gd name="T24" fmla="*/ 411 w 580"/>
                <a:gd name="T25" fmla="*/ 245 h 458"/>
                <a:gd name="T26" fmla="*/ 399 w 580"/>
                <a:gd name="T27" fmla="*/ 229 h 458"/>
                <a:gd name="T28" fmla="*/ 411 w 580"/>
                <a:gd name="T29" fmla="*/ 213 h 458"/>
                <a:gd name="T30" fmla="*/ 252 w 580"/>
                <a:gd name="T31" fmla="*/ 439 h 458"/>
                <a:gd name="T32" fmla="*/ 281 w 580"/>
                <a:gd name="T33" fmla="*/ 454 h 458"/>
                <a:gd name="T34" fmla="*/ 309 w 580"/>
                <a:gd name="T35" fmla="*/ 439 h 458"/>
                <a:gd name="T36" fmla="*/ 309 w 580"/>
                <a:gd name="T37" fmla="*/ 19 h 458"/>
                <a:gd name="T38" fmla="*/ 281 w 580"/>
                <a:gd name="T39" fmla="*/ 4 h 458"/>
                <a:gd name="T40" fmla="*/ 252 w 580"/>
                <a:gd name="T41" fmla="*/ 19 h 458"/>
                <a:gd name="T42" fmla="*/ 252 w 580"/>
                <a:gd name="T43" fmla="*/ 439 h 458"/>
                <a:gd name="T44" fmla="*/ 0 w 580"/>
                <a:gd name="T45" fmla="*/ 439 h 458"/>
                <a:gd name="T46" fmla="*/ 28 w 580"/>
                <a:gd name="T47" fmla="*/ 454 h 458"/>
                <a:gd name="T48" fmla="*/ 56 w 580"/>
                <a:gd name="T49" fmla="*/ 439 h 458"/>
                <a:gd name="T50" fmla="*/ 56 w 580"/>
                <a:gd name="T51" fmla="*/ 157 h 458"/>
                <a:gd name="T52" fmla="*/ 165 w 580"/>
                <a:gd name="T53" fmla="*/ 53 h 458"/>
                <a:gd name="T54" fmla="*/ 180 w 580"/>
                <a:gd name="T55" fmla="*/ 53 h 458"/>
                <a:gd name="T56" fmla="*/ 196 w 580"/>
                <a:gd name="T57" fmla="*/ 27 h 458"/>
                <a:gd name="T58" fmla="*/ 154 w 580"/>
                <a:gd name="T59" fmla="*/ 4 h 458"/>
                <a:gd name="T60" fmla="*/ 0 w 580"/>
                <a:gd name="T61" fmla="*/ 152 h 458"/>
                <a:gd name="T62" fmla="*/ 0 w 580"/>
                <a:gd name="T63" fmla="*/ 439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80" h="458">
                  <a:moveTo>
                    <a:pt x="411" y="213"/>
                  </a:moveTo>
                  <a:cubicBezTo>
                    <a:pt x="570" y="37"/>
                    <a:pt x="570" y="37"/>
                    <a:pt x="570" y="37"/>
                  </a:cubicBezTo>
                  <a:cubicBezTo>
                    <a:pt x="576" y="30"/>
                    <a:pt x="580" y="25"/>
                    <a:pt x="580" y="20"/>
                  </a:cubicBezTo>
                  <a:cubicBezTo>
                    <a:pt x="580" y="10"/>
                    <a:pt x="559" y="0"/>
                    <a:pt x="545" y="0"/>
                  </a:cubicBezTo>
                  <a:cubicBezTo>
                    <a:pt x="535" y="0"/>
                    <a:pt x="526" y="8"/>
                    <a:pt x="519" y="16"/>
                  </a:cubicBezTo>
                  <a:cubicBezTo>
                    <a:pt x="344" y="210"/>
                    <a:pt x="344" y="210"/>
                    <a:pt x="344" y="210"/>
                  </a:cubicBezTo>
                  <a:cubicBezTo>
                    <a:pt x="336" y="219"/>
                    <a:pt x="334" y="224"/>
                    <a:pt x="334" y="229"/>
                  </a:cubicBezTo>
                  <a:cubicBezTo>
                    <a:pt x="334" y="234"/>
                    <a:pt x="336" y="239"/>
                    <a:pt x="344" y="248"/>
                  </a:cubicBezTo>
                  <a:cubicBezTo>
                    <a:pt x="519" y="442"/>
                    <a:pt x="519" y="442"/>
                    <a:pt x="519" y="442"/>
                  </a:cubicBezTo>
                  <a:cubicBezTo>
                    <a:pt x="526" y="450"/>
                    <a:pt x="535" y="458"/>
                    <a:pt x="545" y="458"/>
                  </a:cubicBezTo>
                  <a:cubicBezTo>
                    <a:pt x="559" y="458"/>
                    <a:pt x="580" y="448"/>
                    <a:pt x="580" y="438"/>
                  </a:cubicBezTo>
                  <a:cubicBezTo>
                    <a:pt x="580" y="433"/>
                    <a:pt x="576" y="428"/>
                    <a:pt x="570" y="421"/>
                  </a:cubicBezTo>
                  <a:cubicBezTo>
                    <a:pt x="411" y="245"/>
                    <a:pt x="411" y="245"/>
                    <a:pt x="411" y="245"/>
                  </a:cubicBezTo>
                  <a:cubicBezTo>
                    <a:pt x="403" y="236"/>
                    <a:pt x="399" y="232"/>
                    <a:pt x="399" y="229"/>
                  </a:cubicBezTo>
                  <a:cubicBezTo>
                    <a:pt x="399" y="226"/>
                    <a:pt x="403" y="222"/>
                    <a:pt x="411" y="213"/>
                  </a:cubicBezTo>
                  <a:moveTo>
                    <a:pt x="252" y="439"/>
                  </a:moveTo>
                  <a:cubicBezTo>
                    <a:pt x="252" y="449"/>
                    <a:pt x="261" y="454"/>
                    <a:pt x="281" y="454"/>
                  </a:cubicBezTo>
                  <a:cubicBezTo>
                    <a:pt x="300" y="454"/>
                    <a:pt x="309" y="449"/>
                    <a:pt x="309" y="439"/>
                  </a:cubicBezTo>
                  <a:cubicBezTo>
                    <a:pt x="309" y="19"/>
                    <a:pt x="309" y="19"/>
                    <a:pt x="309" y="19"/>
                  </a:cubicBezTo>
                  <a:cubicBezTo>
                    <a:pt x="309" y="9"/>
                    <a:pt x="300" y="4"/>
                    <a:pt x="281" y="4"/>
                  </a:cubicBezTo>
                  <a:cubicBezTo>
                    <a:pt x="261" y="4"/>
                    <a:pt x="252" y="9"/>
                    <a:pt x="252" y="19"/>
                  </a:cubicBezTo>
                  <a:lnTo>
                    <a:pt x="252" y="439"/>
                  </a:lnTo>
                  <a:close/>
                  <a:moveTo>
                    <a:pt x="0" y="439"/>
                  </a:moveTo>
                  <a:cubicBezTo>
                    <a:pt x="0" y="449"/>
                    <a:pt x="8" y="454"/>
                    <a:pt x="28" y="454"/>
                  </a:cubicBezTo>
                  <a:cubicBezTo>
                    <a:pt x="48" y="454"/>
                    <a:pt x="56" y="449"/>
                    <a:pt x="56" y="439"/>
                  </a:cubicBezTo>
                  <a:cubicBezTo>
                    <a:pt x="56" y="157"/>
                    <a:pt x="56" y="157"/>
                    <a:pt x="56" y="157"/>
                  </a:cubicBezTo>
                  <a:cubicBezTo>
                    <a:pt x="56" y="83"/>
                    <a:pt x="85" y="53"/>
                    <a:pt x="165" y="53"/>
                  </a:cubicBezTo>
                  <a:cubicBezTo>
                    <a:pt x="180" y="53"/>
                    <a:pt x="180" y="53"/>
                    <a:pt x="180" y="53"/>
                  </a:cubicBezTo>
                  <a:cubicBezTo>
                    <a:pt x="192" y="53"/>
                    <a:pt x="196" y="43"/>
                    <a:pt x="196" y="27"/>
                  </a:cubicBezTo>
                  <a:cubicBezTo>
                    <a:pt x="196" y="8"/>
                    <a:pt x="185" y="4"/>
                    <a:pt x="154" y="4"/>
                  </a:cubicBezTo>
                  <a:cubicBezTo>
                    <a:pt x="64" y="4"/>
                    <a:pt x="0" y="43"/>
                    <a:pt x="0" y="152"/>
                  </a:cubicBezTo>
                  <a:lnTo>
                    <a:pt x="0" y="4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de-DE" sz="1351" dirty="0"/>
            </a:p>
          </p:txBody>
        </p:sp>
        <p:sp>
          <p:nvSpPr>
            <p:cNvPr id="24" name="Freeform 7">
              <a:extLst>
                <a:ext uri="{FF2B5EF4-FFF2-40B4-BE49-F238E27FC236}">
                  <a16:creationId xmlns:a16="http://schemas.microsoft.com/office/drawing/2014/main" id="{46D96494-4A09-952E-9253-F624611A22EE}"/>
                </a:ext>
              </a:extLst>
            </p:cNvPr>
            <p:cNvSpPr>
              <a:spLocks/>
            </p:cNvSpPr>
            <p:nvPr/>
          </p:nvSpPr>
          <p:spPr bwMode="gray">
            <a:xfrm>
              <a:off x="2880" y="1704"/>
              <a:ext cx="618" cy="916"/>
            </a:xfrm>
            <a:custGeom>
              <a:avLst/>
              <a:gdLst>
                <a:gd name="T0" fmla="*/ 307 w 307"/>
                <a:gd name="T1" fmla="*/ 405 h 455"/>
                <a:gd name="T2" fmla="*/ 307 w 307"/>
                <a:gd name="T3" fmla="*/ 244 h 455"/>
                <a:gd name="T4" fmla="*/ 279 w 307"/>
                <a:gd name="T5" fmla="*/ 229 h 455"/>
                <a:gd name="T6" fmla="*/ 250 w 307"/>
                <a:gd name="T7" fmla="*/ 244 h 455"/>
                <a:gd name="T8" fmla="*/ 250 w 307"/>
                <a:gd name="T9" fmla="*/ 378 h 455"/>
                <a:gd name="T10" fmla="*/ 199 w 307"/>
                <a:gd name="T11" fmla="*/ 408 h 455"/>
                <a:gd name="T12" fmla="*/ 61 w 307"/>
                <a:gd name="T13" fmla="*/ 231 h 455"/>
                <a:gd name="T14" fmla="*/ 238 w 307"/>
                <a:gd name="T15" fmla="*/ 49 h 455"/>
                <a:gd name="T16" fmla="*/ 270 w 307"/>
                <a:gd name="T17" fmla="*/ 49 h 455"/>
                <a:gd name="T18" fmla="*/ 286 w 307"/>
                <a:gd name="T19" fmla="*/ 23 h 455"/>
                <a:gd name="T20" fmla="*/ 244 w 307"/>
                <a:gd name="T21" fmla="*/ 0 h 455"/>
                <a:gd name="T22" fmla="*/ 231 w 307"/>
                <a:gd name="T23" fmla="*/ 0 h 455"/>
                <a:gd name="T24" fmla="*/ 0 w 307"/>
                <a:gd name="T25" fmla="*/ 232 h 455"/>
                <a:gd name="T26" fmla="*/ 198 w 307"/>
                <a:gd name="T27" fmla="*/ 455 h 455"/>
                <a:gd name="T28" fmla="*/ 307 w 307"/>
                <a:gd name="T29" fmla="*/ 405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7" h="455">
                  <a:moveTo>
                    <a:pt x="307" y="405"/>
                  </a:moveTo>
                  <a:cubicBezTo>
                    <a:pt x="307" y="244"/>
                    <a:pt x="307" y="244"/>
                    <a:pt x="307" y="244"/>
                  </a:cubicBezTo>
                  <a:cubicBezTo>
                    <a:pt x="307" y="234"/>
                    <a:pt x="298" y="229"/>
                    <a:pt x="279" y="229"/>
                  </a:cubicBezTo>
                  <a:cubicBezTo>
                    <a:pt x="259" y="229"/>
                    <a:pt x="250" y="234"/>
                    <a:pt x="250" y="244"/>
                  </a:cubicBezTo>
                  <a:cubicBezTo>
                    <a:pt x="250" y="378"/>
                    <a:pt x="250" y="378"/>
                    <a:pt x="250" y="378"/>
                  </a:cubicBezTo>
                  <a:cubicBezTo>
                    <a:pt x="250" y="399"/>
                    <a:pt x="241" y="408"/>
                    <a:pt x="199" y="408"/>
                  </a:cubicBezTo>
                  <a:cubicBezTo>
                    <a:pt x="114" y="408"/>
                    <a:pt x="61" y="342"/>
                    <a:pt x="61" y="231"/>
                  </a:cubicBezTo>
                  <a:cubicBezTo>
                    <a:pt x="61" y="115"/>
                    <a:pt x="126" y="49"/>
                    <a:pt x="238" y="49"/>
                  </a:cubicBezTo>
                  <a:cubicBezTo>
                    <a:pt x="270" y="49"/>
                    <a:pt x="270" y="49"/>
                    <a:pt x="270" y="49"/>
                  </a:cubicBezTo>
                  <a:cubicBezTo>
                    <a:pt x="282" y="49"/>
                    <a:pt x="286" y="39"/>
                    <a:pt x="286" y="23"/>
                  </a:cubicBezTo>
                  <a:cubicBezTo>
                    <a:pt x="286" y="4"/>
                    <a:pt x="275" y="0"/>
                    <a:pt x="244" y="0"/>
                  </a:cubicBezTo>
                  <a:cubicBezTo>
                    <a:pt x="231" y="0"/>
                    <a:pt x="231" y="0"/>
                    <a:pt x="231" y="0"/>
                  </a:cubicBezTo>
                  <a:cubicBezTo>
                    <a:pt x="101" y="0"/>
                    <a:pt x="0" y="71"/>
                    <a:pt x="0" y="232"/>
                  </a:cubicBezTo>
                  <a:cubicBezTo>
                    <a:pt x="0" y="386"/>
                    <a:pt x="88" y="455"/>
                    <a:pt x="198" y="455"/>
                  </a:cubicBezTo>
                  <a:cubicBezTo>
                    <a:pt x="286" y="455"/>
                    <a:pt x="307" y="430"/>
                    <a:pt x="307" y="40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de-DE" sz="1351" dirty="0"/>
            </a:p>
          </p:txBody>
        </p:sp>
        <p:sp>
          <p:nvSpPr>
            <p:cNvPr id="25" name="Oval 8">
              <a:extLst>
                <a:ext uri="{FF2B5EF4-FFF2-40B4-BE49-F238E27FC236}">
                  <a16:creationId xmlns:a16="http://schemas.microsoft.com/office/drawing/2014/main" id="{72414A0E-BAAC-2472-1885-CCAA99D39E06}"/>
                </a:ext>
              </a:extLst>
            </p:cNvPr>
            <p:cNvSpPr>
              <a:spLocks noChangeArrowheads="1"/>
            </p:cNvSpPr>
            <p:nvPr/>
          </p:nvSpPr>
          <p:spPr bwMode="gray">
            <a:xfrm>
              <a:off x="3778" y="2099"/>
              <a:ext cx="122" cy="12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de-DE" sz="1351" dirty="0"/>
            </a:p>
          </p:txBody>
        </p:sp>
        <p:sp>
          <p:nvSpPr>
            <p:cNvPr id="26" name="Freeform 9">
              <a:extLst>
                <a:ext uri="{FF2B5EF4-FFF2-40B4-BE49-F238E27FC236}">
                  <a16:creationId xmlns:a16="http://schemas.microsoft.com/office/drawing/2014/main" id="{7D92C918-F55C-A835-3450-838BAEC331A7}"/>
                </a:ext>
              </a:extLst>
            </p:cNvPr>
            <p:cNvSpPr>
              <a:spLocks noEditPoints="1"/>
            </p:cNvSpPr>
            <p:nvPr/>
          </p:nvSpPr>
          <p:spPr bwMode="gray">
            <a:xfrm>
              <a:off x="3623" y="1696"/>
              <a:ext cx="1167" cy="922"/>
            </a:xfrm>
            <a:custGeom>
              <a:avLst/>
              <a:gdLst>
                <a:gd name="T0" fmla="*/ 411 w 580"/>
                <a:gd name="T1" fmla="*/ 213 h 458"/>
                <a:gd name="T2" fmla="*/ 570 w 580"/>
                <a:gd name="T3" fmla="*/ 37 h 458"/>
                <a:gd name="T4" fmla="*/ 580 w 580"/>
                <a:gd name="T5" fmla="*/ 20 h 458"/>
                <a:gd name="T6" fmla="*/ 545 w 580"/>
                <a:gd name="T7" fmla="*/ 0 h 458"/>
                <a:gd name="T8" fmla="*/ 519 w 580"/>
                <a:gd name="T9" fmla="*/ 16 h 458"/>
                <a:gd name="T10" fmla="*/ 344 w 580"/>
                <a:gd name="T11" fmla="*/ 210 h 458"/>
                <a:gd name="T12" fmla="*/ 334 w 580"/>
                <a:gd name="T13" fmla="*/ 229 h 458"/>
                <a:gd name="T14" fmla="*/ 344 w 580"/>
                <a:gd name="T15" fmla="*/ 248 h 458"/>
                <a:gd name="T16" fmla="*/ 519 w 580"/>
                <a:gd name="T17" fmla="*/ 442 h 458"/>
                <a:gd name="T18" fmla="*/ 545 w 580"/>
                <a:gd name="T19" fmla="*/ 458 h 458"/>
                <a:gd name="T20" fmla="*/ 580 w 580"/>
                <a:gd name="T21" fmla="*/ 438 h 458"/>
                <a:gd name="T22" fmla="*/ 570 w 580"/>
                <a:gd name="T23" fmla="*/ 421 h 458"/>
                <a:gd name="T24" fmla="*/ 411 w 580"/>
                <a:gd name="T25" fmla="*/ 245 h 458"/>
                <a:gd name="T26" fmla="*/ 399 w 580"/>
                <a:gd name="T27" fmla="*/ 229 h 458"/>
                <a:gd name="T28" fmla="*/ 411 w 580"/>
                <a:gd name="T29" fmla="*/ 213 h 458"/>
                <a:gd name="T30" fmla="*/ 252 w 580"/>
                <a:gd name="T31" fmla="*/ 439 h 458"/>
                <a:gd name="T32" fmla="*/ 281 w 580"/>
                <a:gd name="T33" fmla="*/ 454 h 458"/>
                <a:gd name="T34" fmla="*/ 309 w 580"/>
                <a:gd name="T35" fmla="*/ 439 h 458"/>
                <a:gd name="T36" fmla="*/ 309 w 580"/>
                <a:gd name="T37" fmla="*/ 19 h 458"/>
                <a:gd name="T38" fmla="*/ 281 w 580"/>
                <a:gd name="T39" fmla="*/ 4 h 458"/>
                <a:gd name="T40" fmla="*/ 252 w 580"/>
                <a:gd name="T41" fmla="*/ 19 h 458"/>
                <a:gd name="T42" fmla="*/ 252 w 580"/>
                <a:gd name="T43" fmla="*/ 439 h 458"/>
                <a:gd name="T44" fmla="*/ 0 w 580"/>
                <a:gd name="T45" fmla="*/ 439 h 458"/>
                <a:gd name="T46" fmla="*/ 28 w 580"/>
                <a:gd name="T47" fmla="*/ 454 h 458"/>
                <a:gd name="T48" fmla="*/ 56 w 580"/>
                <a:gd name="T49" fmla="*/ 439 h 458"/>
                <a:gd name="T50" fmla="*/ 56 w 580"/>
                <a:gd name="T51" fmla="*/ 157 h 458"/>
                <a:gd name="T52" fmla="*/ 165 w 580"/>
                <a:gd name="T53" fmla="*/ 53 h 458"/>
                <a:gd name="T54" fmla="*/ 180 w 580"/>
                <a:gd name="T55" fmla="*/ 53 h 458"/>
                <a:gd name="T56" fmla="*/ 196 w 580"/>
                <a:gd name="T57" fmla="*/ 27 h 458"/>
                <a:gd name="T58" fmla="*/ 154 w 580"/>
                <a:gd name="T59" fmla="*/ 4 h 458"/>
                <a:gd name="T60" fmla="*/ 0 w 580"/>
                <a:gd name="T61" fmla="*/ 152 h 458"/>
                <a:gd name="T62" fmla="*/ 0 w 580"/>
                <a:gd name="T63" fmla="*/ 439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80" h="458">
                  <a:moveTo>
                    <a:pt x="411" y="213"/>
                  </a:moveTo>
                  <a:cubicBezTo>
                    <a:pt x="570" y="37"/>
                    <a:pt x="570" y="37"/>
                    <a:pt x="570" y="37"/>
                  </a:cubicBezTo>
                  <a:cubicBezTo>
                    <a:pt x="576" y="30"/>
                    <a:pt x="580" y="25"/>
                    <a:pt x="580" y="20"/>
                  </a:cubicBezTo>
                  <a:cubicBezTo>
                    <a:pt x="580" y="10"/>
                    <a:pt x="559" y="0"/>
                    <a:pt x="545" y="0"/>
                  </a:cubicBezTo>
                  <a:cubicBezTo>
                    <a:pt x="535" y="0"/>
                    <a:pt x="526" y="8"/>
                    <a:pt x="519" y="16"/>
                  </a:cubicBezTo>
                  <a:cubicBezTo>
                    <a:pt x="344" y="210"/>
                    <a:pt x="344" y="210"/>
                    <a:pt x="344" y="210"/>
                  </a:cubicBezTo>
                  <a:cubicBezTo>
                    <a:pt x="336" y="219"/>
                    <a:pt x="334" y="224"/>
                    <a:pt x="334" y="229"/>
                  </a:cubicBezTo>
                  <a:cubicBezTo>
                    <a:pt x="334" y="234"/>
                    <a:pt x="336" y="239"/>
                    <a:pt x="344" y="248"/>
                  </a:cubicBezTo>
                  <a:cubicBezTo>
                    <a:pt x="519" y="442"/>
                    <a:pt x="519" y="442"/>
                    <a:pt x="519" y="442"/>
                  </a:cubicBezTo>
                  <a:cubicBezTo>
                    <a:pt x="526" y="450"/>
                    <a:pt x="535" y="458"/>
                    <a:pt x="545" y="458"/>
                  </a:cubicBezTo>
                  <a:cubicBezTo>
                    <a:pt x="559" y="458"/>
                    <a:pt x="580" y="448"/>
                    <a:pt x="580" y="438"/>
                  </a:cubicBezTo>
                  <a:cubicBezTo>
                    <a:pt x="580" y="433"/>
                    <a:pt x="576" y="428"/>
                    <a:pt x="570" y="421"/>
                  </a:cubicBezTo>
                  <a:cubicBezTo>
                    <a:pt x="411" y="245"/>
                    <a:pt x="411" y="245"/>
                    <a:pt x="411" y="245"/>
                  </a:cubicBezTo>
                  <a:cubicBezTo>
                    <a:pt x="403" y="236"/>
                    <a:pt x="399" y="232"/>
                    <a:pt x="399" y="229"/>
                  </a:cubicBezTo>
                  <a:cubicBezTo>
                    <a:pt x="399" y="226"/>
                    <a:pt x="403" y="222"/>
                    <a:pt x="411" y="213"/>
                  </a:cubicBezTo>
                  <a:moveTo>
                    <a:pt x="252" y="439"/>
                  </a:moveTo>
                  <a:cubicBezTo>
                    <a:pt x="252" y="449"/>
                    <a:pt x="261" y="454"/>
                    <a:pt x="281" y="454"/>
                  </a:cubicBezTo>
                  <a:cubicBezTo>
                    <a:pt x="300" y="454"/>
                    <a:pt x="309" y="449"/>
                    <a:pt x="309" y="439"/>
                  </a:cubicBezTo>
                  <a:cubicBezTo>
                    <a:pt x="309" y="19"/>
                    <a:pt x="309" y="19"/>
                    <a:pt x="309" y="19"/>
                  </a:cubicBezTo>
                  <a:cubicBezTo>
                    <a:pt x="309" y="9"/>
                    <a:pt x="300" y="4"/>
                    <a:pt x="281" y="4"/>
                  </a:cubicBezTo>
                  <a:cubicBezTo>
                    <a:pt x="261" y="4"/>
                    <a:pt x="252" y="9"/>
                    <a:pt x="252" y="19"/>
                  </a:cubicBezTo>
                  <a:lnTo>
                    <a:pt x="252" y="439"/>
                  </a:lnTo>
                  <a:close/>
                  <a:moveTo>
                    <a:pt x="0" y="439"/>
                  </a:moveTo>
                  <a:cubicBezTo>
                    <a:pt x="0" y="449"/>
                    <a:pt x="8" y="454"/>
                    <a:pt x="28" y="454"/>
                  </a:cubicBezTo>
                  <a:cubicBezTo>
                    <a:pt x="48" y="454"/>
                    <a:pt x="56" y="449"/>
                    <a:pt x="56" y="439"/>
                  </a:cubicBezTo>
                  <a:cubicBezTo>
                    <a:pt x="56" y="157"/>
                    <a:pt x="56" y="157"/>
                    <a:pt x="56" y="157"/>
                  </a:cubicBezTo>
                  <a:cubicBezTo>
                    <a:pt x="56" y="83"/>
                    <a:pt x="85" y="53"/>
                    <a:pt x="165" y="53"/>
                  </a:cubicBezTo>
                  <a:cubicBezTo>
                    <a:pt x="180" y="53"/>
                    <a:pt x="180" y="53"/>
                    <a:pt x="180" y="53"/>
                  </a:cubicBezTo>
                  <a:cubicBezTo>
                    <a:pt x="192" y="53"/>
                    <a:pt x="196" y="43"/>
                    <a:pt x="196" y="27"/>
                  </a:cubicBezTo>
                  <a:cubicBezTo>
                    <a:pt x="196" y="8"/>
                    <a:pt x="185" y="4"/>
                    <a:pt x="154" y="4"/>
                  </a:cubicBezTo>
                  <a:cubicBezTo>
                    <a:pt x="64" y="4"/>
                    <a:pt x="0" y="43"/>
                    <a:pt x="0" y="152"/>
                  </a:cubicBezTo>
                  <a:lnTo>
                    <a:pt x="0" y="4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de-DE" sz="1351" dirty="0"/>
            </a:p>
          </p:txBody>
        </p:sp>
        <p:sp>
          <p:nvSpPr>
            <p:cNvPr id="27" name="Freeform 10">
              <a:extLst>
                <a:ext uri="{FF2B5EF4-FFF2-40B4-BE49-F238E27FC236}">
                  <a16:creationId xmlns:a16="http://schemas.microsoft.com/office/drawing/2014/main" id="{EA7B1B20-FC29-9EE4-4621-D8853BB75FC3}"/>
                </a:ext>
              </a:extLst>
            </p:cNvPr>
            <p:cNvSpPr>
              <a:spLocks/>
            </p:cNvSpPr>
            <p:nvPr/>
          </p:nvSpPr>
          <p:spPr bwMode="gray">
            <a:xfrm>
              <a:off x="2880" y="1704"/>
              <a:ext cx="618" cy="916"/>
            </a:xfrm>
            <a:custGeom>
              <a:avLst/>
              <a:gdLst>
                <a:gd name="T0" fmla="*/ 307 w 307"/>
                <a:gd name="T1" fmla="*/ 405 h 455"/>
                <a:gd name="T2" fmla="*/ 307 w 307"/>
                <a:gd name="T3" fmla="*/ 244 h 455"/>
                <a:gd name="T4" fmla="*/ 279 w 307"/>
                <a:gd name="T5" fmla="*/ 229 h 455"/>
                <a:gd name="T6" fmla="*/ 250 w 307"/>
                <a:gd name="T7" fmla="*/ 244 h 455"/>
                <a:gd name="T8" fmla="*/ 250 w 307"/>
                <a:gd name="T9" fmla="*/ 378 h 455"/>
                <a:gd name="T10" fmla="*/ 199 w 307"/>
                <a:gd name="T11" fmla="*/ 408 h 455"/>
                <a:gd name="T12" fmla="*/ 61 w 307"/>
                <a:gd name="T13" fmla="*/ 231 h 455"/>
                <a:gd name="T14" fmla="*/ 238 w 307"/>
                <a:gd name="T15" fmla="*/ 49 h 455"/>
                <a:gd name="T16" fmla="*/ 270 w 307"/>
                <a:gd name="T17" fmla="*/ 49 h 455"/>
                <a:gd name="T18" fmla="*/ 286 w 307"/>
                <a:gd name="T19" fmla="*/ 23 h 455"/>
                <a:gd name="T20" fmla="*/ 244 w 307"/>
                <a:gd name="T21" fmla="*/ 0 h 455"/>
                <a:gd name="T22" fmla="*/ 231 w 307"/>
                <a:gd name="T23" fmla="*/ 0 h 455"/>
                <a:gd name="T24" fmla="*/ 0 w 307"/>
                <a:gd name="T25" fmla="*/ 232 h 455"/>
                <a:gd name="T26" fmla="*/ 198 w 307"/>
                <a:gd name="T27" fmla="*/ 455 h 455"/>
                <a:gd name="T28" fmla="*/ 307 w 307"/>
                <a:gd name="T29" fmla="*/ 405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7" h="455">
                  <a:moveTo>
                    <a:pt x="307" y="405"/>
                  </a:moveTo>
                  <a:cubicBezTo>
                    <a:pt x="307" y="244"/>
                    <a:pt x="307" y="244"/>
                    <a:pt x="307" y="244"/>
                  </a:cubicBezTo>
                  <a:cubicBezTo>
                    <a:pt x="307" y="234"/>
                    <a:pt x="298" y="229"/>
                    <a:pt x="279" y="229"/>
                  </a:cubicBezTo>
                  <a:cubicBezTo>
                    <a:pt x="259" y="229"/>
                    <a:pt x="250" y="234"/>
                    <a:pt x="250" y="244"/>
                  </a:cubicBezTo>
                  <a:cubicBezTo>
                    <a:pt x="250" y="378"/>
                    <a:pt x="250" y="378"/>
                    <a:pt x="250" y="378"/>
                  </a:cubicBezTo>
                  <a:cubicBezTo>
                    <a:pt x="250" y="399"/>
                    <a:pt x="241" y="408"/>
                    <a:pt x="199" y="408"/>
                  </a:cubicBezTo>
                  <a:cubicBezTo>
                    <a:pt x="114" y="408"/>
                    <a:pt x="61" y="342"/>
                    <a:pt x="61" y="231"/>
                  </a:cubicBezTo>
                  <a:cubicBezTo>
                    <a:pt x="61" y="115"/>
                    <a:pt x="126" y="49"/>
                    <a:pt x="238" y="49"/>
                  </a:cubicBezTo>
                  <a:cubicBezTo>
                    <a:pt x="270" y="49"/>
                    <a:pt x="270" y="49"/>
                    <a:pt x="270" y="49"/>
                  </a:cubicBezTo>
                  <a:cubicBezTo>
                    <a:pt x="282" y="49"/>
                    <a:pt x="286" y="39"/>
                    <a:pt x="286" y="23"/>
                  </a:cubicBezTo>
                  <a:cubicBezTo>
                    <a:pt x="286" y="4"/>
                    <a:pt x="275" y="0"/>
                    <a:pt x="244" y="0"/>
                  </a:cubicBezTo>
                  <a:cubicBezTo>
                    <a:pt x="231" y="0"/>
                    <a:pt x="231" y="0"/>
                    <a:pt x="231" y="0"/>
                  </a:cubicBezTo>
                  <a:cubicBezTo>
                    <a:pt x="101" y="0"/>
                    <a:pt x="0" y="71"/>
                    <a:pt x="0" y="232"/>
                  </a:cubicBezTo>
                  <a:cubicBezTo>
                    <a:pt x="0" y="386"/>
                    <a:pt x="88" y="455"/>
                    <a:pt x="198" y="455"/>
                  </a:cubicBezTo>
                  <a:cubicBezTo>
                    <a:pt x="286" y="455"/>
                    <a:pt x="307" y="430"/>
                    <a:pt x="307" y="40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de-DE" sz="1351" dirty="0"/>
            </a:p>
          </p:txBody>
        </p:sp>
        <p:sp>
          <p:nvSpPr>
            <p:cNvPr id="28" name="Oval 11">
              <a:extLst>
                <a:ext uri="{FF2B5EF4-FFF2-40B4-BE49-F238E27FC236}">
                  <a16:creationId xmlns:a16="http://schemas.microsoft.com/office/drawing/2014/main" id="{7975D244-20C8-F8F1-83F4-E8F3D57A9185}"/>
                </a:ext>
              </a:extLst>
            </p:cNvPr>
            <p:cNvSpPr>
              <a:spLocks noChangeArrowheads="1"/>
            </p:cNvSpPr>
            <p:nvPr/>
          </p:nvSpPr>
          <p:spPr bwMode="gray">
            <a:xfrm>
              <a:off x="3778" y="2099"/>
              <a:ext cx="122" cy="12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de-DE" sz="1351" dirty="0"/>
            </a:p>
          </p:txBody>
        </p:sp>
        <p:sp>
          <p:nvSpPr>
            <p:cNvPr id="29" name="Freeform 12">
              <a:extLst>
                <a:ext uri="{FF2B5EF4-FFF2-40B4-BE49-F238E27FC236}">
                  <a16:creationId xmlns:a16="http://schemas.microsoft.com/office/drawing/2014/main" id="{9E75709D-8775-9BF1-9175-4587F18D759B}"/>
                </a:ext>
              </a:extLst>
            </p:cNvPr>
            <p:cNvSpPr>
              <a:spLocks/>
            </p:cNvSpPr>
            <p:nvPr/>
          </p:nvSpPr>
          <p:spPr bwMode="gray">
            <a:xfrm>
              <a:off x="4321" y="1029"/>
              <a:ext cx="648" cy="649"/>
            </a:xfrm>
            <a:custGeom>
              <a:avLst/>
              <a:gdLst>
                <a:gd name="T0" fmla="*/ 0 w 648"/>
                <a:gd name="T1" fmla="*/ 649 h 649"/>
                <a:gd name="T2" fmla="*/ 2 w 648"/>
                <a:gd name="T3" fmla="*/ 649 h 649"/>
                <a:gd name="T4" fmla="*/ 648 w 648"/>
                <a:gd name="T5" fmla="*/ 0 h 649"/>
                <a:gd name="T6" fmla="*/ 423 w 648"/>
                <a:gd name="T7" fmla="*/ 0 h 649"/>
                <a:gd name="T8" fmla="*/ 0 w 648"/>
                <a:gd name="T9" fmla="*/ 649 h 649"/>
              </a:gdLst>
              <a:ahLst/>
              <a:cxnLst>
                <a:cxn ang="0">
                  <a:pos x="T0" y="T1"/>
                </a:cxn>
                <a:cxn ang="0">
                  <a:pos x="T2" y="T3"/>
                </a:cxn>
                <a:cxn ang="0">
                  <a:pos x="T4" y="T5"/>
                </a:cxn>
                <a:cxn ang="0">
                  <a:pos x="T6" y="T7"/>
                </a:cxn>
                <a:cxn ang="0">
                  <a:pos x="T8" y="T9"/>
                </a:cxn>
              </a:cxnLst>
              <a:rect l="0" t="0" r="r" b="b"/>
              <a:pathLst>
                <a:path w="648" h="649">
                  <a:moveTo>
                    <a:pt x="0" y="649"/>
                  </a:moveTo>
                  <a:lnTo>
                    <a:pt x="2" y="649"/>
                  </a:lnTo>
                  <a:lnTo>
                    <a:pt x="648" y="0"/>
                  </a:lnTo>
                  <a:lnTo>
                    <a:pt x="423" y="0"/>
                  </a:lnTo>
                  <a:lnTo>
                    <a:pt x="0" y="64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de-DE" sz="1351" dirty="0"/>
            </a:p>
          </p:txBody>
        </p:sp>
        <p:sp>
          <p:nvSpPr>
            <p:cNvPr id="30" name="Freeform 13">
              <a:extLst>
                <a:ext uri="{FF2B5EF4-FFF2-40B4-BE49-F238E27FC236}">
                  <a16:creationId xmlns:a16="http://schemas.microsoft.com/office/drawing/2014/main" id="{8603730D-7B71-A269-97D8-90E88392A8AD}"/>
                </a:ext>
              </a:extLst>
            </p:cNvPr>
            <p:cNvSpPr>
              <a:spLocks/>
            </p:cNvSpPr>
            <p:nvPr/>
          </p:nvSpPr>
          <p:spPr bwMode="gray">
            <a:xfrm>
              <a:off x="4321" y="1029"/>
              <a:ext cx="648" cy="649"/>
            </a:xfrm>
            <a:custGeom>
              <a:avLst/>
              <a:gdLst>
                <a:gd name="T0" fmla="*/ 0 w 648"/>
                <a:gd name="T1" fmla="*/ 649 h 649"/>
                <a:gd name="T2" fmla="*/ 2 w 648"/>
                <a:gd name="T3" fmla="*/ 649 h 649"/>
                <a:gd name="T4" fmla="*/ 648 w 648"/>
                <a:gd name="T5" fmla="*/ 0 h 649"/>
                <a:gd name="T6" fmla="*/ 423 w 648"/>
                <a:gd name="T7" fmla="*/ 0 h 649"/>
                <a:gd name="T8" fmla="*/ 0 w 648"/>
                <a:gd name="T9" fmla="*/ 649 h 649"/>
              </a:gdLst>
              <a:ahLst/>
              <a:cxnLst>
                <a:cxn ang="0">
                  <a:pos x="T0" y="T1"/>
                </a:cxn>
                <a:cxn ang="0">
                  <a:pos x="T2" y="T3"/>
                </a:cxn>
                <a:cxn ang="0">
                  <a:pos x="T4" y="T5"/>
                </a:cxn>
                <a:cxn ang="0">
                  <a:pos x="T6" y="T7"/>
                </a:cxn>
                <a:cxn ang="0">
                  <a:pos x="T8" y="T9"/>
                </a:cxn>
              </a:cxnLst>
              <a:rect l="0" t="0" r="r" b="b"/>
              <a:pathLst>
                <a:path w="648" h="649">
                  <a:moveTo>
                    <a:pt x="0" y="649"/>
                  </a:moveTo>
                  <a:lnTo>
                    <a:pt x="2" y="649"/>
                  </a:lnTo>
                  <a:lnTo>
                    <a:pt x="648" y="0"/>
                  </a:lnTo>
                  <a:lnTo>
                    <a:pt x="423" y="0"/>
                  </a:lnTo>
                  <a:lnTo>
                    <a:pt x="0" y="64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de-DE" sz="1351" dirty="0"/>
            </a:p>
          </p:txBody>
        </p:sp>
      </p:grpSp>
      <p:sp>
        <p:nvSpPr>
          <p:cNvPr id="32" name="Rechthoek 31">
            <a:extLst>
              <a:ext uri="{FF2B5EF4-FFF2-40B4-BE49-F238E27FC236}">
                <a16:creationId xmlns:a16="http://schemas.microsoft.com/office/drawing/2014/main" id="{85BB4FFE-47D1-B11B-AD23-D180C3ECBFF9}"/>
              </a:ext>
            </a:extLst>
          </p:cNvPr>
          <p:cNvSpPr/>
          <p:nvPr/>
        </p:nvSpPr>
        <p:spPr>
          <a:xfrm>
            <a:off x="2579825" y="3981832"/>
            <a:ext cx="2862782" cy="1437036"/>
          </a:xfrm>
          <a:prstGeom prst="rect">
            <a:avLst/>
          </a:prstGeom>
          <a:solidFill>
            <a:srgbClr val="BDBD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4000" b="1" dirty="0">
                <a:latin typeface="Open Sans" pitchFamily="2" charset="0"/>
                <a:ea typeface="Open Sans" pitchFamily="2" charset="0"/>
                <a:cs typeface="Open Sans" pitchFamily="2" charset="0"/>
              </a:rPr>
              <a:t>3</a:t>
            </a:r>
          </a:p>
        </p:txBody>
      </p:sp>
      <p:sp>
        <p:nvSpPr>
          <p:cNvPr id="33" name="Rechthoek 32">
            <a:extLst>
              <a:ext uri="{FF2B5EF4-FFF2-40B4-BE49-F238E27FC236}">
                <a16:creationId xmlns:a16="http://schemas.microsoft.com/office/drawing/2014/main" id="{70E9691A-8AE6-7511-66C1-F20B977D644B}"/>
              </a:ext>
            </a:extLst>
          </p:cNvPr>
          <p:cNvSpPr/>
          <p:nvPr/>
        </p:nvSpPr>
        <p:spPr>
          <a:xfrm>
            <a:off x="5373182" y="2457524"/>
            <a:ext cx="2862781" cy="2961344"/>
          </a:xfrm>
          <a:prstGeom prst="rect">
            <a:avLst/>
          </a:prstGeom>
          <a:solidFill>
            <a:srgbClr val="BDBD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4000" b="1" dirty="0">
                <a:latin typeface="Open Sans" pitchFamily="2" charset="0"/>
                <a:ea typeface="Open Sans" pitchFamily="2" charset="0"/>
                <a:cs typeface="Open Sans" pitchFamily="2" charset="0"/>
              </a:rPr>
              <a:t>1</a:t>
            </a:r>
          </a:p>
        </p:txBody>
      </p:sp>
      <p:sp>
        <p:nvSpPr>
          <p:cNvPr id="34" name="Rechthoek 33">
            <a:extLst>
              <a:ext uri="{FF2B5EF4-FFF2-40B4-BE49-F238E27FC236}">
                <a16:creationId xmlns:a16="http://schemas.microsoft.com/office/drawing/2014/main" id="{E05827BB-87F2-ED8E-F175-000B2A9BB65E}"/>
              </a:ext>
            </a:extLst>
          </p:cNvPr>
          <p:cNvSpPr/>
          <p:nvPr/>
        </p:nvSpPr>
        <p:spPr>
          <a:xfrm>
            <a:off x="7908699" y="3467643"/>
            <a:ext cx="2793356" cy="1951681"/>
          </a:xfrm>
          <a:prstGeom prst="rect">
            <a:avLst/>
          </a:prstGeom>
          <a:solidFill>
            <a:srgbClr val="BDBD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4000" b="1" dirty="0">
                <a:latin typeface="Open Sans" pitchFamily="2" charset="0"/>
                <a:ea typeface="Open Sans" pitchFamily="2" charset="0"/>
                <a:cs typeface="Open Sans" pitchFamily="2" charset="0"/>
              </a:rPr>
              <a:t>2</a:t>
            </a:r>
          </a:p>
        </p:txBody>
      </p:sp>
      <p:sp>
        <p:nvSpPr>
          <p:cNvPr id="3" name="Titel 1">
            <a:extLst>
              <a:ext uri="{FF2B5EF4-FFF2-40B4-BE49-F238E27FC236}">
                <a16:creationId xmlns:a16="http://schemas.microsoft.com/office/drawing/2014/main" id="{11E3B52F-58C0-0DC9-C60E-CAB13F3FEEED}"/>
              </a:ext>
            </a:extLst>
          </p:cNvPr>
          <p:cNvSpPr txBox="1">
            <a:spLocks/>
          </p:cNvSpPr>
          <p:nvPr/>
        </p:nvSpPr>
        <p:spPr>
          <a:xfrm>
            <a:off x="971908" y="1375912"/>
            <a:ext cx="8273691" cy="5170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a:solidFill>
                  <a:schemeClr val="tx2"/>
                </a:solidFill>
                <a:latin typeface="Open Sans SemiBold" pitchFamily="2" charset="0"/>
                <a:ea typeface="Open Sans SemiBold" pitchFamily="2" charset="0"/>
                <a:cs typeface="Open Sans SemiBold" pitchFamily="2" charset="0"/>
              </a:defRPr>
            </a:lvl1pPr>
          </a:lstStyle>
          <a:p>
            <a:endParaRPr lang="nl-BE" sz="1800" b="0" dirty="0">
              <a:solidFill>
                <a:schemeClr val="tx1"/>
              </a:solidFill>
              <a:latin typeface="Open Sans" pitchFamily="2" charset="0"/>
              <a:ea typeface="Open Sans" pitchFamily="2" charset="0"/>
              <a:cs typeface="Open Sans" pitchFamily="2" charset="0"/>
            </a:endParaRPr>
          </a:p>
        </p:txBody>
      </p:sp>
      <p:sp>
        <p:nvSpPr>
          <p:cNvPr id="4" name="Titel 1">
            <a:extLst>
              <a:ext uri="{FF2B5EF4-FFF2-40B4-BE49-F238E27FC236}">
                <a16:creationId xmlns:a16="http://schemas.microsoft.com/office/drawing/2014/main" id="{57CA651F-1397-AE6C-CD23-E32A0A0A0E6D}"/>
              </a:ext>
            </a:extLst>
          </p:cNvPr>
          <p:cNvSpPr txBox="1">
            <a:spLocks/>
          </p:cNvSpPr>
          <p:nvPr/>
        </p:nvSpPr>
        <p:spPr>
          <a:xfrm>
            <a:off x="1124308" y="1452909"/>
            <a:ext cx="8273691" cy="517050"/>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000" b="1" i="0" kern="1200">
                <a:solidFill>
                  <a:schemeClr val="tx2"/>
                </a:solidFill>
                <a:latin typeface="Open Sans SemiBold" pitchFamily="2" charset="0"/>
                <a:ea typeface="Open Sans SemiBold" pitchFamily="2" charset="0"/>
                <a:cs typeface="Open Sans SemiBold" pitchFamily="2" charset="0"/>
              </a:defRPr>
            </a:lvl1pPr>
          </a:lstStyle>
          <a:p>
            <a:r>
              <a:rPr lang="nl-BE" sz="1800" b="0">
                <a:solidFill>
                  <a:schemeClr val="tx1"/>
                </a:solidFill>
                <a:latin typeface="Open Sans" pitchFamily="2" charset="0"/>
                <a:ea typeface="Open Sans" pitchFamily="2" charset="0"/>
                <a:cs typeface="Open Sans" pitchFamily="2" charset="0"/>
              </a:rPr>
              <a:t>The Belgian consumer wants to go out more, and thus spends more on national</a:t>
            </a:r>
            <a:endParaRPr lang="nl-BE" sz="1800" b="0" dirty="0">
              <a:solidFill>
                <a:schemeClr val="tx1"/>
              </a:solidFill>
              <a:latin typeface="Open Sans" pitchFamily="2" charset="0"/>
              <a:ea typeface="Open Sans" pitchFamily="2" charset="0"/>
              <a:cs typeface="Open Sans" pitchFamily="2" charset="0"/>
            </a:endParaRPr>
          </a:p>
        </p:txBody>
      </p:sp>
    </p:spTree>
    <p:extLst>
      <p:ext uri="{BB962C8B-B14F-4D97-AF65-F5344CB8AC3E}">
        <p14:creationId xmlns:p14="http://schemas.microsoft.com/office/powerpoint/2010/main" val="16474776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A4CB90-FC20-DC84-F4AC-2BD365B0FF7E}"/>
              </a:ext>
            </a:extLst>
          </p:cNvPr>
          <p:cNvSpPr>
            <a:spLocks noGrp="1"/>
          </p:cNvSpPr>
          <p:nvPr>
            <p:ph type="title"/>
          </p:nvPr>
        </p:nvSpPr>
        <p:spPr>
          <a:xfrm>
            <a:off x="990600" y="412748"/>
            <a:ext cx="9017000" cy="1227138"/>
          </a:xfrm>
        </p:spPr>
        <p:txBody>
          <a:bodyPr/>
          <a:lstStyle/>
          <a:p>
            <a:r>
              <a:rPr lang="nl-BE" dirty="0"/>
              <a:t>Overview of spendings in all sectors</a:t>
            </a:r>
          </a:p>
        </p:txBody>
      </p:sp>
      <p:graphicFrame>
        <p:nvGraphicFramePr>
          <p:cNvPr id="4" name="Tijdelijke aanduiding voor inhoud 3">
            <a:extLst>
              <a:ext uri="{FF2B5EF4-FFF2-40B4-BE49-F238E27FC236}">
                <a16:creationId xmlns:a16="http://schemas.microsoft.com/office/drawing/2014/main" id="{F8AEB8FF-9123-CD7F-8DAA-6799D1A51BC0}"/>
              </a:ext>
            </a:extLst>
          </p:cNvPr>
          <p:cNvGraphicFramePr>
            <a:graphicFrameLocks noGrp="1"/>
          </p:cNvGraphicFramePr>
          <p:nvPr>
            <p:ph idx="1"/>
            <p:extLst>
              <p:ext uri="{D42A27DB-BD31-4B8C-83A1-F6EECF244321}">
                <p14:modId xmlns:p14="http://schemas.microsoft.com/office/powerpoint/2010/main" val="1799028311"/>
              </p:ext>
            </p:extLst>
          </p:nvPr>
        </p:nvGraphicFramePr>
        <p:xfrm>
          <a:off x="838200" y="1825624"/>
          <a:ext cx="10770704" cy="5032375"/>
        </p:xfrm>
        <a:graphic>
          <a:graphicData uri="http://schemas.openxmlformats.org/drawingml/2006/chart">
            <c:chart xmlns:c="http://schemas.openxmlformats.org/drawingml/2006/chart" xmlns:r="http://schemas.openxmlformats.org/officeDocument/2006/relationships" r:id="rId2"/>
          </a:graphicData>
        </a:graphic>
      </p:graphicFrame>
      <p:sp>
        <p:nvSpPr>
          <p:cNvPr id="3" name="Titel 1">
            <a:extLst>
              <a:ext uri="{FF2B5EF4-FFF2-40B4-BE49-F238E27FC236}">
                <a16:creationId xmlns:a16="http://schemas.microsoft.com/office/drawing/2014/main" id="{6DBA121B-60C5-8B04-6F2F-EDB124237653}"/>
              </a:ext>
            </a:extLst>
          </p:cNvPr>
          <p:cNvSpPr txBox="1">
            <a:spLocks/>
          </p:cNvSpPr>
          <p:nvPr/>
        </p:nvSpPr>
        <p:spPr>
          <a:xfrm>
            <a:off x="990600" y="1479549"/>
            <a:ext cx="6692900" cy="320675"/>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000" b="1" i="0" kern="1200">
                <a:solidFill>
                  <a:schemeClr val="tx2"/>
                </a:solidFill>
                <a:latin typeface="Open Sans SemiBold" pitchFamily="2" charset="0"/>
                <a:ea typeface="Open Sans SemiBold" pitchFamily="2" charset="0"/>
                <a:cs typeface="Open Sans SemiBold" pitchFamily="2" charset="0"/>
              </a:defRPr>
            </a:lvl1pPr>
          </a:lstStyle>
          <a:p>
            <a:r>
              <a:rPr lang="nl-BE" sz="1800" b="0" dirty="0">
                <a:solidFill>
                  <a:schemeClr val="tx1"/>
                </a:solidFill>
              </a:rPr>
              <a:t>Package travel is the best performing sector of all sectors</a:t>
            </a:r>
          </a:p>
        </p:txBody>
      </p:sp>
    </p:spTree>
    <p:extLst>
      <p:ext uri="{BB962C8B-B14F-4D97-AF65-F5344CB8AC3E}">
        <p14:creationId xmlns:p14="http://schemas.microsoft.com/office/powerpoint/2010/main" val="17327723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0FD480-849B-2A5B-4B3B-2973ECCF0DEB}"/>
              </a:ext>
            </a:extLst>
          </p:cNvPr>
          <p:cNvSpPr>
            <a:spLocks noGrp="1"/>
          </p:cNvSpPr>
          <p:nvPr>
            <p:ph type="title"/>
          </p:nvPr>
        </p:nvSpPr>
        <p:spPr>
          <a:xfrm>
            <a:off x="1016000" y="365124"/>
            <a:ext cx="11176000" cy="1325563"/>
          </a:xfrm>
        </p:spPr>
        <p:txBody>
          <a:bodyPr/>
          <a:lstStyle/>
          <a:p>
            <a:r>
              <a:rPr lang="nl-BE" dirty="0"/>
              <a:t>Overview of online product spendings 2022 - 2023</a:t>
            </a:r>
          </a:p>
        </p:txBody>
      </p:sp>
      <p:graphicFrame>
        <p:nvGraphicFramePr>
          <p:cNvPr id="13" name="Tijdelijke aanduiding voor inhoud 12">
            <a:extLst>
              <a:ext uri="{FF2B5EF4-FFF2-40B4-BE49-F238E27FC236}">
                <a16:creationId xmlns:a16="http://schemas.microsoft.com/office/drawing/2014/main" id="{D73430ED-8899-B9AC-CA01-3B815DC012FE}"/>
              </a:ext>
            </a:extLst>
          </p:cNvPr>
          <p:cNvGraphicFramePr>
            <a:graphicFrameLocks noGrp="1"/>
          </p:cNvGraphicFramePr>
          <p:nvPr>
            <p:ph idx="1"/>
            <p:extLst>
              <p:ext uri="{D42A27DB-BD31-4B8C-83A1-F6EECF244321}">
                <p14:modId xmlns:p14="http://schemas.microsoft.com/office/powerpoint/2010/main" val="4228128951"/>
              </p:ext>
            </p:extLst>
          </p:nvPr>
        </p:nvGraphicFramePr>
        <p:xfrm>
          <a:off x="838200" y="2257501"/>
          <a:ext cx="10515600" cy="4351338"/>
        </p:xfrm>
        <a:graphic>
          <a:graphicData uri="http://schemas.openxmlformats.org/drawingml/2006/chart">
            <c:chart xmlns:c="http://schemas.openxmlformats.org/drawingml/2006/chart" xmlns:r="http://schemas.openxmlformats.org/officeDocument/2006/relationships" r:id="rId2"/>
          </a:graphicData>
        </a:graphic>
      </p:graphicFrame>
      <p:grpSp>
        <p:nvGrpSpPr>
          <p:cNvPr id="3" name="logo">
            <a:extLst>
              <a:ext uri="{FF2B5EF4-FFF2-40B4-BE49-F238E27FC236}">
                <a16:creationId xmlns:a16="http://schemas.microsoft.com/office/drawing/2014/main" id="{2E4076D4-6AE6-5805-DD59-64923783D80B}"/>
              </a:ext>
            </a:extLst>
          </p:cNvPr>
          <p:cNvGrpSpPr>
            <a:grpSpLocks noChangeAspect="1"/>
          </p:cNvGrpSpPr>
          <p:nvPr/>
        </p:nvGrpSpPr>
        <p:grpSpPr bwMode="gray">
          <a:xfrm>
            <a:off x="9692144" y="6246067"/>
            <a:ext cx="514860" cy="516683"/>
            <a:chOff x="2711" y="1027"/>
            <a:chExt cx="2258" cy="2266"/>
          </a:xfrm>
        </p:grpSpPr>
        <p:sp>
          <p:nvSpPr>
            <p:cNvPr id="4" name="AutoShape 3">
              <a:extLst>
                <a:ext uri="{FF2B5EF4-FFF2-40B4-BE49-F238E27FC236}">
                  <a16:creationId xmlns:a16="http://schemas.microsoft.com/office/drawing/2014/main" id="{3EC9F044-84B7-8FF4-965A-7A06B3157D53}"/>
                </a:ext>
              </a:extLst>
            </p:cNvPr>
            <p:cNvSpPr>
              <a:spLocks noChangeAspect="1" noChangeArrowheads="1" noTextEdit="1"/>
            </p:cNvSpPr>
            <p:nvPr/>
          </p:nvSpPr>
          <p:spPr bwMode="gray">
            <a:xfrm>
              <a:off x="2711" y="1027"/>
              <a:ext cx="2258" cy="2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DE" sz="1351" dirty="0"/>
            </a:p>
          </p:txBody>
        </p:sp>
        <p:sp>
          <p:nvSpPr>
            <p:cNvPr id="5" name="Freeform 5">
              <a:extLst>
                <a:ext uri="{FF2B5EF4-FFF2-40B4-BE49-F238E27FC236}">
                  <a16:creationId xmlns:a16="http://schemas.microsoft.com/office/drawing/2014/main" id="{788E5EFE-6932-5F8D-6C37-9F834A0D6E13}"/>
                </a:ext>
              </a:extLst>
            </p:cNvPr>
            <p:cNvSpPr>
              <a:spLocks/>
            </p:cNvSpPr>
            <p:nvPr/>
          </p:nvSpPr>
          <p:spPr bwMode="gray">
            <a:xfrm>
              <a:off x="2709" y="1029"/>
              <a:ext cx="2260" cy="2262"/>
            </a:xfrm>
            <a:custGeom>
              <a:avLst/>
              <a:gdLst>
                <a:gd name="T0" fmla="*/ 2260 w 2260"/>
                <a:gd name="T1" fmla="*/ 0 h 2262"/>
                <a:gd name="T2" fmla="*/ 1612 w 2260"/>
                <a:gd name="T3" fmla="*/ 649 h 2262"/>
                <a:gd name="T4" fmla="*/ 1612 w 2260"/>
                <a:gd name="T5" fmla="*/ 649 h 2262"/>
                <a:gd name="T6" fmla="*/ 2035 w 2260"/>
                <a:gd name="T7" fmla="*/ 0 h 2262"/>
                <a:gd name="T8" fmla="*/ 0 w 2260"/>
                <a:gd name="T9" fmla="*/ 0 h 2262"/>
                <a:gd name="T10" fmla="*/ 0 w 2260"/>
                <a:gd name="T11" fmla="*/ 2262 h 2262"/>
                <a:gd name="T12" fmla="*/ 2260 w 2260"/>
                <a:gd name="T13" fmla="*/ 2262 h 2262"/>
                <a:gd name="T14" fmla="*/ 2260 w 2260"/>
                <a:gd name="T15" fmla="*/ 0 h 2262"/>
                <a:gd name="T16" fmla="*/ 2260 w 2260"/>
                <a:gd name="T17" fmla="*/ 0 h 2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60" h="2262">
                  <a:moveTo>
                    <a:pt x="2260" y="0"/>
                  </a:moveTo>
                  <a:lnTo>
                    <a:pt x="1612" y="649"/>
                  </a:lnTo>
                  <a:lnTo>
                    <a:pt x="1612" y="649"/>
                  </a:lnTo>
                  <a:lnTo>
                    <a:pt x="2035" y="0"/>
                  </a:lnTo>
                  <a:lnTo>
                    <a:pt x="0" y="0"/>
                  </a:lnTo>
                  <a:lnTo>
                    <a:pt x="0" y="2262"/>
                  </a:lnTo>
                  <a:lnTo>
                    <a:pt x="2260" y="2262"/>
                  </a:lnTo>
                  <a:lnTo>
                    <a:pt x="2260" y="0"/>
                  </a:lnTo>
                  <a:lnTo>
                    <a:pt x="2260" y="0"/>
                  </a:lnTo>
                  <a:close/>
                </a:path>
              </a:pathLst>
            </a:custGeom>
            <a:solidFill>
              <a:srgbClr val="E55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de-DE" sz="1351" dirty="0"/>
            </a:p>
          </p:txBody>
        </p:sp>
        <p:sp>
          <p:nvSpPr>
            <p:cNvPr id="6" name="Freeform 6">
              <a:extLst>
                <a:ext uri="{FF2B5EF4-FFF2-40B4-BE49-F238E27FC236}">
                  <a16:creationId xmlns:a16="http://schemas.microsoft.com/office/drawing/2014/main" id="{7585D1C2-BD45-E09B-E715-3934C9C92AEC}"/>
                </a:ext>
              </a:extLst>
            </p:cNvPr>
            <p:cNvSpPr>
              <a:spLocks noEditPoints="1"/>
            </p:cNvSpPr>
            <p:nvPr/>
          </p:nvSpPr>
          <p:spPr bwMode="gray">
            <a:xfrm>
              <a:off x="3623" y="1696"/>
              <a:ext cx="1167" cy="922"/>
            </a:xfrm>
            <a:custGeom>
              <a:avLst/>
              <a:gdLst>
                <a:gd name="T0" fmla="*/ 411 w 580"/>
                <a:gd name="T1" fmla="*/ 213 h 458"/>
                <a:gd name="T2" fmla="*/ 570 w 580"/>
                <a:gd name="T3" fmla="*/ 37 h 458"/>
                <a:gd name="T4" fmla="*/ 580 w 580"/>
                <a:gd name="T5" fmla="*/ 20 h 458"/>
                <a:gd name="T6" fmla="*/ 545 w 580"/>
                <a:gd name="T7" fmla="*/ 0 h 458"/>
                <a:gd name="T8" fmla="*/ 519 w 580"/>
                <a:gd name="T9" fmla="*/ 16 h 458"/>
                <a:gd name="T10" fmla="*/ 344 w 580"/>
                <a:gd name="T11" fmla="*/ 210 h 458"/>
                <a:gd name="T12" fmla="*/ 334 w 580"/>
                <a:gd name="T13" fmla="*/ 229 h 458"/>
                <a:gd name="T14" fmla="*/ 344 w 580"/>
                <a:gd name="T15" fmla="*/ 248 h 458"/>
                <a:gd name="T16" fmla="*/ 519 w 580"/>
                <a:gd name="T17" fmla="*/ 442 h 458"/>
                <a:gd name="T18" fmla="*/ 545 w 580"/>
                <a:gd name="T19" fmla="*/ 458 h 458"/>
                <a:gd name="T20" fmla="*/ 580 w 580"/>
                <a:gd name="T21" fmla="*/ 438 h 458"/>
                <a:gd name="T22" fmla="*/ 570 w 580"/>
                <a:gd name="T23" fmla="*/ 421 h 458"/>
                <a:gd name="T24" fmla="*/ 411 w 580"/>
                <a:gd name="T25" fmla="*/ 245 h 458"/>
                <a:gd name="T26" fmla="*/ 399 w 580"/>
                <a:gd name="T27" fmla="*/ 229 h 458"/>
                <a:gd name="T28" fmla="*/ 411 w 580"/>
                <a:gd name="T29" fmla="*/ 213 h 458"/>
                <a:gd name="T30" fmla="*/ 252 w 580"/>
                <a:gd name="T31" fmla="*/ 439 h 458"/>
                <a:gd name="T32" fmla="*/ 281 w 580"/>
                <a:gd name="T33" fmla="*/ 454 h 458"/>
                <a:gd name="T34" fmla="*/ 309 w 580"/>
                <a:gd name="T35" fmla="*/ 439 h 458"/>
                <a:gd name="T36" fmla="*/ 309 w 580"/>
                <a:gd name="T37" fmla="*/ 19 h 458"/>
                <a:gd name="T38" fmla="*/ 281 w 580"/>
                <a:gd name="T39" fmla="*/ 4 h 458"/>
                <a:gd name="T40" fmla="*/ 252 w 580"/>
                <a:gd name="T41" fmla="*/ 19 h 458"/>
                <a:gd name="T42" fmla="*/ 252 w 580"/>
                <a:gd name="T43" fmla="*/ 439 h 458"/>
                <a:gd name="T44" fmla="*/ 0 w 580"/>
                <a:gd name="T45" fmla="*/ 439 h 458"/>
                <a:gd name="T46" fmla="*/ 28 w 580"/>
                <a:gd name="T47" fmla="*/ 454 h 458"/>
                <a:gd name="T48" fmla="*/ 56 w 580"/>
                <a:gd name="T49" fmla="*/ 439 h 458"/>
                <a:gd name="T50" fmla="*/ 56 w 580"/>
                <a:gd name="T51" fmla="*/ 157 h 458"/>
                <a:gd name="T52" fmla="*/ 165 w 580"/>
                <a:gd name="T53" fmla="*/ 53 h 458"/>
                <a:gd name="T54" fmla="*/ 180 w 580"/>
                <a:gd name="T55" fmla="*/ 53 h 458"/>
                <a:gd name="T56" fmla="*/ 196 w 580"/>
                <a:gd name="T57" fmla="*/ 27 h 458"/>
                <a:gd name="T58" fmla="*/ 154 w 580"/>
                <a:gd name="T59" fmla="*/ 4 h 458"/>
                <a:gd name="T60" fmla="*/ 0 w 580"/>
                <a:gd name="T61" fmla="*/ 152 h 458"/>
                <a:gd name="T62" fmla="*/ 0 w 580"/>
                <a:gd name="T63" fmla="*/ 439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80" h="458">
                  <a:moveTo>
                    <a:pt x="411" y="213"/>
                  </a:moveTo>
                  <a:cubicBezTo>
                    <a:pt x="570" y="37"/>
                    <a:pt x="570" y="37"/>
                    <a:pt x="570" y="37"/>
                  </a:cubicBezTo>
                  <a:cubicBezTo>
                    <a:pt x="576" y="30"/>
                    <a:pt x="580" y="25"/>
                    <a:pt x="580" y="20"/>
                  </a:cubicBezTo>
                  <a:cubicBezTo>
                    <a:pt x="580" y="10"/>
                    <a:pt x="559" y="0"/>
                    <a:pt x="545" y="0"/>
                  </a:cubicBezTo>
                  <a:cubicBezTo>
                    <a:pt x="535" y="0"/>
                    <a:pt x="526" y="8"/>
                    <a:pt x="519" y="16"/>
                  </a:cubicBezTo>
                  <a:cubicBezTo>
                    <a:pt x="344" y="210"/>
                    <a:pt x="344" y="210"/>
                    <a:pt x="344" y="210"/>
                  </a:cubicBezTo>
                  <a:cubicBezTo>
                    <a:pt x="336" y="219"/>
                    <a:pt x="334" y="224"/>
                    <a:pt x="334" y="229"/>
                  </a:cubicBezTo>
                  <a:cubicBezTo>
                    <a:pt x="334" y="234"/>
                    <a:pt x="336" y="239"/>
                    <a:pt x="344" y="248"/>
                  </a:cubicBezTo>
                  <a:cubicBezTo>
                    <a:pt x="519" y="442"/>
                    <a:pt x="519" y="442"/>
                    <a:pt x="519" y="442"/>
                  </a:cubicBezTo>
                  <a:cubicBezTo>
                    <a:pt x="526" y="450"/>
                    <a:pt x="535" y="458"/>
                    <a:pt x="545" y="458"/>
                  </a:cubicBezTo>
                  <a:cubicBezTo>
                    <a:pt x="559" y="458"/>
                    <a:pt x="580" y="448"/>
                    <a:pt x="580" y="438"/>
                  </a:cubicBezTo>
                  <a:cubicBezTo>
                    <a:pt x="580" y="433"/>
                    <a:pt x="576" y="428"/>
                    <a:pt x="570" y="421"/>
                  </a:cubicBezTo>
                  <a:cubicBezTo>
                    <a:pt x="411" y="245"/>
                    <a:pt x="411" y="245"/>
                    <a:pt x="411" y="245"/>
                  </a:cubicBezTo>
                  <a:cubicBezTo>
                    <a:pt x="403" y="236"/>
                    <a:pt x="399" y="232"/>
                    <a:pt x="399" y="229"/>
                  </a:cubicBezTo>
                  <a:cubicBezTo>
                    <a:pt x="399" y="226"/>
                    <a:pt x="403" y="222"/>
                    <a:pt x="411" y="213"/>
                  </a:cubicBezTo>
                  <a:moveTo>
                    <a:pt x="252" y="439"/>
                  </a:moveTo>
                  <a:cubicBezTo>
                    <a:pt x="252" y="449"/>
                    <a:pt x="261" y="454"/>
                    <a:pt x="281" y="454"/>
                  </a:cubicBezTo>
                  <a:cubicBezTo>
                    <a:pt x="300" y="454"/>
                    <a:pt x="309" y="449"/>
                    <a:pt x="309" y="439"/>
                  </a:cubicBezTo>
                  <a:cubicBezTo>
                    <a:pt x="309" y="19"/>
                    <a:pt x="309" y="19"/>
                    <a:pt x="309" y="19"/>
                  </a:cubicBezTo>
                  <a:cubicBezTo>
                    <a:pt x="309" y="9"/>
                    <a:pt x="300" y="4"/>
                    <a:pt x="281" y="4"/>
                  </a:cubicBezTo>
                  <a:cubicBezTo>
                    <a:pt x="261" y="4"/>
                    <a:pt x="252" y="9"/>
                    <a:pt x="252" y="19"/>
                  </a:cubicBezTo>
                  <a:lnTo>
                    <a:pt x="252" y="439"/>
                  </a:lnTo>
                  <a:close/>
                  <a:moveTo>
                    <a:pt x="0" y="439"/>
                  </a:moveTo>
                  <a:cubicBezTo>
                    <a:pt x="0" y="449"/>
                    <a:pt x="8" y="454"/>
                    <a:pt x="28" y="454"/>
                  </a:cubicBezTo>
                  <a:cubicBezTo>
                    <a:pt x="48" y="454"/>
                    <a:pt x="56" y="449"/>
                    <a:pt x="56" y="439"/>
                  </a:cubicBezTo>
                  <a:cubicBezTo>
                    <a:pt x="56" y="157"/>
                    <a:pt x="56" y="157"/>
                    <a:pt x="56" y="157"/>
                  </a:cubicBezTo>
                  <a:cubicBezTo>
                    <a:pt x="56" y="83"/>
                    <a:pt x="85" y="53"/>
                    <a:pt x="165" y="53"/>
                  </a:cubicBezTo>
                  <a:cubicBezTo>
                    <a:pt x="180" y="53"/>
                    <a:pt x="180" y="53"/>
                    <a:pt x="180" y="53"/>
                  </a:cubicBezTo>
                  <a:cubicBezTo>
                    <a:pt x="192" y="53"/>
                    <a:pt x="196" y="43"/>
                    <a:pt x="196" y="27"/>
                  </a:cubicBezTo>
                  <a:cubicBezTo>
                    <a:pt x="196" y="8"/>
                    <a:pt x="185" y="4"/>
                    <a:pt x="154" y="4"/>
                  </a:cubicBezTo>
                  <a:cubicBezTo>
                    <a:pt x="64" y="4"/>
                    <a:pt x="0" y="43"/>
                    <a:pt x="0" y="152"/>
                  </a:cubicBezTo>
                  <a:lnTo>
                    <a:pt x="0" y="4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de-DE" sz="1351" dirty="0"/>
            </a:p>
          </p:txBody>
        </p:sp>
        <p:sp>
          <p:nvSpPr>
            <p:cNvPr id="7" name="Freeform 7">
              <a:extLst>
                <a:ext uri="{FF2B5EF4-FFF2-40B4-BE49-F238E27FC236}">
                  <a16:creationId xmlns:a16="http://schemas.microsoft.com/office/drawing/2014/main" id="{22F4400B-9B53-4D4C-9135-114276962F24}"/>
                </a:ext>
              </a:extLst>
            </p:cNvPr>
            <p:cNvSpPr>
              <a:spLocks/>
            </p:cNvSpPr>
            <p:nvPr/>
          </p:nvSpPr>
          <p:spPr bwMode="gray">
            <a:xfrm>
              <a:off x="2880" y="1704"/>
              <a:ext cx="618" cy="916"/>
            </a:xfrm>
            <a:custGeom>
              <a:avLst/>
              <a:gdLst>
                <a:gd name="T0" fmla="*/ 307 w 307"/>
                <a:gd name="T1" fmla="*/ 405 h 455"/>
                <a:gd name="T2" fmla="*/ 307 w 307"/>
                <a:gd name="T3" fmla="*/ 244 h 455"/>
                <a:gd name="T4" fmla="*/ 279 w 307"/>
                <a:gd name="T5" fmla="*/ 229 h 455"/>
                <a:gd name="T6" fmla="*/ 250 w 307"/>
                <a:gd name="T7" fmla="*/ 244 h 455"/>
                <a:gd name="T8" fmla="*/ 250 w 307"/>
                <a:gd name="T9" fmla="*/ 378 h 455"/>
                <a:gd name="T10" fmla="*/ 199 w 307"/>
                <a:gd name="T11" fmla="*/ 408 h 455"/>
                <a:gd name="T12" fmla="*/ 61 w 307"/>
                <a:gd name="T13" fmla="*/ 231 h 455"/>
                <a:gd name="T14" fmla="*/ 238 w 307"/>
                <a:gd name="T15" fmla="*/ 49 h 455"/>
                <a:gd name="T16" fmla="*/ 270 w 307"/>
                <a:gd name="T17" fmla="*/ 49 h 455"/>
                <a:gd name="T18" fmla="*/ 286 w 307"/>
                <a:gd name="T19" fmla="*/ 23 h 455"/>
                <a:gd name="T20" fmla="*/ 244 w 307"/>
                <a:gd name="T21" fmla="*/ 0 h 455"/>
                <a:gd name="T22" fmla="*/ 231 w 307"/>
                <a:gd name="T23" fmla="*/ 0 h 455"/>
                <a:gd name="T24" fmla="*/ 0 w 307"/>
                <a:gd name="T25" fmla="*/ 232 h 455"/>
                <a:gd name="T26" fmla="*/ 198 w 307"/>
                <a:gd name="T27" fmla="*/ 455 h 455"/>
                <a:gd name="T28" fmla="*/ 307 w 307"/>
                <a:gd name="T29" fmla="*/ 405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7" h="455">
                  <a:moveTo>
                    <a:pt x="307" y="405"/>
                  </a:moveTo>
                  <a:cubicBezTo>
                    <a:pt x="307" y="244"/>
                    <a:pt x="307" y="244"/>
                    <a:pt x="307" y="244"/>
                  </a:cubicBezTo>
                  <a:cubicBezTo>
                    <a:pt x="307" y="234"/>
                    <a:pt x="298" y="229"/>
                    <a:pt x="279" y="229"/>
                  </a:cubicBezTo>
                  <a:cubicBezTo>
                    <a:pt x="259" y="229"/>
                    <a:pt x="250" y="234"/>
                    <a:pt x="250" y="244"/>
                  </a:cubicBezTo>
                  <a:cubicBezTo>
                    <a:pt x="250" y="378"/>
                    <a:pt x="250" y="378"/>
                    <a:pt x="250" y="378"/>
                  </a:cubicBezTo>
                  <a:cubicBezTo>
                    <a:pt x="250" y="399"/>
                    <a:pt x="241" y="408"/>
                    <a:pt x="199" y="408"/>
                  </a:cubicBezTo>
                  <a:cubicBezTo>
                    <a:pt x="114" y="408"/>
                    <a:pt x="61" y="342"/>
                    <a:pt x="61" y="231"/>
                  </a:cubicBezTo>
                  <a:cubicBezTo>
                    <a:pt x="61" y="115"/>
                    <a:pt x="126" y="49"/>
                    <a:pt x="238" y="49"/>
                  </a:cubicBezTo>
                  <a:cubicBezTo>
                    <a:pt x="270" y="49"/>
                    <a:pt x="270" y="49"/>
                    <a:pt x="270" y="49"/>
                  </a:cubicBezTo>
                  <a:cubicBezTo>
                    <a:pt x="282" y="49"/>
                    <a:pt x="286" y="39"/>
                    <a:pt x="286" y="23"/>
                  </a:cubicBezTo>
                  <a:cubicBezTo>
                    <a:pt x="286" y="4"/>
                    <a:pt x="275" y="0"/>
                    <a:pt x="244" y="0"/>
                  </a:cubicBezTo>
                  <a:cubicBezTo>
                    <a:pt x="231" y="0"/>
                    <a:pt x="231" y="0"/>
                    <a:pt x="231" y="0"/>
                  </a:cubicBezTo>
                  <a:cubicBezTo>
                    <a:pt x="101" y="0"/>
                    <a:pt x="0" y="71"/>
                    <a:pt x="0" y="232"/>
                  </a:cubicBezTo>
                  <a:cubicBezTo>
                    <a:pt x="0" y="386"/>
                    <a:pt x="88" y="455"/>
                    <a:pt x="198" y="455"/>
                  </a:cubicBezTo>
                  <a:cubicBezTo>
                    <a:pt x="286" y="455"/>
                    <a:pt x="307" y="430"/>
                    <a:pt x="307" y="40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de-DE" sz="1351" dirty="0"/>
            </a:p>
          </p:txBody>
        </p:sp>
        <p:sp>
          <p:nvSpPr>
            <p:cNvPr id="8" name="Oval 8">
              <a:extLst>
                <a:ext uri="{FF2B5EF4-FFF2-40B4-BE49-F238E27FC236}">
                  <a16:creationId xmlns:a16="http://schemas.microsoft.com/office/drawing/2014/main" id="{B75CA0AD-C331-02A5-3507-242A60A4184D}"/>
                </a:ext>
              </a:extLst>
            </p:cNvPr>
            <p:cNvSpPr>
              <a:spLocks noChangeArrowheads="1"/>
            </p:cNvSpPr>
            <p:nvPr/>
          </p:nvSpPr>
          <p:spPr bwMode="gray">
            <a:xfrm>
              <a:off x="3778" y="2099"/>
              <a:ext cx="122" cy="12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de-DE" sz="1351" dirty="0"/>
            </a:p>
          </p:txBody>
        </p:sp>
        <p:sp>
          <p:nvSpPr>
            <p:cNvPr id="9" name="Freeform 9">
              <a:extLst>
                <a:ext uri="{FF2B5EF4-FFF2-40B4-BE49-F238E27FC236}">
                  <a16:creationId xmlns:a16="http://schemas.microsoft.com/office/drawing/2014/main" id="{D2918DB7-93DA-EF97-B3F6-6A1BC8C2FDB2}"/>
                </a:ext>
              </a:extLst>
            </p:cNvPr>
            <p:cNvSpPr>
              <a:spLocks noEditPoints="1"/>
            </p:cNvSpPr>
            <p:nvPr/>
          </p:nvSpPr>
          <p:spPr bwMode="gray">
            <a:xfrm>
              <a:off x="3623" y="1696"/>
              <a:ext cx="1167" cy="922"/>
            </a:xfrm>
            <a:custGeom>
              <a:avLst/>
              <a:gdLst>
                <a:gd name="T0" fmla="*/ 411 w 580"/>
                <a:gd name="T1" fmla="*/ 213 h 458"/>
                <a:gd name="T2" fmla="*/ 570 w 580"/>
                <a:gd name="T3" fmla="*/ 37 h 458"/>
                <a:gd name="T4" fmla="*/ 580 w 580"/>
                <a:gd name="T5" fmla="*/ 20 h 458"/>
                <a:gd name="T6" fmla="*/ 545 w 580"/>
                <a:gd name="T7" fmla="*/ 0 h 458"/>
                <a:gd name="T8" fmla="*/ 519 w 580"/>
                <a:gd name="T9" fmla="*/ 16 h 458"/>
                <a:gd name="T10" fmla="*/ 344 w 580"/>
                <a:gd name="T11" fmla="*/ 210 h 458"/>
                <a:gd name="T12" fmla="*/ 334 w 580"/>
                <a:gd name="T13" fmla="*/ 229 h 458"/>
                <a:gd name="T14" fmla="*/ 344 w 580"/>
                <a:gd name="T15" fmla="*/ 248 h 458"/>
                <a:gd name="T16" fmla="*/ 519 w 580"/>
                <a:gd name="T17" fmla="*/ 442 h 458"/>
                <a:gd name="T18" fmla="*/ 545 w 580"/>
                <a:gd name="T19" fmla="*/ 458 h 458"/>
                <a:gd name="T20" fmla="*/ 580 w 580"/>
                <a:gd name="T21" fmla="*/ 438 h 458"/>
                <a:gd name="T22" fmla="*/ 570 w 580"/>
                <a:gd name="T23" fmla="*/ 421 h 458"/>
                <a:gd name="T24" fmla="*/ 411 w 580"/>
                <a:gd name="T25" fmla="*/ 245 h 458"/>
                <a:gd name="T26" fmla="*/ 399 w 580"/>
                <a:gd name="T27" fmla="*/ 229 h 458"/>
                <a:gd name="T28" fmla="*/ 411 w 580"/>
                <a:gd name="T29" fmla="*/ 213 h 458"/>
                <a:gd name="T30" fmla="*/ 252 w 580"/>
                <a:gd name="T31" fmla="*/ 439 h 458"/>
                <a:gd name="T32" fmla="*/ 281 w 580"/>
                <a:gd name="T33" fmla="*/ 454 h 458"/>
                <a:gd name="T34" fmla="*/ 309 w 580"/>
                <a:gd name="T35" fmla="*/ 439 h 458"/>
                <a:gd name="T36" fmla="*/ 309 w 580"/>
                <a:gd name="T37" fmla="*/ 19 h 458"/>
                <a:gd name="T38" fmla="*/ 281 w 580"/>
                <a:gd name="T39" fmla="*/ 4 h 458"/>
                <a:gd name="T40" fmla="*/ 252 w 580"/>
                <a:gd name="T41" fmla="*/ 19 h 458"/>
                <a:gd name="T42" fmla="*/ 252 w 580"/>
                <a:gd name="T43" fmla="*/ 439 h 458"/>
                <a:gd name="T44" fmla="*/ 0 w 580"/>
                <a:gd name="T45" fmla="*/ 439 h 458"/>
                <a:gd name="T46" fmla="*/ 28 w 580"/>
                <a:gd name="T47" fmla="*/ 454 h 458"/>
                <a:gd name="T48" fmla="*/ 56 w 580"/>
                <a:gd name="T49" fmla="*/ 439 h 458"/>
                <a:gd name="T50" fmla="*/ 56 w 580"/>
                <a:gd name="T51" fmla="*/ 157 h 458"/>
                <a:gd name="T52" fmla="*/ 165 w 580"/>
                <a:gd name="T53" fmla="*/ 53 h 458"/>
                <a:gd name="T54" fmla="*/ 180 w 580"/>
                <a:gd name="T55" fmla="*/ 53 h 458"/>
                <a:gd name="T56" fmla="*/ 196 w 580"/>
                <a:gd name="T57" fmla="*/ 27 h 458"/>
                <a:gd name="T58" fmla="*/ 154 w 580"/>
                <a:gd name="T59" fmla="*/ 4 h 458"/>
                <a:gd name="T60" fmla="*/ 0 w 580"/>
                <a:gd name="T61" fmla="*/ 152 h 458"/>
                <a:gd name="T62" fmla="*/ 0 w 580"/>
                <a:gd name="T63" fmla="*/ 439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80" h="458">
                  <a:moveTo>
                    <a:pt x="411" y="213"/>
                  </a:moveTo>
                  <a:cubicBezTo>
                    <a:pt x="570" y="37"/>
                    <a:pt x="570" y="37"/>
                    <a:pt x="570" y="37"/>
                  </a:cubicBezTo>
                  <a:cubicBezTo>
                    <a:pt x="576" y="30"/>
                    <a:pt x="580" y="25"/>
                    <a:pt x="580" y="20"/>
                  </a:cubicBezTo>
                  <a:cubicBezTo>
                    <a:pt x="580" y="10"/>
                    <a:pt x="559" y="0"/>
                    <a:pt x="545" y="0"/>
                  </a:cubicBezTo>
                  <a:cubicBezTo>
                    <a:pt x="535" y="0"/>
                    <a:pt x="526" y="8"/>
                    <a:pt x="519" y="16"/>
                  </a:cubicBezTo>
                  <a:cubicBezTo>
                    <a:pt x="344" y="210"/>
                    <a:pt x="344" y="210"/>
                    <a:pt x="344" y="210"/>
                  </a:cubicBezTo>
                  <a:cubicBezTo>
                    <a:pt x="336" y="219"/>
                    <a:pt x="334" y="224"/>
                    <a:pt x="334" y="229"/>
                  </a:cubicBezTo>
                  <a:cubicBezTo>
                    <a:pt x="334" y="234"/>
                    <a:pt x="336" y="239"/>
                    <a:pt x="344" y="248"/>
                  </a:cubicBezTo>
                  <a:cubicBezTo>
                    <a:pt x="519" y="442"/>
                    <a:pt x="519" y="442"/>
                    <a:pt x="519" y="442"/>
                  </a:cubicBezTo>
                  <a:cubicBezTo>
                    <a:pt x="526" y="450"/>
                    <a:pt x="535" y="458"/>
                    <a:pt x="545" y="458"/>
                  </a:cubicBezTo>
                  <a:cubicBezTo>
                    <a:pt x="559" y="458"/>
                    <a:pt x="580" y="448"/>
                    <a:pt x="580" y="438"/>
                  </a:cubicBezTo>
                  <a:cubicBezTo>
                    <a:pt x="580" y="433"/>
                    <a:pt x="576" y="428"/>
                    <a:pt x="570" y="421"/>
                  </a:cubicBezTo>
                  <a:cubicBezTo>
                    <a:pt x="411" y="245"/>
                    <a:pt x="411" y="245"/>
                    <a:pt x="411" y="245"/>
                  </a:cubicBezTo>
                  <a:cubicBezTo>
                    <a:pt x="403" y="236"/>
                    <a:pt x="399" y="232"/>
                    <a:pt x="399" y="229"/>
                  </a:cubicBezTo>
                  <a:cubicBezTo>
                    <a:pt x="399" y="226"/>
                    <a:pt x="403" y="222"/>
                    <a:pt x="411" y="213"/>
                  </a:cubicBezTo>
                  <a:moveTo>
                    <a:pt x="252" y="439"/>
                  </a:moveTo>
                  <a:cubicBezTo>
                    <a:pt x="252" y="449"/>
                    <a:pt x="261" y="454"/>
                    <a:pt x="281" y="454"/>
                  </a:cubicBezTo>
                  <a:cubicBezTo>
                    <a:pt x="300" y="454"/>
                    <a:pt x="309" y="449"/>
                    <a:pt x="309" y="439"/>
                  </a:cubicBezTo>
                  <a:cubicBezTo>
                    <a:pt x="309" y="19"/>
                    <a:pt x="309" y="19"/>
                    <a:pt x="309" y="19"/>
                  </a:cubicBezTo>
                  <a:cubicBezTo>
                    <a:pt x="309" y="9"/>
                    <a:pt x="300" y="4"/>
                    <a:pt x="281" y="4"/>
                  </a:cubicBezTo>
                  <a:cubicBezTo>
                    <a:pt x="261" y="4"/>
                    <a:pt x="252" y="9"/>
                    <a:pt x="252" y="19"/>
                  </a:cubicBezTo>
                  <a:lnTo>
                    <a:pt x="252" y="439"/>
                  </a:lnTo>
                  <a:close/>
                  <a:moveTo>
                    <a:pt x="0" y="439"/>
                  </a:moveTo>
                  <a:cubicBezTo>
                    <a:pt x="0" y="449"/>
                    <a:pt x="8" y="454"/>
                    <a:pt x="28" y="454"/>
                  </a:cubicBezTo>
                  <a:cubicBezTo>
                    <a:pt x="48" y="454"/>
                    <a:pt x="56" y="449"/>
                    <a:pt x="56" y="439"/>
                  </a:cubicBezTo>
                  <a:cubicBezTo>
                    <a:pt x="56" y="157"/>
                    <a:pt x="56" y="157"/>
                    <a:pt x="56" y="157"/>
                  </a:cubicBezTo>
                  <a:cubicBezTo>
                    <a:pt x="56" y="83"/>
                    <a:pt x="85" y="53"/>
                    <a:pt x="165" y="53"/>
                  </a:cubicBezTo>
                  <a:cubicBezTo>
                    <a:pt x="180" y="53"/>
                    <a:pt x="180" y="53"/>
                    <a:pt x="180" y="53"/>
                  </a:cubicBezTo>
                  <a:cubicBezTo>
                    <a:pt x="192" y="53"/>
                    <a:pt x="196" y="43"/>
                    <a:pt x="196" y="27"/>
                  </a:cubicBezTo>
                  <a:cubicBezTo>
                    <a:pt x="196" y="8"/>
                    <a:pt x="185" y="4"/>
                    <a:pt x="154" y="4"/>
                  </a:cubicBezTo>
                  <a:cubicBezTo>
                    <a:pt x="64" y="4"/>
                    <a:pt x="0" y="43"/>
                    <a:pt x="0" y="152"/>
                  </a:cubicBezTo>
                  <a:lnTo>
                    <a:pt x="0" y="4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de-DE" sz="1351" dirty="0"/>
            </a:p>
          </p:txBody>
        </p:sp>
        <p:sp>
          <p:nvSpPr>
            <p:cNvPr id="10" name="Freeform 10">
              <a:extLst>
                <a:ext uri="{FF2B5EF4-FFF2-40B4-BE49-F238E27FC236}">
                  <a16:creationId xmlns:a16="http://schemas.microsoft.com/office/drawing/2014/main" id="{4E21188D-F367-2C88-BBB1-82E5059255A0}"/>
                </a:ext>
              </a:extLst>
            </p:cNvPr>
            <p:cNvSpPr>
              <a:spLocks/>
            </p:cNvSpPr>
            <p:nvPr/>
          </p:nvSpPr>
          <p:spPr bwMode="gray">
            <a:xfrm>
              <a:off x="2880" y="1704"/>
              <a:ext cx="618" cy="916"/>
            </a:xfrm>
            <a:custGeom>
              <a:avLst/>
              <a:gdLst>
                <a:gd name="T0" fmla="*/ 307 w 307"/>
                <a:gd name="T1" fmla="*/ 405 h 455"/>
                <a:gd name="T2" fmla="*/ 307 w 307"/>
                <a:gd name="T3" fmla="*/ 244 h 455"/>
                <a:gd name="T4" fmla="*/ 279 w 307"/>
                <a:gd name="T5" fmla="*/ 229 h 455"/>
                <a:gd name="T6" fmla="*/ 250 w 307"/>
                <a:gd name="T7" fmla="*/ 244 h 455"/>
                <a:gd name="T8" fmla="*/ 250 w 307"/>
                <a:gd name="T9" fmla="*/ 378 h 455"/>
                <a:gd name="T10" fmla="*/ 199 w 307"/>
                <a:gd name="T11" fmla="*/ 408 h 455"/>
                <a:gd name="T12" fmla="*/ 61 w 307"/>
                <a:gd name="T13" fmla="*/ 231 h 455"/>
                <a:gd name="T14" fmla="*/ 238 w 307"/>
                <a:gd name="T15" fmla="*/ 49 h 455"/>
                <a:gd name="T16" fmla="*/ 270 w 307"/>
                <a:gd name="T17" fmla="*/ 49 h 455"/>
                <a:gd name="T18" fmla="*/ 286 w 307"/>
                <a:gd name="T19" fmla="*/ 23 h 455"/>
                <a:gd name="T20" fmla="*/ 244 w 307"/>
                <a:gd name="T21" fmla="*/ 0 h 455"/>
                <a:gd name="T22" fmla="*/ 231 w 307"/>
                <a:gd name="T23" fmla="*/ 0 h 455"/>
                <a:gd name="T24" fmla="*/ 0 w 307"/>
                <a:gd name="T25" fmla="*/ 232 h 455"/>
                <a:gd name="T26" fmla="*/ 198 w 307"/>
                <a:gd name="T27" fmla="*/ 455 h 455"/>
                <a:gd name="T28" fmla="*/ 307 w 307"/>
                <a:gd name="T29" fmla="*/ 405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7" h="455">
                  <a:moveTo>
                    <a:pt x="307" y="405"/>
                  </a:moveTo>
                  <a:cubicBezTo>
                    <a:pt x="307" y="244"/>
                    <a:pt x="307" y="244"/>
                    <a:pt x="307" y="244"/>
                  </a:cubicBezTo>
                  <a:cubicBezTo>
                    <a:pt x="307" y="234"/>
                    <a:pt x="298" y="229"/>
                    <a:pt x="279" y="229"/>
                  </a:cubicBezTo>
                  <a:cubicBezTo>
                    <a:pt x="259" y="229"/>
                    <a:pt x="250" y="234"/>
                    <a:pt x="250" y="244"/>
                  </a:cubicBezTo>
                  <a:cubicBezTo>
                    <a:pt x="250" y="378"/>
                    <a:pt x="250" y="378"/>
                    <a:pt x="250" y="378"/>
                  </a:cubicBezTo>
                  <a:cubicBezTo>
                    <a:pt x="250" y="399"/>
                    <a:pt x="241" y="408"/>
                    <a:pt x="199" y="408"/>
                  </a:cubicBezTo>
                  <a:cubicBezTo>
                    <a:pt x="114" y="408"/>
                    <a:pt x="61" y="342"/>
                    <a:pt x="61" y="231"/>
                  </a:cubicBezTo>
                  <a:cubicBezTo>
                    <a:pt x="61" y="115"/>
                    <a:pt x="126" y="49"/>
                    <a:pt x="238" y="49"/>
                  </a:cubicBezTo>
                  <a:cubicBezTo>
                    <a:pt x="270" y="49"/>
                    <a:pt x="270" y="49"/>
                    <a:pt x="270" y="49"/>
                  </a:cubicBezTo>
                  <a:cubicBezTo>
                    <a:pt x="282" y="49"/>
                    <a:pt x="286" y="39"/>
                    <a:pt x="286" y="23"/>
                  </a:cubicBezTo>
                  <a:cubicBezTo>
                    <a:pt x="286" y="4"/>
                    <a:pt x="275" y="0"/>
                    <a:pt x="244" y="0"/>
                  </a:cubicBezTo>
                  <a:cubicBezTo>
                    <a:pt x="231" y="0"/>
                    <a:pt x="231" y="0"/>
                    <a:pt x="231" y="0"/>
                  </a:cubicBezTo>
                  <a:cubicBezTo>
                    <a:pt x="101" y="0"/>
                    <a:pt x="0" y="71"/>
                    <a:pt x="0" y="232"/>
                  </a:cubicBezTo>
                  <a:cubicBezTo>
                    <a:pt x="0" y="386"/>
                    <a:pt x="88" y="455"/>
                    <a:pt x="198" y="455"/>
                  </a:cubicBezTo>
                  <a:cubicBezTo>
                    <a:pt x="286" y="455"/>
                    <a:pt x="307" y="430"/>
                    <a:pt x="307" y="40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de-DE" sz="1351" dirty="0"/>
            </a:p>
          </p:txBody>
        </p:sp>
        <p:sp>
          <p:nvSpPr>
            <p:cNvPr id="11" name="Oval 11">
              <a:extLst>
                <a:ext uri="{FF2B5EF4-FFF2-40B4-BE49-F238E27FC236}">
                  <a16:creationId xmlns:a16="http://schemas.microsoft.com/office/drawing/2014/main" id="{A472F026-6FC2-3CC2-1969-B9EAC1461F55}"/>
                </a:ext>
              </a:extLst>
            </p:cNvPr>
            <p:cNvSpPr>
              <a:spLocks noChangeArrowheads="1"/>
            </p:cNvSpPr>
            <p:nvPr/>
          </p:nvSpPr>
          <p:spPr bwMode="gray">
            <a:xfrm>
              <a:off x="3778" y="2099"/>
              <a:ext cx="122" cy="12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de-DE" sz="1351" dirty="0"/>
            </a:p>
          </p:txBody>
        </p:sp>
        <p:sp>
          <p:nvSpPr>
            <p:cNvPr id="12" name="Freeform 12">
              <a:extLst>
                <a:ext uri="{FF2B5EF4-FFF2-40B4-BE49-F238E27FC236}">
                  <a16:creationId xmlns:a16="http://schemas.microsoft.com/office/drawing/2014/main" id="{18E98EF9-A970-872A-5007-F2BEA3D39F01}"/>
                </a:ext>
              </a:extLst>
            </p:cNvPr>
            <p:cNvSpPr>
              <a:spLocks/>
            </p:cNvSpPr>
            <p:nvPr/>
          </p:nvSpPr>
          <p:spPr bwMode="gray">
            <a:xfrm>
              <a:off x="4321" y="1029"/>
              <a:ext cx="648" cy="649"/>
            </a:xfrm>
            <a:custGeom>
              <a:avLst/>
              <a:gdLst>
                <a:gd name="T0" fmla="*/ 0 w 648"/>
                <a:gd name="T1" fmla="*/ 649 h 649"/>
                <a:gd name="T2" fmla="*/ 2 w 648"/>
                <a:gd name="T3" fmla="*/ 649 h 649"/>
                <a:gd name="T4" fmla="*/ 648 w 648"/>
                <a:gd name="T5" fmla="*/ 0 h 649"/>
                <a:gd name="T6" fmla="*/ 423 w 648"/>
                <a:gd name="T7" fmla="*/ 0 h 649"/>
                <a:gd name="T8" fmla="*/ 0 w 648"/>
                <a:gd name="T9" fmla="*/ 649 h 649"/>
              </a:gdLst>
              <a:ahLst/>
              <a:cxnLst>
                <a:cxn ang="0">
                  <a:pos x="T0" y="T1"/>
                </a:cxn>
                <a:cxn ang="0">
                  <a:pos x="T2" y="T3"/>
                </a:cxn>
                <a:cxn ang="0">
                  <a:pos x="T4" y="T5"/>
                </a:cxn>
                <a:cxn ang="0">
                  <a:pos x="T6" y="T7"/>
                </a:cxn>
                <a:cxn ang="0">
                  <a:pos x="T8" y="T9"/>
                </a:cxn>
              </a:cxnLst>
              <a:rect l="0" t="0" r="r" b="b"/>
              <a:pathLst>
                <a:path w="648" h="649">
                  <a:moveTo>
                    <a:pt x="0" y="649"/>
                  </a:moveTo>
                  <a:lnTo>
                    <a:pt x="2" y="649"/>
                  </a:lnTo>
                  <a:lnTo>
                    <a:pt x="648" y="0"/>
                  </a:lnTo>
                  <a:lnTo>
                    <a:pt x="423" y="0"/>
                  </a:lnTo>
                  <a:lnTo>
                    <a:pt x="0" y="64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de-DE" sz="1351" dirty="0"/>
            </a:p>
          </p:txBody>
        </p:sp>
        <p:sp>
          <p:nvSpPr>
            <p:cNvPr id="14" name="Freeform 13">
              <a:extLst>
                <a:ext uri="{FF2B5EF4-FFF2-40B4-BE49-F238E27FC236}">
                  <a16:creationId xmlns:a16="http://schemas.microsoft.com/office/drawing/2014/main" id="{3AA50BFE-21BA-2C83-9313-70EC137B9C92}"/>
                </a:ext>
              </a:extLst>
            </p:cNvPr>
            <p:cNvSpPr>
              <a:spLocks/>
            </p:cNvSpPr>
            <p:nvPr/>
          </p:nvSpPr>
          <p:spPr bwMode="gray">
            <a:xfrm>
              <a:off x="4321" y="1029"/>
              <a:ext cx="648" cy="649"/>
            </a:xfrm>
            <a:custGeom>
              <a:avLst/>
              <a:gdLst>
                <a:gd name="T0" fmla="*/ 0 w 648"/>
                <a:gd name="T1" fmla="*/ 649 h 649"/>
                <a:gd name="T2" fmla="*/ 2 w 648"/>
                <a:gd name="T3" fmla="*/ 649 h 649"/>
                <a:gd name="T4" fmla="*/ 648 w 648"/>
                <a:gd name="T5" fmla="*/ 0 h 649"/>
                <a:gd name="T6" fmla="*/ 423 w 648"/>
                <a:gd name="T7" fmla="*/ 0 h 649"/>
                <a:gd name="T8" fmla="*/ 0 w 648"/>
                <a:gd name="T9" fmla="*/ 649 h 649"/>
              </a:gdLst>
              <a:ahLst/>
              <a:cxnLst>
                <a:cxn ang="0">
                  <a:pos x="T0" y="T1"/>
                </a:cxn>
                <a:cxn ang="0">
                  <a:pos x="T2" y="T3"/>
                </a:cxn>
                <a:cxn ang="0">
                  <a:pos x="T4" y="T5"/>
                </a:cxn>
                <a:cxn ang="0">
                  <a:pos x="T6" y="T7"/>
                </a:cxn>
                <a:cxn ang="0">
                  <a:pos x="T8" y="T9"/>
                </a:cxn>
              </a:cxnLst>
              <a:rect l="0" t="0" r="r" b="b"/>
              <a:pathLst>
                <a:path w="648" h="649">
                  <a:moveTo>
                    <a:pt x="0" y="649"/>
                  </a:moveTo>
                  <a:lnTo>
                    <a:pt x="2" y="649"/>
                  </a:lnTo>
                  <a:lnTo>
                    <a:pt x="648" y="0"/>
                  </a:lnTo>
                  <a:lnTo>
                    <a:pt x="423" y="0"/>
                  </a:lnTo>
                  <a:lnTo>
                    <a:pt x="0" y="64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de-DE" sz="1351" dirty="0"/>
            </a:p>
          </p:txBody>
        </p:sp>
      </p:grpSp>
      <p:sp>
        <p:nvSpPr>
          <p:cNvPr id="15" name="Titel 1">
            <a:extLst>
              <a:ext uri="{FF2B5EF4-FFF2-40B4-BE49-F238E27FC236}">
                <a16:creationId xmlns:a16="http://schemas.microsoft.com/office/drawing/2014/main" id="{51C881D5-57BE-B847-D816-9A14FE331FC4}"/>
              </a:ext>
            </a:extLst>
          </p:cNvPr>
          <p:cNvSpPr txBox="1">
            <a:spLocks/>
          </p:cNvSpPr>
          <p:nvPr/>
        </p:nvSpPr>
        <p:spPr>
          <a:xfrm>
            <a:off x="1016000" y="1530350"/>
            <a:ext cx="7835900" cy="3206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i="0" kern="1200">
                <a:solidFill>
                  <a:schemeClr val="tx2"/>
                </a:solidFill>
                <a:latin typeface="Open Sans SemiBold" pitchFamily="2" charset="0"/>
                <a:ea typeface="Open Sans SemiBold" pitchFamily="2" charset="0"/>
                <a:cs typeface="Open Sans SemiBold" pitchFamily="2" charset="0"/>
              </a:defRPr>
            </a:lvl1pPr>
          </a:lstStyle>
          <a:p>
            <a:r>
              <a:rPr lang="nl-BE" sz="1800" b="0" dirty="0">
                <a:solidFill>
                  <a:schemeClr val="tx1"/>
                </a:solidFill>
              </a:rPr>
              <a:t>Even though most money is spent on Clothes, it has declined in 2023</a:t>
            </a:r>
          </a:p>
        </p:txBody>
      </p:sp>
    </p:spTree>
    <p:extLst>
      <p:ext uri="{BB962C8B-B14F-4D97-AF65-F5344CB8AC3E}">
        <p14:creationId xmlns:p14="http://schemas.microsoft.com/office/powerpoint/2010/main" val="3046044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52FEB5-56A9-5DB8-793A-C081155541EC}"/>
              </a:ext>
            </a:extLst>
          </p:cNvPr>
          <p:cNvSpPr>
            <a:spLocks noGrp="1"/>
          </p:cNvSpPr>
          <p:nvPr>
            <p:ph type="title"/>
          </p:nvPr>
        </p:nvSpPr>
        <p:spPr>
          <a:xfrm>
            <a:off x="1092200" y="132273"/>
            <a:ext cx="10515600" cy="1325563"/>
          </a:xfrm>
        </p:spPr>
        <p:txBody>
          <a:bodyPr/>
          <a:lstStyle/>
          <a:p>
            <a:r>
              <a:rPr lang="nl-BE" dirty="0"/>
              <a:t>Overview of online service spendings 2022 - 2023</a:t>
            </a:r>
          </a:p>
        </p:txBody>
      </p:sp>
      <p:graphicFrame>
        <p:nvGraphicFramePr>
          <p:cNvPr id="6" name="Tijdelijke aanduiding voor inhoud 5">
            <a:extLst>
              <a:ext uri="{FF2B5EF4-FFF2-40B4-BE49-F238E27FC236}">
                <a16:creationId xmlns:a16="http://schemas.microsoft.com/office/drawing/2014/main" id="{505BFAF3-6424-DA16-BE20-10FEDA4422A7}"/>
              </a:ext>
            </a:extLst>
          </p:cNvPr>
          <p:cNvGraphicFramePr>
            <a:graphicFrameLocks noGrp="1"/>
          </p:cNvGraphicFramePr>
          <p:nvPr>
            <p:ph idx="1"/>
            <p:extLst>
              <p:ext uri="{D42A27DB-BD31-4B8C-83A1-F6EECF244321}">
                <p14:modId xmlns:p14="http://schemas.microsoft.com/office/powerpoint/2010/main" val="1249370559"/>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2"/>
          </a:graphicData>
        </a:graphic>
      </p:graphicFrame>
      <p:grpSp>
        <p:nvGrpSpPr>
          <p:cNvPr id="3" name="logo">
            <a:extLst>
              <a:ext uri="{FF2B5EF4-FFF2-40B4-BE49-F238E27FC236}">
                <a16:creationId xmlns:a16="http://schemas.microsoft.com/office/drawing/2014/main" id="{3A9534DE-12B1-A7DA-3CFA-2CEA4D053E1F}"/>
              </a:ext>
            </a:extLst>
          </p:cNvPr>
          <p:cNvGrpSpPr>
            <a:grpSpLocks noChangeAspect="1"/>
          </p:cNvGrpSpPr>
          <p:nvPr/>
        </p:nvGrpSpPr>
        <p:grpSpPr bwMode="gray">
          <a:xfrm>
            <a:off x="9692144" y="6246067"/>
            <a:ext cx="514860" cy="516683"/>
            <a:chOff x="2711" y="1027"/>
            <a:chExt cx="2258" cy="2266"/>
          </a:xfrm>
        </p:grpSpPr>
        <p:sp>
          <p:nvSpPr>
            <p:cNvPr id="4" name="AutoShape 3">
              <a:extLst>
                <a:ext uri="{FF2B5EF4-FFF2-40B4-BE49-F238E27FC236}">
                  <a16:creationId xmlns:a16="http://schemas.microsoft.com/office/drawing/2014/main" id="{6FD14B8D-853F-51EA-DFE8-843700FD5EE0}"/>
                </a:ext>
              </a:extLst>
            </p:cNvPr>
            <p:cNvSpPr>
              <a:spLocks noChangeAspect="1" noChangeArrowheads="1" noTextEdit="1"/>
            </p:cNvSpPr>
            <p:nvPr/>
          </p:nvSpPr>
          <p:spPr bwMode="gray">
            <a:xfrm>
              <a:off x="2711" y="1027"/>
              <a:ext cx="2258" cy="2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DE" sz="1351" dirty="0"/>
            </a:p>
          </p:txBody>
        </p:sp>
        <p:sp>
          <p:nvSpPr>
            <p:cNvPr id="5" name="Freeform 5">
              <a:extLst>
                <a:ext uri="{FF2B5EF4-FFF2-40B4-BE49-F238E27FC236}">
                  <a16:creationId xmlns:a16="http://schemas.microsoft.com/office/drawing/2014/main" id="{758B402A-2C44-FD8E-AD1D-959D62CAA306}"/>
                </a:ext>
              </a:extLst>
            </p:cNvPr>
            <p:cNvSpPr>
              <a:spLocks/>
            </p:cNvSpPr>
            <p:nvPr/>
          </p:nvSpPr>
          <p:spPr bwMode="gray">
            <a:xfrm>
              <a:off x="2709" y="1029"/>
              <a:ext cx="2260" cy="2262"/>
            </a:xfrm>
            <a:custGeom>
              <a:avLst/>
              <a:gdLst>
                <a:gd name="T0" fmla="*/ 2260 w 2260"/>
                <a:gd name="T1" fmla="*/ 0 h 2262"/>
                <a:gd name="T2" fmla="*/ 1612 w 2260"/>
                <a:gd name="T3" fmla="*/ 649 h 2262"/>
                <a:gd name="T4" fmla="*/ 1612 w 2260"/>
                <a:gd name="T5" fmla="*/ 649 h 2262"/>
                <a:gd name="T6" fmla="*/ 2035 w 2260"/>
                <a:gd name="T7" fmla="*/ 0 h 2262"/>
                <a:gd name="T8" fmla="*/ 0 w 2260"/>
                <a:gd name="T9" fmla="*/ 0 h 2262"/>
                <a:gd name="T10" fmla="*/ 0 w 2260"/>
                <a:gd name="T11" fmla="*/ 2262 h 2262"/>
                <a:gd name="T12" fmla="*/ 2260 w 2260"/>
                <a:gd name="T13" fmla="*/ 2262 h 2262"/>
                <a:gd name="T14" fmla="*/ 2260 w 2260"/>
                <a:gd name="T15" fmla="*/ 0 h 2262"/>
                <a:gd name="T16" fmla="*/ 2260 w 2260"/>
                <a:gd name="T17" fmla="*/ 0 h 2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60" h="2262">
                  <a:moveTo>
                    <a:pt x="2260" y="0"/>
                  </a:moveTo>
                  <a:lnTo>
                    <a:pt x="1612" y="649"/>
                  </a:lnTo>
                  <a:lnTo>
                    <a:pt x="1612" y="649"/>
                  </a:lnTo>
                  <a:lnTo>
                    <a:pt x="2035" y="0"/>
                  </a:lnTo>
                  <a:lnTo>
                    <a:pt x="0" y="0"/>
                  </a:lnTo>
                  <a:lnTo>
                    <a:pt x="0" y="2262"/>
                  </a:lnTo>
                  <a:lnTo>
                    <a:pt x="2260" y="2262"/>
                  </a:lnTo>
                  <a:lnTo>
                    <a:pt x="2260" y="0"/>
                  </a:lnTo>
                  <a:lnTo>
                    <a:pt x="2260" y="0"/>
                  </a:lnTo>
                  <a:close/>
                </a:path>
              </a:pathLst>
            </a:custGeom>
            <a:solidFill>
              <a:srgbClr val="E55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de-DE" sz="1351" dirty="0"/>
            </a:p>
          </p:txBody>
        </p:sp>
        <p:sp>
          <p:nvSpPr>
            <p:cNvPr id="7" name="Freeform 6">
              <a:extLst>
                <a:ext uri="{FF2B5EF4-FFF2-40B4-BE49-F238E27FC236}">
                  <a16:creationId xmlns:a16="http://schemas.microsoft.com/office/drawing/2014/main" id="{BFD7D7B6-444B-8062-B0DE-415698F41258}"/>
                </a:ext>
              </a:extLst>
            </p:cNvPr>
            <p:cNvSpPr>
              <a:spLocks noEditPoints="1"/>
            </p:cNvSpPr>
            <p:nvPr/>
          </p:nvSpPr>
          <p:spPr bwMode="gray">
            <a:xfrm>
              <a:off x="3623" y="1696"/>
              <a:ext cx="1167" cy="922"/>
            </a:xfrm>
            <a:custGeom>
              <a:avLst/>
              <a:gdLst>
                <a:gd name="T0" fmla="*/ 411 w 580"/>
                <a:gd name="T1" fmla="*/ 213 h 458"/>
                <a:gd name="T2" fmla="*/ 570 w 580"/>
                <a:gd name="T3" fmla="*/ 37 h 458"/>
                <a:gd name="T4" fmla="*/ 580 w 580"/>
                <a:gd name="T5" fmla="*/ 20 h 458"/>
                <a:gd name="T6" fmla="*/ 545 w 580"/>
                <a:gd name="T7" fmla="*/ 0 h 458"/>
                <a:gd name="T8" fmla="*/ 519 w 580"/>
                <a:gd name="T9" fmla="*/ 16 h 458"/>
                <a:gd name="T10" fmla="*/ 344 w 580"/>
                <a:gd name="T11" fmla="*/ 210 h 458"/>
                <a:gd name="T12" fmla="*/ 334 w 580"/>
                <a:gd name="T13" fmla="*/ 229 h 458"/>
                <a:gd name="T14" fmla="*/ 344 w 580"/>
                <a:gd name="T15" fmla="*/ 248 h 458"/>
                <a:gd name="T16" fmla="*/ 519 w 580"/>
                <a:gd name="T17" fmla="*/ 442 h 458"/>
                <a:gd name="T18" fmla="*/ 545 w 580"/>
                <a:gd name="T19" fmla="*/ 458 h 458"/>
                <a:gd name="T20" fmla="*/ 580 w 580"/>
                <a:gd name="T21" fmla="*/ 438 h 458"/>
                <a:gd name="T22" fmla="*/ 570 w 580"/>
                <a:gd name="T23" fmla="*/ 421 h 458"/>
                <a:gd name="T24" fmla="*/ 411 w 580"/>
                <a:gd name="T25" fmla="*/ 245 h 458"/>
                <a:gd name="T26" fmla="*/ 399 w 580"/>
                <a:gd name="T27" fmla="*/ 229 h 458"/>
                <a:gd name="T28" fmla="*/ 411 w 580"/>
                <a:gd name="T29" fmla="*/ 213 h 458"/>
                <a:gd name="T30" fmla="*/ 252 w 580"/>
                <a:gd name="T31" fmla="*/ 439 h 458"/>
                <a:gd name="T32" fmla="*/ 281 w 580"/>
                <a:gd name="T33" fmla="*/ 454 h 458"/>
                <a:gd name="T34" fmla="*/ 309 w 580"/>
                <a:gd name="T35" fmla="*/ 439 h 458"/>
                <a:gd name="T36" fmla="*/ 309 w 580"/>
                <a:gd name="T37" fmla="*/ 19 h 458"/>
                <a:gd name="T38" fmla="*/ 281 w 580"/>
                <a:gd name="T39" fmla="*/ 4 h 458"/>
                <a:gd name="T40" fmla="*/ 252 w 580"/>
                <a:gd name="T41" fmla="*/ 19 h 458"/>
                <a:gd name="T42" fmla="*/ 252 w 580"/>
                <a:gd name="T43" fmla="*/ 439 h 458"/>
                <a:gd name="T44" fmla="*/ 0 w 580"/>
                <a:gd name="T45" fmla="*/ 439 h 458"/>
                <a:gd name="T46" fmla="*/ 28 w 580"/>
                <a:gd name="T47" fmla="*/ 454 h 458"/>
                <a:gd name="T48" fmla="*/ 56 w 580"/>
                <a:gd name="T49" fmla="*/ 439 h 458"/>
                <a:gd name="T50" fmla="*/ 56 w 580"/>
                <a:gd name="T51" fmla="*/ 157 h 458"/>
                <a:gd name="T52" fmla="*/ 165 w 580"/>
                <a:gd name="T53" fmla="*/ 53 h 458"/>
                <a:gd name="T54" fmla="*/ 180 w 580"/>
                <a:gd name="T55" fmla="*/ 53 h 458"/>
                <a:gd name="T56" fmla="*/ 196 w 580"/>
                <a:gd name="T57" fmla="*/ 27 h 458"/>
                <a:gd name="T58" fmla="*/ 154 w 580"/>
                <a:gd name="T59" fmla="*/ 4 h 458"/>
                <a:gd name="T60" fmla="*/ 0 w 580"/>
                <a:gd name="T61" fmla="*/ 152 h 458"/>
                <a:gd name="T62" fmla="*/ 0 w 580"/>
                <a:gd name="T63" fmla="*/ 439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80" h="458">
                  <a:moveTo>
                    <a:pt x="411" y="213"/>
                  </a:moveTo>
                  <a:cubicBezTo>
                    <a:pt x="570" y="37"/>
                    <a:pt x="570" y="37"/>
                    <a:pt x="570" y="37"/>
                  </a:cubicBezTo>
                  <a:cubicBezTo>
                    <a:pt x="576" y="30"/>
                    <a:pt x="580" y="25"/>
                    <a:pt x="580" y="20"/>
                  </a:cubicBezTo>
                  <a:cubicBezTo>
                    <a:pt x="580" y="10"/>
                    <a:pt x="559" y="0"/>
                    <a:pt x="545" y="0"/>
                  </a:cubicBezTo>
                  <a:cubicBezTo>
                    <a:pt x="535" y="0"/>
                    <a:pt x="526" y="8"/>
                    <a:pt x="519" y="16"/>
                  </a:cubicBezTo>
                  <a:cubicBezTo>
                    <a:pt x="344" y="210"/>
                    <a:pt x="344" y="210"/>
                    <a:pt x="344" y="210"/>
                  </a:cubicBezTo>
                  <a:cubicBezTo>
                    <a:pt x="336" y="219"/>
                    <a:pt x="334" y="224"/>
                    <a:pt x="334" y="229"/>
                  </a:cubicBezTo>
                  <a:cubicBezTo>
                    <a:pt x="334" y="234"/>
                    <a:pt x="336" y="239"/>
                    <a:pt x="344" y="248"/>
                  </a:cubicBezTo>
                  <a:cubicBezTo>
                    <a:pt x="519" y="442"/>
                    <a:pt x="519" y="442"/>
                    <a:pt x="519" y="442"/>
                  </a:cubicBezTo>
                  <a:cubicBezTo>
                    <a:pt x="526" y="450"/>
                    <a:pt x="535" y="458"/>
                    <a:pt x="545" y="458"/>
                  </a:cubicBezTo>
                  <a:cubicBezTo>
                    <a:pt x="559" y="458"/>
                    <a:pt x="580" y="448"/>
                    <a:pt x="580" y="438"/>
                  </a:cubicBezTo>
                  <a:cubicBezTo>
                    <a:pt x="580" y="433"/>
                    <a:pt x="576" y="428"/>
                    <a:pt x="570" y="421"/>
                  </a:cubicBezTo>
                  <a:cubicBezTo>
                    <a:pt x="411" y="245"/>
                    <a:pt x="411" y="245"/>
                    <a:pt x="411" y="245"/>
                  </a:cubicBezTo>
                  <a:cubicBezTo>
                    <a:pt x="403" y="236"/>
                    <a:pt x="399" y="232"/>
                    <a:pt x="399" y="229"/>
                  </a:cubicBezTo>
                  <a:cubicBezTo>
                    <a:pt x="399" y="226"/>
                    <a:pt x="403" y="222"/>
                    <a:pt x="411" y="213"/>
                  </a:cubicBezTo>
                  <a:moveTo>
                    <a:pt x="252" y="439"/>
                  </a:moveTo>
                  <a:cubicBezTo>
                    <a:pt x="252" y="449"/>
                    <a:pt x="261" y="454"/>
                    <a:pt x="281" y="454"/>
                  </a:cubicBezTo>
                  <a:cubicBezTo>
                    <a:pt x="300" y="454"/>
                    <a:pt x="309" y="449"/>
                    <a:pt x="309" y="439"/>
                  </a:cubicBezTo>
                  <a:cubicBezTo>
                    <a:pt x="309" y="19"/>
                    <a:pt x="309" y="19"/>
                    <a:pt x="309" y="19"/>
                  </a:cubicBezTo>
                  <a:cubicBezTo>
                    <a:pt x="309" y="9"/>
                    <a:pt x="300" y="4"/>
                    <a:pt x="281" y="4"/>
                  </a:cubicBezTo>
                  <a:cubicBezTo>
                    <a:pt x="261" y="4"/>
                    <a:pt x="252" y="9"/>
                    <a:pt x="252" y="19"/>
                  </a:cubicBezTo>
                  <a:lnTo>
                    <a:pt x="252" y="439"/>
                  </a:lnTo>
                  <a:close/>
                  <a:moveTo>
                    <a:pt x="0" y="439"/>
                  </a:moveTo>
                  <a:cubicBezTo>
                    <a:pt x="0" y="449"/>
                    <a:pt x="8" y="454"/>
                    <a:pt x="28" y="454"/>
                  </a:cubicBezTo>
                  <a:cubicBezTo>
                    <a:pt x="48" y="454"/>
                    <a:pt x="56" y="449"/>
                    <a:pt x="56" y="439"/>
                  </a:cubicBezTo>
                  <a:cubicBezTo>
                    <a:pt x="56" y="157"/>
                    <a:pt x="56" y="157"/>
                    <a:pt x="56" y="157"/>
                  </a:cubicBezTo>
                  <a:cubicBezTo>
                    <a:pt x="56" y="83"/>
                    <a:pt x="85" y="53"/>
                    <a:pt x="165" y="53"/>
                  </a:cubicBezTo>
                  <a:cubicBezTo>
                    <a:pt x="180" y="53"/>
                    <a:pt x="180" y="53"/>
                    <a:pt x="180" y="53"/>
                  </a:cubicBezTo>
                  <a:cubicBezTo>
                    <a:pt x="192" y="53"/>
                    <a:pt x="196" y="43"/>
                    <a:pt x="196" y="27"/>
                  </a:cubicBezTo>
                  <a:cubicBezTo>
                    <a:pt x="196" y="8"/>
                    <a:pt x="185" y="4"/>
                    <a:pt x="154" y="4"/>
                  </a:cubicBezTo>
                  <a:cubicBezTo>
                    <a:pt x="64" y="4"/>
                    <a:pt x="0" y="43"/>
                    <a:pt x="0" y="152"/>
                  </a:cubicBezTo>
                  <a:lnTo>
                    <a:pt x="0" y="4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de-DE" sz="1351" dirty="0"/>
            </a:p>
          </p:txBody>
        </p:sp>
        <p:sp>
          <p:nvSpPr>
            <p:cNvPr id="8" name="Freeform 7">
              <a:extLst>
                <a:ext uri="{FF2B5EF4-FFF2-40B4-BE49-F238E27FC236}">
                  <a16:creationId xmlns:a16="http://schemas.microsoft.com/office/drawing/2014/main" id="{07564E77-84CB-D33E-F2CE-B4645BDA9109}"/>
                </a:ext>
              </a:extLst>
            </p:cNvPr>
            <p:cNvSpPr>
              <a:spLocks/>
            </p:cNvSpPr>
            <p:nvPr/>
          </p:nvSpPr>
          <p:spPr bwMode="gray">
            <a:xfrm>
              <a:off x="2880" y="1704"/>
              <a:ext cx="618" cy="916"/>
            </a:xfrm>
            <a:custGeom>
              <a:avLst/>
              <a:gdLst>
                <a:gd name="T0" fmla="*/ 307 w 307"/>
                <a:gd name="T1" fmla="*/ 405 h 455"/>
                <a:gd name="T2" fmla="*/ 307 w 307"/>
                <a:gd name="T3" fmla="*/ 244 h 455"/>
                <a:gd name="T4" fmla="*/ 279 w 307"/>
                <a:gd name="T5" fmla="*/ 229 h 455"/>
                <a:gd name="T6" fmla="*/ 250 w 307"/>
                <a:gd name="T7" fmla="*/ 244 h 455"/>
                <a:gd name="T8" fmla="*/ 250 w 307"/>
                <a:gd name="T9" fmla="*/ 378 h 455"/>
                <a:gd name="T10" fmla="*/ 199 w 307"/>
                <a:gd name="T11" fmla="*/ 408 h 455"/>
                <a:gd name="T12" fmla="*/ 61 w 307"/>
                <a:gd name="T13" fmla="*/ 231 h 455"/>
                <a:gd name="T14" fmla="*/ 238 w 307"/>
                <a:gd name="T15" fmla="*/ 49 h 455"/>
                <a:gd name="T16" fmla="*/ 270 w 307"/>
                <a:gd name="T17" fmla="*/ 49 h 455"/>
                <a:gd name="T18" fmla="*/ 286 w 307"/>
                <a:gd name="T19" fmla="*/ 23 h 455"/>
                <a:gd name="T20" fmla="*/ 244 w 307"/>
                <a:gd name="T21" fmla="*/ 0 h 455"/>
                <a:gd name="T22" fmla="*/ 231 w 307"/>
                <a:gd name="T23" fmla="*/ 0 h 455"/>
                <a:gd name="T24" fmla="*/ 0 w 307"/>
                <a:gd name="T25" fmla="*/ 232 h 455"/>
                <a:gd name="T26" fmla="*/ 198 w 307"/>
                <a:gd name="T27" fmla="*/ 455 h 455"/>
                <a:gd name="T28" fmla="*/ 307 w 307"/>
                <a:gd name="T29" fmla="*/ 405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7" h="455">
                  <a:moveTo>
                    <a:pt x="307" y="405"/>
                  </a:moveTo>
                  <a:cubicBezTo>
                    <a:pt x="307" y="244"/>
                    <a:pt x="307" y="244"/>
                    <a:pt x="307" y="244"/>
                  </a:cubicBezTo>
                  <a:cubicBezTo>
                    <a:pt x="307" y="234"/>
                    <a:pt x="298" y="229"/>
                    <a:pt x="279" y="229"/>
                  </a:cubicBezTo>
                  <a:cubicBezTo>
                    <a:pt x="259" y="229"/>
                    <a:pt x="250" y="234"/>
                    <a:pt x="250" y="244"/>
                  </a:cubicBezTo>
                  <a:cubicBezTo>
                    <a:pt x="250" y="378"/>
                    <a:pt x="250" y="378"/>
                    <a:pt x="250" y="378"/>
                  </a:cubicBezTo>
                  <a:cubicBezTo>
                    <a:pt x="250" y="399"/>
                    <a:pt x="241" y="408"/>
                    <a:pt x="199" y="408"/>
                  </a:cubicBezTo>
                  <a:cubicBezTo>
                    <a:pt x="114" y="408"/>
                    <a:pt x="61" y="342"/>
                    <a:pt x="61" y="231"/>
                  </a:cubicBezTo>
                  <a:cubicBezTo>
                    <a:pt x="61" y="115"/>
                    <a:pt x="126" y="49"/>
                    <a:pt x="238" y="49"/>
                  </a:cubicBezTo>
                  <a:cubicBezTo>
                    <a:pt x="270" y="49"/>
                    <a:pt x="270" y="49"/>
                    <a:pt x="270" y="49"/>
                  </a:cubicBezTo>
                  <a:cubicBezTo>
                    <a:pt x="282" y="49"/>
                    <a:pt x="286" y="39"/>
                    <a:pt x="286" y="23"/>
                  </a:cubicBezTo>
                  <a:cubicBezTo>
                    <a:pt x="286" y="4"/>
                    <a:pt x="275" y="0"/>
                    <a:pt x="244" y="0"/>
                  </a:cubicBezTo>
                  <a:cubicBezTo>
                    <a:pt x="231" y="0"/>
                    <a:pt x="231" y="0"/>
                    <a:pt x="231" y="0"/>
                  </a:cubicBezTo>
                  <a:cubicBezTo>
                    <a:pt x="101" y="0"/>
                    <a:pt x="0" y="71"/>
                    <a:pt x="0" y="232"/>
                  </a:cubicBezTo>
                  <a:cubicBezTo>
                    <a:pt x="0" y="386"/>
                    <a:pt x="88" y="455"/>
                    <a:pt x="198" y="455"/>
                  </a:cubicBezTo>
                  <a:cubicBezTo>
                    <a:pt x="286" y="455"/>
                    <a:pt x="307" y="430"/>
                    <a:pt x="307" y="40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de-DE" sz="1351" dirty="0"/>
            </a:p>
          </p:txBody>
        </p:sp>
        <p:sp>
          <p:nvSpPr>
            <p:cNvPr id="9" name="Oval 8">
              <a:extLst>
                <a:ext uri="{FF2B5EF4-FFF2-40B4-BE49-F238E27FC236}">
                  <a16:creationId xmlns:a16="http://schemas.microsoft.com/office/drawing/2014/main" id="{3295E2F7-9FE9-98A4-9107-AF73F24E715E}"/>
                </a:ext>
              </a:extLst>
            </p:cNvPr>
            <p:cNvSpPr>
              <a:spLocks noChangeArrowheads="1"/>
            </p:cNvSpPr>
            <p:nvPr/>
          </p:nvSpPr>
          <p:spPr bwMode="gray">
            <a:xfrm>
              <a:off x="3778" y="2099"/>
              <a:ext cx="122" cy="12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de-DE" sz="1351" dirty="0"/>
            </a:p>
          </p:txBody>
        </p:sp>
        <p:sp>
          <p:nvSpPr>
            <p:cNvPr id="10" name="Freeform 9">
              <a:extLst>
                <a:ext uri="{FF2B5EF4-FFF2-40B4-BE49-F238E27FC236}">
                  <a16:creationId xmlns:a16="http://schemas.microsoft.com/office/drawing/2014/main" id="{69BFFF26-3342-C9AC-9D68-6B63F1943135}"/>
                </a:ext>
              </a:extLst>
            </p:cNvPr>
            <p:cNvSpPr>
              <a:spLocks noEditPoints="1"/>
            </p:cNvSpPr>
            <p:nvPr/>
          </p:nvSpPr>
          <p:spPr bwMode="gray">
            <a:xfrm>
              <a:off x="3623" y="1696"/>
              <a:ext cx="1167" cy="922"/>
            </a:xfrm>
            <a:custGeom>
              <a:avLst/>
              <a:gdLst>
                <a:gd name="T0" fmla="*/ 411 w 580"/>
                <a:gd name="T1" fmla="*/ 213 h 458"/>
                <a:gd name="T2" fmla="*/ 570 w 580"/>
                <a:gd name="T3" fmla="*/ 37 h 458"/>
                <a:gd name="T4" fmla="*/ 580 w 580"/>
                <a:gd name="T5" fmla="*/ 20 h 458"/>
                <a:gd name="T6" fmla="*/ 545 w 580"/>
                <a:gd name="T7" fmla="*/ 0 h 458"/>
                <a:gd name="T8" fmla="*/ 519 w 580"/>
                <a:gd name="T9" fmla="*/ 16 h 458"/>
                <a:gd name="T10" fmla="*/ 344 w 580"/>
                <a:gd name="T11" fmla="*/ 210 h 458"/>
                <a:gd name="T12" fmla="*/ 334 w 580"/>
                <a:gd name="T13" fmla="*/ 229 h 458"/>
                <a:gd name="T14" fmla="*/ 344 w 580"/>
                <a:gd name="T15" fmla="*/ 248 h 458"/>
                <a:gd name="T16" fmla="*/ 519 w 580"/>
                <a:gd name="T17" fmla="*/ 442 h 458"/>
                <a:gd name="T18" fmla="*/ 545 w 580"/>
                <a:gd name="T19" fmla="*/ 458 h 458"/>
                <a:gd name="T20" fmla="*/ 580 w 580"/>
                <a:gd name="T21" fmla="*/ 438 h 458"/>
                <a:gd name="T22" fmla="*/ 570 w 580"/>
                <a:gd name="T23" fmla="*/ 421 h 458"/>
                <a:gd name="T24" fmla="*/ 411 w 580"/>
                <a:gd name="T25" fmla="*/ 245 h 458"/>
                <a:gd name="T26" fmla="*/ 399 w 580"/>
                <a:gd name="T27" fmla="*/ 229 h 458"/>
                <a:gd name="T28" fmla="*/ 411 w 580"/>
                <a:gd name="T29" fmla="*/ 213 h 458"/>
                <a:gd name="T30" fmla="*/ 252 w 580"/>
                <a:gd name="T31" fmla="*/ 439 h 458"/>
                <a:gd name="T32" fmla="*/ 281 w 580"/>
                <a:gd name="T33" fmla="*/ 454 h 458"/>
                <a:gd name="T34" fmla="*/ 309 w 580"/>
                <a:gd name="T35" fmla="*/ 439 h 458"/>
                <a:gd name="T36" fmla="*/ 309 w 580"/>
                <a:gd name="T37" fmla="*/ 19 h 458"/>
                <a:gd name="T38" fmla="*/ 281 w 580"/>
                <a:gd name="T39" fmla="*/ 4 h 458"/>
                <a:gd name="T40" fmla="*/ 252 w 580"/>
                <a:gd name="T41" fmla="*/ 19 h 458"/>
                <a:gd name="T42" fmla="*/ 252 w 580"/>
                <a:gd name="T43" fmla="*/ 439 h 458"/>
                <a:gd name="T44" fmla="*/ 0 w 580"/>
                <a:gd name="T45" fmla="*/ 439 h 458"/>
                <a:gd name="T46" fmla="*/ 28 w 580"/>
                <a:gd name="T47" fmla="*/ 454 h 458"/>
                <a:gd name="T48" fmla="*/ 56 w 580"/>
                <a:gd name="T49" fmla="*/ 439 h 458"/>
                <a:gd name="T50" fmla="*/ 56 w 580"/>
                <a:gd name="T51" fmla="*/ 157 h 458"/>
                <a:gd name="T52" fmla="*/ 165 w 580"/>
                <a:gd name="T53" fmla="*/ 53 h 458"/>
                <a:gd name="T54" fmla="*/ 180 w 580"/>
                <a:gd name="T55" fmla="*/ 53 h 458"/>
                <a:gd name="T56" fmla="*/ 196 w 580"/>
                <a:gd name="T57" fmla="*/ 27 h 458"/>
                <a:gd name="T58" fmla="*/ 154 w 580"/>
                <a:gd name="T59" fmla="*/ 4 h 458"/>
                <a:gd name="T60" fmla="*/ 0 w 580"/>
                <a:gd name="T61" fmla="*/ 152 h 458"/>
                <a:gd name="T62" fmla="*/ 0 w 580"/>
                <a:gd name="T63" fmla="*/ 439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80" h="458">
                  <a:moveTo>
                    <a:pt x="411" y="213"/>
                  </a:moveTo>
                  <a:cubicBezTo>
                    <a:pt x="570" y="37"/>
                    <a:pt x="570" y="37"/>
                    <a:pt x="570" y="37"/>
                  </a:cubicBezTo>
                  <a:cubicBezTo>
                    <a:pt x="576" y="30"/>
                    <a:pt x="580" y="25"/>
                    <a:pt x="580" y="20"/>
                  </a:cubicBezTo>
                  <a:cubicBezTo>
                    <a:pt x="580" y="10"/>
                    <a:pt x="559" y="0"/>
                    <a:pt x="545" y="0"/>
                  </a:cubicBezTo>
                  <a:cubicBezTo>
                    <a:pt x="535" y="0"/>
                    <a:pt x="526" y="8"/>
                    <a:pt x="519" y="16"/>
                  </a:cubicBezTo>
                  <a:cubicBezTo>
                    <a:pt x="344" y="210"/>
                    <a:pt x="344" y="210"/>
                    <a:pt x="344" y="210"/>
                  </a:cubicBezTo>
                  <a:cubicBezTo>
                    <a:pt x="336" y="219"/>
                    <a:pt x="334" y="224"/>
                    <a:pt x="334" y="229"/>
                  </a:cubicBezTo>
                  <a:cubicBezTo>
                    <a:pt x="334" y="234"/>
                    <a:pt x="336" y="239"/>
                    <a:pt x="344" y="248"/>
                  </a:cubicBezTo>
                  <a:cubicBezTo>
                    <a:pt x="519" y="442"/>
                    <a:pt x="519" y="442"/>
                    <a:pt x="519" y="442"/>
                  </a:cubicBezTo>
                  <a:cubicBezTo>
                    <a:pt x="526" y="450"/>
                    <a:pt x="535" y="458"/>
                    <a:pt x="545" y="458"/>
                  </a:cubicBezTo>
                  <a:cubicBezTo>
                    <a:pt x="559" y="458"/>
                    <a:pt x="580" y="448"/>
                    <a:pt x="580" y="438"/>
                  </a:cubicBezTo>
                  <a:cubicBezTo>
                    <a:pt x="580" y="433"/>
                    <a:pt x="576" y="428"/>
                    <a:pt x="570" y="421"/>
                  </a:cubicBezTo>
                  <a:cubicBezTo>
                    <a:pt x="411" y="245"/>
                    <a:pt x="411" y="245"/>
                    <a:pt x="411" y="245"/>
                  </a:cubicBezTo>
                  <a:cubicBezTo>
                    <a:pt x="403" y="236"/>
                    <a:pt x="399" y="232"/>
                    <a:pt x="399" y="229"/>
                  </a:cubicBezTo>
                  <a:cubicBezTo>
                    <a:pt x="399" y="226"/>
                    <a:pt x="403" y="222"/>
                    <a:pt x="411" y="213"/>
                  </a:cubicBezTo>
                  <a:moveTo>
                    <a:pt x="252" y="439"/>
                  </a:moveTo>
                  <a:cubicBezTo>
                    <a:pt x="252" y="449"/>
                    <a:pt x="261" y="454"/>
                    <a:pt x="281" y="454"/>
                  </a:cubicBezTo>
                  <a:cubicBezTo>
                    <a:pt x="300" y="454"/>
                    <a:pt x="309" y="449"/>
                    <a:pt x="309" y="439"/>
                  </a:cubicBezTo>
                  <a:cubicBezTo>
                    <a:pt x="309" y="19"/>
                    <a:pt x="309" y="19"/>
                    <a:pt x="309" y="19"/>
                  </a:cubicBezTo>
                  <a:cubicBezTo>
                    <a:pt x="309" y="9"/>
                    <a:pt x="300" y="4"/>
                    <a:pt x="281" y="4"/>
                  </a:cubicBezTo>
                  <a:cubicBezTo>
                    <a:pt x="261" y="4"/>
                    <a:pt x="252" y="9"/>
                    <a:pt x="252" y="19"/>
                  </a:cubicBezTo>
                  <a:lnTo>
                    <a:pt x="252" y="439"/>
                  </a:lnTo>
                  <a:close/>
                  <a:moveTo>
                    <a:pt x="0" y="439"/>
                  </a:moveTo>
                  <a:cubicBezTo>
                    <a:pt x="0" y="449"/>
                    <a:pt x="8" y="454"/>
                    <a:pt x="28" y="454"/>
                  </a:cubicBezTo>
                  <a:cubicBezTo>
                    <a:pt x="48" y="454"/>
                    <a:pt x="56" y="449"/>
                    <a:pt x="56" y="439"/>
                  </a:cubicBezTo>
                  <a:cubicBezTo>
                    <a:pt x="56" y="157"/>
                    <a:pt x="56" y="157"/>
                    <a:pt x="56" y="157"/>
                  </a:cubicBezTo>
                  <a:cubicBezTo>
                    <a:pt x="56" y="83"/>
                    <a:pt x="85" y="53"/>
                    <a:pt x="165" y="53"/>
                  </a:cubicBezTo>
                  <a:cubicBezTo>
                    <a:pt x="180" y="53"/>
                    <a:pt x="180" y="53"/>
                    <a:pt x="180" y="53"/>
                  </a:cubicBezTo>
                  <a:cubicBezTo>
                    <a:pt x="192" y="53"/>
                    <a:pt x="196" y="43"/>
                    <a:pt x="196" y="27"/>
                  </a:cubicBezTo>
                  <a:cubicBezTo>
                    <a:pt x="196" y="8"/>
                    <a:pt x="185" y="4"/>
                    <a:pt x="154" y="4"/>
                  </a:cubicBezTo>
                  <a:cubicBezTo>
                    <a:pt x="64" y="4"/>
                    <a:pt x="0" y="43"/>
                    <a:pt x="0" y="152"/>
                  </a:cubicBezTo>
                  <a:lnTo>
                    <a:pt x="0" y="4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de-DE" sz="1351" dirty="0"/>
            </a:p>
          </p:txBody>
        </p:sp>
        <p:sp>
          <p:nvSpPr>
            <p:cNvPr id="11" name="Freeform 10">
              <a:extLst>
                <a:ext uri="{FF2B5EF4-FFF2-40B4-BE49-F238E27FC236}">
                  <a16:creationId xmlns:a16="http://schemas.microsoft.com/office/drawing/2014/main" id="{2EE9301D-8CA5-DB7E-E6EF-4BF97A75B720}"/>
                </a:ext>
              </a:extLst>
            </p:cNvPr>
            <p:cNvSpPr>
              <a:spLocks/>
            </p:cNvSpPr>
            <p:nvPr/>
          </p:nvSpPr>
          <p:spPr bwMode="gray">
            <a:xfrm>
              <a:off x="2880" y="1704"/>
              <a:ext cx="618" cy="916"/>
            </a:xfrm>
            <a:custGeom>
              <a:avLst/>
              <a:gdLst>
                <a:gd name="T0" fmla="*/ 307 w 307"/>
                <a:gd name="T1" fmla="*/ 405 h 455"/>
                <a:gd name="T2" fmla="*/ 307 w 307"/>
                <a:gd name="T3" fmla="*/ 244 h 455"/>
                <a:gd name="T4" fmla="*/ 279 w 307"/>
                <a:gd name="T5" fmla="*/ 229 h 455"/>
                <a:gd name="T6" fmla="*/ 250 w 307"/>
                <a:gd name="T7" fmla="*/ 244 h 455"/>
                <a:gd name="T8" fmla="*/ 250 w 307"/>
                <a:gd name="T9" fmla="*/ 378 h 455"/>
                <a:gd name="T10" fmla="*/ 199 w 307"/>
                <a:gd name="T11" fmla="*/ 408 h 455"/>
                <a:gd name="T12" fmla="*/ 61 w 307"/>
                <a:gd name="T13" fmla="*/ 231 h 455"/>
                <a:gd name="T14" fmla="*/ 238 w 307"/>
                <a:gd name="T15" fmla="*/ 49 h 455"/>
                <a:gd name="T16" fmla="*/ 270 w 307"/>
                <a:gd name="T17" fmla="*/ 49 h 455"/>
                <a:gd name="T18" fmla="*/ 286 w 307"/>
                <a:gd name="T19" fmla="*/ 23 h 455"/>
                <a:gd name="T20" fmla="*/ 244 w 307"/>
                <a:gd name="T21" fmla="*/ 0 h 455"/>
                <a:gd name="T22" fmla="*/ 231 w 307"/>
                <a:gd name="T23" fmla="*/ 0 h 455"/>
                <a:gd name="T24" fmla="*/ 0 w 307"/>
                <a:gd name="T25" fmla="*/ 232 h 455"/>
                <a:gd name="T26" fmla="*/ 198 w 307"/>
                <a:gd name="T27" fmla="*/ 455 h 455"/>
                <a:gd name="T28" fmla="*/ 307 w 307"/>
                <a:gd name="T29" fmla="*/ 405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7" h="455">
                  <a:moveTo>
                    <a:pt x="307" y="405"/>
                  </a:moveTo>
                  <a:cubicBezTo>
                    <a:pt x="307" y="244"/>
                    <a:pt x="307" y="244"/>
                    <a:pt x="307" y="244"/>
                  </a:cubicBezTo>
                  <a:cubicBezTo>
                    <a:pt x="307" y="234"/>
                    <a:pt x="298" y="229"/>
                    <a:pt x="279" y="229"/>
                  </a:cubicBezTo>
                  <a:cubicBezTo>
                    <a:pt x="259" y="229"/>
                    <a:pt x="250" y="234"/>
                    <a:pt x="250" y="244"/>
                  </a:cubicBezTo>
                  <a:cubicBezTo>
                    <a:pt x="250" y="378"/>
                    <a:pt x="250" y="378"/>
                    <a:pt x="250" y="378"/>
                  </a:cubicBezTo>
                  <a:cubicBezTo>
                    <a:pt x="250" y="399"/>
                    <a:pt x="241" y="408"/>
                    <a:pt x="199" y="408"/>
                  </a:cubicBezTo>
                  <a:cubicBezTo>
                    <a:pt x="114" y="408"/>
                    <a:pt x="61" y="342"/>
                    <a:pt x="61" y="231"/>
                  </a:cubicBezTo>
                  <a:cubicBezTo>
                    <a:pt x="61" y="115"/>
                    <a:pt x="126" y="49"/>
                    <a:pt x="238" y="49"/>
                  </a:cubicBezTo>
                  <a:cubicBezTo>
                    <a:pt x="270" y="49"/>
                    <a:pt x="270" y="49"/>
                    <a:pt x="270" y="49"/>
                  </a:cubicBezTo>
                  <a:cubicBezTo>
                    <a:pt x="282" y="49"/>
                    <a:pt x="286" y="39"/>
                    <a:pt x="286" y="23"/>
                  </a:cubicBezTo>
                  <a:cubicBezTo>
                    <a:pt x="286" y="4"/>
                    <a:pt x="275" y="0"/>
                    <a:pt x="244" y="0"/>
                  </a:cubicBezTo>
                  <a:cubicBezTo>
                    <a:pt x="231" y="0"/>
                    <a:pt x="231" y="0"/>
                    <a:pt x="231" y="0"/>
                  </a:cubicBezTo>
                  <a:cubicBezTo>
                    <a:pt x="101" y="0"/>
                    <a:pt x="0" y="71"/>
                    <a:pt x="0" y="232"/>
                  </a:cubicBezTo>
                  <a:cubicBezTo>
                    <a:pt x="0" y="386"/>
                    <a:pt x="88" y="455"/>
                    <a:pt x="198" y="455"/>
                  </a:cubicBezTo>
                  <a:cubicBezTo>
                    <a:pt x="286" y="455"/>
                    <a:pt x="307" y="430"/>
                    <a:pt x="307" y="40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de-DE" sz="1351" dirty="0"/>
            </a:p>
          </p:txBody>
        </p:sp>
        <p:sp>
          <p:nvSpPr>
            <p:cNvPr id="12" name="Oval 11">
              <a:extLst>
                <a:ext uri="{FF2B5EF4-FFF2-40B4-BE49-F238E27FC236}">
                  <a16:creationId xmlns:a16="http://schemas.microsoft.com/office/drawing/2014/main" id="{389AC50F-2177-A7B6-C554-B1E238AA7A31}"/>
                </a:ext>
              </a:extLst>
            </p:cNvPr>
            <p:cNvSpPr>
              <a:spLocks noChangeArrowheads="1"/>
            </p:cNvSpPr>
            <p:nvPr/>
          </p:nvSpPr>
          <p:spPr bwMode="gray">
            <a:xfrm>
              <a:off x="3778" y="2099"/>
              <a:ext cx="122" cy="12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de-DE" sz="1351" dirty="0"/>
            </a:p>
          </p:txBody>
        </p:sp>
        <p:sp>
          <p:nvSpPr>
            <p:cNvPr id="13" name="Freeform 12">
              <a:extLst>
                <a:ext uri="{FF2B5EF4-FFF2-40B4-BE49-F238E27FC236}">
                  <a16:creationId xmlns:a16="http://schemas.microsoft.com/office/drawing/2014/main" id="{26D1C476-83FB-C8A1-6785-0A91D63FF867}"/>
                </a:ext>
              </a:extLst>
            </p:cNvPr>
            <p:cNvSpPr>
              <a:spLocks/>
            </p:cNvSpPr>
            <p:nvPr/>
          </p:nvSpPr>
          <p:spPr bwMode="gray">
            <a:xfrm>
              <a:off x="4321" y="1029"/>
              <a:ext cx="648" cy="649"/>
            </a:xfrm>
            <a:custGeom>
              <a:avLst/>
              <a:gdLst>
                <a:gd name="T0" fmla="*/ 0 w 648"/>
                <a:gd name="T1" fmla="*/ 649 h 649"/>
                <a:gd name="T2" fmla="*/ 2 w 648"/>
                <a:gd name="T3" fmla="*/ 649 h 649"/>
                <a:gd name="T4" fmla="*/ 648 w 648"/>
                <a:gd name="T5" fmla="*/ 0 h 649"/>
                <a:gd name="T6" fmla="*/ 423 w 648"/>
                <a:gd name="T7" fmla="*/ 0 h 649"/>
                <a:gd name="T8" fmla="*/ 0 w 648"/>
                <a:gd name="T9" fmla="*/ 649 h 649"/>
              </a:gdLst>
              <a:ahLst/>
              <a:cxnLst>
                <a:cxn ang="0">
                  <a:pos x="T0" y="T1"/>
                </a:cxn>
                <a:cxn ang="0">
                  <a:pos x="T2" y="T3"/>
                </a:cxn>
                <a:cxn ang="0">
                  <a:pos x="T4" y="T5"/>
                </a:cxn>
                <a:cxn ang="0">
                  <a:pos x="T6" y="T7"/>
                </a:cxn>
                <a:cxn ang="0">
                  <a:pos x="T8" y="T9"/>
                </a:cxn>
              </a:cxnLst>
              <a:rect l="0" t="0" r="r" b="b"/>
              <a:pathLst>
                <a:path w="648" h="649">
                  <a:moveTo>
                    <a:pt x="0" y="649"/>
                  </a:moveTo>
                  <a:lnTo>
                    <a:pt x="2" y="649"/>
                  </a:lnTo>
                  <a:lnTo>
                    <a:pt x="648" y="0"/>
                  </a:lnTo>
                  <a:lnTo>
                    <a:pt x="423" y="0"/>
                  </a:lnTo>
                  <a:lnTo>
                    <a:pt x="0" y="64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de-DE" sz="1351" dirty="0"/>
            </a:p>
          </p:txBody>
        </p:sp>
        <p:sp>
          <p:nvSpPr>
            <p:cNvPr id="14" name="Freeform 13">
              <a:extLst>
                <a:ext uri="{FF2B5EF4-FFF2-40B4-BE49-F238E27FC236}">
                  <a16:creationId xmlns:a16="http://schemas.microsoft.com/office/drawing/2014/main" id="{D781A312-B142-0F8E-919E-BBB99020E258}"/>
                </a:ext>
              </a:extLst>
            </p:cNvPr>
            <p:cNvSpPr>
              <a:spLocks/>
            </p:cNvSpPr>
            <p:nvPr/>
          </p:nvSpPr>
          <p:spPr bwMode="gray">
            <a:xfrm>
              <a:off x="4321" y="1029"/>
              <a:ext cx="648" cy="649"/>
            </a:xfrm>
            <a:custGeom>
              <a:avLst/>
              <a:gdLst>
                <a:gd name="T0" fmla="*/ 0 w 648"/>
                <a:gd name="T1" fmla="*/ 649 h 649"/>
                <a:gd name="T2" fmla="*/ 2 w 648"/>
                <a:gd name="T3" fmla="*/ 649 h 649"/>
                <a:gd name="T4" fmla="*/ 648 w 648"/>
                <a:gd name="T5" fmla="*/ 0 h 649"/>
                <a:gd name="T6" fmla="*/ 423 w 648"/>
                <a:gd name="T7" fmla="*/ 0 h 649"/>
                <a:gd name="T8" fmla="*/ 0 w 648"/>
                <a:gd name="T9" fmla="*/ 649 h 649"/>
              </a:gdLst>
              <a:ahLst/>
              <a:cxnLst>
                <a:cxn ang="0">
                  <a:pos x="T0" y="T1"/>
                </a:cxn>
                <a:cxn ang="0">
                  <a:pos x="T2" y="T3"/>
                </a:cxn>
                <a:cxn ang="0">
                  <a:pos x="T4" y="T5"/>
                </a:cxn>
                <a:cxn ang="0">
                  <a:pos x="T6" y="T7"/>
                </a:cxn>
                <a:cxn ang="0">
                  <a:pos x="T8" y="T9"/>
                </a:cxn>
              </a:cxnLst>
              <a:rect l="0" t="0" r="r" b="b"/>
              <a:pathLst>
                <a:path w="648" h="649">
                  <a:moveTo>
                    <a:pt x="0" y="649"/>
                  </a:moveTo>
                  <a:lnTo>
                    <a:pt x="2" y="649"/>
                  </a:lnTo>
                  <a:lnTo>
                    <a:pt x="648" y="0"/>
                  </a:lnTo>
                  <a:lnTo>
                    <a:pt x="423" y="0"/>
                  </a:lnTo>
                  <a:lnTo>
                    <a:pt x="0" y="64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de-DE" sz="1351" dirty="0"/>
            </a:p>
          </p:txBody>
        </p:sp>
      </p:grpSp>
      <p:sp>
        <p:nvSpPr>
          <p:cNvPr id="15" name="Titel 1">
            <a:extLst>
              <a:ext uri="{FF2B5EF4-FFF2-40B4-BE49-F238E27FC236}">
                <a16:creationId xmlns:a16="http://schemas.microsoft.com/office/drawing/2014/main" id="{6CEF5662-9025-7398-750D-86F3ACF73C4C}"/>
              </a:ext>
            </a:extLst>
          </p:cNvPr>
          <p:cNvSpPr txBox="1">
            <a:spLocks/>
          </p:cNvSpPr>
          <p:nvPr/>
        </p:nvSpPr>
        <p:spPr>
          <a:xfrm>
            <a:off x="1092200" y="1457836"/>
            <a:ext cx="7835900" cy="3206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i="0" kern="1200">
                <a:solidFill>
                  <a:schemeClr val="tx2"/>
                </a:solidFill>
                <a:latin typeface="Open Sans SemiBold" pitchFamily="2" charset="0"/>
                <a:ea typeface="Open Sans SemiBold" pitchFamily="2" charset="0"/>
                <a:cs typeface="Open Sans SemiBold" pitchFamily="2" charset="0"/>
              </a:defRPr>
            </a:lvl1pPr>
          </a:lstStyle>
          <a:p>
            <a:r>
              <a:rPr lang="nl-BE" sz="1800" b="0" dirty="0">
                <a:solidFill>
                  <a:schemeClr val="tx1"/>
                </a:solidFill>
              </a:rPr>
              <a:t>All services are growing, except Gaming &amp; Gambling</a:t>
            </a:r>
          </a:p>
        </p:txBody>
      </p:sp>
    </p:spTree>
    <p:extLst>
      <p:ext uri="{BB962C8B-B14F-4D97-AF65-F5344CB8AC3E}">
        <p14:creationId xmlns:p14="http://schemas.microsoft.com/office/powerpoint/2010/main" val="6958042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D614E7CA-F27F-529A-BEAC-A8BE4D6DB3FF}"/>
              </a:ext>
            </a:extLst>
          </p:cNvPr>
          <p:cNvSpPr/>
          <p:nvPr/>
        </p:nvSpPr>
        <p:spPr>
          <a:xfrm>
            <a:off x="-232475" y="-232475"/>
            <a:ext cx="13235553" cy="861705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5" name="Tijdelijke aanduiding voor inhoud 4" descr="Afbeelding met bol, kunst, wereldbol&#10;&#10;Automatisch gegenereerde beschrijving">
            <a:extLst>
              <a:ext uri="{FF2B5EF4-FFF2-40B4-BE49-F238E27FC236}">
                <a16:creationId xmlns:a16="http://schemas.microsoft.com/office/drawing/2014/main" id="{316BD563-A699-6750-22A6-9550367C49D0}"/>
              </a:ext>
            </a:extLst>
          </p:cNvPr>
          <p:cNvPicPr>
            <a:picLocks noGrp="1" noChangeAspect="1"/>
          </p:cNvPicPr>
          <p:nvPr>
            <p:ph idx="1"/>
          </p:nvPr>
        </p:nvPicPr>
        <p:blipFill>
          <a:blip r:embed="rId3">
            <a:alphaModFix amt="36000"/>
          </a:blip>
          <a:stretch>
            <a:fillRect/>
          </a:stretch>
        </p:blipFill>
        <p:spPr>
          <a:xfrm>
            <a:off x="-108488" y="-232475"/>
            <a:ext cx="12192000" cy="8128000"/>
          </a:xfrm>
        </p:spPr>
      </p:pic>
      <p:sp>
        <p:nvSpPr>
          <p:cNvPr id="2" name="Titel 1">
            <a:extLst>
              <a:ext uri="{FF2B5EF4-FFF2-40B4-BE49-F238E27FC236}">
                <a16:creationId xmlns:a16="http://schemas.microsoft.com/office/drawing/2014/main" id="{EA61597F-CCC6-F63B-77DD-7E2EB1C18325}"/>
              </a:ext>
            </a:extLst>
          </p:cNvPr>
          <p:cNvSpPr>
            <a:spLocks noGrp="1"/>
          </p:cNvSpPr>
          <p:nvPr>
            <p:ph type="title"/>
          </p:nvPr>
        </p:nvSpPr>
        <p:spPr>
          <a:xfrm>
            <a:off x="1127501" y="3308350"/>
            <a:ext cx="10515600" cy="1325563"/>
          </a:xfrm>
        </p:spPr>
        <p:txBody>
          <a:bodyPr>
            <a:normAutofit/>
          </a:bodyPr>
          <a:lstStyle/>
          <a:p>
            <a:r>
              <a:rPr lang="nl-BE" sz="6600" dirty="0">
                <a:solidFill>
                  <a:schemeClr val="bg1"/>
                </a:solidFill>
              </a:rPr>
              <a:t>Export</a:t>
            </a:r>
          </a:p>
        </p:txBody>
      </p:sp>
    </p:spTree>
    <p:extLst>
      <p:ext uri="{BB962C8B-B14F-4D97-AF65-F5344CB8AC3E}">
        <p14:creationId xmlns:p14="http://schemas.microsoft.com/office/powerpoint/2010/main" val="10152680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1C2D54-F24E-D750-2188-A9C7B761D50D}"/>
              </a:ext>
            </a:extLst>
          </p:cNvPr>
          <p:cNvSpPr>
            <a:spLocks noGrp="1"/>
          </p:cNvSpPr>
          <p:nvPr>
            <p:ph type="title"/>
          </p:nvPr>
        </p:nvSpPr>
        <p:spPr/>
        <p:txBody>
          <a:bodyPr/>
          <a:lstStyle/>
          <a:p>
            <a:r>
              <a:rPr lang="nl-BE" dirty="0">
                <a:solidFill>
                  <a:srgbClr val="5E31CA"/>
                </a:solidFill>
              </a:rPr>
              <a:t>Export Volume</a:t>
            </a:r>
          </a:p>
        </p:txBody>
      </p:sp>
      <p:graphicFrame>
        <p:nvGraphicFramePr>
          <p:cNvPr id="7" name="Tijdelijke aanduiding voor inhoud 6">
            <a:extLst>
              <a:ext uri="{FF2B5EF4-FFF2-40B4-BE49-F238E27FC236}">
                <a16:creationId xmlns:a16="http://schemas.microsoft.com/office/drawing/2014/main" id="{1D8988F8-A948-5973-77A1-2672FA0D8A4E}"/>
              </a:ext>
            </a:extLst>
          </p:cNvPr>
          <p:cNvGraphicFramePr>
            <a:graphicFrameLocks noGrp="1"/>
          </p:cNvGraphicFramePr>
          <p:nvPr>
            <p:ph idx="1"/>
            <p:extLst>
              <p:ext uri="{D42A27DB-BD31-4B8C-83A1-F6EECF244321}">
                <p14:modId xmlns:p14="http://schemas.microsoft.com/office/powerpoint/2010/main" val="4047077734"/>
              </p:ext>
            </p:extLst>
          </p:nvPr>
        </p:nvGraphicFramePr>
        <p:xfrm>
          <a:off x="838200" y="2005012"/>
          <a:ext cx="10515600" cy="4351338"/>
        </p:xfrm>
        <a:graphic>
          <a:graphicData uri="http://schemas.openxmlformats.org/drawingml/2006/chart">
            <c:chart xmlns:c="http://schemas.openxmlformats.org/drawingml/2006/chart" xmlns:r="http://schemas.openxmlformats.org/officeDocument/2006/relationships" r:id="rId2"/>
          </a:graphicData>
        </a:graphic>
      </p:graphicFrame>
      <p:sp>
        <p:nvSpPr>
          <p:cNvPr id="3" name="Tijdelijke aanduiding voor voettekst 2">
            <a:extLst>
              <a:ext uri="{FF2B5EF4-FFF2-40B4-BE49-F238E27FC236}">
                <a16:creationId xmlns:a16="http://schemas.microsoft.com/office/drawing/2014/main" id="{A781FF58-2187-6E98-52E4-D9A3DABB72B3}"/>
              </a:ext>
            </a:extLst>
          </p:cNvPr>
          <p:cNvSpPr>
            <a:spLocks noGrp="1"/>
          </p:cNvSpPr>
          <p:nvPr>
            <p:ph type="ftr" sz="quarter" idx="11"/>
          </p:nvPr>
        </p:nvSpPr>
        <p:spPr/>
        <p:txBody>
          <a:bodyPr/>
          <a:lstStyle/>
          <a:p>
            <a:r>
              <a:rPr lang="nl-BE" dirty="0"/>
              <a:t>Source: E-commerce Barometer 2023</a:t>
            </a:r>
          </a:p>
        </p:txBody>
      </p:sp>
      <p:sp>
        <p:nvSpPr>
          <p:cNvPr id="4" name="Titel 1">
            <a:extLst>
              <a:ext uri="{FF2B5EF4-FFF2-40B4-BE49-F238E27FC236}">
                <a16:creationId xmlns:a16="http://schemas.microsoft.com/office/drawing/2014/main" id="{F6146800-858F-21D5-3DF3-878C534F0EA9}"/>
              </a:ext>
            </a:extLst>
          </p:cNvPr>
          <p:cNvSpPr txBox="1">
            <a:spLocks/>
          </p:cNvSpPr>
          <p:nvPr/>
        </p:nvSpPr>
        <p:spPr>
          <a:xfrm>
            <a:off x="1041400" y="1635919"/>
            <a:ext cx="8356600" cy="3206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i="0" kern="1200">
                <a:solidFill>
                  <a:schemeClr val="tx2"/>
                </a:solidFill>
                <a:latin typeface="Open Sans SemiBold" pitchFamily="2" charset="0"/>
                <a:ea typeface="Open Sans SemiBold" pitchFamily="2" charset="0"/>
                <a:cs typeface="Open Sans SemiBold" pitchFamily="2" charset="0"/>
              </a:defRPr>
            </a:lvl1pPr>
          </a:lstStyle>
          <a:p>
            <a:r>
              <a:rPr lang="nl-BE" sz="1800" b="0" dirty="0">
                <a:solidFill>
                  <a:schemeClr val="tx1"/>
                </a:solidFill>
              </a:rPr>
              <a:t>Export has slightly decreased, but the number is still higher than 2021</a:t>
            </a:r>
          </a:p>
        </p:txBody>
      </p:sp>
    </p:spTree>
    <p:extLst>
      <p:ext uri="{BB962C8B-B14F-4D97-AF65-F5344CB8AC3E}">
        <p14:creationId xmlns:p14="http://schemas.microsoft.com/office/powerpoint/2010/main" val="39347250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cx4="http://schemas.microsoft.com/office/drawing/2016/5/10/chartex">
        <mc:Choice Requires="cx4">
          <p:graphicFrame>
            <p:nvGraphicFramePr>
              <p:cNvPr id="6" name="Tijdelijke aanduiding voor inhoud 5">
                <a:extLst>
                  <a:ext uri="{FF2B5EF4-FFF2-40B4-BE49-F238E27FC236}">
                    <a16:creationId xmlns:a16="http://schemas.microsoft.com/office/drawing/2014/main" id="{27ACF513-1ACB-409E-F824-D8455C36525B}"/>
                  </a:ext>
                </a:extLst>
              </p:cNvPr>
              <p:cNvGraphicFramePr>
                <a:graphicFrameLocks noGrp="1"/>
              </p:cNvGraphicFramePr>
              <p:nvPr>
                <p:ph sz="half" idx="1"/>
                <p:extLst>
                  <p:ext uri="{D42A27DB-BD31-4B8C-83A1-F6EECF244321}">
                    <p14:modId xmlns:p14="http://schemas.microsoft.com/office/powerpoint/2010/main" val="478580380"/>
                  </p:ext>
                </p:extLst>
              </p:nvPr>
            </p:nvGraphicFramePr>
            <p:xfrm>
              <a:off x="584616" y="-1496942"/>
              <a:ext cx="13637591" cy="8354942"/>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6" name="Tijdelijke aanduiding voor inhoud 5">
                <a:extLst>
                  <a:ext uri="{FF2B5EF4-FFF2-40B4-BE49-F238E27FC236}">
                    <a16:creationId xmlns:a16="http://schemas.microsoft.com/office/drawing/2014/main" id="{27ACF513-1ACB-409E-F824-D8455C36525B}"/>
                  </a:ext>
                </a:extLst>
              </p:cNvPr>
              <p:cNvPicPr>
                <a:picLocks noGrp="1" noRot="1" noChangeAspect="1" noMove="1" noResize="1" noEditPoints="1" noAdjustHandles="1" noChangeArrowheads="1" noChangeShapeType="1"/>
              </p:cNvPicPr>
              <p:nvPr/>
            </p:nvPicPr>
            <p:blipFill>
              <a:blip r:embed="rId3"/>
              <a:stretch>
                <a:fillRect/>
              </a:stretch>
            </p:blipFill>
            <p:spPr>
              <a:xfrm>
                <a:off x="584616" y="-1496942"/>
                <a:ext cx="13637591" cy="8354942"/>
              </a:xfrm>
              <a:prstGeom prst="rect">
                <a:avLst/>
              </a:prstGeom>
            </p:spPr>
          </p:pic>
        </mc:Fallback>
      </mc:AlternateContent>
      <p:sp>
        <p:nvSpPr>
          <p:cNvPr id="9" name="Tekstvak 8">
            <a:extLst>
              <a:ext uri="{FF2B5EF4-FFF2-40B4-BE49-F238E27FC236}">
                <a16:creationId xmlns:a16="http://schemas.microsoft.com/office/drawing/2014/main" id="{32A1FF8E-E5B2-C494-AEF1-D815C06FD2DE}"/>
              </a:ext>
            </a:extLst>
          </p:cNvPr>
          <p:cNvSpPr txBox="1"/>
          <p:nvPr/>
        </p:nvSpPr>
        <p:spPr>
          <a:xfrm>
            <a:off x="1422400" y="1701800"/>
            <a:ext cx="3733800" cy="3970318"/>
          </a:xfrm>
          <a:prstGeom prst="rect">
            <a:avLst/>
          </a:prstGeom>
          <a:noFill/>
        </p:spPr>
        <p:txBody>
          <a:bodyPr wrap="square" rtlCol="0">
            <a:spAutoFit/>
          </a:bodyPr>
          <a:lstStyle/>
          <a:p>
            <a:r>
              <a:rPr lang="nl-BE" dirty="0">
                <a:latin typeface="Open Sans" pitchFamily="2" charset="0"/>
                <a:ea typeface="Open Sans" pitchFamily="2" charset="0"/>
                <a:cs typeface="Open Sans" pitchFamily="2" charset="0"/>
              </a:rPr>
              <a:t>The Netherlands and France remain the main markets for Belgium.</a:t>
            </a:r>
          </a:p>
          <a:p>
            <a:endParaRPr lang="nl-BE" dirty="0">
              <a:latin typeface="Open Sans" pitchFamily="2" charset="0"/>
              <a:ea typeface="Open Sans" pitchFamily="2" charset="0"/>
              <a:cs typeface="Open Sans" pitchFamily="2" charset="0"/>
            </a:endParaRPr>
          </a:p>
          <a:p>
            <a:r>
              <a:rPr lang="nl-BE" dirty="0">
                <a:latin typeface="Open Sans" pitchFamily="2" charset="0"/>
                <a:ea typeface="Open Sans" pitchFamily="2" charset="0"/>
                <a:cs typeface="Open Sans" pitchFamily="2" charset="0"/>
              </a:rPr>
              <a:t>Germany surpasses the United Kingdom</a:t>
            </a:r>
          </a:p>
          <a:p>
            <a:endParaRPr lang="nl-BE" dirty="0">
              <a:latin typeface="Open Sans" pitchFamily="2" charset="0"/>
              <a:ea typeface="Open Sans" pitchFamily="2" charset="0"/>
              <a:cs typeface="Open Sans" pitchFamily="2" charset="0"/>
            </a:endParaRPr>
          </a:p>
          <a:p>
            <a:endParaRPr lang="nl-BE" dirty="0">
              <a:latin typeface="Open Sans" pitchFamily="2" charset="0"/>
              <a:ea typeface="Open Sans" pitchFamily="2" charset="0"/>
              <a:cs typeface="Open Sans" pitchFamily="2" charset="0"/>
            </a:endParaRPr>
          </a:p>
          <a:p>
            <a:endParaRPr lang="nl-BE" dirty="0">
              <a:latin typeface="Open Sans" pitchFamily="2" charset="0"/>
              <a:ea typeface="Open Sans" pitchFamily="2" charset="0"/>
              <a:cs typeface="Open Sans" pitchFamily="2" charset="0"/>
            </a:endParaRPr>
          </a:p>
          <a:p>
            <a:r>
              <a:rPr lang="nl-BE" b="1" dirty="0">
                <a:latin typeface="Open Sans" pitchFamily="2" charset="0"/>
                <a:ea typeface="Open Sans" pitchFamily="2" charset="0"/>
                <a:cs typeface="Open Sans" pitchFamily="2" charset="0"/>
              </a:rPr>
              <a:t>Export Volume</a:t>
            </a:r>
            <a:br>
              <a:rPr lang="nl-BE" dirty="0">
                <a:latin typeface="Open Sans" pitchFamily="2" charset="0"/>
                <a:ea typeface="Open Sans" pitchFamily="2" charset="0"/>
                <a:cs typeface="Open Sans" pitchFamily="2" charset="0"/>
              </a:rPr>
            </a:br>
            <a:r>
              <a:rPr lang="nl-BE" dirty="0">
                <a:latin typeface="Open Sans" pitchFamily="2" charset="0"/>
                <a:ea typeface="Open Sans" pitchFamily="2" charset="0"/>
                <a:cs typeface="Open Sans" pitchFamily="2" charset="0"/>
              </a:rPr>
              <a:t>Netherlands €814 million</a:t>
            </a:r>
          </a:p>
          <a:p>
            <a:r>
              <a:rPr lang="nl-BE" dirty="0">
                <a:latin typeface="Open Sans" pitchFamily="2" charset="0"/>
                <a:ea typeface="Open Sans" pitchFamily="2" charset="0"/>
                <a:cs typeface="Open Sans" pitchFamily="2" charset="0"/>
              </a:rPr>
              <a:t>France €563 million</a:t>
            </a:r>
          </a:p>
          <a:p>
            <a:r>
              <a:rPr lang="nl-BE" dirty="0">
                <a:latin typeface="Open Sans" pitchFamily="2" charset="0"/>
                <a:ea typeface="Open Sans" pitchFamily="2" charset="0"/>
                <a:cs typeface="Open Sans" pitchFamily="2" charset="0"/>
              </a:rPr>
              <a:t>Germany €138 million</a:t>
            </a:r>
          </a:p>
          <a:p>
            <a:r>
              <a:rPr lang="nl-BE" dirty="0">
                <a:latin typeface="Open Sans" pitchFamily="2" charset="0"/>
                <a:ea typeface="Open Sans" pitchFamily="2" charset="0"/>
                <a:cs typeface="Open Sans" pitchFamily="2" charset="0"/>
              </a:rPr>
              <a:t>UK €132 million</a:t>
            </a:r>
          </a:p>
        </p:txBody>
      </p:sp>
      <p:sp>
        <p:nvSpPr>
          <p:cNvPr id="2" name="Tekstvak 1">
            <a:extLst>
              <a:ext uri="{FF2B5EF4-FFF2-40B4-BE49-F238E27FC236}">
                <a16:creationId xmlns:a16="http://schemas.microsoft.com/office/drawing/2014/main" id="{C21734BB-1A96-6DFA-CED6-8F3F570C32BA}"/>
              </a:ext>
            </a:extLst>
          </p:cNvPr>
          <p:cNvSpPr txBox="1"/>
          <p:nvPr/>
        </p:nvSpPr>
        <p:spPr>
          <a:xfrm>
            <a:off x="7403411" y="2680529"/>
            <a:ext cx="975360" cy="276999"/>
          </a:xfrm>
          <a:prstGeom prst="rect">
            <a:avLst/>
          </a:prstGeom>
          <a:noFill/>
        </p:spPr>
        <p:txBody>
          <a:bodyPr wrap="square" rtlCol="0">
            <a:spAutoFit/>
          </a:bodyPr>
          <a:lstStyle/>
          <a:p>
            <a:r>
              <a:rPr lang="nl-BE" sz="1200" dirty="0">
                <a:latin typeface="Open Sans" pitchFamily="2" charset="0"/>
                <a:ea typeface="Open Sans" pitchFamily="2" charset="0"/>
                <a:cs typeface="Open Sans" pitchFamily="2" charset="0"/>
              </a:rPr>
              <a:t>32.25%</a:t>
            </a:r>
          </a:p>
        </p:txBody>
      </p:sp>
      <p:pic>
        <p:nvPicPr>
          <p:cNvPr id="4" name="Graphic 3" descr="Lijn met pijl: Curve in wijzerzin met effen opvulling">
            <a:extLst>
              <a:ext uri="{FF2B5EF4-FFF2-40B4-BE49-F238E27FC236}">
                <a16:creationId xmlns:a16="http://schemas.microsoft.com/office/drawing/2014/main" id="{45DE49BA-82CB-418C-4B61-5901D91A2C0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4259636">
            <a:off x="7452225" y="2891599"/>
            <a:ext cx="492301" cy="492301"/>
          </a:xfrm>
          <a:prstGeom prst="rect">
            <a:avLst/>
          </a:prstGeom>
        </p:spPr>
      </p:pic>
    </p:spTree>
    <p:extLst>
      <p:ext uri="{BB962C8B-B14F-4D97-AF65-F5344CB8AC3E}">
        <p14:creationId xmlns:p14="http://schemas.microsoft.com/office/powerpoint/2010/main" val="41376260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F13D58-C83D-0A88-ACDF-8A04D132CC48}"/>
              </a:ext>
            </a:extLst>
          </p:cNvPr>
          <p:cNvSpPr>
            <a:spLocks noGrp="1"/>
          </p:cNvSpPr>
          <p:nvPr>
            <p:ph type="title"/>
          </p:nvPr>
        </p:nvSpPr>
        <p:spPr/>
        <p:txBody>
          <a:bodyPr/>
          <a:lstStyle/>
          <a:p>
            <a:r>
              <a:rPr lang="nl-BE" dirty="0"/>
              <a:t>Belgian consumers are buying more cross border than the webshop is selling</a:t>
            </a:r>
          </a:p>
        </p:txBody>
      </p:sp>
      <p:graphicFrame>
        <p:nvGraphicFramePr>
          <p:cNvPr id="5" name="Tijdelijke aanduiding voor inhoud 4">
            <a:extLst>
              <a:ext uri="{FF2B5EF4-FFF2-40B4-BE49-F238E27FC236}">
                <a16:creationId xmlns:a16="http://schemas.microsoft.com/office/drawing/2014/main" id="{C187951F-2CC7-4763-19C0-E0870D1AEC69}"/>
              </a:ext>
            </a:extLst>
          </p:cNvPr>
          <p:cNvGraphicFramePr>
            <a:graphicFrameLocks noGrp="1"/>
          </p:cNvGraphicFramePr>
          <p:nvPr>
            <p:ph sz="half" idx="1"/>
            <p:extLst>
              <p:ext uri="{D42A27DB-BD31-4B8C-83A1-F6EECF244321}">
                <p14:modId xmlns:p14="http://schemas.microsoft.com/office/powerpoint/2010/main" val="4205514812"/>
              </p:ext>
            </p:extLst>
          </p:nvPr>
        </p:nvGraphicFramePr>
        <p:xfrm>
          <a:off x="838200" y="1825625"/>
          <a:ext cx="5181600" cy="435133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Tijdelijke aanduiding voor inhoud 5">
            <a:extLst>
              <a:ext uri="{FF2B5EF4-FFF2-40B4-BE49-F238E27FC236}">
                <a16:creationId xmlns:a16="http://schemas.microsoft.com/office/drawing/2014/main" id="{6D0FBF04-0F8E-FDF1-85B8-B1451275E87A}"/>
              </a:ext>
            </a:extLst>
          </p:cNvPr>
          <p:cNvGraphicFramePr>
            <a:graphicFrameLocks noGrp="1"/>
          </p:cNvGraphicFramePr>
          <p:nvPr>
            <p:ph sz="half" idx="2"/>
            <p:extLst>
              <p:ext uri="{D42A27DB-BD31-4B8C-83A1-F6EECF244321}">
                <p14:modId xmlns:p14="http://schemas.microsoft.com/office/powerpoint/2010/main" val="765531261"/>
              </p:ext>
            </p:extLst>
          </p:nvPr>
        </p:nvGraphicFramePr>
        <p:xfrm>
          <a:off x="6172200" y="1825625"/>
          <a:ext cx="5181600" cy="4351338"/>
        </p:xfrm>
        <a:graphic>
          <a:graphicData uri="http://schemas.openxmlformats.org/drawingml/2006/chart">
            <c:chart xmlns:c="http://schemas.openxmlformats.org/drawingml/2006/chart" xmlns:r="http://schemas.openxmlformats.org/officeDocument/2006/relationships" r:id="rId3"/>
          </a:graphicData>
        </a:graphic>
      </p:graphicFrame>
      <p:sp>
        <p:nvSpPr>
          <p:cNvPr id="7" name="Tijdelijke aanduiding voor voettekst 6">
            <a:extLst>
              <a:ext uri="{FF2B5EF4-FFF2-40B4-BE49-F238E27FC236}">
                <a16:creationId xmlns:a16="http://schemas.microsoft.com/office/drawing/2014/main" id="{A9CFE87C-0B42-EF99-A34F-89E69791B39C}"/>
              </a:ext>
            </a:extLst>
          </p:cNvPr>
          <p:cNvSpPr>
            <a:spLocks noGrp="1"/>
          </p:cNvSpPr>
          <p:nvPr>
            <p:ph type="ftr" sz="quarter" idx="11"/>
          </p:nvPr>
        </p:nvSpPr>
        <p:spPr/>
        <p:txBody>
          <a:bodyPr/>
          <a:lstStyle/>
          <a:p>
            <a:r>
              <a:rPr lang="nl-BE" dirty="0"/>
              <a:t>Source: E-commerce Barometer 2023; Market Monitor 2023</a:t>
            </a:r>
          </a:p>
        </p:txBody>
      </p:sp>
      <p:sp>
        <p:nvSpPr>
          <p:cNvPr id="3" name="Rechthoek 2">
            <a:extLst>
              <a:ext uri="{FF2B5EF4-FFF2-40B4-BE49-F238E27FC236}">
                <a16:creationId xmlns:a16="http://schemas.microsoft.com/office/drawing/2014/main" id="{B5C1D89B-2266-E331-C113-C45B5FA3D19C}"/>
              </a:ext>
            </a:extLst>
          </p:cNvPr>
          <p:cNvSpPr/>
          <p:nvPr/>
        </p:nvSpPr>
        <p:spPr>
          <a:xfrm>
            <a:off x="10396330" y="2604052"/>
            <a:ext cx="818322" cy="1113183"/>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Rechthoek 3">
            <a:extLst>
              <a:ext uri="{FF2B5EF4-FFF2-40B4-BE49-F238E27FC236}">
                <a16:creationId xmlns:a16="http://schemas.microsoft.com/office/drawing/2014/main" id="{54B4B075-E354-2A8F-5ECD-9238B95506BC}"/>
              </a:ext>
            </a:extLst>
          </p:cNvPr>
          <p:cNvSpPr/>
          <p:nvPr/>
        </p:nvSpPr>
        <p:spPr>
          <a:xfrm>
            <a:off x="5201478" y="2841729"/>
            <a:ext cx="523461" cy="587271"/>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3025848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descr="Afbeelding met tekst, handschrift, whiteboard, verbruiksartikelen voor kantoor&#10;&#10;Automatisch gegenereerde beschrijving">
            <a:extLst>
              <a:ext uri="{FF2B5EF4-FFF2-40B4-BE49-F238E27FC236}">
                <a16:creationId xmlns:a16="http://schemas.microsoft.com/office/drawing/2014/main" id="{8A22CAB3-636C-14CC-E520-09467BCD7A0E}"/>
              </a:ext>
            </a:extLst>
          </p:cNvPr>
          <p:cNvPicPr>
            <a:picLocks noGrp="1" noChangeAspect="1"/>
          </p:cNvPicPr>
          <p:nvPr>
            <p:ph type="pic" sz="quarter" idx="11"/>
          </p:nvPr>
        </p:nvPicPr>
        <p:blipFill rotWithShape="1">
          <a:blip r:embed="rId3">
            <a:alphaModFix amt="54000"/>
          </a:blip>
          <a:srcRect l="6802" r="50000"/>
          <a:stretch/>
        </p:blipFill>
        <p:spPr>
          <a:xfrm>
            <a:off x="7749117" y="0"/>
            <a:ext cx="4442883" cy="6858000"/>
          </a:xfrm>
        </p:spPr>
      </p:pic>
      <p:sp>
        <p:nvSpPr>
          <p:cNvPr id="3" name="Titel 2">
            <a:extLst>
              <a:ext uri="{FF2B5EF4-FFF2-40B4-BE49-F238E27FC236}">
                <a16:creationId xmlns:a16="http://schemas.microsoft.com/office/drawing/2014/main" id="{7335A9C6-7395-20F4-6E62-D531A7E737F2}"/>
              </a:ext>
            </a:extLst>
          </p:cNvPr>
          <p:cNvSpPr>
            <a:spLocks noGrp="1"/>
          </p:cNvSpPr>
          <p:nvPr>
            <p:ph type="ctrTitle"/>
          </p:nvPr>
        </p:nvSpPr>
        <p:spPr/>
        <p:txBody>
          <a:bodyPr/>
          <a:lstStyle/>
          <a:p>
            <a:r>
              <a:rPr lang="nl-BE" dirty="0"/>
              <a:t>Table of Contents</a:t>
            </a:r>
          </a:p>
        </p:txBody>
      </p:sp>
      <p:sp>
        <p:nvSpPr>
          <p:cNvPr id="4" name="Tijdelijke aanduiding voor tekst 3">
            <a:extLst>
              <a:ext uri="{FF2B5EF4-FFF2-40B4-BE49-F238E27FC236}">
                <a16:creationId xmlns:a16="http://schemas.microsoft.com/office/drawing/2014/main" id="{B0237A6D-CD58-F4C2-565C-59094B793379}"/>
              </a:ext>
            </a:extLst>
          </p:cNvPr>
          <p:cNvSpPr>
            <a:spLocks noGrp="1"/>
          </p:cNvSpPr>
          <p:nvPr>
            <p:ph type="body" sz="quarter" idx="10"/>
          </p:nvPr>
        </p:nvSpPr>
        <p:spPr/>
        <p:txBody>
          <a:bodyPr>
            <a:normAutofit/>
          </a:bodyPr>
          <a:lstStyle/>
          <a:p>
            <a:pPr marL="514350" indent="-514350">
              <a:buAutoNum type="arabicPeriod"/>
            </a:pPr>
            <a:r>
              <a:rPr lang="nl-BE" dirty="0">
                <a:solidFill>
                  <a:schemeClr val="tx1"/>
                </a:solidFill>
                <a:latin typeface="Open Sans" pitchFamily="2" charset="0"/>
                <a:ea typeface="Open Sans" pitchFamily="2" charset="0"/>
                <a:cs typeface="Open Sans" pitchFamily="2" charset="0"/>
              </a:rPr>
              <a:t>Growth of the Market</a:t>
            </a:r>
          </a:p>
          <a:p>
            <a:pPr marL="514350" indent="-514350">
              <a:buAutoNum type="arabicPeriod"/>
            </a:pPr>
            <a:r>
              <a:rPr lang="nl-BE" dirty="0">
                <a:solidFill>
                  <a:schemeClr val="tx1"/>
                </a:solidFill>
                <a:latin typeface="Open Sans" pitchFamily="2" charset="0"/>
                <a:ea typeface="Open Sans" pitchFamily="2" charset="0"/>
                <a:cs typeface="Open Sans" pitchFamily="2" charset="0"/>
              </a:rPr>
              <a:t>Best performing sectors</a:t>
            </a:r>
          </a:p>
          <a:p>
            <a:pPr marL="514350" indent="-514350">
              <a:buAutoNum type="arabicPeriod"/>
            </a:pPr>
            <a:r>
              <a:rPr lang="nl-BE" dirty="0">
                <a:solidFill>
                  <a:schemeClr val="tx1"/>
                </a:solidFill>
                <a:latin typeface="Open Sans" pitchFamily="2" charset="0"/>
                <a:ea typeface="Open Sans" pitchFamily="2" charset="0"/>
                <a:cs typeface="Open Sans" pitchFamily="2" charset="0"/>
              </a:rPr>
              <a:t>Export</a:t>
            </a:r>
          </a:p>
          <a:p>
            <a:pPr marL="514350" indent="-514350">
              <a:buAutoNum type="arabicPeriod"/>
            </a:pPr>
            <a:r>
              <a:rPr lang="nl-BE" dirty="0">
                <a:solidFill>
                  <a:schemeClr val="tx1"/>
                </a:solidFill>
                <a:latin typeface="Open Sans" pitchFamily="2" charset="0"/>
                <a:ea typeface="Open Sans" pitchFamily="2" charset="0"/>
                <a:cs typeface="Open Sans" pitchFamily="2" charset="0"/>
              </a:rPr>
              <a:t>Appendix</a:t>
            </a:r>
          </a:p>
          <a:p>
            <a:pPr marL="1314439" lvl="1" indent="-514350">
              <a:buAutoNum type="arabicPeriod"/>
            </a:pPr>
            <a:r>
              <a:rPr lang="nl-BE" dirty="0">
                <a:solidFill>
                  <a:schemeClr val="tx1"/>
                </a:solidFill>
                <a:latin typeface="Open Sans" pitchFamily="2" charset="0"/>
                <a:ea typeface="Open Sans" pitchFamily="2" charset="0"/>
                <a:cs typeface="Open Sans" pitchFamily="2" charset="0"/>
              </a:rPr>
              <a:t>About Becom</a:t>
            </a:r>
          </a:p>
          <a:p>
            <a:pPr marL="1314439" lvl="1" indent="-514350">
              <a:buAutoNum type="arabicPeriod"/>
            </a:pPr>
            <a:r>
              <a:rPr lang="nl-BE" dirty="0">
                <a:solidFill>
                  <a:schemeClr val="tx1"/>
                </a:solidFill>
                <a:latin typeface="Open Sans" pitchFamily="2" charset="0"/>
                <a:ea typeface="Open Sans" pitchFamily="2" charset="0"/>
                <a:cs typeface="Open Sans" pitchFamily="2" charset="0"/>
              </a:rPr>
              <a:t>Methodology &amp; Definitions Market Monitor</a:t>
            </a:r>
          </a:p>
          <a:p>
            <a:pPr marL="1314439" lvl="1" indent="-514350">
              <a:buAutoNum type="arabicPeriod"/>
            </a:pPr>
            <a:r>
              <a:rPr lang="nl-BE" dirty="0">
                <a:solidFill>
                  <a:schemeClr val="tx1"/>
                </a:solidFill>
                <a:latin typeface="Open Sans" pitchFamily="2" charset="0"/>
                <a:ea typeface="Open Sans" pitchFamily="2" charset="0"/>
                <a:cs typeface="Open Sans" pitchFamily="2" charset="0"/>
              </a:rPr>
              <a:t>Methodology &amp; Definitions E-commerce Barometer</a:t>
            </a:r>
          </a:p>
          <a:p>
            <a:pPr marL="514350" indent="-514350">
              <a:buAutoNum type="arabicPeriod"/>
            </a:pPr>
            <a:endParaRPr lang="nl-BE" dirty="0"/>
          </a:p>
          <a:p>
            <a:pPr marL="514350" indent="-514350">
              <a:buAutoNum type="arabicPeriod"/>
            </a:pPr>
            <a:endParaRPr lang="nl-BE" dirty="0"/>
          </a:p>
          <a:p>
            <a:pPr marL="1314439" lvl="1" indent="-514350">
              <a:buAutoNum type="arabicPeriod"/>
            </a:pPr>
            <a:endParaRPr lang="nl-BE" dirty="0"/>
          </a:p>
          <a:p>
            <a:pPr marL="1314439" lvl="1" indent="-514350">
              <a:buAutoNum type="arabicPeriod"/>
            </a:pPr>
            <a:endParaRPr lang="nl-BE" dirty="0"/>
          </a:p>
        </p:txBody>
      </p:sp>
      <p:pic>
        <p:nvPicPr>
          <p:cNvPr id="8" name="Afbeelding 7" descr="Afbeelding met Graphics, Lettertype, grafische vormgeving, logo&#10;&#10;Automatisch gegenereerde beschrijving">
            <a:extLst>
              <a:ext uri="{FF2B5EF4-FFF2-40B4-BE49-F238E27FC236}">
                <a16:creationId xmlns:a16="http://schemas.microsoft.com/office/drawing/2014/main" id="{36F40727-84F8-6738-4070-478C129078BD}"/>
              </a:ext>
            </a:extLst>
          </p:cNvPr>
          <p:cNvPicPr>
            <a:picLocks noChangeAspect="1"/>
          </p:cNvPicPr>
          <p:nvPr/>
        </p:nvPicPr>
        <p:blipFill>
          <a:blip r:embed="rId4"/>
          <a:stretch>
            <a:fillRect/>
          </a:stretch>
        </p:blipFill>
        <p:spPr>
          <a:xfrm>
            <a:off x="5519056" y="6054231"/>
            <a:ext cx="1749577" cy="624376"/>
          </a:xfrm>
          <a:prstGeom prst="rect">
            <a:avLst/>
          </a:prstGeom>
        </p:spPr>
      </p:pic>
    </p:spTree>
    <p:extLst>
      <p:ext uri="{BB962C8B-B14F-4D97-AF65-F5344CB8AC3E}">
        <p14:creationId xmlns:p14="http://schemas.microsoft.com/office/powerpoint/2010/main" val="15135126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58960E-EF87-93BF-9D6E-E6F00771098D}"/>
              </a:ext>
            </a:extLst>
          </p:cNvPr>
          <p:cNvSpPr>
            <a:spLocks noGrp="1"/>
          </p:cNvSpPr>
          <p:nvPr>
            <p:ph type="ctrTitle"/>
          </p:nvPr>
        </p:nvSpPr>
        <p:spPr/>
        <p:txBody>
          <a:bodyPr/>
          <a:lstStyle/>
          <a:p>
            <a:pPr algn="l"/>
            <a:r>
              <a:rPr lang="nl-BE" dirty="0">
                <a:latin typeface="Open Sans" pitchFamily="2" charset="0"/>
                <a:ea typeface="Open Sans" pitchFamily="2" charset="0"/>
                <a:cs typeface="Open Sans" pitchFamily="2" charset="0"/>
              </a:rPr>
              <a:t>Appendix</a:t>
            </a:r>
          </a:p>
        </p:txBody>
      </p:sp>
      <p:sp>
        <p:nvSpPr>
          <p:cNvPr id="3" name="Ondertitel 2">
            <a:extLst>
              <a:ext uri="{FF2B5EF4-FFF2-40B4-BE49-F238E27FC236}">
                <a16:creationId xmlns:a16="http://schemas.microsoft.com/office/drawing/2014/main" id="{6DBB5C70-C88C-8011-259C-AC92D1B28FE2}"/>
              </a:ext>
            </a:extLst>
          </p:cNvPr>
          <p:cNvSpPr>
            <a:spLocks noGrp="1"/>
          </p:cNvSpPr>
          <p:nvPr>
            <p:ph type="subTitle" idx="1"/>
          </p:nvPr>
        </p:nvSpPr>
        <p:spPr/>
        <p:txBody>
          <a:bodyPr/>
          <a:lstStyle/>
          <a:p>
            <a:endParaRPr lang="nl-BE"/>
          </a:p>
        </p:txBody>
      </p:sp>
    </p:spTree>
    <p:extLst>
      <p:ext uri="{BB962C8B-B14F-4D97-AF65-F5344CB8AC3E}">
        <p14:creationId xmlns:p14="http://schemas.microsoft.com/office/powerpoint/2010/main" val="29856537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531E2C-DAA9-AA65-AA66-CAA942211D3E}"/>
              </a:ext>
            </a:extLst>
          </p:cNvPr>
          <p:cNvSpPr>
            <a:spLocks noGrp="1"/>
          </p:cNvSpPr>
          <p:nvPr>
            <p:ph type="title"/>
          </p:nvPr>
        </p:nvSpPr>
        <p:spPr>
          <a:xfrm>
            <a:off x="366711" y="398463"/>
            <a:ext cx="10515600" cy="1325563"/>
          </a:xfrm>
        </p:spPr>
        <p:txBody>
          <a:bodyPr/>
          <a:lstStyle/>
          <a:p>
            <a:r>
              <a:rPr lang="nl-BE" dirty="0">
                <a:solidFill>
                  <a:srgbClr val="5E31CA"/>
                </a:solidFill>
              </a:rPr>
              <a:t>About Becom</a:t>
            </a:r>
          </a:p>
        </p:txBody>
      </p:sp>
      <p:pic>
        <p:nvPicPr>
          <p:cNvPr id="5" name="Tijdelijke aanduiding voor inhoud 4" descr="Afbeelding met tekst, logo, Graphics, Lettertype&#10;&#10;Automatisch gegenereerde beschrijving">
            <a:extLst>
              <a:ext uri="{FF2B5EF4-FFF2-40B4-BE49-F238E27FC236}">
                <a16:creationId xmlns:a16="http://schemas.microsoft.com/office/drawing/2014/main" id="{637E848A-F46D-E9B1-DDC1-977827AB01BB}"/>
              </a:ext>
            </a:extLst>
          </p:cNvPr>
          <p:cNvPicPr>
            <a:picLocks noGrp="1" noChangeAspect="1"/>
          </p:cNvPicPr>
          <p:nvPr>
            <p:ph idx="1"/>
          </p:nvPr>
        </p:nvPicPr>
        <p:blipFill>
          <a:blip r:embed="rId3"/>
          <a:stretch>
            <a:fillRect/>
          </a:stretch>
        </p:blipFill>
        <p:spPr>
          <a:xfrm>
            <a:off x="5739189" y="1356768"/>
            <a:ext cx="6452811" cy="3629706"/>
          </a:xfrm>
        </p:spPr>
      </p:pic>
      <p:sp>
        <p:nvSpPr>
          <p:cNvPr id="7" name="Tekstvak 6">
            <a:extLst>
              <a:ext uri="{FF2B5EF4-FFF2-40B4-BE49-F238E27FC236}">
                <a16:creationId xmlns:a16="http://schemas.microsoft.com/office/drawing/2014/main" id="{E188BF68-29B2-4AD9-0CC0-6035B081A1E1}"/>
              </a:ext>
            </a:extLst>
          </p:cNvPr>
          <p:cNvSpPr txBox="1"/>
          <p:nvPr/>
        </p:nvSpPr>
        <p:spPr>
          <a:xfrm>
            <a:off x="366711" y="1724026"/>
            <a:ext cx="4207329" cy="1200329"/>
          </a:xfrm>
          <a:prstGeom prst="rect">
            <a:avLst/>
          </a:prstGeom>
          <a:noFill/>
        </p:spPr>
        <p:txBody>
          <a:bodyPr wrap="square" rtlCol="0">
            <a:spAutoFit/>
          </a:bodyPr>
          <a:lstStyle/>
          <a:p>
            <a:r>
              <a:rPr lang="nl-BE" b="1" dirty="0">
                <a:latin typeface="Open Sans" pitchFamily="2" charset="0"/>
                <a:ea typeface="Open Sans" pitchFamily="2" charset="0"/>
                <a:cs typeface="Open Sans" pitchFamily="2" charset="0"/>
              </a:rPr>
              <a:t>Belgian e-business federation </a:t>
            </a:r>
          </a:p>
          <a:p>
            <a:endParaRPr lang="nl-BE" dirty="0">
              <a:latin typeface="Open Sans" pitchFamily="2" charset="0"/>
              <a:ea typeface="Open Sans" pitchFamily="2" charset="0"/>
              <a:cs typeface="Open Sans" pitchFamily="2" charset="0"/>
            </a:endParaRPr>
          </a:p>
          <a:p>
            <a:endParaRPr lang="nl-BE" dirty="0">
              <a:latin typeface="Open Sans" pitchFamily="2" charset="0"/>
              <a:ea typeface="Open Sans" pitchFamily="2" charset="0"/>
              <a:cs typeface="Open Sans" pitchFamily="2" charset="0"/>
            </a:endParaRPr>
          </a:p>
          <a:p>
            <a:endParaRPr lang="nl-BE" dirty="0">
              <a:latin typeface="Open Sans" pitchFamily="2" charset="0"/>
              <a:ea typeface="Open Sans" pitchFamily="2" charset="0"/>
              <a:cs typeface="Open Sans" pitchFamily="2" charset="0"/>
            </a:endParaRPr>
          </a:p>
        </p:txBody>
      </p:sp>
      <p:sp>
        <p:nvSpPr>
          <p:cNvPr id="3" name="TextBox 8">
            <a:extLst>
              <a:ext uri="{FF2B5EF4-FFF2-40B4-BE49-F238E27FC236}">
                <a16:creationId xmlns:a16="http://schemas.microsoft.com/office/drawing/2014/main" id="{1A5C515A-813A-86E5-B7DC-01311D5060AB}"/>
              </a:ext>
            </a:extLst>
          </p:cNvPr>
          <p:cNvSpPr txBox="1"/>
          <p:nvPr/>
        </p:nvSpPr>
        <p:spPr>
          <a:xfrm>
            <a:off x="0" y="3665938"/>
            <a:ext cx="5707116" cy="982177"/>
          </a:xfrm>
          <a:prstGeom prst="rect">
            <a:avLst/>
          </a:prstGeom>
          <a:solidFill>
            <a:srgbClr val="5E31CA"/>
          </a:solidFill>
        </p:spPr>
        <p:txBody>
          <a:bodyPr wrap="square" rtlCol="0" anchor="ctr" anchorCtr="0">
            <a:noAutofit/>
          </a:bodyPr>
          <a:lstStyle/>
          <a:p>
            <a:pPr algn="ctr" defTabSz="609570"/>
            <a:r>
              <a:rPr lang="en-GB" sz="2400">
                <a:solidFill>
                  <a:prstClr val="white"/>
                </a:solidFill>
                <a:latin typeface="Open Sans Medium" panose="020B0606030504020204" pitchFamily="34" charset="0"/>
                <a:ea typeface="Open Sans Medium" panose="020B0606030504020204" pitchFamily="34" charset="0"/>
                <a:cs typeface="Open Sans Medium" panose="020B0606030504020204" pitchFamily="34" charset="0"/>
              </a:rPr>
              <a:t>SUSTAINABLE</a:t>
            </a:r>
            <a:r>
              <a:rPr lang="en-GB" sz="2400">
                <a:solidFill>
                  <a:srgbClr val="00EA90"/>
                </a:solidFill>
                <a:latin typeface="Open Sans Medium" panose="020B0606030504020204" pitchFamily="34" charset="0"/>
                <a:ea typeface="Open Sans Medium" panose="020B0606030504020204" pitchFamily="34" charset="0"/>
                <a:cs typeface="Open Sans Medium" panose="020B0606030504020204" pitchFamily="34" charset="0"/>
              </a:rPr>
              <a:t>.</a:t>
            </a:r>
            <a:endParaRPr lang="en-BE" sz="2400">
              <a:solidFill>
                <a:srgbClr val="00EA90"/>
              </a:solidFill>
              <a:latin typeface="Calibri" panose="020F0502020204030204"/>
            </a:endParaRPr>
          </a:p>
        </p:txBody>
      </p:sp>
      <p:sp>
        <p:nvSpPr>
          <p:cNvPr id="4" name="TextBox 2">
            <a:extLst>
              <a:ext uri="{FF2B5EF4-FFF2-40B4-BE49-F238E27FC236}">
                <a16:creationId xmlns:a16="http://schemas.microsoft.com/office/drawing/2014/main" id="{7246C9BD-DB95-B39C-0CF1-8C302F1B9E10}"/>
              </a:ext>
            </a:extLst>
          </p:cNvPr>
          <p:cNvSpPr txBox="1"/>
          <p:nvPr/>
        </p:nvSpPr>
        <p:spPr>
          <a:xfrm>
            <a:off x="0" y="2434548"/>
            <a:ext cx="5314950" cy="1017677"/>
          </a:xfrm>
          <a:prstGeom prst="rect">
            <a:avLst/>
          </a:prstGeom>
          <a:solidFill>
            <a:srgbClr val="5E31CA"/>
          </a:solidFill>
        </p:spPr>
        <p:txBody>
          <a:bodyPr wrap="square" rtlCol="0" anchor="ctr" anchorCtr="0">
            <a:noAutofit/>
          </a:bodyPr>
          <a:lstStyle/>
          <a:p>
            <a:pPr algn="ctr" defTabSz="609570"/>
            <a:r>
              <a:rPr lang="en-GB" sz="2400" dirty="0">
                <a:solidFill>
                  <a:prstClr val="white"/>
                </a:solidFill>
                <a:latin typeface="Open Sans Medium" panose="020B0606030504020204" pitchFamily="34" charset="0"/>
                <a:ea typeface="Open Sans Medium" panose="020B0606030504020204" pitchFamily="34" charset="0"/>
                <a:cs typeface="Open Sans Medium" panose="020B0606030504020204" pitchFamily="34" charset="0"/>
              </a:rPr>
              <a:t>RELIABLE</a:t>
            </a:r>
            <a:r>
              <a:rPr lang="en-GB" sz="2400" dirty="0">
                <a:solidFill>
                  <a:srgbClr val="00EA90"/>
                </a:solidFill>
                <a:latin typeface="Open Sans Medium" panose="020B0606030504020204" pitchFamily="34" charset="0"/>
                <a:ea typeface="Open Sans Medium" panose="020B0606030504020204" pitchFamily="34" charset="0"/>
                <a:cs typeface="Open Sans Medium" panose="020B0606030504020204" pitchFamily="34" charset="0"/>
              </a:rPr>
              <a:t>.</a:t>
            </a:r>
            <a:endParaRPr lang="en-BE" sz="2400">
              <a:solidFill>
                <a:prstClr val="black"/>
              </a:solidFill>
              <a:latin typeface="Calibri" panose="020F0502020204030204"/>
            </a:endParaRPr>
          </a:p>
        </p:txBody>
      </p:sp>
      <p:sp>
        <p:nvSpPr>
          <p:cNvPr id="6" name="TextBox 3">
            <a:extLst>
              <a:ext uri="{FF2B5EF4-FFF2-40B4-BE49-F238E27FC236}">
                <a16:creationId xmlns:a16="http://schemas.microsoft.com/office/drawing/2014/main" id="{7513C061-14B9-F1CB-94AE-888CECF10069}"/>
              </a:ext>
            </a:extLst>
          </p:cNvPr>
          <p:cNvSpPr txBox="1"/>
          <p:nvPr/>
        </p:nvSpPr>
        <p:spPr>
          <a:xfrm>
            <a:off x="1" y="4928720"/>
            <a:ext cx="6096000" cy="982178"/>
          </a:xfrm>
          <a:prstGeom prst="rect">
            <a:avLst/>
          </a:prstGeom>
          <a:solidFill>
            <a:srgbClr val="5E31CA"/>
          </a:solidFill>
        </p:spPr>
        <p:txBody>
          <a:bodyPr wrap="square" rtlCol="0" anchor="ctr" anchorCtr="0">
            <a:noAutofit/>
          </a:bodyPr>
          <a:lstStyle/>
          <a:p>
            <a:pPr algn="ctr" defTabSz="609570"/>
            <a:r>
              <a:rPr lang="en-GB" sz="2400">
                <a:solidFill>
                  <a:prstClr val="white"/>
                </a:solidFill>
                <a:latin typeface="Open Sans Medium" panose="020B0606030504020204" pitchFamily="34" charset="0"/>
                <a:ea typeface="Open Sans Medium" panose="020B0606030504020204" pitchFamily="34" charset="0"/>
                <a:cs typeface="Open Sans Medium" panose="020B0606030504020204" pitchFamily="34" charset="0"/>
              </a:rPr>
              <a:t>INNOVATIVE</a:t>
            </a:r>
            <a:r>
              <a:rPr lang="en-GB" sz="2400">
                <a:solidFill>
                  <a:srgbClr val="00EA90"/>
                </a:solidFill>
                <a:latin typeface="Open Sans Medium" panose="020B0606030504020204" pitchFamily="34" charset="0"/>
                <a:ea typeface="Open Sans Medium" panose="020B0606030504020204" pitchFamily="34" charset="0"/>
                <a:cs typeface="Open Sans Medium" panose="020B0606030504020204" pitchFamily="34" charset="0"/>
              </a:rPr>
              <a:t>.</a:t>
            </a:r>
            <a:endParaRPr lang="en-BE" sz="2400">
              <a:solidFill>
                <a:prstClr val="black"/>
              </a:solidFill>
              <a:latin typeface="Calibri" panose="020F0502020204030204"/>
            </a:endParaRPr>
          </a:p>
        </p:txBody>
      </p:sp>
    </p:spTree>
    <p:extLst>
      <p:ext uri="{BB962C8B-B14F-4D97-AF65-F5344CB8AC3E}">
        <p14:creationId xmlns:p14="http://schemas.microsoft.com/office/powerpoint/2010/main" val="3505664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1000" fill="hold"/>
                                        <p:tgtEl>
                                          <p:spTgt spid="4"/>
                                        </p:tgtEl>
                                        <p:attrNameLst>
                                          <p:attrName>ppt_x</p:attrName>
                                        </p:attrNameLst>
                                      </p:cBhvr>
                                      <p:tavLst>
                                        <p:tav tm="0">
                                          <p:val>
                                            <p:strVal val="1+#ppt_w/2"/>
                                          </p:val>
                                        </p:tav>
                                        <p:tav tm="100000">
                                          <p:val>
                                            <p:strVal val="#ppt_x"/>
                                          </p:val>
                                        </p:tav>
                                      </p:tavLst>
                                    </p:anim>
                                    <p:anim calcmode="lin" valueType="num">
                                      <p:cBhvr additive="base">
                                        <p:cTn id="13" dur="1000" fill="hold"/>
                                        <p:tgtEl>
                                          <p:spTgt spid="4"/>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2"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1000" fill="hold"/>
                                        <p:tgtEl>
                                          <p:spTgt spid="6"/>
                                        </p:tgtEl>
                                        <p:attrNameLst>
                                          <p:attrName>ppt_x</p:attrName>
                                        </p:attrNameLst>
                                      </p:cBhvr>
                                      <p:tavLst>
                                        <p:tav tm="0">
                                          <p:val>
                                            <p:strVal val="1+#ppt_w/2"/>
                                          </p:val>
                                        </p:tav>
                                        <p:tav tm="100000">
                                          <p:val>
                                            <p:strVal val="#ppt_x"/>
                                          </p:val>
                                        </p:tav>
                                      </p:tavLst>
                                    </p:anim>
                                    <p:anim calcmode="lin" valueType="num">
                                      <p:cBhvr additive="base">
                                        <p:cTn id="18"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8" name="Om inzicht te krijgen in de totale markt, waarbij de online markt in detail wordt geanalyseerd, maar ook wordt gerelateerd aan de offline markt, worden verschillende databronnen van GfK gebruikt. Voor marktsegmenten die continu door GfK worden gemonitord"/>
          <p:cNvSpPr txBox="1"/>
          <p:nvPr/>
        </p:nvSpPr>
        <p:spPr>
          <a:xfrm>
            <a:off x="1122694" y="1550280"/>
            <a:ext cx="3014399" cy="38061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algn="l" defTabSz="457200">
              <a:spcBef>
                <a:spcPts val="1200"/>
              </a:spcBef>
              <a:defRPr>
                <a:solidFill>
                  <a:srgbClr val="000000"/>
                </a:solidFill>
                <a:latin typeface="SofiaPro-Regular"/>
                <a:ea typeface="SofiaPro-Regular"/>
                <a:cs typeface="SofiaPro-Regular"/>
                <a:sym typeface="SofiaPro-Regular"/>
              </a:defRPr>
            </a:lvl1pPr>
          </a:lstStyle>
          <a:p>
            <a:r>
              <a:rPr lang="nl-BE" sz="1400" dirty="0">
                <a:latin typeface="Open Sans" pitchFamily="2" charset="0"/>
                <a:ea typeface="Open Sans" pitchFamily="2" charset="0"/>
                <a:cs typeface="Open Sans" pitchFamily="2" charset="0"/>
              </a:rPr>
              <a:t>To gain insight into the total market, analyzing the online market in detail, but also relating it to the offline market, several of GfK's data sources are used. </a:t>
            </a:r>
            <a:br>
              <a:rPr lang="nl-BE" sz="1400" dirty="0">
                <a:latin typeface="Open Sans" pitchFamily="2" charset="0"/>
                <a:ea typeface="Open Sans" pitchFamily="2" charset="0"/>
                <a:cs typeface="Open Sans" pitchFamily="2" charset="0"/>
              </a:rPr>
            </a:br>
            <a:endParaRPr lang="nl-BE" sz="1400" dirty="0">
              <a:latin typeface="Open Sans" pitchFamily="2" charset="0"/>
              <a:ea typeface="Open Sans" pitchFamily="2" charset="0"/>
              <a:cs typeface="Open Sans" pitchFamily="2" charset="0"/>
            </a:endParaRPr>
          </a:p>
          <a:p>
            <a:r>
              <a:rPr lang="nl-BE" sz="1400" dirty="0">
                <a:latin typeface="Open Sans" pitchFamily="2" charset="0"/>
                <a:ea typeface="Open Sans" pitchFamily="2" charset="0"/>
                <a:cs typeface="Open Sans" pitchFamily="2" charset="0"/>
              </a:rPr>
              <a:t>For market segments that are continuously monitored by GfK, this continuous market data is used as a starting point. In addition, ad hoc consumer research is conducted. </a:t>
            </a:r>
          </a:p>
          <a:p>
            <a:r>
              <a:rPr lang="nl-BE" sz="1400" dirty="0">
                <a:latin typeface="Open Sans" pitchFamily="2" charset="0"/>
                <a:ea typeface="Open Sans" pitchFamily="2" charset="0"/>
                <a:cs typeface="Open Sans" pitchFamily="2" charset="0"/>
              </a:rPr>
              <a:t>The result of the unique combination of these data sources is a complete insight into the total online market in Belgium.</a:t>
            </a:r>
          </a:p>
        </p:txBody>
      </p:sp>
      <p:sp>
        <p:nvSpPr>
          <p:cNvPr id="909" name="Ad Hoc Consumer study"/>
          <p:cNvSpPr txBox="1"/>
          <p:nvPr/>
        </p:nvSpPr>
        <p:spPr>
          <a:xfrm>
            <a:off x="4367963" y="1360394"/>
            <a:ext cx="1728037" cy="2205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l" defTabSz="457200">
              <a:spcBef>
                <a:spcPts val="1200"/>
              </a:spcBef>
              <a:defRPr sz="1900" b="1">
                <a:solidFill>
                  <a:srgbClr val="000000"/>
                </a:solidFill>
                <a:latin typeface="SofiaPro-Regular"/>
                <a:ea typeface="SofiaPro-Regular"/>
                <a:cs typeface="SofiaPro-Regular"/>
                <a:sym typeface="SofiaPro-Regular"/>
              </a:defRPr>
            </a:lvl1pPr>
          </a:lstStyle>
          <a:p>
            <a:r>
              <a:rPr sz="1100" dirty="0">
                <a:latin typeface="Open Sans" pitchFamily="2" charset="0"/>
                <a:ea typeface="Open Sans" pitchFamily="2" charset="0"/>
                <a:cs typeface="Open Sans" pitchFamily="2" charset="0"/>
              </a:rPr>
              <a:t>Ad Hoc Consumer study </a:t>
            </a:r>
            <a:endParaRPr sz="1100" b="0" dirty="0">
              <a:latin typeface="Open Sans" pitchFamily="2" charset="0"/>
              <a:ea typeface="Open Sans" pitchFamily="2" charset="0"/>
              <a:cs typeface="Open Sans" pitchFamily="2" charset="0"/>
            </a:endParaRPr>
          </a:p>
        </p:txBody>
      </p:sp>
      <p:sp>
        <p:nvSpPr>
          <p:cNvPr id="910" name="ConsumerScan Panel"/>
          <p:cNvSpPr txBox="1"/>
          <p:nvPr/>
        </p:nvSpPr>
        <p:spPr>
          <a:xfrm>
            <a:off x="6636073" y="1366597"/>
            <a:ext cx="1532471" cy="2205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l" defTabSz="457200">
              <a:spcBef>
                <a:spcPts val="1200"/>
              </a:spcBef>
              <a:defRPr sz="1900" b="1">
                <a:solidFill>
                  <a:srgbClr val="000000"/>
                </a:solidFill>
                <a:latin typeface="SofiaPro-Regular"/>
                <a:ea typeface="SofiaPro-Regular"/>
                <a:cs typeface="SofiaPro-Regular"/>
                <a:sym typeface="SofiaPro-Regular"/>
              </a:defRPr>
            </a:lvl1pPr>
          </a:lstStyle>
          <a:p>
            <a:r>
              <a:rPr sz="1100" dirty="0" err="1">
                <a:latin typeface="Open Sans" pitchFamily="2" charset="0"/>
                <a:ea typeface="Open Sans" pitchFamily="2" charset="0"/>
                <a:cs typeface="Open Sans" pitchFamily="2" charset="0"/>
              </a:rPr>
              <a:t>ConsumerScan</a:t>
            </a:r>
            <a:r>
              <a:rPr sz="1100" dirty="0">
                <a:latin typeface="Open Sans" pitchFamily="2" charset="0"/>
                <a:ea typeface="Open Sans" pitchFamily="2" charset="0"/>
                <a:cs typeface="Open Sans" pitchFamily="2" charset="0"/>
              </a:rPr>
              <a:t> Panel </a:t>
            </a:r>
            <a:endParaRPr sz="1100" b="0" dirty="0">
              <a:latin typeface="Open Sans" pitchFamily="2" charset="0"/>
              <a:ea typeface="Open Sans" pitchFamily="2" charset="0"/>
              <a:cs typeface="Open Sans" pitchFamily="2" charset="0"/>
            </a:endParaRPr>
          </a:p>
        </p:txBody>
      </p:sp>
      <p:sp>
        <p:nvSpPr>
          <p:cNvPr id="911" name="Retail Panel"/>
          <p:cNvSpPr txBox="1"/>
          <p:nvPr/>
        </p:nvSpPr>
        <p:spPr>
          <a:xfrm>
            <a:off x="8792552" y="1366596"/>
            <a:ext cx="888064" cy="2205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l" defTabSz="457200">
              <a:spcBef>
                <a:spcPts val="1200"/>
              </a:spcBef>
              <a:defRPr sz="1900" b="1">
                <a:solidFill>
                  <a:srgbClr val="000000"/>
                </a:solidFill>
                <a:latin typeface="SofiaPro-Regular"/>
                <a:ea typeface="SofiaPro-Regular"/>
                <a:cs typeface="SofiaPro-Regular"/>
                <a:sym typeface="SofiaPro-Regular"/>
              </a:defRPr>
            </a:lvl1pPr>
          </a:lstStyle>
          <a:p>
            <a:r>
              <a:rPr sz="1100" dirty="0">
                <a:latin typeface="Open Sans" pitchFamily="2" charset="0"/>
                <a:ea typeface="Open Sans" pitchFamily="2" charset="0"/>
                <a:cs typeface="Open Sans" pitchFamily="2" charset="0"/>
              </a:rPr>
              <a:t>Retail Panel </a:t>
            </a:r>
            <a:endParaRPr sz="1100" b="0" dirty="0">
              <a:latin typeface="Open Sans" pitchFamily="2" charset="0"/>
              <a:ea typeface="Open Sans" pitchFamily="2" charset="0"/>
              <a:cs typeface="Open Sans" pitchFamily="2" charset="0"/>
            </a:endParaRPr>
          </a:p>
        </p:txBody>
      </p:sp>
      <p:sp>
        <p:nvSpPr>
          <p:cNvPr id="913" name="Steekproef…"/>
          <p:cNvSpPr txBox="1"/>
          <p:nvPr/>
        </p:nvSpPr>
        <p:spPr>
          <a:xfrm>
            <a:off x="6547250" y="1687354"/>
            <a:ext cx="1945255" cy="3985706"/>
          </a:xfrm>
          <a:prstGeom prst="rect">
            <a:avLst/>
          </a:prstGeom>
          <a:noFill/>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rtlCol="0">
            <a:spAutoFit/>
          </a:bodyPr>
          <a:lstStyle>
            <a:defPPr>
              <a:defRPr lang="nl-BE"/>
            </a:defPPr>
            <a:lvl1pPr>
              <a:defRPr sz="1100" b="1">
                <a:latin typeface="Open Sans" pitchFamily="2" charset="0"/>
                <a:ea typeface="Open Sans" pitchFamily="2" charset="0"/>
                <a:cs typeface="Open Sans" pitchFamily="2" charset="0"/>
              </a:defRPr>
            </a:lvl1pPr>
          </a:lstStyle>
          <a:p>
            <a:r>
              <a:rPr lang="nl-BE" dirty="0"/>
              <a:t>Sample</a:t>
            </a:r>
            <a:r>
              <a:rPr lang="nl-BE" b="0" dirty="0"/>
              <a:t> </a:t>
            </a:r>
          </a:p>
          <a:p>
            <a:r>
              <a:rPr lang="nl-BE" b="0" dirty="0"/>
              <a:t>Stratified sample of 5,000 private households. </a:t>
            </a:r>
          </a:p>
          <a:p>
            <a:endParaRPr lang="nl-BE" dirty="0"/>
          </a:p>
          <a:p>
            <a:endParaRPr lang="nl-BE" dirty="0"/>
          </a:p>
          <a:p>
            <a:endParaRPr lang="nl-BE" dirty="0"/>
          </a:p>
          <a:p>
            <a:r>
              <a:rPr lang="nl-BE" dirty="0"/>
              <a:t>Data collection </a:t>
            </a:r>
          </a:p>
          <a:p>
            <a:r>
              <a:rPr lang="nl-BE" b="0" dirty="0"/>
              <a:t>Household purchase records using an electronic measuring instrument with integrated scanner. </a:t>
            </a:r>
          </a:p>
          <a:p>
            <a:endParaRPr lang="nl-BE" dirty="0"/>
          </a:p>
          <a:p>
            <a:r>
              <a:rPr lang="nl-BE" dirty="0"/>
              <a:t>Representativeness</a:t>
            </a:r>
            <a:r>
              <a:rPr lang="nl-BE" b="0" dirty="0"/>
              <a:t> </a:t>
            </a:r>
          </a:p>
          <a:p>
            <a:r>
              <a:rPr lang="nl-BE" b="0" dirty="0"/>
              <a:t>Weighted variables: household size, age reference person, neighborhood, municipal size, baby population, employment, and retailer market share. </a:t>
            </a:r>
          </a:p>
          <a:p>
            <a:endParaRPr lang="nl-BE" dirty="0"/>
          </a:p>
          <a:p>
            <a:r>
              <a:rPr lang="nl-BE" dirty="0"/>
              <a:t>Market segments </a:t>
            </a:r>
          </a:p>
          <a:p>
            <a:r>
              <a:rPr lang="nl-BE" b="0" dirty="0"/>
              <a:t>FMCG</a:t>
            </a:r>
            <a:endParaRPr b="0" dirty="0"/>
          </a:p>
        </p:txBody>
      </p:sp>
      <p:sp>
        <p:nvSpPr>
          <p:cNvPr id="914" name="Steekproef…"/>
          <p:cNvSpPr txBox="1"/>
          <p:nvPr/>
        </p:nvSpPr>
        <p:spPr>
          <a:xfrm>
            <a:off x="8706264" y="1687354"/>
            <a:ext cx="2072728" cy="33906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spAutoFit/>
          </a:bodyPr>
          <a:lstStyle>
            <a:defPPr>
              <a:defRPr lang="nl-BE"/>
            </a:defPPr>
            <a:lvl1pPr defTabSz="457200">
              <a:spcBef>
                <a:spcPts val="1200"/>
              </a:spcBef>
              <a:defRPr sz="1100">
                <a:solidFill>
                  <a:srgbClr val="000000"/>
                </a:solidFill>
                <a:latin typeface="Open Sans" pitchFamily="2" charset="0"/>
                <a:ea typeface="Open Sans" pitchFamily="2" charset="0"/>
                <a:cs typeface="Open Sans" pitchFamily="2" charset="0"/>
              </a:defRPr>
            </a:lvl1pPr>
          </a:lstStyle>
          <a:p>
            <a:r>
              <a:rPr lang="nl-BE" b="1" dirty="0"/>
              <a:t>Sample </a:t>
            </a:r>
            <a:br>
              <a:rPr lang="nl-BE" b="1" dirty="0"/>
            </a:br>
            <a:r>
              <a:rPr lang="nl-BE" dirty="0"/>
              <a:t>Representative panel for more than 10,000 outlets, focusing on product sales with broad market coverage. </a:t>
            </a:r>
          </a:p>
          <a:p>
            <a:r>
              <a:rPr lang="nl-BE" b="1" dirty="0"/>
              <a:t>Data collection </a:t>
            </a:r>
            <a:br>
              <a:rPr lang="nl-BE" b="1" dirty="0"/>
            </a:br>
            <a:r>
              <a:rPr lang="nl-BE" dirty="0"/>
              <a:t>Ongoing collection of current sales data from retailers, websites and other commercial outlets. </a:t>
            </a:r>
          </a:p>
          <a:p>
            <a:r>
              <a:rPr lang="nl-BE" b="1" dirty="0"/>
              <a:t>Representativeness </a:t>
            </a:r>
            <a:br>
              <a:rPr lang="nl-BE" b="1" dirty="0"/>
            </a:br>
            <a:r>
              <a:rPr lang="nl-BE" dirty="0"/>
              <a:t>Through combination of sampling and 'census' data very high reliability (90%&gt;) </a:t>
            </a:r>
          </a:p>
          <a:p>
            <a:r>
              <a:rPr lang="nl-BE" b="1" dirty="0"/>
              <a:t>Market segments </a:t>
            </a:r>
            <a:br>
              <a:rPr lang="nl-BE" b="1" dirty="0"/>
            </a:br>
            <a:r>
              <a:rPr lang="nl-BE" dirty="0"/>
              <a:t>Electronics, media &amp; entertainment and telecom</a:t>
            </a:r>
            <a:endParaRPr dirty="0"/>
          </a:p>
        </p:txBody>
      </p:sp>
      <p:sp>
        <p:nvSpPr>
          <p:cNvPr id="915" name="Methode Market Monitor"/>
          <p:cNvSpPr txBox="1"/>
          <p:nvPr/>
        </p:nvSpPr>
        <p:spPr>
          <a:xfrm>
            <a:off x="845127" y="-740188"/>
            <a:ext cx="8757508" cy="2006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b"/>
          <a:lstStyle>
            <a:lvl1pPr algn="l">
              <a:lnSpc>
                <a:spcPct val="110000"/>
              </a:lnSpc>
              <a:defRPr sz="3200" spc="-64">
                <a:solidFill>
                  <a:srgbClr val="000000"/>
                </a:solidFill>
                <a:latin typeface="+mn-lt"/>
                <a:ea typeface="+mn-ea"/>
                <a:cs typeface="+mn-cs"/>
                <a:sym typeface="Montserrat Bold"/>
              </a:defRPr>
            </a:lvl1pPr>
          </a:lstStyle>
          <a:p>
            <a:r>
              <a:rPr sz="4000" b="1" dirty="0">
                <a:solidFill>
                  <a:srgbClr val="5E31CA"/>
                </a:solidFill>
                <a:latin typeface="Open Sans" pitchFamily="2" charset="0"/>
                <a:ea typeface="Open Sans" pitchFamily="2" charset="0"/>
                <a:cs typeface="Open Sans" pitchFamily="2" charset="0"/>
              </a:rPr>
              <a:t>Method</a:t>
            </a:r>
            <a:r>
              <a:rPr lang="nl-BE" sz="4000" b="1" dirty="0">
                <a:solidFill>
                  <a:srgbClr val="5E31CA"/>
                </a:solidFill>
                <a:latin typeface="Open Sans" pitchFamily="2" charset="0"/>
                <a:ea typeface="Open Sans" pitchFamily="2" charset="0"/>
                <a:cs typeface="Open Sans" pitchFamily="2" charset="0"/>
              </a:rPr>
              <a:t>ology</a:t>
            </a:r>
            <a:r>
              <a:rPr sz="4000" b="1" dirty="0">
                <a:solidFill>
                  <a:srgbClr val="5E31CA"/>
                </a:solidFill>
                <a:latin typeface="Open Sans" pitchFamily="2" charset="0"/>
                <a:ea typeface="Open Sans" pitchFamily="2" charset="0"/>
                <a:cs typeface="Open Sans" pitchFamily="2" charset="0"/>
              </a:rPr>
              <a:t> Market Monitor</a:t>
            </a:r>
          </a:p>
        </p:txBody>
      </p:sp>
      <p:sp>
        <p:nvSpPr>
          <p:cNvPr id="7" name="Rechthoek 6">
            <a:extLst>
              <a:ext uri="{FF2B5EF4-FFF2-40B4-BE49-F238E27FC236}">
                <a16:creationId xmlns:a16="http://schemas.microsoft.com/office/drawing/2014/main" id="{F7B62C58-23CE-97B8-C3A1-BCDD12538460}"/>
              </a:ext>
            </a:extLst>
          </p:cNvPr>
          <p:cNvSpPr/>
          <p:nvPr/>
        </p:nvSpPr>
        <p:spPr>
          <a:xfrm>
            <a:off x="124691" y="6165273"/>
            <a:ext cx="845127" cy="6927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Rechthoek 7">
            <a:extLst>
              <a:ext uri="{FF2B5EF4-FFF2-40B4-BE49-F238E27FC236}">
                <a16:creationId xmlns:a16="http://schemas.microsoft.com/office/drawing/2014/main" id="{83BC0F73-2679-7CE2-E401-E14AF147BDC9}"/>
              </a:ext>
            </a:extLst>
          </p:cNvPr>
          <p:cNvSpPr/>
          <p:nvPr/>
        </p:nvSpPr>
        <p:spPr>
          <a:xfrm flipV="1">
            <a:off x="0" y="1418178"/>
            <a:ext cx="845127" cy="40216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ekstvak 1">
            <a:extLst>
              <a:ext uri="{FF2B5EF4-FFF2-40B4-BE49-F238E27FC236}">
                <a16:creationId xmlns:a16="http://schemas.microsoft.com/office/drawing/2014/main" id="{17E6AFA5-8906-3F21-17E8-F64D9552BD78}"/>
              </a:ext>
            </a:extLst>
          </p:cNvPr>
          <p:cNvSpPr txBox="1"/>
          <p:nvPr/>
        </p:nvSpPr>
        <p:spPr>
          <a:xfrm>
            <a:off x="4350852" y="1687354"/>
            <a:ext cx="1982639" cy="5170646"/>
          </a:xfrm>
          <a:prstGeom prst="rect">
            <a:avLst/>
          </a:prstGeom>
          <a:noFill/>
        </p:spPr>
        <p:txBody>
          <a:bodyPr wrap="square" rtlCol="0">
            <a:spAutoFit/>
          </a:bodyPr>
          <a:lstStyle/>
          <a:p>
            <a:r>
              <a:rPr lang="nl-BE" sz="1100" b="1" dirty="0">
                <a:latin typeface="Open Sans" pitchFamily="2" charset="0"/>
                <a:ea typeface="Open Sans" pitchFamily="2" charset="0"/>
                <a:cs typeface="Open Sans" pitchFamily="2" charset="0"/>
              </a:rPr>
              <a:t>Sample </a:t>
            </a:r>
          </a:p>
          <a:p>
            <a:r>
              <a:rPr lang="nl-BE" sz="1100" dirty="0">
                <a:latin typeface="Open Sans" pitchFamily="2" charset="0"/>
                <a:ea typeface="Open Sans" pitchFamily="2" charset="0"/>
                <a:cs typeface="Open Sans" pitchFamily="2" charset="0"/>
              </a:rPr>
              <a:t>Persons 15 years of age and older. (At least 4,000 individuals are interviewed each quarter) </a:t>
            </a:r>
          </a:p>
          <a:p>
            <a:br>
              <a:rPr lang="nl-BE" sz="1100" b="1" dirty="0">
                <a:latin typeface="Open Sans" pitchFamily="2" charset="0"/>
                <a:ea typeface="Open Sans" pitchFamily="2" charset="0"/>
                <a:cs typeface="Open Sans" pitchFamily="2" charset="0"/>
              </a:rPr>
            </a:br>
            <a:r>
              <a:rPr lang="nl-BE" sz="1100" b="1" dirty="0">
                <a:latin typeface="Open Sans" pitchFamily="2" charset="0"/>
                <a:ea typeface="Open Sans" pitchFamily="2" charset="0"/>
                <a:cs typeface="Open Sans" pitchFamily="2" charset="0"/>
              </a:rPr>
              <a:t>Data collection </a:t>
            </a:r>
          </a:p>
          <a:p>
            <a:r>
              <a:rPr lang="nl-BE" sz="1100" dirty="0">
                <a:latin typeface="Open Sans" pitchFamily="2" charset="0"/>
                <a:ea typeface="Open Sans" pitchFamily="2" charset="0"/>
                <a:cs typeface="Open Sans" pitchFamily="2" charset="0"/>
              </a:rPr>
              <a:t>Online questionnaire. </a:t>
            </a:r>
          </a:p>
          <a:p>
            <a:br>
              <a:rPr lang="nl-BE" sz="1100" b="1" dirty="0">
                <a:latin typeface="Open Sans" pitchFamily="2" charset="0"/>
                <a:ea typeface="Open Sans" pitchFamily="2" charset="0"/>
                <a:cs typeface="Open Sans" pitchFamily="2" charset="0"/>
              </a:rPr>
            </a:br>
            <a:r>
              <a:rPr lang="nl-BE" sz="1100" b="1" dirty="0">
                <a:latin typeface="Open Sans" pitchFamily="2" charset="0"/>
                <a:ea typeface="Open Sans" pitchFamily="2" charset="0"/>
                <a:cs typeface="Open Sans" pitchFamily="2" charset="0"/>
              </a:rPr>
              <a:t>Representativeness </a:t>
            </a:r>
          </a:p>
          <a:p>
            <a:r>
              <a:rPr lang="nl-BE" sz="1100" dirty="0">
                <a:latin typeface="Open Sans" pitchFamily="2" charset="0"/>
                <a:ea typeface="Open Sans" pitchFamily="2" charset="0"/>
                <a:cs typeface="Open Sans" pitchFamily="2" charset="0"/>
              </a:rPr>
              <a:t>Market segments for personal purchases are representative of gender, age, social class, and province. Market segments for household purchases are representative of age, household size and province. </a:t>
            </a:r>
          </a:p>
          <a:p>
            <a:br>
              <a:rPr lang="nl-BE" sz="1100" b="1" dirty="0">
                <a:latin typeface="Open Sans" pitchFamily="2" charset="0"/>
                <a:ea typeface="Open Sans" pitchFamily="2" charset="0"/>
                <a:cs typeface="Open Sans" pitchFamily="2" charset="0"/>
              </a:rPr>
            </a:br>
            <a:r>
              <a:rPr lang="nl-BE" sz="1100" b="1" dirty="0">
                <a:latin typeface="Open Sans" pitchFamily="2" charset="0"/>
                <a:ea typeface="Open Sans" pitchFamily="2" charset="0"/>
                <a:cs typeface="Open Sans" pitchFamily="2" charset="0"/>
              </a:rPr>
              <a:t>Market segments </a:t>
            </a:r>
          </a:p>
          <a:p>
            <a:r>
              <a:rPr lang="nl-BE" sz="1100" dirty="0">
                <a:latin typeface="Open Sans" pitchFamily="2" charset="0"/>
                <a:ea typeface="Open Sans" pitchFamily="2" charset="0"/>
                <a:cs typeface="Open Sans" pitchFamily="2" charset="0"/>
              </a:rPr>
              <a:t>General topics +Tickets, Sports &amp; Recreation, Travelling, Home &amp; Garden, Fashion, Toys, Insurances, National transportation, and Gaming &amp; Gambling and others. In addition, parts of other market segments.</a:t>
            </a:r>
          </a:p>
        </p:txBody>
      </p:sp>
      <p:pic>
        <p:nvPicPr>
          <p:cNvPr id="3" name="Afbeelding 2" descr="Afbeelding met Graphics, Lettertype, grafische vormgeving, logo&#10;&#10;Automatisch gegenereerde beschrijving">
            <a:extLst>
              <a:ext uri="{FF2B5EF4-FFF2-40B4-BE49-F238E27FC236}">
                <a16:creationId xmlns:a16="http://schemas.microsoft.com/office/drawing/2014/main" id="{C5B7ECDE-529C-87EA-5DA2-9FF49BDE055C}"/>
              </a:ext>
            </a:extLst>
          </p:cNvPr>
          <p:cNvPicPr>
            <a:picLocks noChangeAspect="1"/>
          </p:cNvPicPr>
          <p:nvPr/>
        </p:nvPicPr>
        <p:blipFill>
          <a:blip r:embed="rId3"/>
          <a:stretch>
            <a:fillRect/>
          </a:stretch>
        </p:blipFill>
        <p:spPr>
          <a:xfrm>
            <a:off x="10226098" y="5983218"/>
            <a:ext cx="1478136" cy="527506"/>
          </a:xfrm>
          <a:prstGeom prst="rect">
            <a:avLst/>
          </a:prstGeom>
        </p:spPr>
      </p:pic>
      <p:grpSp>
        <p:nvGrpSpPr>
          <p:cNvPr id="4" name="logo">
            <a:extLst>
              <a:ext uri="{FF2B5EF4-FFF2-40B4-BE49-F238E27FC236}">
                <a16:creationId xmlns:a16="http://schemas.microsoft.com/office/drawing/2014/main" id="{59FC6A41-1266-122A-E952-F3A6F11D41F1}"/>
              </a:ext>
            </a:extLst>
          </p:cNvPr>
          <p:cNvGrpSpPr>
            <a:grpSpLocks noChangeAspect="1"/>
          </p:cNvGrpSpPr>
          <p:nvPr/>
        </p:nvGrpSpPr>
        <p:grpSpPr bwMode="gray">
          <a:xfrm>
            <a:off x="9423186" y="5994041"/>
            <a:ext cx="514860" cy="516683"/>
            <a:chOff x="2711" y="1027"/>
            <a:chExt cx="2258" cy="2266"/>
          </a:xfrm>
        </p:grpSpPr>
        <p:sp>
          <p:nvSpPr>
            <p:cNvPr id="5" name="AutoShape 3">
              <a:extLst>
                <a:ext uri="{FF2B5EF4-FFF2-40B4-BE49-F238E27FC236}">
                  <a16:creationId xmlns:a16="http://schemas.microsoft.com/office/drawing/2014/main" id="{B406C60A-0E73-B605-3458-929CC1014AA0}"/>
                </a:ext>
              </a:extLst>
            </p:cNvPr>
            <p:cNvSpPr>
              <a:spLocks noChangeAspect="1" noChangeArrowheads="1" noTextEdit="1"/>
            </p:cNvSpPr>
            <p:nvPr/>
          </p:nvSpPr>
          <p:spPr bwMode="gray">
            <a:xfrm>
              <a:off x="2711" y="1027"/>
              <a:ext cx="2258" cy="2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DE" sz="1351" dirty="0"/>
            </a:p>
          </p:txBody>
        </p:sp>
        <p:sp>
          <p:nvSpPr>
            <p:cNvPr id="6" name="Freeform 5">
              <a:extLst>
                <a:ext uri="{FF2B5EF4-FFF2-40B4-BE49-F238E27FC236}">
                  <a16:creationId xmlns:a16="http://schemas.microsoft.com/office/drawing/2014/main" id="{01D0CE49-8581-8031-095D-16533B19D732}"/>
                </a:ext>
              </a:extLst>
            </p:cNvPr>
            <p:cNvSpPr>
              <a:spLocks/>
            </p:cNvSpPr>
            <p:nvPr/>
          </p:nvSpPr>
          <p:spPr bwMode="gray">
            <a:xfrm>
              <a:off x="2709" y="1029"/>
              <a:ext cx="2260" cy="2262"/>
            </a:xfrm>
            <a:custGeom>
              <a:avLst/>
              <a:gdLst>
                <a:gd name="T0" fmla="*/ 2260 w 2260"/>
                <a:gd name="T1" fmla="*/ 0 h 2262"/>
                <a:gd name="T2" fmla="*/ 1612 w 2260"/>
                <a:gd name="T3" fmla="*/ 649 h 2262"/>
                <a:gd name="T4" fmla="*/ 1612 w 2260"/>
                <a:gd name="T5" fmla="*/ 649 h 2262"/>
                <a:gd name="T6" fmla="*/ 2035 w 2260"/>
                <a:gd name="T7" fmla="*/ 0 h 2262"/>
                <a:gd name="T8" fmla="*/ 0 w 2260"/>
                <a:gd name="T9" fmla="*/ 0 h 2262"/>
                <a:gd name="T10" fmla="*/ 0 w 2260"/>
                <a:gd name="T11" fmla="*/ 2262 h 2262"/>
                <a:gd name="T12" fmla="*/ 2260 w 2260"/>
                <a:gd name="T13" fmla="*/ 2262 h 2262"/>
                <a:gd name="T14" fmla="*/ 2260 w 2260"/>
                <a:gd name="T15" fmla="*/ 0 h 2262"/>
                <a:gd name="T16" fmla="*/ 2260 w 2260"/>
                <a:gd name="T17" fmla="*/ 0 h 2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60" h="2262">
                  <a:moveTo>
                    <a:pt x="2260" y="0"/>
                  </a:moveTo>
                  <a:lnTo>
                    <a:pt x="1612" y="649"/>
                  </a:lnTo>
                  <a:lnTo>
                    <a:pt x="1612" y="649"/>
                  </a:lnTo>
                  <a:lnTo>
                    <a:pt x="2035" y="0"/>
                  </a:lnTo>
                  <a:lnTo>
                    <a:pt x="0" y="0"/>
                  </a:lnTo>
                  <a:lnTo>
                    <a:pt x="0" y="2262"/>
                  </a:lnTo>
                  <a:lnTo>
                    <a:pt x="2260" y="2262"/>
                  </a:lnTo>
                  <a:lnTo>
                    <a:pt x="2260" y="0"/>
                  </a:lnTo>
                  <a:lnTo>
                    <a:pt x="2260" y="0"/>
                  </a:lnTo>
                  <a:close/>
                </a:path>
              </a:pathLst>
            </a:custGeom>
            <a:solidFill>
              <a:srgbClr val="E55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de-DE" sz="1351" dirty="0"/>
            </a:p>
          </p:txBody>
        </p:sp>
        <p:sp>
          <p:nvSpPr>
            <p:cNvPr id="9" name="Freeform 6">
              <a:extLst>
                <a:ext uri="{FF2B5EF4-FFF2-40B4-BE49-F238E27FC236}">
                  <a16:creationId xmlns:a16="http://schemas.microsoft.com/office/drawing/2014/main" id="{F58249BB-9852-6960-A6D6-BD389329C7A7}"/>
                </a:ext>
              </a:extLst>
            </p:cNvPr>
            <p:cNvSpPr>
              <a:spLocks noEditPoints="1"/>
            </p:cNvSpPr>
            <p:nvPr/>
          </p:nvSpPr>
          <p:spPr bwMode="gray">
            <a:xfrm>
              <a:off x="3623" y="1696"/>
              <a:ext cx="1167" cy="922"/>
            </a:xfrm>
            <a:custGeom>
              <a:avLst/>
              <a:gdLst>
                <a:gd name="T0" fmla="*/ 411 w 580"/>
                <a:gd name="T1" fmla="*/ 213 h 458"/>
                <a:gd name="T2" fmla="*/ 570 w 580"/>
                <a:gd name="T3" fmla="*/ 37 h 458"/>
                <a:gd name="T4" fmla="*/ 580 w 580"/>
                <a:gd name="T5" fmla="*/ 20 h 458"/>
                <a:gd name="T6" fmla="*/ 545 w 580"/>
                <a:gd name="T7" fmla="*/ 0 h 458"/>
                <a:gd name="T8" fmla="*/ 519 w 580"/>
                <a:gd name="T9" fmla="*/ 16 h 458"/>
                <a:gd name="T10" fmla="*/ 344 w 580"/>
                <a:gd name="T11" fmla="*/ 210 h 458"/>
                <a:gd name="T12" fmla="*/ 334 w 580"/>
                <a:gd name="T13" fmla="*/ 229 h 458"/>
                <a:gd name="T14" fmla="*/ 344 w 580"/>
                <a:gd name="T15" fmla="*/ 248 h 458"/>
                <a:gd name="T16" fmla="*/ 519 w 580"/>
                <a:gd name="T17" fmla="*/ 442 h 458"/>
                <a:gd name="T18" fmla="*/ 545 w 580"/>
                <a:gd name="T19" fmla="*/ 458 h 458"/>
                <a:gd name="T20" fmla="*/ 580 w 580"/>
                <a:gd name="T21" fmla="*/ 438 h 458"/>
                <a:gd name="T22" fmla="*/ 570 w 580"/>
                <a:gd name="T23" fmla="*/ 421 h 458"/>
                <a:gd name="T24" fmla="*/ 411 w 580"/>
                <a:gd name="T25" fmla="*/ 245 h 458"/>
                <a:gd name="T26" fmla="*/ 399 w 580"/>
                <a:gd name="T27" fmla="*/ 229 h 458"/>
                <a:gd name="T28" fmla="*/ 411 w 580"/>
                <a:gd name="T29" fmla="*/ 213 h 458"/>
                <a:gd name="T30" fmla="*/ 252 w 580"/>
                <a:gd name="T31" fmla="*/ 439 h 458"/>
                <a:gd name="T32" fmla="*/ 281 w 580"/>
                <a:gd name="T33" fmla="*/ 454 h 458"/>
                <a:gd name="T34" fmla="*/ 309 w 580"/>
                <a:gd name="T35" fmla="*/ 439 h 458"/>
                <a:gd name="T36" fmla="*/ 309 w 580"/>
                <a:gd name="T37" fmla="*/ 19 h 458"/>
                <a:gd name="T38" fmla="*/ 281 w 580"/>
                <a:gd name="T39" fmla="*/ 4 h 458"/>
                <a:gd name="T40" fmla="*/ 252 w 580"/>
                <a:gd name="T41" fmla="*/ 19 h 458"/>
                <a:gd name="T42" fmla="*/ 252 w 580"/>
                <a:gd name="T43" fmla="*/ 439 h 458"/>
                <a:gd name="T44" fmla="*/ 0 w 580"/>
                <a:gd name="T45" fmla="*/ 439 h 458"/>
                <a:gd name="T46" fmla="*/ 28 w 580"/>
                <a:gd name="T47" fmla="*/ 454 h 458"/>
                <a:gd name="T48" fmla="*/ 56 w 580"/>
                <a:gd name="T49" fmla="*/ 439 h 458"/>
                <a:gd name="T50" fmla="*/ 56 w 580"/>
                <a:gd name="T51" fmla="*/ 157 h 458"/>
                <a:gd name="T52" fmla="*/ 165 w 580"/>
                <a:gd name="T53" fmla="*/ 53 h 458"/>
                <a:gd name="T54" fmla="*/ 180 w 580"/>
                <a:gd name="T55" fmla="*/ 53 h 458"/>
                <a:gd name="T56" fmla="*/ 196 w 580"/>
                <a:gd name="T57" fmla="*/ 27 h 458"/>
                <a:gd name="T58" fmla="*/ 154 w 580"/>
                <a:gd name="T59" fmla="*/ 4 h 458"/>
                <a:gd name="T60" fmla="*/ 0 w 580"/>
                <a:gd name="T61" fmla="*/ 152 h 458"/>
                <a:gd name="T62" fmla="*/ 0 w 580"/>
                <a:gd name="T63" fmla="*/ 439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80" h="458">
                  <a:moveTo>
                    <a:pt x="411" y="213"/>
                  </a:moveTo>
                  <a:cubicBezTo>
                    <a:pt x="570" y="37"/>
                    <a:pt x="570" y="37"/>
                    <a:pt x="570" y="37"/>
                  </a:cubicBezTo>
                  <a:cubicBezTo>
                    <a:pt x="576" y="30"/>
                    <a:pt x="580" y="25"/>
                    <a:pt x="580" y="20"/>
                  </a:cubicBezTo>
                  <a:cubicBezTo>
                    <a:pt x="580" y="10"/>
                    <a:pt x="559" y="0"/>
                    <a:pt x="545" y="0"/>
                  </a:cubicBezTo>
                  <a:cubicBezTo>
                    <a:pt x="535" y="0"/>
                    <a:pt x="526" y="8"/>
                    <a:pt x="519" y="16"/>
                  </a:cubicBezTo>
                  <a:cubicBezTo>
                    <a:pt x="344" y="210"/>
                    <a:pt x="344" y="210"/>
                    <a:pt x="344" y="210"/>
                  </a:cubicBezTo>
                  <a:cubicBezTo>
                    <a:pt x="336" y="219"/>
                    <a:pt x="334" y="224"/>
                    <a:pt x="334" y="229"/>
                  </a:cubicBezTo>
                  <a:cubicBezTo>
                    <a:pt x="334" y="234"/>
                    <a:pt x="336" y="239"/>
                    <a:pt x="344" y="248"/>
                  </a:cubicBezTo>
                  <a:cubicBezTo>
                    <a:pt x="519" y="442"/>
                    <a:pt x="519" y="442"/>
                    <a:pt x="519" y="442"/>
                  </a:cubicBezTo>
                  <a:cubicBezTo>
                    <a:pt x="526" y="450"/>
                    <a:pt x="535" y="458"/>
                    <a:pt x="545" y="458"/>
                  </a:cubicBezTo>
                  <a:cubicBezTo>
                    <a:pt x="559" y="458"/>
                    <a:pt x="580" y="448"/>
                    <a:pt x="580" y="438"/>
                  </a:cubicBezTo>
                  <a:cubicBezTo>
                    <a:pt x="580" y="433"/>
                    <a:pt x="576" y="428"/>
                    <a:pt x="570" y="421"/>
                  </a:cubicBezTo>
                  <a:cubicBezTo>
                    <a:pt x="411" y="245"/>
                    <a:pt x="411" y="245"/>
                    <a:pt x="411" y="245"/>
                  </a:cubicBezTo>
                  <a:cubicBezTo>
                    <a:pt x="403" y="236"/>
                    <a:pt x="399" y="232"/>
                    <a:pt x="399" y="229"/>
                  </a:cubicBezTo>
                  <a:cubicBezTo>
                    <a:pt x="399" y="226"/>
                    <a:pt x="403" y="222"/>
                    <a:pt x="411" y="213"/>
                  </a:cubicBezTo>
                  <a:moveTo>
                    <a:pt x="252" y="439"/>
                  </a:moveTo>
                  <a:cubicBezTo>
                    <a:pt x="252" y="449"/>
                    <a:pt x="261" y="454"/>
                    <a:pt x="281" y="454"/>
                  </a:cubicBezTo>
                  <a:cubicBezTo>
                    <a:pt x="300" y="454"/>
                    <a:pt x="309" y="449"/>
                    <a:pt x="309" y="439"/>
                  </a:cubicBezTo>
                  <a:cubicBezTo>
                    <a:pt x="309" y="19"/>
                    <a:pt x="309" y="19"/>
                    <a:pt x="309" y="19"/>
                  </a:cubicBezTo>
                  <a:cubicBezTo>
                    <a:pt x="309" y="9"/>
                    <a:pt x="300" y="4"/>
                    <a:pt x="281" y="4"/>
                  </a:cubicBezTo>
                  <a:cubicBezTo>
                    <a:pt x="261" y="4"/>
                    <a:pt x="252" y="9"/>
                    <a:pt x="252" y="19"/>
                  </a:cubicBezTo>
                  <a:lnTo>
                    <a:pt x="252" y="439"/>
                  </a:lnTo>
                  <a:close/>
                  <a:moveTo>
                    <a:pt x="0" y="439"/>
                  </a:moveTo>
                  <a:cubicBezTo>
                    <a:pt x="0" y="449"/>
                    <a:pt x="8" y="454"/>
                    <a:pt x="28" y="454"/>
                  </a:cubicBezTo>
                  <a:cubicBezTo>
                    <a:pt x="48" y="454"/>
                    <a:pt x="56" y="449"/>
                    <a:pt x="56" y="439"/>
                  </a:cubicBezTo>
                  <a:cubicBezTo>
                    <a:pt x="56" y="157"/>
                    <a:pt x="56" y="157"/>
                    <a:pt x="56" y="157"/>
                  </a:cubicBezTo>
                  <a:cubicBezTo>
                    <a:pt x="56" y="83"/>
                    <a:pt x="85" y="53"/>
                    <a:pt x="165" y="53"/>
                  </a:cubicBezTo>
                  <a:cubicBezTo>
                    <a:pt x="180" y="53"/>
                    <a:pt x="180" y="53"/>
                    <a:pt x="180" y="53"/>
                  </a:cubicBezTo>
                  <a:cubicBezTo>
                    <a:pt x="192" y="53"/>
                    <a:pt x="196" y="43"/>
                    <a:pt x="196" y="27"/>
                  </a:cubicBezTo>
                  <a:cubicBezTo>
                    <a:pt x="196" y="8"/>
                    <a:pt x="185" y="4"/>
                    <a:pt x="154" y="4"/>
                  </a:cubicBezTo>
                  <a:cubicBezTo>
                    <a:pt x="64" y="4"/>
                    <a:pt x="0" y="43"/>
                    <a:pt x="0" y="152"/>
                  </a:cubicBezTo>
                  <a:lnTo>
                    <a:pt x="0" y="4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de-DE" sz="1351" dirty="0"/>
            </a:p>
          </p:txBody>
        </p:sp>
        <p:sp>
          <p:nvSpPr>
            <p:cNvPr id="10" name="Freeform 7">
              <a:extLst>
                <a:ext uri="{FF2B5EF4-FFF2-40B4-BE49-F238E27FC236}">
                  <a16:creationId xmlns:a16="http://schemas.microsoft.com/office/drawing/2014/main" id="{AF7CD1F0-D103-DEB7-6D3E-0FBD88582403}"/>
                </a:ext>
              </a:extLst>
            </p:cNvPr>
            <p:cNvSpPr>
              <a:spLocks/>
            </p:cNvSpPr>
            <p:nvPr/>
          </p:nvSpPr>
          <p:spPr bwMode="gray">
            <a:xfrm>
              <a:off x="2880" y="1704"/>
              <a:ext cx="618" cy="916"/>
            </a:xfrm>
            <a:custGeom>
              <a:avLst/>
              <a:gdLst>
                <a:gd name="T0" fmla="*/ 307 w 307"/>
                <a:gd name="T1" fmla="*/ 405 h 455"/>
                <a:gd name="T2" fmla="*/ 307 w 307"/>
                <a:gd name="T3" fmla="*/ 244 h 455"/>
                <a:gd name="T4" fmla="*/ 279 w 307"/>
                <a:gd name="T5" fmla="*/ 229 h 455"/>
                <a:gd name="T6" fmla="*/ 250 w 307"/>
                <a:gd name="T7" fmla="*/ 244 h 455"/>
                <a:gd name="T8" fmla="*/ 250 w 307"/>
                <a:gd name="T9" fmla="*/ 378 h 455"/>
                <a:gd name="T10" fmla="*/ 199 w 307"/>
                <a:gd name="T11" fmla="*/ 408 h 455"/>
                <a:gd name="T12" fmla="*/ 61 w 307"/>
                <a:gd name="T13" fmla="*/ 231 h 455"/>
                <a:gd name="T14" fmla="*/ 238 w 307"/>
                <a:gd name="T15" fmla="*/ 49 h 455"/>
                <a:gd name="T16" fmla="*/ 270 w 307"/>
                <a:gd name="T17" fmla="*/ 49 h 455"/>
                <a:gd name="T18" fmla="*/ 286 w 307"/>
                <a:gd name="T19" fmla="*/ 23 h 455"/>
                <a:gd name="T20" fmla="*/ 244 w 307"/>
                <a:gd name="T21" fmla="*/ 0 h 455"/>
                <a:gd name="T22" fmla="*/ 231 w 307"/>
                <a:gd name="T23" fmla="*/ 0 h 455"/>
                <a:gd name="T24" fmla="*/ 0 w 307"/>
                <a:gd name="T25" fmla="*/ 232 h 455"/>
                <a:gd name="T26" fmla="*/ 198 w 307"/>
                <a:gd name="T27" fmla="*/ 455 h 455"/>
                <a:gd name="T28" fmla="*/ 307 w 307"/>
                <a:gd name="T29" fmla="*/ 405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7" h="455">
                  <a:moveTo>
                    <a:pt x="307" y="405"/>
                  </a:moveTo>
                  <a:cubicBezTo>
                    <a:pt x="307" y="244"/>
                    <a:pt x="307" y="244"/>
                    <a:pt x="307" y="244"/>
                  </a:cubicBezTo>
                  <a:cubicBezTo>
                    <a:pt x="307" y="234"/>
                    <a:pt x="298" y="229"/>
                    <a:pt x="279" y="229"/>
                  </a:cubicBezTo>
                  <a:cubicBezTo>
                    <a:pt x="259" y="229"/>
                    <a:pt x="250" y="234"/>
                    <a:pt x="250" y="244"/>
                  </a:cubicBezTo>
                  <a:cubicBezTo>
                    <a:pt x="250" y="378"/>
                    <a:pt x="250" y="378"/>
                    <a:pt x="250" y="378"/>
                  </a:cubicBezTo>
                  <a:cubicBezTo>
                    <a:pt x="250" y="399"/>
                    <a:pt x="241" y="408"/>
                    <a:pt x="199" y="408"/>
                  </a:cubicBezTo>
                  <a:cubicBezTo>
                    <a:pt x="114" y="408"/>
                    <a:pt x="61" y="342"/>
                    <a:pt x="61" y="231"/>
                  </a:cubicBezTo>
                  <a:cubicBezTo>
                    <a:pt x="61" y="115"/>
                    <a:pt x="126" y="49"/>
                    <a:pt x="238" y="49"/>
                  </a:cubicBezTo>
                  <a:cubicBezTo>
                    <a:pt x="270" y="49"/>
                    <a:pt x="270" y="49"/>
                    <a:pt x="270" y="49"/>
                  </a:cubicBezTo>
                  <a:cubicBezTo>
                    <a:pt x="282" y="49"/>
                    <a:pt x="286" y="39"/>
                    <a:pt x="286" y="23"/>
                  </a:cubicBezTo>
                  <a:cubicBezTo>
                    <a:pt x="286" y="4"/>
                    <a:pt x="275" y="0"/>
                    <a:pt x="244" y="0"/>
                  </a:cubicBezTo>
                  <a:cubicBezTo>
                    <a:pt x="231" y="0"/>
                    <a:pt x="231" y="0"/>
                    <a:pt x="231" y="0"/>
                  </a:cubicBezTo>
                  <a:cubicBezTo>
                    <a:pt x="101" y="0"/>
                    <a:pt x="0" y="71"/>
                    <a:pt x="0" y="232"/>
                  </a:cubicBezTo>
                  <a:cubicBezTo>
                    <a:pt x="0" y="386"/>
                    <a:pt x="88" y="455"/>
                    <a:pt x="198" y="455"/>
                  </a:cubicBezTo>
                  <a:cubicBezTo>
                    <a:pt x="286" y="455"/>
                    <a:pt x="307" y="430"/>
                    <a:pt x="307" y="40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de-DE" sz="1351" dirty="0"/>
            </a:p>
          </p:txBody>
        </p:sp>
        <p:sp>
          <p:nvSpPr>
            <p:cNvPr id="11" name="Oval 8">
              <a:extLst>
                <a:ext uri="{FF2B5EF4-FFF2-40B4-BE49-F238E27FC236}">
                  <a16:creationId xmlns:a16="http://schemas.microsoft.com/office/drawing/2014/main" id="{3D8A52A8-D4FB-945A-2F25-2F3C5FCDFB05}"/>
                </a:ext>
              </a:extLst>
            </p:cNvPr>
            <p:cNvSpPr>
              <a:spLocks noChangeArrowheads="1"/>
            </p:cNvSpPr>
            <p:nvPr/>
          </p:nvSpPr>
          <p:spPr bwMode="gray">
            <a:xfrm>
              <a:off x="3778" y="2099"/>
              <a:ext cx="122" cy="12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de-DE" sz="1351" dirty="0"/>
            </a:p>
          </p:txBody>
        </p:sp>
        <p:sp>
          <p:nvSpPr>
            <p:cNvPr id="12" name="Freeform 9">
              <a:extLst>
                <a:ext uri="{FF2B5EF4-FFF2-40B4-BE49-F238E27FC236}">
                  <a16:creationId xmlns:a16="http://schemas.microsoft.com/office/drawing/2014/main" id="{D29C365A-8D2A-6B06-E137-8AF24ACDD423}"/>
                </a:ext>
              </a:extLst>
            </p:cNvPr>
            <p:cNvSpPr>
              <a:spLocks noEditPoints="1"/>
            </p:cNvSpPr>
            <p:nvPr/>
          </p:nvSpPr>
          <p:spPr bwMode="gray">
            <a:xfrm>
              <a:off x="3623" y="1696"/>
              <a:ext cx="1167" cy="922"/>
            </a:xfrm>
            <a:custGeom>
              <a:avLst/>
              <a:gdLst>
                <a:gd name="T0" fmla="*/ 411 w 580"/>
                <a:gd name="T1" fmla="*/ 213 h 458"/>
                <a:gd name="T2" fmla="*/ 570 w 580"/>
                <a:gd name="T3" fmla="*/ 37 h 458"/>
                <a:gd name="T4" fmla="*/ 580 w 580"/>
                <a:gd name="T5" fmla="*/ 20 h 458"/>
                <a:gd name="T6" fmla="*/ 545 w 580"/>
                <a:gd name="T7" fmla="*/ 0 h 458"/>
                <a:gd name="T8" fmla="*/ 519 w 580"/>
                <a:gd name="T9" fmla="*/ 16 h 458"/>
                <a:gd name="T10" fmla="*/ 344 w 580"/>
                <a:gd name="T11" fmla="*/ 210 h 458"/>
                <a:gd name="T12" fmla="*/ 334 w 580"/>
                <a:gd name="T13" fmla="*/ 229 h 458"/>
                <a:gd name="T14" fmla="*/ 344 w 580"/>
                <a:gd name="T15" fmla="*/ 248 h 458"/>
                <a:gd name="T16" fmla="*/ 519 w 580"/>
                <a:gd name="T17" fmla="*/ 442 h 458"/>
                <a:gd name="T18" fmla="*/ 545 w 580"/>
                <a:gd name="T19" fmla="*/ 458 h 458"/>
                <a:gd name="T20" fmla="*/ 580 w 580"/>
                <a:gd name="T21" fmla="*/ 438 h 458"/>
                <a:gd name="T22" fmla="*/ 570 w 580"/>
                <a:gd name="T23" fmla="*/ 421 h 458"/>
                <a:gd name="T24" fmla="*/ 411 w 580"/>
                <a:gd name="T25" fmla="*/ 245 h 458"/>
                <a:gd name="T26" fmla="*/ 399 w 580"/>
                <a:gd name="T27" fmla="*/ 229 h 458"/>
                <a:gd name="T28" fmla="*/ 411 w 580"/>
                <a:gd name="T29" fmla="*/ 213 h 458"/>
                <a:gd name="T30" fmla="*/ 252 w 580"/>
                <a:gd name="T31" fmla="*/ 439 h 458"/>
                <a:gd name="T32" fmla="*/ 281 w 580"/>
                <a:gd name="T33" fmla="*/ 454 h 458"/>
                <a:gd name="T34" fmla="*/ 309 w 580"/>
                <a:gd name="T35" fmla="*/ 439 h 458"/>
                <a:gd name="T36" fmla="*/ 309 w 580"/>
                <a:gd name="T37" fmla="*/ 19 h 458"/>
                <a:gd name="T38" fmla="*/ 281 w 580"/>
                <a:gd name="T39" fmla="*/ 4 h 458"/>
                <a:gd name="T40" fmla="*/ 252 w 580"/>
                <a:gd name="T41" fmla="*/ 19 h 458"/>
                <a:gd name="T42" fmla="*/ 252 w 580"/>
                <a:gd name="T43" fmla="*/ 439 h 458"/>
                <a:gd name="T44" fmla="*/ 0 w 580"/>
                <a:gd name="T45" fmla="*/ 439 h 458"/>
                <a:gd name="T46" fmla="*/ 28 w 580"/>
                <a:gd name="T47" fmla="*/ 454 h 458"/>
                <a:gd name="T48" fmla="*/ 56 w 580"/>
                <a:gd name="T49" fmla="*/ 439 h 458"/>
                <a:gd name="T50" fmla="*/ 56 w 580"/>
                <a:gd name="T51" fmla="*/ 157 h 458"/>
                <a:gd name="T52" fmla="*/ 165 w 580"/>
                <a:gd name="T53" fmla="*/ 53 h 458"/>
                <a:gd name="T54" fmla="*/ 180 w 580"/>
                <a:gd name="T55" fmla="*/ 53 h 458"/>
                <a:gd name="T56" fmla="*/ 196 w 580"/>
                <a:gd name="T57" fmla="*/ 27 h 458"/>
                <a:gd name="T58" fmla="*/ 154 w 580"/>
                <a:gd name="T59" fmla="*/ 4 h 458"/>
                <a:gd name="T60" fmla="*/ 0 w 580"/>
                <a:gd name="T61" fmla="*/ 152 h 458"/>
                <a:gd name="T62" fmla="*/ 0 w 580"/>
                <a:gd name="T63" fmla="*/ 439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80" h="458">
                  <a:moveTo>
                    <a:pt x="411" y="213"/>
                  </a:moveTo>
                  <a:cubicBezTo>
                    <a:pt x="570" y="37"/>
                    <a:pt x="570" y="37"/>
                    <a:pt x="570" y="37"/>
                  </a:cubicBezTo>
                  <a:cubicBezTo>
                    <a:pt x="576" y="30"/>
                    <a:pt x="580" y="25"/>
                    <a:pt x="580" y="20"/>
                  </a:cubicBezTo>
                  <a:cubicBezTo>
                    <a:pt x="580" y="10"/>
                    <a:pt x="559" y="0"/>
                    <a:pt x="545" y="0"/>
                  </a:cubicBezTo>
                  <a:cubicBezTo>
                    <a:pt x="535" y="0"/>
                    <a:pt x="526" y="8"/>
                    <a:pt x="519" y="16"/>
                  </a:cubicBezTo>
                  <a:cubicBezTo>
                    <a:pt x="344" y="210"/>
                    <a:pt x="344" y="210"/>
                    <a:pt x="344" y="210"/>
                  </a:cubicBezTo>
                  <a:cubicBezTo>
                    <a:pt x="336" y="219"/>
                    <a:pt x="334" y="224"/>
                    <a:pt x="334" y="229"/>
                  </a:cubicBezTo>
                  <a:cubicBezTo>
                    <a:pt x="334" y="234"/>
                    <a:pt x="336" y="239"/>
                    <a:pt x="344" y="248"/>
                  </a:cubicBezTo>
                  <a:cubicBezTo>
                    <a:pt x="519" y="442"/>
                    <a:pt x="519" y="442"/>
                    <a:pt x="519" y="442"/>
                  </a:cubicBezTo>
                  <a:cubicBezTo>
                    <a:pt x="526" y="450"/>
                    <a:pt x="535" y="458"/>
                    <a:pt x="545" y="458"/>
                  </a:cubicBezTo>
                  <a:cubicBezTo>
                    <a:pt x="559" y="458"/>
                    <a:pt x="580" y="448"/>
                    <a:pt x="580" y="438"/>
                  </a:cubicBezTo>
                  <a:cubicBezTo>
                    <a:pt x="580" y="433"/>
                    <a:pt x="576" y="428"/>
                    <a:pt x="570" y="421"/>
                  </a:cubicBezTo>
                  <a:cubicBezTo>
                    <a:pt x="411" y="245"/>
                    <a:pt x="411" y="245"/>
                    <a:pt x="411" y="245"/>
                  </a:cubicBezTo>
                  <a:cubicBezTo>
                    <a:pt x="403" y="236"/>
                    <a:pt x="399" y="232"/>
                    <a:pt x="399" y="229"/>
                  </a:cubicBezTo>
                  <a:cubicBezTo>
                    <a:pt x="399" y="226"/>
                    <a:pt x="403" y="222"/>
                    <a:pt x="411" y="213"/>
                  </a:cubicBezTo>
                  <a:moveTo>
                    <a:pt x="252" y="439"/>
                  </a:moveTo>
                  <a:cubicBezTo>
                    <a:pt x="252" y="449"/>
                    <a:pt x="261" y="454"/>
                    <a:pt x="281" y="454"/>
                  </a:cubicBezTo>
                  <a:cubicBezTo>
                    <a:pt x="300" y="454"/>
                    <a:pt x="309" y="449"/>
                    <a:pt x="309" y="439"/>
                  </a:cubicBezTo>
                  <a:cubicBezTo>
                    <a:pt x="309" y="19"/>
                    <a:pt x="309" y="19"/>
                    <a:pt x="309" y="19"/>
                  </a:cubicBezTo>
                  <a:cubicBezTo>
                    <a:pt x="309" y="9"/>
                    <a:pt x="300" y="4"/>
                    <a:pt x="281" y="4"/>
                  </a:cubicBezTo>
                  <a:cubicBezTo>
                    <a:pt x="261" y="4"/>
                    <a:pt x="252" y="9"/>
                    <a:pt x="252" y="19"/>
                  </a:cubicBezTo>
                  <a:lnTo>
                    <a:pt x="252" y="439"/>
                  </a:lnTo>
                  <a:close/>
                  <a:moveTo>
                    <a:pt x="0" y="439"/>
                  </a:moveTo>
                  <a:cubicBezTo>
                    <a:pt x="0" y="449"/>
                    <a:pt x="8" y="454"/>
                    <a:pt x="28" y="454"/>
                  </a:cubicBezTo>
                  <a:cubicBezTo>
                    <a:pt x="48" y="454"/>
                    <a:pt x="56" y="449"/>
                    <a:pt x="56" y="439"/>
                  </a:cubicBezTo>
                  <a:cubicBezTo>
                    <a:pt x="56" y="157"/>
                    <a:pt x="56" y="157"/>
                    <a:pt x="56" y="157"/>
                  </a:cubicBezTo>
                  <a:cubicBezTo>
                    <a:pt x="56" y="83"/>
                    <a:pt x="85" y="53"/>
                    <a:pt x="165" y="53"/>
                  </a:cubicBezTo>
                  <a:cubicBezTo>
                    <a:pt x="180" y="53"/>
                    <a:pt x="180" y="53"/>
                    <a:pt x="180" y="53"/>
                  </a:cubicBezTo>
                  <a:cubicBezTo>
                    <a:pt x="192" y="53"/>
                    <a:pt x="196" y="43"/>
                    <a:pt x="196" y="27"/>
                  </a:cubicBezTo>
                  <a:cubicBezTo>
                    <a:pt x="196" y="8"/>
                    <a:pt x="185" y="4"/>
                    <a:pt x="154" y="4"/>
                  </a:cubicBezTo>
                  <a:cubicBezTo>
                    <a:pt x="64" y="4"/>
                    <a:pt x="0" y="43"/>
                    <a:pt x="0" y="152"/>
                  </a:cubicBezTo>
                  <a:lnTo>
                    <a:pt x="0" y="4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de-DE" sz="1351" dirty="0"/>
            </a:p>
          </p:txBody>
        </p:sp>
        <p:sp>
          <p:nvSpPr>
            <p:cNvPr id="13" name="Freeform 10">
              <a:extLst>
                <a:ext uri="{FF2B5EF4-FFF2-40B4-BE49-F238E27FC236}">
                  <a16:creationId xmlns:a16="http://schemas.microsoft.com/office/drawing/2014/main" id="{6755A004-2894-1CE9-3206-83D8E57731DB}"/>
                </a:ext>
              </a:extLst>
            </p:cNvPr>
            <p:cNvSpPr>
              <a:spLocks/>
            </p:cNvSpPr>
            <p:nvPr/>
          </p:nvSpPr>
          <p:spPr bwMode="gray">
            <a:xfrm>
              <a:off x="2880" y="1704"/>
              <a:ext cx="618" cy="916"/>
            </a:xfrm>
            <a:custGeom>
              <a:avLst/>
              <a:gdLst>
                <a:gd name="T0" fmla="*/ 307 w 307"/>
                <a:gd name="T1" fmla="*/ 405 h 455"/>
                <a:gd name="T2" fmla="*/ 307 w 307"/>
                <a:gd name="T3" fmla="*/ 244 h 455"/>
                <a:gd name="T4" fmla="*/ 279 w 307"/>
                <a:gd name="T5" fmla="*/ 229 h 455"/>
                <a:gd name="T6" fmla="*/ 250 w 307"/>
                <a:gd name="T7" fmla="*/ 244 h 455"/>
                <a:gd name="T8" fmla="*/ 250 w 307"/>
                <a:gd name="T9" fmla="*/ 378 h 455"/>
                <a:gd name="T10" fmla="*/ 199 w 307"/>
                <a:gd name="T11" fmla="*/ 408 h 455"/>
                <a:gd name="T12" fmla="*/ 61 w 307"/>
                <a:gd name="T13" fmla="*/ 231 h 455"/>
                <a:gd name="T14" fmla="*/ 238 w 307"/>
                <a:gd name="T15" fmla="*/ 49 h 455"/>
                <a:gd name="T16" fmla="*/ 270 w 307"/>
                <a:gd name="T17" fmla="*/ 49 h 455"/>
                <a:gd name="T18" fmla="*/ 286 w 307"/>
                <a:gd name="T19" fmla="*/ 23 h 455"/>
                <a:gd name="T20" fmla="*/ 244 w 307"/>
                <a:gd name="T21" fmla="*/ 0 h 455"/>
                <a:gd name="T22" fmla="*/ 231 w 307"/>
                <a:gd name="T23" fmla="*/ 0 h 455"/>
                <a:gd name="T24" fmla="*/ 0 w 307"/>
                <a:gd name="T25" fmla="*/ 232 h 455"/>
                <a:gd name="T26" fmla="*/ 198 w 307"/>
                <a:gd name="T27" fmla="*/ 455 h 455"/>
                <a:gd name="T28" fmla="*/ 307 w 307"/>
                <a:gd name="T29" fmla="*/ 405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7" h="455">
                  <a:moveTo>
                    <a:pt x="307" y="405"/>
                  </a:moveTo>
                  <a:cubicBezTo>
                    <a:pt x="307" y="244"/>
                    <a:pt x="307" y="244"/>
                    <a:pt x="307" y="244"/>
                  </a:cubicBezTo>
                  <a:cubicBezTo>
                    <a:pt x="307" y="234"/>
                    <a:pt x="298" y="229"/>
                    <a:pt x="279" y="229"/>
                  </a:cubicBezTo>
                  <a:cubicBezTo>
                    <a:pt x="259" y="229"/>
                    <a:pt x="250" y="234"/>
                    <a:pt x="250" y="244"/>
                  </a:cubicBezTo>
                  <a:cubicBezTo>
                    <a:pt x="250" y="378"/>
                    <a:pt x="250" y="378"/>
                    <a:pt x="250" y="378"/>
                  </a:cubicBezTo>
                  <a:cubicBezTo>
                    <a:pt x="250" y="399"/>
                    <a:pt x="241" y="408"/>
                    <a:pt x="199" y="408"/>
                  </a:cubicBezTo>
                  <a:cubicBezTo>
                    <a:pt x="114" y="408"/>
                    <a:pt x="61" y="342"/>
                    <a:pt x="61" y="231"/>
                  </a:cubicBezTo>
                  <a:cubicBezTo>
                    <a:pt x="61" y="115"/>
                    <a:pt x="126" y="49"/>
                    <a:pt x="238" y="49"/>
                  </a:cubicBezTo>
                  <a:cubicBezTo>
                    <a:pt x="270" y="49"/>
                    <a:pt x="270" y="49"/>
                    <a:pt x="270" y="49"/>
                  </a:cubicBezTo>
                  <a:cubicBezTo>
                    <a:pt x="282" y="49"/>
                    <a:pt x="286" y="39"/>
                    <a:pt x="286" y="23"/>
                  </a:cubicBezTo>
                  <a:cubicBezTo>
                    <a:pt x="286" y="4"/>
                    <a:pt x="275" y="0"/>
                    <a:pt x="244" y="0"/>
                  </a:cubicBezTo>
                  <a:cubicBezTo>
                    <a:pt x="231" y="0"/>
                    <a:pt x="231" y="0"/>
                    <a:pt x="231" y="0"/>
                  </a:cubicBezTo>
                  <a:cubicBezTo>
                    <a:pt x="101" y="0"/>
                    <a:pt x="0" y="71"/>
                    <a:pt x="0" y="232"/>
                  </a:cubicBezTo>
                  <a:cubicBezTo>
                    <a:pt x="0" y="386"/>
                    <a:pt x="88" y="455"/>
                    <a:pt x="198" y="455"/>
                  </a:cubicBezTo>
                  <a:cubicBezTo>
                    <a:pt x="286" y="455"/>
                    <a:pt x="307" y="430"/>
                    <a:pt x="307" y="40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de-DE" sz="1351" dirty="0"/>
            </a:p>
          </p:txBody>
        </p:sp>
        <p:sp>
          <p:nvSpPr>
            <p:cNvPr id="14" name="Oval 11">
              <a:extLst>
                <a:ext uri="{FF2B5EF4-FFF2-40B4-BE49-F238E27FC236}">
                  <a16:creationId xmlns:a16="http://schemas.microsoft.com/office/drawing/2014/main" id="{ABB73660-0AA8-52A7-395F-F093A64B1A9D}"/>
                </a:ext>
              </a:extLst>
            </p:cNvPr>
            <p:cNvSpPr>
              <a:spLocks noChangeArrowheads="1"/>
            </p:cNvSpPr>
            <p:nvPr/>
          </p:nvSpPr>
          <p:spPr bwMode="gray">
            <a:xfrm>
              <a:off x="3778" y="2099"/>
              <a:ext cx="122" cy="12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de-DE" sz="1351" dirty="0"/>
            </a:p>
          </p:txBody>
        </p:sp>
        <p:sp>
          <p:nvSpPr>
            <p:cNvPr id="15" name="Freeform 12">
              <a:extLst>
                <a:ext uri="{FF2B5EF4-FFF2-40B4-BE49-F238E27FC236}">
                  <a16:creationId xmlns:a16="http://schemas.microsoft.com/office/drawing/2014/main" id="{266241FF-8A94-71A9-B091-B760DE1FA01E}"/>
                </a:ext>
              </a:extLst>
            </p:cNvPr>
            <p:cNvSpPr>
              <a:spLocks/>
            </p:cNvSpPr>
            <p:nvPr/>
          </p:nvSpPr>
          <p:spPr bwMode="gray">
            <a:xfrm>
              <a:off x="4321" y="1029"/>
              <a:ext cx="648" cy="649"/>
            </a:xfrm>
            <a:custGeom>
              <a:avLst/>
              <a:gdLst>
                <a:gd name="T0" fmla="*/ 0 w 648"/>
                <a:gd name="T1" fmla="*/ 649 h 649"/>
                <a:gd name="T2" fmla="*/ 2 w 648"/>
                <a:gd name="T3" fmla="*/ 649 h 649"/>
                <a:gd name="T4" fmla="*/ 648 w 648"/>
                <a:gd name="T5" fmla="*/ 0 h 649"/>
                <a:gd name="T6" fmla="*/ 423 w 648"/>
                <a:gd name="T7" fmla="*/ 0 h 649"/>
                <a:gd name="T8" fmla="*/ 0 w 648"/>
                <a:gd name="T9" fmla="*/ 649 h 649"/>
              </a:gdLst>
              <a:ahLst/>
              <a:cxnLst>
                <a:cxn ang="0">
                  <a:pos x="T0" y="T1"/>
                </a:cxn>
                <a:cxn ang="0">
                  <a:pos x="T2" y="T3"/>
                </a:cxn>
                <a:cxn ang="0">
                  <a:pos x="T4" y="T5"/>
                </a:cxn>
                <a:cxn ang="0">
                  <a:pos x="T6" y="T7"/>
                </a:cxn>
                <a:cxn ang="0">
                  <a:pos x="T8" y="T9"/>
                </a:cxn>
              </a:cxnLst>
              <a:rect l="0" t="0" r="r" b="b"/>
              <a:pathLst>
                <a:path w="648" h="649">
                  <a:moveTo>
                    <a:pt x="0" y="649"/>
                  </a:moveTo>
                  <a:lnTo>
                    <a:pt x="2" y="649"/>
                  </a:lnTo>
                  <a:lnTo>
                    <a:pt x="648" y="0"/>
                  </a:lnTo>
                  <a:lnTo>
                    <a:pt x="423" y="0"/>
                  </a:lnTo>
                  <a:lnTo>
                    <a:pt x="0" y="64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de-DE" sz="1351" dirty="0"/>
            </a:p>
          </p:txBody>
        </p:sp>
        <p:sp>
          <p:nvSpPr>
            <p:cNvPr id="16" name="Freeform 13">
              <a:extLst>
                <a:ext uri="{FF2B5EF4-FFF2-40B4-BE49-F238E27FC236}">
                  <a16:creationId xmlns:a16="http://schemas.microsoft.com/office/drawing/2014/main" id="{25A7F1B9-B341-9991-3F15-227A798EB7BE}"/>
                </a:ext>
              </a:extLst>
            </p:cNvPr>
            <p:cNvSpPr>
              <a:spLocks/>
            </p:cNvSpPr>
            <p:nvPr/>
          </p:nvSpPr>
          <p:spPr bwMode="gray">
            <a:xfrm>
              <a:off x="4321" y="1029"/>
              <a:ext cx="648" cy="649"/>
            </a:xfrm>
            <a:custGeom>
              <a:avLst/>
              <a:gdLst>
                <a:gd name="T0" fmla="*/ 0 w 648"/>
                <a:gd name="T1" fmla="*/ 649 h 649"/>
                <a:gd name="T2" fmla="*/ 2 w 648"/>
                <a:gd name="T3" fmla="*/ 649 h 649"/>
                <a:gd name="T4" fmla="*/ 648 w 648"/>
                <a:gd name="T5" fmla="*/ 0 h 649"/>
                <a:gd name="T6" fmla="*/ 423 w 648"/>
                <a:gd name="T7" fmla="*/ 0 h 649"/>
                <a:gd name="T8" fmla="*/ 0 w 648"/>
                <a:gd name="T9" fmla="*/ 649 h 649"/>
              </a:gdLst>
              <a:ahLst/>
              <a:cxnLst>
                <a:cxn ang="0">
                  <a:pos x="T0" y="T1"/>
                </a:cxn>
                <a:cxn ang="0">
                  <a:pos x="T2" y="T3"/>
                </a:cxn>
                <a:cxn ang="0">
                  <a:pos x="T4" y="T5"/>
                </a:cxn>
                <a:cxn ang="0">
                  <a:pos x="T6" y="T7"/>
                </a:cxn>
                <a:cxn ang="0">
                  <a:pos x="T8" y="T9"/>
                </a:cxn>
              </a:cxnLst>
              <a:rect l="0" t="0" r="r" b="b"/>
              <a:pathLst>
                <a:path w="648" h="649">
                  <a:moveTo>
                    <a:pt x="0" y="649"/>
                  </a:moveTo>
                  <a:lnTo>
                    <a:pt x="2" y="649"/>
                  </a:lnTo>
                  <a:lnTo>
                    <a:pt x="648" y="0"/>
                  </a:lnTo>
                  <a:lnTo>
                    <a:pt x="423" y="0"/>
                  </a:lnTo>
                  <a:lnTo>
                    <a:pt x="0" y="64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de-DE" sz="1351" dirty="0"/>
            </a:p>
          </p:txBody>
        </p:sp>
      </p:gr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18" name="Offline…"/>
          <p:cNvSpPr txBox="1"/>
          <p:nvPr/>
        </p:nvSpPr>
        <p:spPr>
          <a:xfrm>
            <a:off x="1104466" y="1544095"/>
            <a:ext cx="10757417" cy="35126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numCol="3" spcCol="381000"/>
          <a:lstStyle/>
          <a:p>
            <a:pPr defTabSz="228600">
              <a:spcBef>
                <a:spcPts val="600"/>
              </a:spcBef>
              <a:defRPr sz="2600">
                <a:solidFill>
                  <a:srgbClr val="000000"/>
                </a:solidFill>
                <a:latin typeface="SofiaPro-Regular"/>
                <a:ea typeface="SofiaPro-Regular"/>
                <a:cs typeface="SofiaPro-Regular"/>
                <a:sym typeface="SofiaPro-Regular"/>
              </a:defRPr>
            </a:pPr>
            <a:r>
              <a:rPr lang="nl-BE" sz="1300" b="1" dirty="0">
                <a:latin typeface="Open Sans" pitchFamily="2" charset="0"/>
                <a:ea typeface="Open Sans" pitchFamily="2" charset="0"/>
                <a:cs typeface="Open Sans" pitchFamily="2" charset="0"/>
              </a:rPr>
              <a:t>Offline </a:t>
            </a:r>
            <a:br>
              <a:rPr lang="nl-BE" sz="1300" b="1" dirty="0">
                <a:latin typeface="Open Sans" pitchFamily="2" charset="0"/>
                <a:ea typeface="Open Sans" pitchFamily="2" charset="0"/>
                <a:cs typeface="Open Sans" pitchFamily="2" charset="0"/>
              </a:rPr>
            </a:br>
            <a:r>
              <a:rPr lang="nl-BE" sz="1300" dirty="0">
                <a:latin typeface="Open Sans" pitchFamily="2" charset="0"/>
                <a:ea typeface="Open Sans" pitchFamily="2" charset="0"/>
                <a:cs typeface="Open Sans" pitchFamily="2" charset="0"/>
              </a:rPr>
              <a:t>Offline purchases include all B2C purchases of products and services made by Belgian consumers in a physical ('bricks-and-mortar') store or store. All prices include VAT.</a:t>
            </a:r>
            <a:endParaRPr lang="nl-BE" sz="1300" b="1" dirty="0">
              <a:latin typeface="Open Sans" pitchFamily="2" charset="0"/>
              <a:ea typeface="Open Sans" pitchFamily="2" charset="0"/>
              <a:cs typeface="Open Sans" pitchFamily="2" charset="0"/>
            </a:endParaRPr>
          </a:p>
          <a:p>
            <a:pPr defTabSz="228600">
              <a:spcBef>
                <a:spcPts val="600"/>
              </a:spcBef>
              <a:defRPr sz="2600">
                <a:solidFill>
                  <a:srgbClr val="000000"/>
                </a:solidFill>
                <a:latin typeface="SofiaPro-Regular"/>
                <a:ea typeface="SofiaPro-Regular"/>
                <a:cs typeface="SofiaPro-Regular"/>
                <a:sym typeface="SofiaPro-Regular"/>
              </a:defRPr>
            </a:pPr>
            <a:r>
              <a:rPr lang="nl-BE" sz="1300" b="1" dirty="0">
                <a:latin typeface="Open Sans" pitchFamily="2" charset="0"/>
                <a:ea typeface="Open Sans" pitchFamily="2" charset="0"/>
                <a:cs typeface="Open Sans" pitchFamily="2" charset="0"/>
              </a:rPr>
              <a:t>Online </a:t>
            </a:r>
            <a:br>
              <a:rPr lang="nl-BE" sz="1300" b="1" dirty="0">
                <a:latin typeface="Open Sans" pitchFamily="2" charset="0"/>
                <a:ea typeface="Open Sans" pitchFamily="2" charset="0"/>
                <a:cs typeface="Open Sans" pitchFamily="2" charset="0"/>
              </a:rPr>
            </a:br>
            <a:r>
              <a:rPr lang="nl-BE" sz="1300" dirty="0">
                <a:latin typeface="Open Sans" pitchFamily="2" charset="0"/>
                <a:ea typeface="Open Sans" pitchFamily="2" charset="0"/>
                <a:cs typeface="Open Sans" pitchFamily="2" charset="0"/>
              </a:rPr>
              <a:t>Online purchases include all B2C purchases of products and services made by Belgian consumers via the Internet (online stores and marketplaces). All B2C online purchases of products and services are included, regardless of where the product or service was purchased: at home, at work, on the road, on the high street or in store (online instore). All prices include VAT</a:t>
            </a:r>
            <a:r>
              <a:rPr lang="nl-BE" sz="1300" b="1" dirty="0">
                <a:latin typeface="Open Sans" pitchFamily="2" charset="0"/>
                <a:ea typeface="Open Sans" pitchFamily="2" charset="0"/>
                <a:cs typeface="Open Sans" pitchFamily="2" charset="0"/>
              </a:rPr>
              <a:t>.</a:t>
            </a:r>
          </a:p>
          <a:p>
            <a:pPr defTabSz="228600">
              <a:spcBef>
                <a:spcPts val="600"/>
              </a:spcBef>
              <a:defRPr sz="2600">
                <a:solidFill>
                  <a:srgbClr val="000000"/>
                </a:solidFill>
                <a:latin typeface="SofiaPro-Regular"/>
                <a:ea typeface="SofiaPro-Regular"/>
                <a:cs typeface="SofiaPro-Regular"/>
                <a:sym typeface="SofiaPro-Regular"/>
              </a:defRPr>
            </a:pPr>
            <a:r>
              <a:rPr lang="nl-BE" sz="1300" b="1" dirty="0">
                <a:latin typeface="Open Sans" pitchFamily="2" charset="0"/>
                <a:ea typeface="Open Sans" pitchFamily="2" charset="0"/>
                <a:cs typeface="Open Sans" pitchFamily="2" charset="0"/>
              </a:rPr>
              <a:t>Purchases </a:t>
            </a:r>
            <a:br>
              <a:rPr lang="nl-BE" sz="1300" b="1" dirty="0">
                <a:latin typeface="Open Sans" pitchFamily="2" charset="0"/>
                <a:ea typeface="Open Sans" pitchFamily="2" charset="0"/>
                <a:cs typeface="Open Sans" pitchFamily="2" charset="0"/>
              </a:rPr>
            </a:br>
            <a:r>
              <a:rPr lang="nl-BE" sz="1300" dirty="0">
                <a:latin typeface="Open Sans" pitchFamily="2" charset="0"/>
                <a:ea typeface="Open Sans" pitchFamily="2" charset="0"/>
                <a:cs typeface="Open Sans" pitchFamily="2" charset="0"/>
              </a:rPr>
              <a:t>All purchases made during the specified period where the products/services purchased were retained (not returned or cancelled). One purchase may include the purchase of multiple items. For example: a pair of pants, a t-shirt and a scarf are purchased at the clothing store. This counts as 1 purchase with 3 items. </a:t>
            </a:r>
          </a:p>
          <a:p>
            <a:pPr defTabSz="228600">
              <a:spcBef>
                <a:spcPts val="600"/>
              </a:spcBef>
              <a:defRPr sz="2600">
                <a:solidFill>
                  <a:srgbClr val="000000"/>
                </a:solidFill>
                <a:latin typeface="SofiaPro-Regular"/>
                <a:ea typeface="SofiaPro-Regular"/>
                <a:cs typeface="SofiaPro-Regular"/>
                <a:sym typeface="SofiaPro-Regular"/>
              </a:defRPr>
            </a:pPr>
            <a:endParaRPr lang="nl-BE" sz="1300" b="1" dirty="0">
              <a:latin typeface="Open Sans" pitchFamily="2" charset="0"/>
              <a:ea typeface="Open Sans" pitchFamily="2" charset="0"/>
              <a:cs typeface="Open Sans" pitchFamily="2" charset="0"/>
            </a:endParaRPr>
          </a:p>
          <a:p>
            <a:pPr defTabSz="228600">
              <a:spcBef>
                <a:spcPts val="600"/>
              </a:spcBef>
              <a:defRPr sz="2600">
                <a:solidFill>
                  <a:srgbClr val="000000"/>
                </a:solidFill>
                <a:latin typeface="SofiaPro-Regular"/>
                <a:ea typeface="SofiaPro-Regular"/>
                <a:cs typeface="SofiaPro-Regular"/>
                <a:sym typeface="SofiaPro-Regular"/>
              </a:defRPr>
            </a:pPr>
            <a:r>
              <a:rPr lang="nl-BE" sz="1300" b="1" dirty="0">
                <a:latin typeface="Open Sans" pitchFamily="2" charset="0"/>
                <a:ea typeface="Open Sans" pitchFamily="2" charset="0"/>
                <a:cs typeface="Open Sans" pitchFamily="2" charset="0"/>
              </a:rPr>
              <a:t>Expenditure</a:t>
            </a:r>
          </a:p>
          <a:p>
            <a:pPr defTabSz="228600">
              <a:spcBef>
                <a:spcPts val="600"/>
              </a:spcBef>
              <a:defRPr sz="2600">
                <a:solidFill>
                  <a:srgbClr val="000000"/>
                </a:solidFill>
                <a:latin typeface="SofiaPro-Regular"/>
                <a:ea typeface="SofiaPro-Regular"/>
                <a:cs typeface="SofiaPro-Regular"/>
                <a:sym typeface="SofiaPro-Regular"/>
              </a:defRPr>
            </a:pPr>
            <a:r>
              <a:rPr lang="nl-BE" sz="1300" dirty="0">
                <a:latin typeface="Open Sans" pitchFamily="2" charset="0"/>
                <a:ea typeface="Open Sans" pitchFamily="2" charset="0"/>
                <a:cs typeface="Open Sans" pitchFamily="2" charset="0"/>
              </a:rPr>
              <a:t>This is the total amount paid for purchases within the specified period, including VAT. This total amount does not include shipping costs</a:t>
            </a:r>
            <a:r>
              <a:rPr lang="nl-BE" sz="1300" b="1" dirty="0">
                <a:latin typeface="Open Sans" pitchFamily="2" charset="0"/>
                <a:ea typeface="Open Sans" pitchFamily="2" charset="0"/>
                <a:cs typeface="Open Sans" pitchFamily="2" charset="0"/>
              </a:rPr>
              <a:t>.</a:t>
            </a:r>
          </a:p>
          <a:p>
            <a:pPr defTabSz="228600">
              <a:spcBef>
                <a:spcPts val="600"/>
              </a:spcBef>
              <a:defRPr sz="2600">
                <a:solidFill>
                  <a:srgbClr val="000000"/>
                </a:solidFill>
                <a:latin typeface="SofiaPro-Regular"/>
                <a:ea typeface="SofiaPro-Regular"/>
                <a:cs typeface="SofiaPro-Regular"/>
                <a:sym typeface="SofiaPro-Regular"/>
              </a:defRPr>
            </a:pPr>
            <a:endParaRPr lang="nl-BE" sz="1300" b="1" dirty="0">
              <a:latin typeface="Open Sans" pitchFamily="2" charset="0"/>
              <a:ea typeface="Open Sans" pitchFamily="2" charset="0"/>
              <a:cs typeface="Open Sans" pitchFamily="2" charset="0"/>
            </a:endParaRPr>
          </a:p>
          <a:p>
            <a:pPr defTabSz="228600">
              <a:spcBef>
                <a:spcPts val="600"/>
              </a:spcBef>
              <a:defRPr sz="2600">
                <a:solidFill>
                  <a:srgbClr val="000000"/>
                </a:solidFill>
                <a:latin typeface="SofiaPro-Regular"/>
                <a:ea typeface="SofiaPro-Regular"/>
                <a:cs typeface="SofiaPro-Regular"/>
                <a:sym typeface="SofiaPro-Regular"/>
              </a:defRPr>
            </a:pPr>
            <a:r>
              <a:rPr lang="nl-BE" sz="1300" b="1" dirty="0">
                <a:latin typeface="Open Sans" pitchFamily="2" charset="0"/>
                <a:ea typeface="Open Sans" pitchFamily="2" charset="0"/>
                <a:cs typeface="Open Sans" pitchFamily="2" charset="0"/>
              </a:rPr>
              <a:t>Share of online buyers.</a:t>
            </a:r>
          </a:p>
          <a:p>
            <a:pPr defTabSz="228600">
              <a:spcBef>
                <a:spcPts val="600"/>
              </a:spcBef>
              <a:defRPr sz="2600">
                <a:solidFill>
                  <a:srgbClr val="000000"/>
                </a:solidFill>
                <a:latin typeface="SofiaPro-Regular"/>
                <a:ea typeface="SofiaPro-Regular"/>
                <a:cs typeface="SofiaPro-Regular"/>
                <a:sym typeface="SofiaPro-Regular"/>
              </a:defRPr>
            </a:pPr>
            <a:r>
              <a:rPr lang="nl-BE" sz="1300" dirty="0">
                <a:latin typeface="Open Sans" pitchFamily="2" charset="0"/>
                <a:ea typeface="Open Sans" pitchFamily="2" charset="0"/>
                <a:cs typeface="Open Sans" pitchFamily="2" charset="0"/>
              </a:rPr>
              <a:t>The percentage of buyers who made at least one online purchase in the specified market segment during the specified period and this relative to the total number of buyers in this market segment (combination of offline and online).</a:t>
            </a:r>
            <a:endParaRPr sz="600" dirty="0">
              <a:latin typeface="Open Sans" pitchFamily="2" charset="0"/>
              <a:ea typeface="Open Sans" pitchFamily="2" charset="0"/>
              <a:cs typeface="Open Sans" pitchFamily="2" charset="0"/>
            </a:endParaRPr>
          </a:p>
        </p:txBody>
      </p:sp>
      <p:sp>
        <p:nvSpPr>
          <p:cNvPr id="919" name="Definities Market Monitor"/>
          <p:cNvSpPr txBox="1"/>
          <p:nvPr/>
        </p:nvSpPr>
        <p:spPr>
          <a:xfrm>
            <a:off x="1104466" y="-588423"/>
            <a:ext cx="8658315" cy="2006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b"/>
          <a:lstStyle>
            <a:lvl1pPr algn="l">
              <a:lnSpc>
                <a:spcPct val="110000"/>
              </a:lnSpc>
              <a:defRPr sz="3200" spc="-64">
                <a:solidFill>
                  <a:srgbClr val="000000"/>
                </a:solidFill>
                <a:latin typeface="+mn-lt"/>
                <a:ea typeface="+mn-ea"/>
                <a:cs typeface="+mn-cs"/>
                <a:sym typeface="Montserrat Bold"/>
              </a:defRPr>
            </a:lvl1pPr>
          </a:lstStyle>
          <a:p>
            <a:r>
              <a:rPr sz="4000" dirty="0" err="1">
                <a:solidFill>
                  <a:srgbClr val="5E31CA"/>
                </a:solidFill>
                <a:latin typeface="Open Sans" pitchFamily="2" charset="0"/>
                <a:ea typeface="Open Sans" pitchFamily="2" charset="0"/>
                <a:cs typeface="Open Sans" pitchFamily="2" charset="0"/>
              </a:rPr>
              <a:t>Definiti</a:t>
            </a:r>
            <a:r>
              <a:rPr lang="nl-BE" sz="4000" dirty="0">
                <a:solidFill>
                  <a:srgbClr val="5E31CA"/>
                </a:solidFill>
                <a:latin typeface="Open Sans" pitchFamily="2" charset="0"/>
                <a:ea typeface="Open Sans" pitchFamily="2" charset="0"/>
                <a:cs typeface="Open Sans" pitchFamily="2" charset="0"/>
              </a:rPr>
              <a:t>on</a:t>
            </a:r>
            <a:r>
              <a:rPr sz="4000" dirty="0">
                <a:solidFill>
                  <a:srgbClr val="5E31CA"/>
                </a:solidFill>
                <a:latin typeface="Open Sans" pitchFamily="2" charset="0"/>
                <a:ea typeface="Open Sans" pitchFamily="2" charset="0"/>
                <a:cs typeface="Open Sans" pitchFamily="2" charset="0"/>
              </a:rPr>
              <a:t>s Market Monitor</a:t>
            </a:r>
          </a:p>
        </p:txBody>
      </p:sp>
      <p:sp>
        <p:nvSpPr>
          <p:cNvPr id="4" name="Rechthoek 3">
            <a:extLst>
              <a:ext uri="{FF2B5EF4-FFF2-40B4-BE49-F238E27FC236}">
                <a16:creationId xmlns:a16="http://schemas.microsoft.com/office/drawing/2014/main" id="{A9A59C08-7836-34AE-6489-1865FB79C5AF}"/>
              </a:ext>
            </a:extLst>
          </p:cNvPr>
          <p:cNvSpPr/>
          <p:nvPr/>
        </p:nvSpPr>
        <p:spPr>
          <a:xfrm flipV="1">
            <a:off x="0" y="1418178"/>
            <a:ext cx="845127" cy="40216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Rechthoek 4">
            <a:extLst>
              <a:ext uri="{FF2B5EF4-FFF2-40B4-BE49-F238E27FC236}">
                <a16:creationId xmlns:a16="http://schemas.microsoft.com/office/drawing/2014/main" id="{719F997B-6B04-FD8B-159C-6F45365224E5}"/>
              </a:ext>
            </a:extLst>
          </p:cNvPr>
          <p:cNvSpPr/>
          <p:nvPr/>
        </p:nvSpPr>
        <p:spPr>
          <a:xfrm>
            <a:off x="124691" y="6165273"/>
            <a:ext cx="845127" cy="6927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Tree>
  </p:cSld>
  <p:clrMapOvr>
    <a:overrideClrMapping bg1="lt1" tx1="dk1" bg2="lt2" tx2="dk2" accent1="accent1" accent2="accent2" accent3="accent3" accent4="accent4" accent5="accent5" accent6="accent6" hlink="hlink" folHlink="folHlink"/>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E838E9-C97E-AC5C-2B42-C9841444D0EE}"/>
              </a:ext>
            </a:extLst>
          </p:cNvPr>
          <p:cNvSpPr>
            <a:spLocks noGrp="1"/>
          </p:cNvSpPr>
          <p:nvPr>
            <p:ph type="title"/>
          </p:nvPr>
        </p:nvSpPr>
        <p:spPr/>
        <p:txBody>
          <a:bodyPr/>
          <a:lstStyle/>
          <a:p>
            <a:r>
              <a:rPr lang="nl-BE" dirty="0"/>
              <a:t>Methodology E-commerce Barometer</a:t>
            </a:r>
          </a:p>
        </p:txBody>
      </p:sp>
      <p:sp>
        <p:nvSpPr>
          <p:cNvPr id="3" name="Tijdelijke aanduiding voor inhoud 2">
            <a:extLst>
              <a:ext uri="{FF2B5EF4-FFF2-40B4-BE49-F238E27FC236}">
                <a16:creationId xmlns:a16="http://schemas.microsoft.com/office/drawing/2014/main" id="{618B02FD-4A27-6117-623D-BA477B6CF53E}"/>
              </a:ext>
            </a:extLst>
          </p:cNvPr>
          <p:cNvSpPr>
            <a:spLocks noGrp="1"/>
          </p:cNvSpPr>
          <p:nvPr>
            <p:ph idx="1"/>
          </p:nvPr>
        </p:nvSpPr>
        <p:spPr>
          <a:xfrm>
            <a:off x="838200" y="2141537"/>
            <a:ext cx="13157200" cy="4351338"/>
          </a:xfrm>
        </p:spPr>
        <p:txBody>
          <a:bodyPr numCol="2">
            <a:normAutofit/>
          </a:bodyPr>
          <a:lstStyle/>
          <a:p>
            <a:r>
              <a:rPr lang="nl-BE" sz="1600" dirty="0">
                <a:solidFill>
                  <a:schemeClr val="tx1"/>
                </a:solidFill>
                <a:effectLst/>
                <a:latin typeface="Open Sans" pitchFamily="2" charset="0"/>
                <a:ea typeface="Open Sans" pitchFamily="2" charset="0"/>
                <a:cs typeface="Open Sans" pitchFamily="2" charset="0"/>
              </a:rPr>
              <a:t>PSPs are companies that process the online payment transactions of online merchants and web shops. They provide webshops with a secure environment in which consumers can pay online, choosing between a wide range of payment methods. </a:t>
            </a:r>
          </a:p>
          <a:p>
            <a:r>
              <a:rPr lang="nl-BE" sz="1600" dirty="0">
                <a:solidFill>
                  <a:schemeClr val="tx1"/>
                </a:solidFill>
                <a:effectLst/>
                <a:latin typeface="Open Sans" pitchFamily="2" charset="0"/>
                <a:ea typeface="Open Sans" pitchFamily="2" charset="0"/>
                <a:cs typeface="Open Sans" pitchFamily="2" charset="0"/>
              </a:rPr>
              <a:t>For this barometer study, Becom received, anonymously and under bailiff's orders, the online transaction data of all PSPs listed below. The data include transactions processed by Belgian web shops of both Belgian and foreign customers. </a:t>
            </a:r>
          </a:p>
          <a:p>
            <a:r>
              <a:rPr lang="nl-BE" sz="1600" dirty="0">
                <a:solidFill>
                  <a:schemeClr val="tx1"/>
                </a:solidFill>
                <a:effectLst/>
                <a:latin typeface="Open Sans" pitchFamily="2" charset="0"/>
                <a:ea typeface="Open Sans" pitchFamily="2" charset="0"/>
                <a:cs typeface="Open Sans" pitchFamily="2" charset="0"/>
              </a:rPr>
              <a:t>This e-commerce barometer thus answers the question, "How much does the Belgian merchant sell online" - and not "How much does the Belgian consumer buy online." The latter question, however, is answered in the Market Monitor. With the results, Becom, as the Belgian e-commerce federation, wants to provide insight into the evolution of e-commerce realized by Belgian companies*.</a:t>
            </a:r>
            <a:endParaRPr lang="nl-BE" sz="1600" dirty="0">
              <a:solidFill>
                <a:schemeClr val="tx1"/>
              </a:solidFill>
              <a:latin typeface="Open Sans" pitchFamily="2" charset="0"/>
              <a:ea typeface="Open Sans" pitchFamily="2" charset="0"/>
              <a:cs typeface="Open Sans" pitchFamily="2" charset="0"/>
            </a:endParaRPr>
          </a:p>
        </p:txBody>
      </p:sp>
    </p:spTree>
    <p:extLst>
      <p:ext uri="{BB962C8B-B14F-4D97-AF65-F5344CB8AC3E}">
        <p14:creationId xmlns:p14="http://schemas.microsoft.com/office/powerpoint/2010/main" val="9910204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E838E9-C97E-AC5C-2B42-C9841444D0EE}"/>
              </a:ext>
            </a:extLst>
          </p:cNvPr>
          <p:cNvSpPr>
            <a:spLocks noGrp="1"/>
          </p:cNvSpPr>
          <p:nvPr>
            <p:ph type="title"/>
          </p:nvPr>
        </p:nvSpPr>
        <p:spPr/>
        <p:txBody>
          <a:bodyPr/>
          <a:lstStyle/>
          <a:p>
            <a:r>
              <a:rPr lang="nl-BE" dirty="0"/>
              <a:t>Definitions E-commerce Barometer</a:t>
            </a:r>
          </a:p>
        </p:txBody>
      </p:sp>
      <p:sp>
        <p:nvSpPr>
          <p:cNvPr id="3" name="Tijdelijke aanduiding voor inhoud 2">
            <a:extLst>
              <a:ext uri="{FF2B5EF4-FFF2-40B4-BE49-F238E27FC236}">
                <a16:creationId xmlns:a16="http://schemas.microsoft.com/office/drawing/2014/main" id="{618B02FD-4A27-6117-623D-BA477B6CF53E}"/>
              </a:ext>
            </a:extLst>
          </p:cNvPr>
          <p:cNvSpPr>
            <a:spLocks noGrp="1"/>
          </p:cNvSpPr>
          <p:nvPr>
            <p:ph idx="1"/>
          </p:nvPr>
        </p:nvSpPr>
        <p:spPr>
          <a:xfrm>
            <a:off x="838200" y="1577976"/>
            <a:ext cx="10515600" cy="4351338"/>
          </a:xfrm>
        </p:spPr>
        <p:txBody>
          <a:bodyPr numCol="3">
            <a:normAutofit fontScale="70000" lnSpcReduction="20000"/>
          </a:bodyPr>
          <a:lstStyle/>
          <a:p>
            <a:pPr>
              <a:lnSpc>
                <a:spcPct val="120000"/>
              </a:lnSpc>
            </a:pPr>
            <a:r>
              <a:rPr lang="nl-BE" sz="1900" b="1" dirty="0">
                <a:solidFill>
                  <a:schemeClr val="tx1"/>
                </a:solidFill>
                <a:effectLst/>
                <a:latin typeface="Open Sans" pitchFamily="2" charset="0"/>
                <a:ea typeface="Open Sans" pitchFamily="2" charset="0"/>
                <a:cs typeface="Open Sans" pitchFamily="2" charset="0"/>
              </a:rPr>
              <a:t>Micro Online revenue</a:t>
            </a:r>
            <a:r>
              <a:rPr lang="nl-BE" sz="1900" dirty="0">
                <a:solidFill>
                  <a:schemeClr val="tx1"/>
                </a:solidFill>
                <a:effectLst/>
                <a:latin typeface="Open Sans" pitchFamily="2" charset="0"/>
                <a:ea typeface="Open Sans" pitchFamily="2" charset="0"/>
                <a:cs typeface="Open Sans" pitchFamily="2" charset="0"/>
              </a:rPr>
              <a:t>: </a:t>
            </a:r>
            <a:br>
              <a:rPr lang="nl-BE" sz="1900" dirty="0">
                <a:solidFill>
                  <a:schemeClr val="tx1"/>
                </a:solidFill>
                <a:effectLst/>
                <a:latin typeface="Open Sans" pitchFamily="2" charset="0"/>
                <a:ea typeface="Open Sans" pitchFamily="2" charset="0"/>
                <a:cs typeface="Open Sans" pitchFamily="2" charset="0"/>
              </a:rPr>
            </a:br>
            <a:r>
              <a:rPr lang="nl-BE" sz="1900" dirty="0">
                <a:solidFill>
                  <a:schemeClr val="tx1"/>
                </a:solidFill>
                <a:effectLst/>
                <a:latin typeface="Open Sans" pitchFamily="2" charset="0"/>
                <a:ea typeface="Open Sans" pitchFamily="2" charset="0"/>
                <a:cs typeface="Open Sans" pitchFamily="2" charset="0"/>
              </a:rPr>
              <a:t>≤ € 100,000</a:t>
            </a:r>
          </a:p>
          <a:p>
            <a:pPr>
              <a:lnSpc>
                <a:spcPct val="120000"/>
              </a:lnSpc>
            </a:pPr>
            <a:r>
              <a:rPr lang="nl-BE" sz="1900" b="1" dirty="0">
                <a:solidFill>
                  <a:schemeClr val="tx1"/>
                </a:solidFill>
                <a:effectLst/>
                <a:latin typeface="Open Sans" pitchFamily="2" charset="0"/>
                <a:ea typeface="Open Sans" pitchFamily="2" charset="0"/>
                <a:cs typeface="Open Sans" pitchFamily="2" charset="0"/>
              </a:rPr>
              <a:t>Small Online revenue</a:t>
            </a:r>
            <a:r>
              <a:rPr lang="nl-BE" sz="1900" dirty="0">
                <a:solidFill>
                  <a:schemeClr val="tx1"/>
                </a:solidFill>
                <a:effectLst/>
                <a:latin typeface="Open Sans" pitchFamily="2" charset="0"/>
                <a:ea typeface="Open Sans" pitchFamily="2" charset="0"/>
                <a:cs typeface="Open Sans" pitchFamily="2" charset="0"/>
              </a:rPr>
              <a:t>: </a:t>
            </a:r>
            <a:br>
              <a:rPr lang="nl-BE" sz="1900" dirty="0">
                <a:solidFill>
                  <a:schemeClr val="tx1"/>
                </a:solidFill>
                <a:effectLst/>
                <a:latin typeface="Open Sans" pitchFamily="2" charset="0"/>
                <a:ea typeface="Open Sans" pitchFamily="2" charset="0"/>
                <a:cs typeface="Open Sans" pitchFamily="2" charset="0"/>
              </a:rPr>
            </a:br>
            <a:r>
              <a:rPr lang="nl-BE" sz="1900" dirty="0">
                <a:solidFill>
                  <a:schemeClr val="tx1"/>
                </a:solidFill>
                <a:effectLst/>
                <a:latin typeface="Open Sans" pitchFamily="2" charset="0"/>
                <a:ea typeface="Open Sans" pitchFamily="2" charset="0"/>
                <a:cs typeface="Open Sans" pitchFamily="2" charset="0"/>
              </a:rPr>
              <a:t>€ 100,001 - € 1,000,000 </a:t>
            </a:r>
          </a:p>
          <a:p>
            <a:pPr>
              <a:lnSpc>
                <a:spcPct val="120000"/>
              </a:lnSpc>
            </a:pPr>
            <a:r>
              <a:rPr lang="nl-BE" sz="1900" b="1" dirty="0">
                <a:solidFill>
                  <a:schemeClr val="tx1"/>
                </a:solidFill>
                <a:effectLst/>
                <a:latin typeface="Open Sans" pitchFamily="2" charset="0"/>
                <a:ea typeface="Open Sans" pitchFamily="2" charset="0"/>
                <a:cs typeface="Open Sans" pitchFamily="2" charset="0"/>
              </a:rPr>
              <a:t>Medium Online revenue</a:t>
            </a:r>
            <a:r>
              <a:rPr lang="nl-BE" sz="1900" dirty="0">
                <a:solidFill>
                  <a:schemeClr val="tx1"/>
                </a:solidFill>
                <a:effectLst/>
                <a:latin typeface="Open Sans" pitchFamily="2" charset="0"/>
                <a:ea typeface="Open Sans" pitchFamily="2" charset="0"/>
                <a:cs typeface="Open Sans" pitchFamily="2" charset="0"/>
              </a:rPr>
              <a:t>: € 1,000,001 - € 10,000,000 </a:t>
            </a:r>
          </a:p>
          <a:p>
            <a:pPr>
              <a:lnSpc>
                <a:spcPct val="120000"/>
              </a:lnSpc>
            </a:pPr>
            <a:r>
              <a:rPr lang="nl-BE" sz="1900" b="1" dirty="0">
                <a:solidFill>
                  <a:schemeClr val="tx1"/>
                </a:solidFill>
                <a:effectLst/>
                <a:latin typeface="Open Sans" pitchFamily="2" charset="0"/>
                <a:ea typeface="Open Sans" pitchFamily="2" charset="0"/>
                <a:cs typeface="Open Sans" pitchFamily="2" charset="0"/>
              </a:rPr>
              <a:t>Large Online revenue</a:t>
            </a:r>
            <a:r>
              <a:rPr lang="nl-BE" sz="1900" dirty="0">
                <a:solidFill>
                  <a:schemeClr val="tx1"/>
                </a:solidFill>
                <a:effectLst/>
                <a:latin typeface="Open Sans" pitchFamily="2" charset="0"/>
                <a:ea typeface="Open Sans" pitchFamily="2" charset="0"/>
                <a:cs typeface="Open Sans" pitchFamily="2" charset="0"/>
              </a:rPr>
              <a:t>: </a:t>
            </a:r>
            <a:br>
              <a:rPr lang="nl-BE" sz="1900" dirty="0">
                <a:solidFill>
                  <a:schemeClr val="tx1"/>
                </a:solidFill>
                <a:effectLst/>
                <a:latin typeface="Open Sans" pitchFamily="2" charset="0"/>
                <a:ea typeface="Open Sans" pitchFamily="2" charset="0"/>
                <a:cs typeface="Open Sans" pitchFamily="2" charset="0"/>
              </a:rPr>
            </a:br>
            <a:r>
              <a:rPr lang="nl-BE" sz="1900" dirty="0">
                <a:solidFill>
                  <a:schemeClr val="tx1"/>
                </a:solidFill>
                <a:effectLst/>
                <a:latin typeface="Open Sans" pitchFamily="2" charset="0"/>
                <a:ea typeface="Open Sans" pitchFamily="2" charset="0"/>
                <a:cs typeface="Open Sans" pitchFamily="2" charset="0"/>
              </a:rPr>
              <a:t>&gt; € 10,000,000 </a:t>
            </a:r>
          </a:p>
          <a:p>
            <a:pPr>
              <a:lnSpc>
                <a:spcPct val="120000"/>
              </a:lnSpc>
            </a:pPr>
            <a:endParaRPr lang="nl-BE" sz="1900" dirty="0">
              <a:solidFill>
                <a:schemeClr val="tx1"/>
              </a:solidFill>
              <a:effectLst/>
              <a:latin typeface="Open Sans" pitchFamily="2" charset="0"/>
              <a:ea typeface="Open Sans" pitchFamily="2" charset="0"/>
              <a:cs typeface="Open Sans" pitchFamily="2" charset="0"/>
            </a:endParaRPr>
          </a:p>
          <a:p>
            <a:pPr>
              <a:lnSpc>
                <a:spcPct val="120000"/>
              </a:lnSpc>
            </a:pPr>
            <a:r>
              <a:rPr lang="nl-BE" sz="1900" b="1" dirty="0">
                <a:solidFill>
                  <a:schemeClr val="tx1"/>
                </a:solidFill>
                <a:effectLst/>
                <a:latin typeface="Open Sans" pitchFamily="2" charset="0"/>
                <a:ea typeface="Open Sans" pitchFamily="2" charset="0"/>
                <a:cs typeface="Open Sans" pitchFamily="2" charset="0"/>
              </a:rPr>
              <a:t>Belgian online merchant </a:t>
            </a:r>
            <a:br>
              <a:rPr lang="nl-BE" sz="1900" dirty="0">
                <a:solidFill>
                  <a:schemeClr val="tx1"/>
                </a:solidFill>
                <a:effectLst/>
                <a:latin typeface="Open Sans" pitchFamily="2" charset="0"/>
                <a:ea typeface="Open Sans" pitchFamily="2" charset="0"/>
                <a:cs typeface="Open Sans" pitchFamily="2" charset="0"/>
              </a:rPr>
            </a:br>
            <a:r>
              <a:rPr lang="nl-BE" sz="1900" dirty="0">
                <a:solidFill>
                  <a:schemeClr val="tx1"/>
                </a:solidFill>
                <a:effectLst/>
                <a:latin typeface="Open Sans" pitchFamily="2" charset="0"/>
                <a:ea typeface="Open Sans" pitchFamily="2" charset="0"/>
                <a:cs typeface="Open Sans" pitchFamily="2" charset="0"/>
              </a:rPr>
              <a:t>A company with a Belgian VAT number that sells products or services via the Internet (including mobile). It also has a PSP contract that allows it to accept remote electronic financial transactions. </a:t>
            </a:r>
          </a:p>
          <a:p>
            <a:pPr>
              <a:lnSpc>
                <a:spcPct val="120000"/>
              </a:lnSpc>
            </a:pPr>
            <a:r>
              <a:rPr lang="nl-BE" sz="1900" b="1" dirty="0">
                <a:solidFill>
                  <a:schemeClr val="tx1"/>
                </a:solidFill>
                <a:effectLst/>
                <a:latin typeface="Open Sans" pitchFamily="2" charset="0"/>
                <a:ea typeface="Open Sans" pitchFamily="2" charset="0"/>
                <a:cs typeface="Open Sans" pitchFamily="2" charset="0"/>
              </a:rPr>
              <a:t>Online transaction value </a:t>
            </a:r>
            <a:r>
              <a:rPr lang="nl-BE" sz="1900" dirty="0">
                <a:solidFill>
                  <a:schemeClr val="tx1"/>
                </a:solidFill>
                <a:effectLst/>
                <a:latin typeface="Open Sans" pitchFamily="2" charset="0"/>
                <a:ea typeface="Open Sans" pitchFamily="2" charset="0"/>
                <a:cs typeface="Open Sans" pitchFamily="2" charset="0"/>
              </a:rPr>
              <a:t>The value of transactions generated from the sale of goods or services or any other use of capital or assets, related to the main activities of Web merchants, before deduction of costs or expenses. These values may include refunds and chargebacks. </a:t>
            </a:r>
          </a:p>
          <a:p>
            <a:pPr>
              <a:lnSpc>
                <a:spcPct val="120000"/>
              </a:lnSpc>
            </a:pPr>
            <a:r>
              <a:rPr lang="nl-BE" sz="1900" b="1" dirty="0">
                <a:solidFill>
                  <a:schemeClr val="tx1"/>
                </a:solidFill>
                <a:effectLst/>
                <a:latin typeface="Open Sans" pitchFamily="2" charset="0"/>
                <a:ea typeface="Open Sans" pitchFamily="2" charset="0"/>
                <a:cs typeface="Open Sans" pitchFamily="2" charset="0"/>
              </a:rPr>
              <a:t>Online financial transaction </a:t>
            </a:r>
            <a:br>
              <a:rPr lang="nl-BE" sz="1900" dirty="0">
                <a:solidFill>
                  <a:schemeClr val="tx1"/>
                </a:solidFill>
                <a:effectLst/>
                <a:latin typeface="Open Sans" pitchFamily="2" charset="0"/>
                <a:ea typeface="Open Sans" pitchFamily="2" charset="0"/>
                <a:cs typeface="Open Sans" pitchFamily="2" charset="0"/>
              </a:rPr>
            </a:br>
            <a:r>
              <a:rPr lang="nl-BE" sz="1900" dirty="0">
                <a:solidFill>
                  <a:schemeClr val="tx1"/>
                </a:solidFill>
                <a:effectLst/>
                <a:latin typeface="Open Sans" pitchFamily="2" charset="0"/>
                <a:ea typeface="Open Sans" pitchFamily="2" charset="0"/>
                <a:cs typeface="Open Sans" pitchFamily="2" charset="0"/>
              </a:rPr>
              <a:t>Transfer of money between customers and sellers, including refunds and chargebacks. </a:t>
            </a:r>
          </a:p>
          <a:p>
            <a:pPr>
              <a:lnSpc>
                <a:spcPct val="120000"/>
              </a:lnSpc>
            </a:pPr>
            <a:r>
              <a:rPr lang="nl-BE" sz="1900" b="1" dirty="0">
                <a:solidFill>
                  <a:schemeClr val="tx1"/>
                </a:solidFill>
                <a:effectLst/>
                <a:latin typeface="Open Sans" pitchFamily="2" charset="0"/>
                <a:ea typeface="Open Sans" pitchFamily="2" charset="0"/>
                <a:cs typeface="Open Sans" pitchFamily="2" charset="0"/>
              </a:rPr>
              <a:t>Cross-border transaction value </a:t>
            </a:r>
            <a:br>
              <a:rPr lang="nl-BE" sz="1900" dirty="0">
                <a:solidFill>
                  <a:schemeClr val="tx1"/>
                </a:solidFill>
                <a:effectLst/>
                <a:latin typeface="Open Sans" pitchFamily="2" charset="0"/>
                <a:ea typeface="Open Sans" pitchFamily="2" charset="0"/>
                <a:cs typeface="Open Sans" pitchFamily="2" charset="0"/>
              </a:rPr>
            </a:br>
            <a:r>
              <a:rPr lang="nl-BE" sz="1900" dirty="0">
                <a:solidFill>
                  <a:schemeClr val="tx1"/>
                </a:solidFill>
                <a:effectLst/>
                <a:latin typeface="Open Sans" pitchFamily="2" charset="0"/>
                <a:ea typeface="Open Sans" pitchFamily="2" charset="0"/>
                <a:cs typeface="Open Sans" pitchFamily="2" charset="0"/>
              </a:rPr>
              <a:t>The value of transactions generated abroad from the sale of goods or services or any other use of capital or assets, related to the main activities of online merchants, before deduction of costs or expenses. These values may include refunds and chargebacks. </a:t>
            </a:r>
          </a:p>
          <a:p>
            <a:pPr>
              <a:lnSpc>
                <a:spcPct val="120000"/>
              </a:lnSpc>
            </a:pPr>
            <a:br>
              <a:rPr lang="nl-BE" sz="1900" b="1" dirty="0">
                <a:solidFill>
                  <a:schemeClr val="tx1"/>
                </a:solidFill>
                <a:effectLst/>
                <a:latin typeface="Open Sans" pitchFamily="2" charset="0"/>
                <a:ea typeface="Open Sans" pitchFamily="2" charset="0"/>
                <a:cs typeface="Open Sans" pitchFamily="2" charset="0"/>
              </a:rPr>
            </a:br>
            <a:br>
              <a:rPr lang="nl-BE" sz="1900" b="1" dirty="0">
                <a:solidFill>
                  <a:schemeClr val="tx1"/>
                </a:solidFill>
                <a:effectLst/>
                <a:latin typeface="Open Sans" pitchFamily="2" charset="0"/>
                <a:ea typeface="Open Sans" pitchFamily="2" charset="0"/>
                <a:cs typeface="Open Sans" pitchFamily="2" charset="0"/>
              </a:rPr>
            </a:br>
            <a:br>
              <a:rPr lang="nl-BE" sz="1900" b="1" dirty="0">
                <a:solidFill>
                  <a:schemeClr val="tx1"/>
                </a:solidFill>
                <a:effectLst/>
                <a:latin typeface="Open Sans" pitchFamily="2" charset="0"/>
                <a:ea typeface="Open Sans" pitchFamily="2" charset="0"/>
                <a:cs typeface="Open Sans" pitchFamily="2" charset="0"/>
              </a:rPr>
            </a:br>
            <a:r>
              <a:rPr lang="nl-BE" sz="1900" b="1" dirty="0">
                <a:solidFill>
                  <a:schemeClr val="tx1"/>
                </a:solidFill>
                <a:effectLst/>
                <a:latin typeface="Open Sans" pitchFamily="2" charset="0"/>
                <a:ea typeface="Open Sans" pitchFamily="2" charset="0"/>
                <a:cs typeface="Open Sans" pitchFamily="2" charset="0"/>
              </a:rPr>
              <a:t>Direct Debit </a:t>
            </a:r>
            <a:br>
              <a:rPr lang="nl-BE" sz="1900" dirty="0">
                <a:solidFill>
                  <a:schemeClr val="tx1"/>
                </a:solidFill>
                <a:effectLst/>
                <a:latin typeface="Open Sans" pitchFamily="2" charset="0"/>
                <a:ea typeface="Open Sans" pitchFamily="2" charset="0"/>
                <a:cs typeface="Open Sans" pitchFamily="2" charset="0"/>
              </a:rPr>
            </a:br>
            <a:r>
              <a:rPr lang="nl-BE" sz="1900" dirty="0">
                <a:solidFill>
                  <a:schemeClr val="tx1"/>
                </a:solidFill>
                <a:effectLst/>
                <a:latin typeface="Open Sans" pitchFamily="2" charset="0"/>
                <a:ea typeface="Open Sans" pitchFamily="2" charset="0"/>
                <a:cs typeface="Open Sans" pitchFamily="2" charset="0"/>
              </a:rPr>
              <a:t>Bancontact, Bank Buttons, Maestro, iDEAL, Sofort, Giropay, ... </a:t>
            </a:r>
          </a:p>
          <a:p>
            <a:pPr>
              <a:lnSpc>
                <a:spcPct val="120000"/>
              </a:lnSpc>
            </a:pPr>
            <a:r>
              <a:rPr lang="nl-BE" sz="1900" b="1" dirty="0">
                <a:solidFill>
                  <a:schemeClr val="tx1"/>
                </a:solidFill>
                <a:effectLst/>
                <a:latin typeface="Open Sans" pitchFamily="2" charset="0"/>
                <a:ea typeface="Open Sans" pitchFamily="2" charset="0"/>
                <a:cs typeface="Open Sans" pitchFamily="2" charset="0"/>
              </a:rPr>
              <a:t>Credit cards </a:t>
            </a:r>
            <a:br>
              <a:rPr lang="nl-BE" sz="1900" dirty="0">
                <a:solidFill>
                  <a:schemeClr val="tx1"/>
                </a:solidFill>
                <a:effectLst/>
                <a:latin typeface="Open Sans" pitchFamily="2" charset="0"/>
                <a:ea typeface="Open Sans" pitchFamily="2" charset="0"/>
                <a:cs typeface="Open Sans" pitchFamily="2" charset="0"/>
              </a:rPr>
            </a:br>
            <a:r>
              <a:rPr lang="nl-BE" sz="1900" dirty="0">
                <a:solidFill>
                  <a:schemeClr val="tx1"/>
                </a:solidFill>
                <a:effectLst/>
                <a:latin typeface="Open Sans" pitchFamily="2" charset="0"/>
                <a:ea typeface="Open Sans" pitchFamily="2" charset="0"/>
                <a:cs typeface="Open Sans" pitchFamily="2" charset="0"/>
              </a:rPr>
              <a:t>Visa, Mastercard, Amex, ... </a:t>
            </a:r>
          </a:p>
          <a:p>
            <a:pPr>
              <a:lnSpc>
                <a:spcPct val="120000"/>
              </a:lnSpc>
            </a:pPr>
            <a:r>
              <a:rPr lang="nl-BE" sz="1900" b="1" dirty="0">
                <a:solidFill>
                  <a:schemeClr val="tx1"/>
                </a:solidFill>
                <a:effectLst/>
                <a:latin typeface="Open Sans" pitchFamily="2" charset="0"/>
                <a:ea typeface="Open Sans" pitchFamily="2" charset="0"/>
                <a:cs typeface="Open Sans" pitchFamily="2" charset="0"/>
              </a:rPr>
              <a:t>Classic </a:t>
            </a:r>
            <a:br>
              <a:rPr lang="nl-BE" sz="1900" dirty="0">
                <a:solidFill>
                  <a:schemeClr val="tx1"/>
                </a:solidFill>
                <a:effectLst/>
                <a:latin typeface="Open Sans" pitchFamily="2" charset="0"/>
                <a:ea typeface="Open Sans" pitchFamily="2" charset="0"/>
                <a:cs typeface="Open Sans" pitchFamily="2" charset="0"/>
              </a:rPr>
            </a:br>
            <a:r>
              <a:rPr lang="nl-BE" sz="1900" dirty="0">
                <a:solidFill>
                  <a:schemeClr val="tx1"/>
                </a:solidFill>
                <a:effectLst/>
                <a:latin typeface="Open Sans" pitchFamily="2" charset="0"/>
                <a:ea typeface="Open Sans" pitchFamily="2" charset="0"/>
                <a:cs typeface="Open Sans" pitchFamily="2" charset="0"/>
              </a:rPr>
              <a:t>SEPA Direct Debit, Wire Transfer, ... </a:t>
            </a:r>
          </a:p>
          <a:p>
            <a:pPr>
              <a:lnSpc>
                <a:spcPct val="120000"/>
              </a:lnSpc>
            </a:pPr>
            <a:r>
              <a:rPr lang="nl-BE" sz="1900" b="1" dirty="0">
                <a:solidFill>
                  <a:schemeClr val="tx1"/>
                </a:solidFill>
                <a:effectLst/>
                <a:latin typeface="Open Sans" pitchFamily="2" charset="0"/>
                <a:ea typeface="Open Sans" pitchFamily="2" charset="0"/>
                <a:cs typeface="Open Sans" pitchFamily="2" charset="0"/>
              </a:rPr>
              <a:t>New </a:t>
            </a:r>
            <a:br>
              <a:rPr lang="nl-BE" sz="1900" dirty="0">
                <a:solidFill>
                  <a:schemeClr val="tx1"/>
                </a:solidFill>
                <a:effectLst/>
                <a:latin typeface="Open Sans" pitchFamily="2" charset="0"/>
                <a:ea typeface="Open Sans" pitchFamily="2" charset="0"/>
                <a:cs typeface="Open Sans" pitchFamily="2" charset="0"/>
              </a:rPr>
            </a:br>
            <a:r>
              <a:rPr lang="nl-BE" sz="1900" dirty="0">
                <a:solidFill>
                  <a:schemeClr val="tx1"/>
                </a:solidFill>
                <a:effectLst/>
                <a:latin typeface="Open Sans" pitchFamily="2" charset="0"/>
                <a:ea typeface="Open Sans" pitchFamily="2" charset="0"/>
                <a:cs typeface="Open Sans" pitchFamily="2" charset="0"/>
              </a:rPr>
              <a:t>Paypal, Alipay, Bitcoin, Google Pay</a:t>
            </a:r>
          </a:p>
          <a:p>
            <a:pPr>
              <a:lnSpc>
                <a:spcPct val="120000"/>
              </a:lnSpc>
            </a:pPr>
            <a:r>
              <a:rPr lang="nl-BE" sz="1900" b="1" dirty="0">
                <a:solidFill>
                  <a:schemeClr val="tx1"/>
                </a:solidFill>
                <a:effectLst/>
                <a:latin typeface="Open Sans" pitchFamily="2" charset="0"/>
                <a:ea typeface="Open Sans" pitchFamily="2" charset="0"/>
                <a:cs typeface="Open Sans" pitchFamily="2" charset="0"/>
              </a:rPr>
              <a:t>Specifc</a:t>
            </a:r>
            <a:br>
              <a:rPr lang="nl-BE" sz="1900" dirty="0">
                <a:solidFill>
                  <a:schemeClr val="tx1"/>
                </a:solidFill>
                <a:effectLst/>
                <a:latin typeface="Open Sans" pitchFamily="2" charset="0"/>
                <a:ea typeface="Open Sans" pitchFamily="2" charset="0"/>
                <a:cs typeface="Open Sans" pitchFamily="2" charset="0"/>
              </a:rPr>
            </a:br>
            <a:r>
              <a:rPr lang="nl-BE" sz="1900" dirty="0">
                <a:solidFill>
                  <a:schemeClr val="tx1"/>
                </a:solidFill>
                <a:effectLst/>
                <a:latin typeface="Open Sans" pitchFamily="2" charset="0"/>
                <a:ea typeface="Open Sans" pitchFamily="2" charset="0"/>
                <a:cs typeface="Open Sans" pitchFamily="2" charset="0"/>
              </a:rPr>
              <a:t>Afterpay, Klarna, PaySafeCard, Gift cards, Pluxee,</a:t>
            </a:r>
          </a:p>
          <a:p>
            <a:endParaRPr lang="nl-BE" dirty="0"/>
          </a:p>
        </p:txBody>
      </p:sp>
    </p:spTree>
    <p:extLst>
      <p:ext uri="{BB962C8B-B14F-4D97-AF65-F5344CB8AC3E}">
        <p14:creationId xmlns:p14="http://schemas.microsoft.com/office/powerpoint/2010/main" val="9911357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9D145D-E73D-DF66-4F2C-35DFE5527E8A}"/>
              </a:ext>
            </a:extLst>
          </p:cNvPr>
          <p:cNvSpPr>
            <a:spLocks noGrp="1"/>
          </p:cNvSpPr>
          <p:nvPr>
            <p:ph type="title"/>
          </p:nvPr>
        </p:nvSpPr>
        <p:spPr/>
        <p:txBody>
          <a:bodyPr/>
          <a:lstStyle/>
          <a:p>
            <a:r>
              <a:rPr lang="nl-BE" dirty="0">
                <a:solidFill>
                  <a:srgbClr val="5E31CA"/>
                </a:solidFill>
              </a:rPr>
              <a:t>Overview of 2023</a:t>
            </a:r>
          </a:p>
        </p:txBody>
      </p:sp>
      <p:sp>
        <p:nvSpPr>
          <p:cNvPr id="3" name="Tijdelijke aanduiding voor inhoud 2">
            <a:extLst>
              <a:ext uri="{FF2B5EF4-FFF2-40B4-BE49-F238E27FC236}">
                <a16:creationId xmlns:a16="http://schemas.microsoft.com/office/drawing/2014/main" id="{5DC80B36-6825-4A6C-EFA6-B480D4645186}"/>
              </a:ext>
            </a:extLst>
          </p:cNvPr>
          <p:cNvSpPr>
            <a:spLocks noGrp="1"/>
          </p:cNvSpPr>
          <p:nvPr>
            <p:ph sz="half" idx="1"/>
          </p:nvPr>
        </p:nvSpPr>
        <p:spPr>
          <a:xfrm>
            <a:off x="1313061" y="5042677"/>
            <a:ext cx="2581893" cy="1238209"/>
          </a:xfrm>
        </p:spPr>
        <p:txBody>
          <a:bodyPr>
            <a:normAutofit/>
          </a:bodyPr>
          <a:lstStyle/>
          <a:p>
            <a:r>
              <a:rPr lang="nl-BE" dirty="0">
                <a:latin typeface="Open Sans" pitchFamily="2" charset="0"/>
                <a:ea typeface="Open Sans" pitchFamily="2" charset="0"/>
                <a:cs typeface="Open Sans" pitchFamily="2" charset="0"/>
              </a:rPr>
              <a:t>Volume</a:t>
            </a:r>
          </a:p>
          <a:p>
            <a:r>
              <a:rPr lang="nl-BE" dirty="0">
                <a:solidFill>
                  <a:schemeClr val="tx1"/>
                </a:solidFill>
                <a:latin typeface="Open Sans" pitchFamily="2" charset="0"/>
                <a:ea typeface="Open Sans" pitchFamily="2" charset="0"/>
                <a:cs typeface="Open Sans" pitchFamily="2" charset="0"/>
              </a:rPr>
              <a:t>€16,27 billion</a:t>
            </a:r>
          </a:p>
        </p:txBody>
      </p:sp>
      <p:sp>
        <p:nvSpPr>
          <p:cNvPr id="4" name="Tijdelijke aanduiding voor inhoud 3">
            <a:extLst>
              <a:ext uri="{FF2B5EF4-FFF2-40B4-BE49-F238E27FC236}">
                <a16:creationId xmlns:a16="http://schemas.microsoft.com/office/drawing/2014/main" id="{5CEADD57-7AAD-3C0A-228D-2DBB9C246865}"/>
              </a:ext>
            </a:extLst>
          </p:cNvPr>
          <p:cNvSpPr>
            <a:spLocks noGrp="1"/>
          </p:cNvSpPr>
          <p:nvPr>
            <p:ph sz="half" idx="2"/>
          </p:nvPr>
        </p:nvSpPr>
        <p:spPr>
          <a:xfrm>
            <a:off x="4620488" y="5042677"/>
            <a:ext cx="2449286" cy="1325563"/>
          </a:xfrm>
        </p:spPr>
        <p:txBody>
          <a:bodyPr>
            <a:normAutofit/>
          </a:bodyPr>
          <a:lstStyle/>
          <a:p>
            <a:r>
              <a:rPr lang="nl-BE" dirty="0">
                <a:latin typeface="Open Sans" pitchFamily="2" charset="0"/>
                <a:ea typeface="Open Sans" pitchFamily="2" charset="0"/>
                <a:cs typeface="Open Sans" pitchFamily="2" charset="0"/>
              </a:rPr>
              <a:t>Transactions</a:t>
            </a:r>
          </a:p>
          <a:p>
            <a:r>
              <a:rPr lang="nl-BE" dirty="0">
                <a:solidFill>
                  <a:schemeClr val="tx1"/>
                </a:solidFill>
                <a:latin typeface="Open Sans" pitchFamily="2" charset="0"/>
                <a:ea typeface="Open Sans" pitchFamily="2" charset="0"/>
                <a:cs typeface="Open Sans" pitchFamily="2" charset="0"/>
              </a:rPr>
              <a:t>170,8 million</a:t>
            </a:r>
          </a:p>
        </p:txBody>
      </p:sp>
      <p:sp>
        <p:nvSpPr>
          <p:cNvPr id="5" name="Tekstvak 4">
            <a:extLst>
              <a:ext uri="{FF2B5EF4-FFF2-40B4-BE49-F238E27FC236}">
                <a16:creationId xmlns:a16="http://schemas.microsoft.com/office/drawing/2014/main" id="{2A4928F4-22D4-663B-6107-691B67AE32DE}"/>
              </a:ext>
            </a:extLst>
          </p:cNvPr>
          <p:cNvSpPr txBox="1"/>
          <p:nvPr/>
        </p:nvSpPr>
        <p:spPr>
          <a:xfrm>
            <a:off x="267813" y="5335234"/>
            <a:ext cx="914400" cy="461665"/>
          </a:xfrm>
          <a:prstGeom prst="rect">
            <a:avLst/>
          </a:prstGeom>
          <a:noFill/>
        </p:spPr>
        <p:txBody>
          <a:bodyPr wrap="square" rtlCol="0">
            <a:spAutoFit/>
          </a:bodyPr>
          <a:lstStyle/>
          <a:p>
            <a:r>
              <a:rPr lang="nl-BE" sz="2400" dirty="0">
                <a:latin typeface="Open Sans" pitchFamily="2" charset="0"/>
                <a:ea typeface="Open Sans" pitchFamily="2" charset="0"/>
                <a:cs typeface="Open Sans" pitchFamily="2" charset="0"/>
              </a:rPr>
              <a:t>2023</a:t>
            </a:r>
          </a:p>
        </p:txBody>
      </p:sp>
      <p:sp>
        <p:nvSpPr>
          <p:cNvPr id="7" name="Tekstvak 6">
            <a:extLst>
              <a:ext uri="{FF2B5EF4-FFF2-40B4-BE49-F238E27FC236}">
                <a16:creationId xmlns:a16="http://schemas.microsoft.com/office/drawing/2014/main" id="{6CD936CE-74B1-E296-0D37-705F56490AE3}"/>
              </a:ext>
            </a:extLst>
          </p:cNvPr>
          <p:cNvSpPr txBox="1"/>
          <p:nvPr/>
        </p:nvSpPr>
        <p:spPr>
          <a:xfrm>
            <a:off x="209845" y="2336593"/>
            <a:ext cx="914400" cy="461665"/>
          </a:xfrm>
          <a:prstGeom prst="rect">
            <a:avLst/>
          </a:prstGeom>
          <a:noFill/>
        </p:spPr>
        <p:txBody>
          <a:bodyPr wrap="square" rtlCol="0">
            <a:spAutoFit/>
          </a:bodyPr>
          <a:lstStyle/>
          <a:p>
            <a:r>
              <a:rPr lang="nl-BE" sz="2400" dirty="0">
                <a:latin typeface="Open Sans" pitchFamily="2" charset="0"/>
                <a:ea typeface="Open Sans" pitchFamily="2" charset="0"/>
                <a:cs typeface="Open Sans" pitchFamily="2" charset="0"/>
              </a:rPr>
              <a:t>2022</a:t>
            </a:r>
          </a:p>
        </p:txBody>
      </p:sp>
      <p:sp>
        <p:nvSpPr>
          <p:cNvPr id="9" name="Tijdelijke aanduiding voor inhoud 2">
            <a:extLst>
              <a:ext uri="{FF2B5EF4-FFF2-40B4-BE49-F238E27FC236}">
                <a16:creationId xmlns:a16="http://schemas.microsoft.com/office/drawing/2014/main" id="{5B64EFBB-05F8-7A1A-FD26-C6DC39FB5CEC}"/>
              </a:ext>
            </a:extLst>
          </p:cNvPr>
          <p:cNvSpPr txBox="1">
            <a:spLocks/>
          </p:cNvSpPr>
          <p:nvPr/>
        </p:nvSpPr>
        <p:spPr>
          <a:xfrm>
            <a:off x="1344631" y="1869301"/>
            <a:ext cx="2581893" cy="123820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5E31CA"/>
                </a:solidFill>
                <a:latin typeface="Open Sans Light" pitchFamily="2" charset="0"/>
                <a:ea typeface="Open Sans Light" pitchFamily="2" charset="0"/>
                <a:cs typeface="Open Sans Light"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E31CA"/>
                </a:solidFill>
                <a:latin typeface="Open Sans Light" pitchFamily="2" charset="0"/>
                <a:ea typeface="Open Sans Light" pitchFamily="2" charset="0"/>
                <a:cs typeface="Open Sans Light"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E31CA"/>
                </a:solidFill>
                <a:latin typeface="Open Sans Light" pitchFamily="2" charset="0"/>
                <a:ea typeface="Open Sans Light" pitchFamily="2" charset="0"/>
                <a:cs typeface="Open Sans Light"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E31CA"/>
                </a:solidFill>
                <a:latin typeface="Open Sans Light" pitchFamily="2" charset="0"/>
                <a:ea typeface="Open Sans Light" pitchFamily="2" charset="0"/>
                <a:cs typeface="Open Sans Light"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E31CA"/>
                </a:solidFill>
                <a:latin typeface="Open Sans Light" pitchFamily="2" charset="0"/>
                <a:ea typeface="Open Sans Light" pitchFamily="2" charset="0"/>
                <a:cs typeface="Open Sans Light"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dirty="0">
                <a:latin typeface="Open Sans" pitchFamily="2" charset="0"/>
                <a:ea typeface="Open Sans" pitchFamily="2" charset="0"/>
                <a:cs typeface="Open Sans" pitchFamily="2" charset="0"/>
              </a:rPr>
              <a:t>Volume</a:t>
            </a:r>
          </a:p>
          <a:p>
            <a:r>
              <a:rPr lang="nl-BE" dirty="0">
                <a:solidFill>
                  <a:schemeClr val="tx1"/>
                </a:solidFill>
                <a:latin typeface="Open Sans" pitchFamily="2" charset="0"/>
                <a:ea typeface="Open Sans" pitchFamily="2" charset="0"/>
                <a:cs typeface="Open Sans" pitchFamily="2" charset="0"/>
              </a:rPr>
              <a:t>€14,7 billion</a:t>
            </a:r>
          </a:p>
        </p:txBody>
      </p:sp>
      <p:sp>
        <p:nvSpPr>
          <p:cNvPr id="10" name="Tijdelijke aanduiding voor inhoud 3">
            <a:extLst>
              <a:ext uri="{FF2B5EF4-FFF2-40B4-BE49-F238E27FC236}">
                <a16:creationId xmlns:a16="http://schemas.microsoft.com/office/drawing/2014/main" id="{7DFA2740-BB28-3E25-BD15-C7B0934364B2}"/>
              </a:ext>
            </a:extLst>
          </p:cNvPr>
          <p:cNvSpPr txBox="1">
            <a:spLocks/>
          </p:cNvSpPr>
          <p:nvPr/>
        </p:nvSpPr>
        <p:spPr>
          <a:xfrm>
            <a:off x="4620488" y="1834283"/>
            <a:ext cx="2449286" cy="132556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5E31CA"/>
                </a:solidFill>
                <a:latin typeface="Open Sans Light" pitchFamily="2" charset="0"/>
                <a:ea typeface="Open Sans Light" pitchFamily="2" charset="0"/>
                <a:cs typeface="Open Sans Light"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E31CA"/>
                </a:solidFill>
                <a:latin typeface="Open Sans Light" pitchFamily="2" charset="0"/>
                <a:ea typeface="Open Sans Light" pitchFamily="2" charset="0"/>
                <a:cs typeface="Open Sans Light"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E31CA"/>
                </a:solidFill>
                <a:latin typeface="Open Sans Light" pitchFamily="2" charset="0"/>
                <a:ea typeface="Open Sans Light" pitchFamily="2" charset="0"/>
                <a:cs typeface="Open Sans Light"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E31CA"/>
                </a:solidFill>
                <a:latin typeface="Open Sans Light" pitchFamily="2" charset="0"/>
                <a:ea typeface="Open Sans Light" pitchFamily="2" charset="0"/>
                <a:cs typeface="Open Sans Light"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E31CA"/>
                </a:solidFill>
                <a:latin typeface="Open Sans Light" pitchFamily="2" charset="0"/>
                <a:ea typeface="Open Sans Light" pitchFamily="2" charset="0"/>
                <a:cs typeface="Open Sans Light"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dirty="0">
                <a:latin typeface="Open Sans" pitchFamily="2" charset="0"/>
                <a:ea typeface="Open Sans" pitchFamily="2" charset="0"/>
                <a:cs typeface="Open Sans" pitchFamily="2" charset="0"/>
              </a:rPr>
              <a:t>Transactions</a:t>
            </a:r>
          </a:p>
          <a:p>
            <a:r>
              <a:rPr lang="nl-BE" dirty="0">
                <a:solidFill>
                  <a:schemeClr val="tx1"/>
                </a:solidFill>
                <a:latin typeface="Open Sans" pitchFamily="2" charset="0"/>
                <a:ea typeface="Open Sans" pitchFamily="2" charset="0"/>
                <a:cs typeface="Open Sans" pitchFamily="2" charset="0"/>
              </a:rPr>
              <a:t>170,3 million</a:t>
            </a:r>
          </a:p>
        </p:txBody>
      </p:sp>
      <p:sp>
        <p:nvSpPr>
          <p:cNvPr id="11" name="Tijdelijke aanduiding voor inhoud 3">
            <a:extLst>
              <a:ext uri="{FF2B5EF4-FFF2-40B4-BE49-F238E27FC236}">
                <a16:creationId xmlns:a16="http://schemas.microsoft.com/office/drawing/2014/main" id="{AD50528B-0607-4E23-A487-BDDF741DEF41}"/>
              </a:ext>
            </a:extLst>
          </p:cNvPr>
          <p:cNvSpPr txBox="1">
            <a:spLocks/>
          </p:cNvSpPr>
          <p:nvPr/>
        </p:nvSpPr>
        <p:spPr>
          <a:xfrm>
            <a:off x="8580955" y="5011110"/>
            <a:ext cx="2575958" cy="132556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5E31CA"/>
                </a:solidFill>
                <a:latin typeface="Open Sans Light" pitchFamily="2" charset="0"/>
                <a:ea typeface="Open Sans Light" pitchFamily="2" charset="0"/>
                <a:cs typeface="Open Sans Light"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E31CA"/>
                </a:solidFill>
                <a:latin typeface="Open Sans Light" pitchFamily="2" charset="0"/>
                <a:ea typeface="Open Sans Light" pitchFamily="2" charset="0"/>
                <a:cs typeface="Open Sans Light"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E31CA"/>
                </a:solidFill>
                <a:latin typeface="Open Sans Light" pitchFamily="2" charset="0"/>
                <a:ea typeface="Open Sans Light" pitchFamily="2" charset="0"/>
                <a:cs typeface="Open Sans Light"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E31CA"/>
                </a:solidFill>
                <a:latin typeface="Open Sans Light" pitchFamily="2" charset="0"/>
                <a:ea typeface="Open Sans Light" pitchFamily="2" charset="0"/>
                <a:cs typeface="Open Sans Light"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E31CA"/>
                </a:solidFill>
                <a:latin typeface="Open Sans Light" pitchFamily="2" charset="0"/>
                <a:ea typeface="Open Sans Light" pitchFamily="2" charset="0"/>
                <a:cs typeface="Open Sans Light"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dirty="0">
                <a:latin typeface="Open Sans" pitchFamily="2" charset="0"/>
                <a:ea typeface="Open Sans" pitchFamily="2" charset="0"/>
                <a:cs typeface="Open Sans" pitchFamily="2" charset="0"/>
              </a:rPr>
              <a:t>Online Buyers</a:t>
            </a:r>
          </a:p>
          <a:p>
            <a:r>
              <a:rPr lang="nl-BE" dirty="0">
                <a:solidFill>
                  <a:schemeClr val="tx1"/>
                </a:solidFill>
                <a:latin typeface="Open Sans" pitchFamily="2" charset="0"/>
                <a:ea typeface="Open Sans" pitchFamily="2" charset="0"/>
                <a:cs typeface="Open Sans" pitchFamily="2" charset="0"/>
              </a:rPr>
              <a:t>8,5 million</a:t>
            </a:r>
          </a:p>
        </p:txBody>
      </p:sp>
      <p:sp>
        <p:nvSpPr>
          <p:cNvPr id="12" name="Tijdelijke aanduiding voor inhoud 3">
            <a:extLst>
              <a:ext uri="{FF2B5EF4-FFF2-40B4-BE49-F238E27FC236}">
                <a16:creationId xmlns:a16="http://schemas.microsoft.com/office/drawing/2014/main" id="{BF499012-396B-34EE-FD61-DD217BA579A3}"/>
              </a:ext>
            </a:extLst>
          </p:cNvPr>
          <p:cNvSpPr txBox="1">
            <a:spLocks/>
          </p:cNvSpPr>
          <p:nvPr/>
        </p:nvSpPr>
        <p:spPr>
          <a:xfrm>
            <a:off x="8515146" y="1825623"/>
            <a:ext cx="2707577" cy="132556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5E31CA"/>
                </a:solidFill>
                <a:latin typeface="Open Sans Light" pitchFamily="2" charset="0"/>
                <a:ea typeface="Open Sans Light" pitchFamily="2" charset="0"/>
                <a:cs typeface="Open Sans Light"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E31CA"/>
                </a:solidFill>
                <a:latin typeface="Open Sans Light" pitchFamily="2" charset="0"/>
                <a:ea typeface="Open Sans Light" pitchFamily="2" charset="0"/>
                <a:cs typeface="Open Sans Light"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E31CA"/>
                </a:solidFill>
                <a:latin typeface="Open Sans Light" pitchFamily="2" charset="0"/>
                <a:ea typeface="Open Sans Light" pitchFamily="2" charset="0"/>
                <a:cs typeface="Open Sans Light"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E31CA"/>
                </a:solidFill>
                <a:latin typeface="Open Sans Light" pitchFamily="2" charset="0"/>
                <a:ea typeface="Open Sans Light" pitchFamily="2" charset="0"/>
                <a:cs typeface="Open Sans Light"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E31CA"/>
                </a:solidFill>
                <a:latin typeface="Open Sans Light" pitchFamily="2" charset="0"/>
                <a:ea typeface="Open Sans Light" pitchFamily="2" charset="0"/>
                <a:cs typeface="Open Sans Light"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dirty="0">
                <a:latin typeface="Open Sans" pitchFamily="2" charset="0"/>
                <a:ea typeface="Open Sans" pitchFamily="2" charset="0"/>
                <a:cs typeface="Open Sans" pitchFamily="2" charset="0"/>
              </a:rPr>
              <a:t>Online Buyers</a:t>
            </a:r>
          </a:p>
          <a:p>
            <a:r>
              <a:rPr lang="nl-BE" dirty="0">
                <a:solidFill>
                  <a:schemeClr val="tx1"/>
                </a:solidFill>
                <a:latin typeface="Open Sans" pitchFamily="2" charset="0"/>
                <a:ea typeface="Open Sans" pitchFamily="2" charset="0"/>
                <a:cs typeface="Open Sans" pitchFamily="2" charset="0"/>
              </a:rPr>
              <a:t>8,4 million</a:t>
            </a:r>
          </a:p>
        </p:txBody>
      </p:sp>
      <p:pic>
        <p:nvPicPr>
          <p:cNvPr id="14" name="Graphic 13" descr="Lijn met pijl: Curve in wijzerzin met effen opvulling">
            <a:extLst>
              <a:ext uri="{FF2B5EF4-FFF2-40B4-BE49-F238E27FC236}">
                <a16:creationId xmlns:a16="http://schemas.microsoft.com/office/drawing/2014/main" id="{054C7F8D-7D8A-D495-B776-9A54D3EAC34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3271597">
            <a:off x="2937013" y="3058014"/>
            <a:ext cx="1620091" cy="1620091"/>
          </a:xfrm>
          <a:prstGeom prst="rect">
            <a:avLst/>
          </a:prstGeom>
        </p:spPr>
      </p:pic>
      <p:pic>
        <p:nvPicPr>
          <p:cNvPr id="15" name="Graphic 14" descr="Lijn met pijl: Curve in wijzerzin met effen opvulling">
            <a:extLst>
              <a:ext uri="{FF2B5EF4-FFF2-40B4-BE49-F238E27FC236}">
                <a16:creationId xmlns:a16="http://schemas.microsoft.com/office/drawing/2014/main" id="{A459B0A4-6146-AAE3-139B-B1349821C06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3271597">
            <a:off x="6366162" y="3063766"/>
            <a:ext cx="1620091" cy="1620091"/>
          </a:xfrm>
          <a:prstGeom prst="rect">
            <a:avLst/>
          </a:prstGeom>
        </p:spPr>
      </p:pic>
      <p:pic>
        <p:nvPicPr>
          <p:cNvPr id="16" name="Graphic 15" descr="Lijn met pijl: Curve in wijzerzin met effen opvulling">
            <a:extLst>
              <a:ext uri="{FF2B5EF4-FFF2-40B4-BE49-F238E27FC236}">
                <a16:creationId xmlns:a16="http://schemas.microsoft.com/office/drawing/2014/main" id="{96936279-4327-7625-F7C6-41373D3412D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3271597">
            <a:off x="10132026" y="3058014"/>
            <a:ext cx="1620091" cy="1620091"/>
          </a:xfrm>
          <a:prstGeom prst="rect">
            <a:avLst/>
          </a:prstGeom>
        </p:spPr>
      </p:pic>
      <p:sp>
        <p:nvSpPr>
          <p:cNvPr id="18" name="Tekstvak 17">
            <a:extLst>
              <a:ext uri="{FF2B5EF4-FFF2-40B4-BE49-F238E27FC236}">
                <a16:creationId xmlns:a16="http://schemas.microsoft.com/office/drawing/2014/main" id="{24B41ABB-4476-E23C-1859-C1A720494C34}"/>
              </a:ext>
            </a:extLst>
          </p:cNvPr>
          <p:cNvSpPr txBox="1"/>
          <p:nvPr/>
        </p:nvSpPr>
        <p:spPr>
          <a:xfrm>
            <a:off x="2909412" y="3593886"/>
            <a:ext cx="1332412" cy="369332"/>
          </a:xfrm>
          <a:prstGeom prst="rect">
            <a:avLst/>
          </a:prstGeom>
          <a:noFill/>
        </p:spPr>
        <p:txBody>
          <a:bodyPr wrap="square" rtlCol="0">
            <a:spAutoFit/>
          </a:bodyPr>
          <a:lstStyle/>
          <a:p>
            <a:r>
              <a:rPr lang="nl-BE" b="1" dirty="0">
                <a:solidFill>
                  <a:srgbClr val="01EC90"/>
                </a:solidFill>
                <a:latin typeface="Open Sans" pitchFamily="2" charset="0"/>
                <a:ea typeface="Open Sans" pitchFamily="2" charset="0"/>
                <a:cs typeface="Open Sans" pitchFamily="2" charset="0"/>
              </a:rPr>
              <a:t>+10,7%</a:t>
            </a:r>
          </a:p>
        </p:txBody>
      </p:sp>
      <p:sp>
        <p:nvSpPr>
          <p:cNvPr id="19" name="Tekstvak 18">
            <a:extLst>
              <a:ext uri="{FF2B5EF4-FFF2-40B4-BE49-F238E27FC236}">
                <a16:creationId xmlns:a16="http://schemas.microsoft.com/office/drawing/2014/main" id="{63C4E2D9-1986-7433-1D05-EA6DBA993021}"/>
              </a:ext>
            </a:extLst>
          </p:cNvPr>
          <p:cNvSpPr txBox="1"/>
          <p:nvPr/>
        </p:nvSpPr>
        <p:spPr>
          <a:xfrm>
            <a:off x="6485876" y="3593886"/>
            <a:ext cx="1332412" cy="369332"/>
          </a:xfrm>
          <a:prstGeom prst="rect">
            <a:avLst/>
          </a:prstGeom>
          <a:noFill/>
        </p:spPr>
        <p:txBody>
          <a:bodyPr wrap="square" rtlCol="0">
            <a:spAutoFit/>
          </a:bodyPr>
          <a:lstStyle/>
          <a:p>
            <a:r>
              <a:rPr lang="nl-BE" b="1" dirty="0">
                <a:latin typeface="Open Sans" pitchFamily="2" charset="0"/>
                <a:ea typeface="Open Sans" pitchFamily="2" charset="0"/>
                <a:cs typeface="Open Sans" pitchFamily="2" charset="0"/>
              </a:rPr>
              <a:t>+0,3%</a:t>
            </a:r>
          </a:p>
        </p:txBody>
      </p:sp>
      <p:sp>
        <p:nvSpPr>
          <p:cNvPr id="20" name="Tekstvak 19">
            <a:extLst>
              <a:ext uri="{FF2B5EF4-FFF2-40B4-BE49-F238E27FC236}">
                <a16:creationId xmlns:a16="http://schemas.microsoft.com/office/drawing/2014/main" id="{13429531-8218-C997-3B79-3DB7671F94D6}"/>
              </a:ext>
            </a:extLst>
          </p:cNvPr>
          <p:cNvSpPr txBox="1"/>
          <p:nvPr/>
        </p:nvSpPr>
        <p:spPr>
          <a:xfrm>
            <a:off x="10301867" y="3593886"/>
            <a:ext cx="1332412" cy="369332"/>
          </a:xfrm>
          <a:prstGeom prst="rect">
            <a:avLst/>
          </a:prstGeom>
          <a:noFill/>
        </p:spPr>
        <p:txBody>
          <a:bodyPr wrap="square" rtlCol="0">
            <a:spAutoFit/>
          </a:bodyPr>
          <a:lstStyle/>
          <a:p>
            <a:r>
              <a:rPr lang="nl-BE" b="1" dirty="0">
                <a:solidFill>
                  <a:srgbClr val="FF0000"/>
                </a:solidFill>
                <a:latin typeface="Open Sans" pitchFamily="2" charset="0"/>
                <a:ea typeface="Open Sans" pitchFamily="2" charset="0"/>
                <a:cs typeface="Open Sans" pitchFamily="2" charset="0"/>
              </a:rPr>
              <a:t>-0,6%</a:t>
            </a:r>
          </a:p>
        </p:txBody>
      </p:sp>
      <p:sp>
        <p:nvSpPr>
          <p:cNvPr id="21" name="Rechthoek 20">
            <a:extLst>
              <a:ext uri="{FF2B5EF4-FFF2-40B4-BE49-F238E27FC236}">
                <a16:creationId xmlns:a16="http://schemas.microsoft.com/office/drawing/2014/main" id="{D64E63A8-C01A-CCCB-CF72-20F4D4258D15}"/>
              </a:ext>
            </a:extLst>
          </p:cNvPr>
          <p:cNvSpPr/>
          <p:nvPr/>
        </p:nvSpPr>
        <p:spPr>
          <a:xfrm>
            <a:off x="209844" y="4903217"/>
            <a:ext cx="11714343" cy="1377669"/>
          </a:xfrm>
          <a:prstGeom prst="rect">
            <a:avLst/>
          </a:prstGeom>
          <a:noFill/>
          <a:ln w="25400">
            <a:solidFill>
              <a:srgbClr val="01EC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23" name="Graphic 22">
            <a:extLst>
              <a:ext uri="{FF2B5EF4-FFF2-40B4-BE49-F238E27FC236}">
                <a16:creationId xmlns:a16="http://schemas.microsoft.com/office/drawing/2014/main" id="{6E867FDA-FEED-EB39-0555-363749AABAC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5649" y="2506898"/>
            <a:ext cx="2269467" cy="2269467"/>
          </a:xfrm>
          <a:prstGeom prst="rect">
            <a:avLst/>
          </a:prstGeom>
        </p:spPr>
      </p:pic>
      <p:pic>
        <p:nvPicPr>
          <p:cNvPr id="25" name="Graphic 24">
            <a:extLst>
              <a:ext uri="{FF2B5EF4-FFF2-40B4-BE49-F238E27FC236}">
                <a16:creationId xmlns:a16="http://schemas.microsoft.com/office/drawing/2014/main" id="{84D322A0-08F2-D628-29AF-1912BDCCFCA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427321" y="2529762"/>
            <a:ext cx="2286101" cy="2286101"/>
          </a:xfrm>
          <a:prstGeom prst="rect">
            <a:avLst/>
          </a:prstGeom>
        </p:spPr>
      </p:pic>
      <p:pic>
        <p:nvPicPr>
          <p:cNvPr id="27" name="Graphic 26">
            <a:extLst>
              <a:ext uri="{FF2B5EF4-FFF2-40B4-BE49-F238E27FC236}">
                <a16:creationId xmlns:a16="http://schemas.microsoft.com/office/drawing/2014/main" id="{5BD6EC9A-FEE9-1075-A257-AA1C40EF98D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547228" y="2546396"/>
            <a:ext cx="2269467" cy="2269467"/>
          </a:xfrm>
          <a:prstGeom prst="rect">
            <a:avLst/>
          </a:prstGeom>
        </p:spPr>
      </p:pic>
      <p:sp>
        <p:nvSpPr>
          <p:cNvPr id="28" name="Tijdelijke aanduiding voor voettekst 15">
            <a:extLst>
              <a:ext uri="{FF2B5EF4-FFF2-40B4-BE49-F238E27FC236}">
                <a16:creationId xmlns:a16="http://schemas.microsoft.com/office/drawing/2014/main" id="{AB8C555A-4106-5CC7-D79B-C50DB3CCDADC}"/>
              </a:ext>
            </a:extLst>
          </p:cNvPr>
          <p:cNvSpPr>
            <a:spLocks noGrp="1"/>
          </p:cNvSpPr>
          <p:nvPr>
            <p:ph type="ftr" sz="quarter" idx="11"/>
          </p:nvPr>
        </p:nvSpPr>
        <p:spPr>
          <a:xfrm>
            <a:off x="4038600" y="6356350"/>
            <a:ext cx="4114800" cy="365125"/>
          </a:xfrm>
        </p:spPr>
        <p:txBody>
          <a:bodyPr/>
          <a:lstStyle/>
          <a:p>
            <a:r>
              <a:rPr lang="nl-BE" dirty="0">
                <a:latin typeface="Open Sans" pitchFamily="2" charset="0"/>
                <a:ea typeface="Open Sans" pitchFamily="2" charset="0"/>
                <a:cs typeface="Open Sans" pitchFamily="2" charset="0"/>
              </a:rPr>
              <a:t>Source: Market Monitor 2023</a:t>
            </a:r>
          </a:p>
        </p:txBody>
      </p:sp>
    </p:spTree>
    <p:extLst>
      <p:ext uri="{BB962C8B-B14F-4D97-AF65-F5344CB8AC3E}">
        <p14:creationId xmlns:p14="http://schemas.microsoft.com/office/powerpoint/2010/main" val="8307441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descr="Afbeelding met tekst, computer, schermopname, computer&#10;&#10;Automatisch gegenereerde beschrijving">
            <a:extLst>
              <a:ext uri="{FF2B5EF4-FFF2-40B4-BE49-F238E27FC236}">
                <a16:creationId xmlns:a16="http://schemas.microsoft.com/office/drawing/2014/main" id="{C93ED233-93B8-1EAC-4802-C3AD2CDE85F9}"/>
              </a:ext>
            </a:extLst>
          </p:cNvPr>
          <p:cNvPicPr>
            <a:picLocks noChangeAspect="1"/>
          </p:cNvPicPr>
          <p:nvPr/>
        </p:nvPicPr>
        <p:blipFill>
          <a:blip r:embed="rId2">
            <a:alphaModFix amt="29000"/>
          </a:blip>
          <a:stretch>
            <a:fillRect/>
          </a:stretch>
        </p:blipFill>
        <p:spPr>
          <a:xfrm>
            <a:off x="0" y="0"/>
            <a:ext cx="12192000" cy="8128000"/>
          </a:xfrm>
          <a:prstGeom prst="rect">
            <a:avLst/>
          </a:prstGeom>
        </p:spPr>
      </p:pic>
      <p:sp>
        <p:nvSpPr>
          <p:cNvPr id="7" name="Rechthoek 6">
            <a:extLst>
              <a:ext uri="{FF2B5EF4-FFF2-40B4-BE49-F238E27FC236}">
                <a16:creationId xmlns:a16="http://schemas.microsoft.com/office/drawing/2014/main" id="{0F3EF163-8DDB-49B1-8D66-7ACF439AEB2A}"/>
              </a:ext>
            </a:extLst>
          </p:cNvPr>
          <p:cNvSpPr/>
          <p:nvPr/>
        </p:nvSpPr>
        <p:spPr>
          <a:xfrm>
            <a:off x="0" y="0"/>
            <a:ext cx="12192000" cy="6858000"/>
          </a:xfrm>
          <a:prstGeom prst="rect">
            <a:avLst/>
          </a:prstGeom>
          <a:solidFill>
            <a:srgbClr val="5E31C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3" name="Tijdelijke aanduiding voor tekst 2">
            <a:extLst>
              <a:ext uri="{FF2B5EF4-FFF2-40B4-BE49-F238E27FC236}">
                <a16:creationId xmlns:a16="http://schemas.microsoft.com/office/drawing/2014/main" id="{426513D6-26D1-DDE3-118F-09922CB987AC}"/>
              </a:ext>
            </a:extLst>
          </p:cNvPr>
          <p:cNvSpPr>
            <a:spLocks noGrp="1"/>
          </p:cNvSpPr>
          <p:nvPr>
            <p:ph type="body" idx="1"/>
          </p:nvPr>
        </p:nvSpPr>
        <p:spPr/>
        <p:txBody>
          <a:bodyPr/>
          <a:lstStyle/>
          <a:p>
            <a:endParaRPr lang="nl-BE"/>
          </a:p>
        </p:txBody>
      </p:sp>
      <p:pic>
        <p:nvPicPr>
          <p:cNvPr id="5" name="Afbeelding 4" descr="Afbeelding met tekst, computer, schermopname, computer&#10;&#10;Automatisch gegenereerde beschrijving">
            <a:extLst>
              <a:ext uri="{FF2B5EF4-FFF2-40B4-BE49-F238E27FC236}">
                <a16:creationId xmlns:a16="http://schemas.microsoft.com/office/drawing/2014/main" id="{21423EBA-E129-D7C2-CF6B-604EB07C821B}"/>
              </a:ext>
            </a:extLst>
          </p:cNvPr>
          <p:cNvPicPr>
            <a:picLocks noChangeAspect="1"/>
          </p:cNvPicPr>
          <p:nvPr/>
        </p:nvPicPr>
        <p:blipFill>
          <a:blip r:embed="rId2">
            <a:alphaModFix amt="29000"/>
          </a:blip>
          <a:stretch>
            <a:fillRect/>
          </a:stretch>
        </p:blipFill>
        <p:spPr>
          <a:xfrm>
            <a:off x="0" y="0"/>
            <a:ext cx="12192000" cy="8128000"/>
          </a:xfrm>
          <a:prstGeom prst="rect">
            <a:avLst/>
          </a:prstGeom>
        </p:spPr>
      </p:pic>
      <p:sp>
        <p:nvSpPr>
          <p:cNvPr id="2" name="Titel 1">
            <a:extLst>
              <a:ext uri="{FF2B5EF4-FFF2-40B4-BE49-F238E27FC236}">
                <a16:creationId xmlns:a16="http://schemas.microsoft.com/office/drawing/2014/main" id="{5D504059-D9F3-2BC2-C801-4C8900F696F1}"/>
              </a:ext>
            </a:extLst>
          </p:cNvPr>
          <p:cNvSpPr>
            <a:spLocks noGrp="1"/>
          </p:cNvSpPr>
          <p:nvPr>
            <p:ph type="title"/>
          </p:nvPr>
        </p:nvSpPr>
        <p:spPr/>
        <p:txBody>
          <a:bodyPr/>
          <a:lstStyle/>
          <a:p>
            <a:r>
              <a:rPr lang="nl-BE" dirty="0"/>
              <a:t>Growth of the market</a:t>
            </a:r>
          </a:p>
        </p:txBody>
      </p:sp>
    </p:spTree>
    <p:extLst>
      <p:ext uri="{BB962C8B-B14F-4D97-AF65-F5344CB8AC3E}">
        <p14:creationId xmlns:p14="http://schemas.microsoft.com/office/powerpoint/2010/main" val="41698317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CDBC6C-88F5-232C-0394-545CE77D6E9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A176E5B-645B-E4A8-D0DB-DA10A048382C}"/>
              </a:ext>
            </a:extLst>
          </p:cNvPr>
          <p:cNvSpPr>
            <a:spLocks noGrp="1"/>
          </p:cNvSpPr>
          <p:nvPr>
            <p:ph type="title"/>
          </p:nvPr>
        </p:nvSpPr>
        <p:spPr>
          <a:xfrm>
            <a:off x="1008528" y="1255593"/>
            <a:ext cx="10103972" cy="323143"/>
          </a:xfrm>
        </p:spPr>
        <p:txBody>
          <a:bodyPr>
            <a:noAutofit/>
          </a:bodyPr>
          <a:lstStyle/>
          <a:p>
            <a:r>
              <a:rPr lang="nl-BE" sz="2400" b="0" dirty="0">
                <a:solidFill>
                  <a:schemeClr val="tx1"/>
                </a:solidFill>
              </a:rPr>
              <a:t>Compared to 2019, 4.8 billion euros more is now being spent online</a:t>
            </a:r>
          </a:p>
        </p:txBody>
      </p:sp>
      <p:graphicFrame>
        <p:nvGraphicFramePr>
          <p:cNvPr id="4" name="Tijdelijke aanduiding voor inhoud 3">
            <a:extLst>
              <a:ext uri="{FF2B5EF4-FFF2-40B4-BE49-F238E27FC236}">
                <a16:creationId xmlns:a16="http://schemas.microsoft.com/office/drawing/2014/main" id="{82E6B8D2-5D4C-CF36-B772-1916DC441FFF}"/>
              </a:ext>
            </a:extLst>
          </p:cNvPr>
          <p:cNvGraphicFramePr>
            <a:graphicFrameLocks noGrp="1"/>
          </p:cNvGraphicFramePr>
          <p:nvPr>
            <p:ph idx="1"/>
            <p:extLst>
              <p:ext uri="{D42A27DB-BD31-4B8C-83A1-F6EECF244321}">
                <p14:modId xmlns:p14="http://schemas.microsoft.com/office/powerpoint/2010/main" val="1663587260"/>
              </p:ext>
            </p:extLst>
          </p:nvPr>
        </p:nvGraphicFramePr>
        <p:xfrm>
          <a:off x="838200" y="1826684"/>
          <a:ext cx="10515600" cy="4349749"/>
        </p:xfrm>
        <a:graphic>
          <a:graphicData uri="http://schemas.openxmlformats.org/drawingml/2006/chart">
            <c:chart xmlns:c="http://schemas.openxmlformats.org/drawingml/2006/chart" xmlns:r="http://schemas.openxmlformats.org/officeDocument/2006/relationships" r:id="rId2"/>
          </a:graphicData>
        </a:graphic>
      </p:graphicFrame>
      <p:sp>
        <p:nvSpPr>
          <p:cNvPr id="16" name="Tijdelijke aanduiding voor voettekst 15">
            <a:extLst>
              <a:ext uri="{FF2B5EF4-FFF2-40B4-BE49-F238E27FC236}">
                <a16:creationId xmlns:a16="http://schemas.microsoft.com/office/drawing/2014/main" id="{4408CDFF-3C92-8AF7-63AF-3193570646A0}"/>
              </a:ext>
            </a:extLst>
          </p:cNvPr>
          <p:cNvSpPr>
            <a:spLocks noGrp="1"/>
          </p:cNvSpPr>
          <p:nvPr>
            <p:ph type="ftr" sz="quarter" idx="11"/>
          </p:nvPr>
        </p:nvSpPr>
        <p:spPr/>
        <p:txBody>
          <a:bodyPr/>
          <a:lstStyle/>
          <a:p>
            <a:r>
              <a:rPr lang="nl-BE" dirty="0">
                <a:latin typeface="Open Sans" pitchFamily="2" charset="0"/>
                <a:ea typeface="Open Sans" pitchFamily="2" charset="0"/>
                <a:cs typeface="Open Sans" pitchFamily="2" charset="0"/>
              </a:rPr>
              <a:t>Source: Market Monitor 2023</a:t>
            </a:r>
          </a:p>
        </p:txBody>
      </p:sp>
      <p:sp>
        <p:nvSpPr>
          <p:cNvPr id="17" name="Tekstvak 16">
            <a:extLst>
              <a:ext uri="{FF2B5EF4-FFF2-40B4-BE49-F238E27FC236}">
                <a16:creationId xmlns:a16="http://schemas.microsoft.com/office/drawing/2014/main" id="{3C39CD33-4DB0-3F1A-74E6-F2FC258CA5F4}"/>
              </a:ext>
            </a:extLst>
          </p:cNvPr>
          <p:cNvSpPr txBox="1"/>
          <p:nvPr/>
        </p:nvSpPr>
        <p:spPr>
          <a:xfrm>
            <a:off x="1008528" y="612838"/>
            <a:ext cx="9139518" cy="707886"/>
          </a:xfrm>
          <a:prstGeom prst="rect">
            <a:avLst/>
          </a:prstGeom>
          <a:noFill/>
        </p:spPr>
        <p:txBody>
          <a:bodyPr wrap="square" rtlCol="0">
            <a:spAutoFit/>
          </a:bodyPr>
          <a:lstStyle/>
          <a:p>
            <a:r>
              <a:rPr lang="nl-BE" sz="4000" b="1" dirty="0">
                <a:solidFill>
                  <a:srgbClr val="5E31CA"/>
                </a:solidFill>
                <a:latin typeface="Open Sans" pitchFamily="2" charset="0"/>
                <a:ea typeface="Open Sans" pitchFamily="2" charset="0"/>
                <a:cs typeface="Open Sans" pitchFamily="2" charset="0"/>
              </a:rPr>
              <a:t>Total Market: offline vs. online</a:t>
            </a:r>
          </a:p>
        </p:txBody>
      </p:sp>
      <p:grpSp>
        <p:nvGrpSpPr>
          <p:cNvPr id="18" name="logo">
            <a:extLst>
              <a:ext uri="{FF2B5EF4-FFF2-40B4-BE49-F238E27FC236}">
                <a16:creationId xmlns:a16="http://schemas.microsoft.com/office/drawing/2014/main" id="{C8928F6E-2DAD-BB2B-6BE0-5559A7A48036}"/>
              </a:ext>
            </a:extLst>
          </p:cNvPr>
          <p:cNvGrpSpPr>
            <a:grpSpLocks noChangeAspect="1"/>
          </p:cNvGrpSpPr>
          <p:nvPr/>
        </p:nvGrpSpPr>
        <p:grpSpPr bwMode="gray">
          <a:xfrm>
            <a:off x="9980998" y="6356350"/>
            <a:ext cx="363837" cy="365125"/>
            <a:chOff x="2711" y="1027"/>
            <a:chExt cx="2258" cy="2266"/>
          </a:xfrm>
        </p:grpSpPr>
        <p:sp>
          <p:nvSpPr>
            <p:cNvPr id="19" name="AutoShape 3">
              <a:extLst>
                <a:ext uri="{FF2B5EF4-FFF2-40B4-BE49-F238E27FC236}">
                  <a16:creationId xmlns:a16="http://schemas.microsoft.com/office/drawing/2014/main" id="{52E03327-2C1A-46D1-B9AD-92399BC97F37}"/>
                </a:ext>
              </a:extLst>
            </p:cNvPr>
            <p:cNvSpPr>
              <a:spLocks noChangeAspect="1" noChangeArrowheads="1" noTextEdit="1"/>
            </p:cNvSpPr>
            <p:nvPr/>
          </p:nvSpPr>
          <p:spPr bwMode="gray">
            <a:xfrm>
              <a:off x="2711" y="1027"/>
              <a:ext cx="2258" cy="2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DE" sz="1351" dirty="0"/>
            </a:p>
          </p:txBody>
        </p:sp>
        <p:sp>
          <p:nvSpPr>
            <p:cNvPr id="20" name="Freeform 5">
              <a:extLst>
                <a:ext uri="{FF2B5EF4-FFF2-40B4-BE49-F238E27FC236}">
                  <a16:creationId xmlns:a16="http://schemas.microsoft.com/office/drawing/2014/main" id="{6DFB300E-93AC-2988-5CA6-67D104558007}"/>
                </a:ext>
              </a:extLst>
            </p:cNvPr>
            <p:cNvSpPr>
              <a:spLocks/>
            </p:cNvSpPr>
            <p:nvPr/>
          </p:nvSpPr>
          <p:spPr bwMode="gray">
            <a:xfrm>
              <a:off x="2709" y="1029"/>
              <a:ext cx="2260" cy="2262"/>
            </a:xfrm>
            <a:custGeom>
              <a:avLst/>
              <a:gdLst>
                <a:gd name="T0" fmla="*/ 2260 w 2260"/>
                <a:gd name="T1" fmla="*/ 0 h 2262"/>
                <a:gd name="T2" fmla="*/ 1612 w 2260"/>
                <a:gd name="T3" fmla="*/ 649 h 2262"/>
                <a:gd name="T4" fmla="*/ 1612 w 2260"/>
                <a:gd name="T5" fmla="*/ 649 h 2262"/>
                <a:gd name="T6" fmla="*/ 2035 w 2260"/>
                <a:gd name="T7" fmla="*/ 0 h 2262"/>
                <a:gd name="T8" fmla="*/ 0 w 2260"/>
                <a:gd name="T9" fmla="*/ 0 h 2262"/>
                <a:gd name="T10" fmla="*/ 0 w 2260"/>
                <a:gd name="T11" fmla="*/ 2262 h 2262"/>
                <a:gd name="T12" fmla="*/ 2260 w 2260"/>
                <a:gd name="T13" fmla="*/ 2262 h 2262"/>
                <a:gd name="T14" fmla="*/ 2260 w 2260"/>
                <a:gd name="T15" fmla="*/ 0 h 2262"/>
                <a:gd name="T16" fmla="*/ 2260 w 2260"/>
                <a:gd name="T17" fmla="*/ 0 h 2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60" h="2262">
                  <a:moveTo>
                    <a:pt x="2260" y="0"/>
                  </a:moveTo>
                  <a:lnTo>
                    <a:pt x="1612" y="649"/>
                  </a:lnTo>
                  <a:lnTo>
                    <a:pt x="1612" y="649"/>
                  </a:lnTo>
                  <a:lnTo>
                    <a:pt x="2035" y="0"/>
                  </a:lnTo>
                  <a:lnTo>
                    <a:pt x="0" y="0"/>
                  </a:lnTo>
                  <a:lnTo>
                    <a:pt x="0" y="2262"/>
                  </a:lnTo>
                  <a:lnTo>
                    <a:pt x="2260" y="2262"/>
                  </a:lnTo>
                  <a:lnTo>
                    <a:pt x="2260" y="0"/>
                  </a:lnTo>
                  <a:lnTo>
                    <a:pt x="2260" y="0"/>
                  </a:lnTo>
                  <a:close/>
                </a:path>
              </a:pathLst>
            </a:custGeom>
            <a:solidFill>
              <a:srgbClr val="E55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de-DE" sz="1351" dirty="0"/>
            </a:p>
          </p:txBody>
        </p:sp>
        <p:sp>
          <p:nvSpPr>
            <p:cNvPr id="21" name="Freeform 6">
              <a:extLst>
                <a:ext uri="{FF2B5EF4-FFF2-40B4-BE49-F238E27FC236}">
                  <a16:creationId xmlns:a16="http://schemas.microsoft.com/office/drawing/2014/main" id="{FC7CE88A-0AD2-75E8-BD9F-7D7731121C16}"/>
                </a:ext>
              </a:extLst>
            </p:cNvPr>
            <p:cNvSpPr>
              <a:spLocks noEditPoints="1"/>
            </p:cNvSpPr>
            <p:nvPr/>
          </p:nvSpPr>
          <p:spPr bwMode="gray">
            <a:xfrm>
              <a:off x="3623" y="1696"/>
              <a:ext cx="1167" cy="922"/>
            </a:xfrm>
            <a:custGeom>
              <a:avLst/>
              <a:gdLst>
                <a:gd name="T0" fmla="*/ 411 w 580"/>
                <a:gd name="T1" fmla="*/ 213 h 458"/>
                <a:gd name="T2" fmla="*/ 570 w 580"/>
                <a:gd name="T3" fmla="*/ 37 h 458"/>
                <a:gd name="T4" fmla="*/ 580 w 580"/>
                <a:gd name="T5" fmla="*/ 20 h 458"/>
                <a:gd name="T6" fmla="*/ 545 w 580"/>
                <a:gd name="T7" fmla="*/ 0 h 458"/>
                <a:gd name="T8" fmla="*/ 519 w 580"/>
                <a:gd name="T9" fmla="*/ 16 h 458"/>
                <a:gd name="T10" fmla="*/ 344 w 580"/>
                <a:gd name="T11" fmla="*/ 210 h 458"/>
                <a:gd name="T12" fmla="*/ 334 w 580"/>
                <a:gd name="T13" fmla="*/ 229 h 458"/>
                <a:gd name="T14" fmla="*/ 344 w 580"/>
                <a:gd name="T15" fmla="*/ 248 h 458"/>
                <a:gd name="T16" fmla="*/ 519 w 580"/>
                <a:gd name="T17" fmla="*/ 442 h 458"/>
                <a:gd name="T18" fmla="*/ 545 w 580"/>
                <a:gd name="T19" fmla="*/ 458 h 458"/>
                <a:gd name="T20" fmla="*/ 580 w 580"/>
                <a:gd name="T21" fmla="*/ 438 h 458"/>
                <a:gd name="T22" fmla="*/ 570 w 580"/>
                <a:gd name="T23" fmla="*/ 421 h 458"/>
                <a:gd name="T24" fmla="*/ 411 w 580"/>
                <a:gd name="T25" fmla="*/ 245 h 458"/>
                <a:gd name="T26" fmla="*/ 399 w 580"/>
                <a:gd name="T27" fmla="*/ 229 h 458"/>
                <a:gd name="T28" fmla="*/ 411 w 580"/>
                <a:gd name="T29" fmla="*/ 213 h 458"/>
                <a:gd name="T30" fmla="*/ 252 w 580"/>
                <a:gd name="T31" fmla="*/ 439 h 458"/>
                <a:gd name="T32" fmla="*/ 281 w 580"/>
                <a:gd name="T33" fmla="*/ 454 h 458"/>
                <a:gd name="T34" fmla="*/ 309 w 580"/>
                <a:gd name="T35" fmla="*/ 439 h 458"/>
                <a:gd name="T36" fmla="*/ 309 w 580"/>
                <a:gd name="T37" fmla="*/ 19 h 458"/>
                <a:gd name="T38" fmla="*/ 281 w 580"/>
                <a:gd name="T39" fmla="*/ 4 h 458"/>
                <a:gd name="T40" fmla="*/ 252 w 580"/>
                <a:gd name="T41" fmla="*/ 19 h 458"/>
                <a:gd name="T42" fmla="*/ 252 w 580"/>
                <a:gd name="T43" fmla="*/ 439 h 458"/>
                <a:gd name="T44" fmla="*/ 0 w 580"/>
                <a:gd name="T45" fmla="*/ 439 h 458"/>
                <a:gd name="T46" fmla="*/ 28 w 580"/>
                <a:gd name="T47" fmla="*/ 454 h 458"/>
                <a:gd name="T48" fmla="*/ 56 w 580"/>
                <a:gd name="T49" fmla="*/ 439 h 458"/>
                <a:gd name="T50" fmla="*/ 56 w 580"/>
                <a:gd name="T51" fmla="*/ 157 h 458"/>
                <a:gd name="T52" fmla="*/ 165 w 580"/>
                <a:gd name="T53" fmla="*/ 53 h 458"/>
                <a:gd name="T54" fmla="*/ 180 w 580"/>
                <a:gd name="T55" fmla="*/ 53 h 458"/>
                <a:gd name="T56" fmla="*/ 196 w 580"/>
                <a:gd name="T57" fmla="*/ 27 h 458"/>
                <a:gd name="T58" fmla="*/ 154 w 580"/>
                <a:gd name="T59" fmla="*/ 4 h 458"/>
                <a:gd name="T60" fmla="*/ 0 w 580"/>
                <a:gd name="T61" fmla="*/ 152 h 458"/>
                <a:gd name="T62" fmla="*/ 0 w 580"/>
                <a:gd name="T63" fmla="*/ 439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80" h="458">
                  <a:moveTo>
                    <a:pt x="411" y="213"/>
                  </a:moveTo>
                  <a:cubicBezTo>
                    <a:pt x="570" y="37"/>
                    <a:pt x="570" y="37"/>
                    <a:pt x="570" y="37"/>
                  </a:cubicBezTo>
                  <a:cubicBezTo>
                    <a:pt x="576" y="30"/>
                    <a:pt x="580" y="25"/>
                    <a:pt x="580" y="20"/>
                  </a:cubicBezTo>
                  <a:cubicBezTo>
                    <a:pt x="580" y="10"/>
                    <a:pt x="559" y="0"/>
                    <a:pt x="545" y="0"/>
                  </a:cubicBezTo>
                  <a:cubicBezTo>
                    <a:pt x="535" y="0"/>
                    <a:pt x="526" y="8"/>
                    <a:pt x="519" y="16"/>
                  </a:cubicBezTo>
                  <a:cubicBezTo>
                    <a:pt x="344" y="210"/>
                    <a:pt x="344" y="210"/>
                    <a:pt x="344" y="210"/>
                  </a:cubicBezTo>
                  <a:cubicBezTo>
                    <a:pt x="336" y="219"/>
                    <a:pt x="334" y="224"/>
                    <a:pt x="334" y="229"/>
                  </a:cubicBezTo>
                  <a:cubicBezTo>
                    <a:pt x="334" y="234"/>
                    <a:pt x="336" y="239"/>
                    <a:pt x="344" y="248"/>
                  </a:cubicBezTo>
                  <a:cubicBezTo>
                    <a:pt x="519" y="442"/>
                    <a:pt x="519" y="442"/>
                    <a:pt x="519" y="442"/>
                  </a:cubicBezTo>
                  <a:cubicBezTo>
                    <a:pt x="526" y="450"/>
                    <a:pt x="535" y="458"/>
                    <a:pt x="545" y="458"/>
                  </a:cubicBezTo>
                  <a:cubicBezTo>
                    <a:pt x="559" y="458"/>
                    <a:pt x="580" y="448"/>
                    <a:pt x="580" y="438"/>
                  </a:cubicBezTo>
                  <a:cubicBezTo>
                    <a:pt x="580" y="433"/>
                    <a:pt x="576" y="428"/>
                    <a:pt x="570" y="421"/>
                  </a:cubicBezTo>
                  <a:cubicBezTo>
                    <a:pt x="411" y="245"/>
                    <a:pt x="411" y="245"/>
                    <a:pt x="411" y="245"/>
                  </a:cubicBezTo>
                  <a:cubicBezTo>
                    <a:pt x="403" y="236"/>
                    <a:pt x="399" y="232"/>
                    <a:pt x="399" y="229"/>
                  </a:cubicBezTo>
                  <a:cubicBezTo>
                    <a:pt x="399" y="226"/>
                    <a:pt x="403" y="222"/>
                    <a:pt x="411" y="213"/>
                  </a:cubicBezTo>
                  <a:moveTo>
                    <a:pt x="252" y="439"/>
                  </a:moveTo>
                  <a:cubicBezTo>
                    <a:pt x="252" y="449"/>
                    <a:pt x="261" y="454"/>
                    <a:pt x="281" y="454"/>
                  </a:cubicBezTo>
                  <a:cubicBezTo>
                    <a:pt x="300" y="454"/>
                    <a:pt x="309" y="449"/>
                    <a:pt x="309" y="439"/>
                  </a:cubicBezTo>
                  <a:cubicBezTo>
                    <a:pt x="309" y="19"/>
                    <a:pt x="309" y="19"/>
                    <a:pt x="309" y="19"/>
                  </a:cubicBezTo>
                  <a:cubicBezTo>
                    <a:pt x="309" y="9"/>
                    <a:pt x="300" y="4"/>
                    <a:pt x="281" y="4"/>
                  </a:cubicBezTo>
                  <a:cubicBezTo>
                    <a:pt x="261" y="4"/>
                    <a:pt x="252" y="9"/>
                    <a:pt x="252" y="19"/>
                  </a:cubicBezTo>
                  <a:lnTo>
                    <a:pt x="252" y="439"/>
                  </a:lnTo>
                  <a:close/>
                  <a:moveTo>
                    <a:pt x="0" y="439"/>
                  </a:moveTo>
                  <a:cubicBezTo>
                    <a:pt x="0" y="449"/>
                    <a:pt x="8" y="454"/>
                    <a:pt x="28" y="454"/>
                  </a:cubicBezTo>
                  <a:cubicBezTo>
                    <a:pt x="48" y="454"/>
                    <a:pt x="56" y="449"/>
                    <a:pt x="56" y="439"/>
                  </a:cubicBezTo>
                  <a:cubicBezTo>
                    <a:pt x="56" y="157"/>
                    <a:pt x="56" y="157"/>
                    <a:pt x="56" y="157"/>
                  </a:cubicBezTo>
                  <a:cubicBezTo>
                    <a:pt x="56" y="83"/>
                    <a:pt x="85" y="53"/>
                    <a:pt x="165" y="53"/>
                  </a:cubicBezTo>
                  <a:cubicBezTo>
                    <a:pt x="180" y="53"/>
                    <a:pt x="180" y="53"/>
                    <a:pt x="180" y="53"/>
                  </a:cubicBezTo>
                  <a:cubicBezTo>
                    <a:pt x="192" y="53"/>
                    <a:pt x="196" y="43"/>
                    <a:pt x="196" y="27"/>
                  </a:cubicBezTo>
                  <a:cubicBezTo>
                    <a:pt x="196" y="8"/>
                    <a:pt x="185" y="4"/>
                    <a:pt x="154" y="4"/>
                  </a:cubicBezTo>
                  <a:cubicBezTo>
                    <a:pt x="64" y="4"/>
                    <a:pt x="0" y="43"/>
                    <a:pt x="0" y="152"/>
                  </a:cubicBezTo>
                  <a:lnTo>
                    <a:pt x="0" y="4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de-DE" sz="1351" dirty="0"/>
            </a:p>
          </p:txBody>
        </p:sp>
        <p:sp>
          <p:nvSpPr>
            <p:cNvPr id="22" name="Freeform 7">
              <a:extLst>
                <a:ext uri="{FF2B5EF4-FFF2-40B4-BE49-F238E27FC236}">
                  <a16:creationId xmlns:a16="http://schemas.microsoft.com/office/drawing/2014/main" id="{B932F468-F0EE-269D-9197-55D51D4F773C}"/>
                </a:ext>
              </a:extLst>
            </p:cNvPr>
            <p:cNvSpPr>
              <a:spLocks/>
            </p:cNvSpPr>
            <p:nvPr/>
          </p:nvSpPr>
          <p:spPr bwMode="gray">
            <a:xfrm>
              <a:off x="2880" y="1704"/>
              <a:ext cx="618" cy="916"/>
            </a:xfrm>
            <a:custGeom>
              <a:avLst/>
              <a:gdLst>
                <a:gd name="T0" fmla="*/ 307 w 307"/>
                <a:gd name="T1" fmla="*/ 405 h 455"/>
                <a:gd name="T2" fmla="*/ 307 w 307"/>
                <a:gd name="T3" fmla="*/ 244 h 455"/>
                <a:gd name="T4" fmla="*/ 279 w 307"/>
                <a:gd name="T5" fmla="*/ 229 h 455"/>
                <a:gd name="T6" fmla="*/ 250 w 307"/>
                <a:gd name="T7" fmla="*/ 244 h 455"/>
                <a:gd name="T8" fmla="*/ 250 w 307"/>
                <a:gd name="T9" fmla="*/ 378 h 455"/>
                <a:gd name="T10" fmla="*/ 199 w 307"/>
                <a:gd name="T11" fmla="*/ 408 h 455"/>
                <a:gd name="T12" fmla="*/ 61 w 307"/>
                <a:gd name="T13" fmla="*/ 231 h 455"/>
                <a:gd name="T14" fmla="*/ 238 w 307"/>
                <a:gd name="T15" fmla="*/ 49 h 455"/>
                <a:gd name="T16" fmla="*/ 270 w 307"/>
                <a:gd name="T17" fmla="*/ 49 h 455"/>
                <a:gd name="T18" fmla="*/ 286 w 307"/>
                <a:gd name="T19" fmla="*/ 23 h 455"/>
                <a:gd name="T20" fmla="*/ 244 w 307"/>
                <a:gd name="T21" fmla="*/ 0 h 455"/>
                <a:gd name="T22" fmla="*/ 231 w 307"/>
                <a:gd name="T23" fmla="*/ 0 h 455"/>
                <a:gd name="T24" fmla="*/ 0 w 307"/>
                <a:gd name="T25" fmla="*/ 232 h 455"/>
                <a:gd name="T26" fmla="*/ 198 w 307"/>
                <a:gd name="T27" fmla="*/ 455 h 455"/>
                <a:gd name="T28" fmla="*/ 307 w 307"/>
                <a:gd name="T29" fmla="*/ 405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7" h="455">
                  <a:moveTo>
                    <a:pt x="307" y="405"/>
                  </a:moveTo>
                  <a:cubicBezTo>
                    <a:pt x="307" y="244"/>
                    <a:pt x="307" y="244"/>
                    <a:pt x="307" y="244"/>
                  </a:cubicBezTo>
                  <a:cubicBezTo>
                    <a:pt x="307" y="234"/>
                    <a:pt x="298" y="229"/>
                    <a:pt x="279" y="229"/>
                  </a:cubicBezTo>
                  <a:cubicBezTo>
                    <a:pt x="259" y="229"/>
                    <a:pt x="250" y="234"/>
                    <a:pt x="250" y="244"/>
                  </a:cubicBezTo>
                  <a:cubicBezTo>
                    <a:pt x="250" y="378"/>
                    <a:pt x="250" y="378"/>
                    <a:pt x="250" y="378"/>
                  </a:cubicBezTo>
                  <a:cubicBezTo>
                    <a:pt x="250" y="399"/>
                    <a:pt x="241" y="408"/>
                    <a:pt x="199" y="408"/>
                  </a:cubicBezTo>
                  <a:cubicBezTo>
                    <a:pt x="114" y="408"/>
                    <a:pt x="61" y="342"/>
                    <a:pt x="61" y="231"/>
                  </a:cubicBezTo>
                  <a:cubicBezTo>
                    <a:pt x="61" y="115"/>
                    <a:pt x="126" y="49"/>
                    <a:pt x="238" y="49"/>
                  </a:cubicBezTo>
                  <a:cubicBezTo>
                    <a:pt x="270" y="49"/>
                    <a:pt x="270" y="49"/>
                    <a:pt x="270" y="49"/>
                  </a:cubicBezTo>
                  <a:cubicBezTo>
                    <a:pt x="282" y="49"/>
                    <a:pt x="286" y="39"/>
                    <a:pt x="286" y="23"/>
                  </a:cubicBezTo>
                  <a:cubicBezTo>
                    <a:pt x="286" y="4"/>
                    <a:pt x="275" y="0"/>
                    <a:pt x="244" y="0"/>
                  </a:cubicBezTo>
                  <a:cubicBezTo>
                    <a:pt x="231" y="0"/>
                    <a:pt x="231" y="0"/>
                    <a:pt x="231" y="0"/>
                  </a:cubicBezTo>
                  <a:cubicBezTo>
                    <a:pt x="101" y="0"/>
                    <a:pt x="0" y="71"/>
                    <a:pt x="0" y="232"/>
                  </a:cubicBezTo>
                  <a:cubicBezTo>
                    <a:pt x="0" y="386"/>
                    <a:pt x="88" y="455"/>
                    <a:pt x="198" y="455"/>
                  </a:cubicBezTo>
                  <a:cubicBezTo>
                    <a:pt x="286" y="455"/>
                    <a:pt x="307" y="430"/>
                    <a:pt x="307" y="40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de-DE" sz="1351" dirty="0"/>
            </a:p>
          </p:txBody>
        </p:sp>
        <p:sp>
          <p:nvSpPr>
            <p:cNvPr id="23" name="Oval 8">
              <a:extLst>
                <a:ext uri="{FF2B5EF4-FFF2-40B4-BE49-F238E27FC236}">
                  <a16:creationId xmlns:a16="http://schemas.microsoft.com/office/drawing/2014/main" id="{F8095BCB-979C-466E-966B-FF707DFDBA54}"/>
                </a:ext>
              </a:extLst>
            </p:cNvPr>
            <p:cNvSpPr>
              <a:spLocks noChangeArrowheads="1"/>
            </p:cNvSpPr>
            <p:nvPr/>
          </p:nvSpPr>
          <p:spPr bwMode="gray">
            <a:xfrm>
              <a:off x="3778" y="2099"/>
              <a:ext cx="122" cy="12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de-DE" sz="1351" dirty="0"/>
            </a:p>
          </p:txBody>
        </p:sp>
        <p:sp>
          <p:nvSpPr>
            <p:cNvPr id="24" name="Freeform 9">
              <a:extLst>
                <a:ext uri="{FF2B5EF4-FFF2-40B4-BE49-F238E27FC236}">
                  <a16:creationId xmlns:a16="http://schemas.microsoft.com/office/drawing/2014/main" id="{F791A22A-AC4C-93F3-6D1B-82477AA98C52}"/>
                </a:ext>
              </a:extLst>
            </p:cNvPr>
            <p:cNvSpPr>
              <a:spLocks noEditPoints="1"/>
            </p:cNvSpPr>
            <p:nvPr/>
          </p:nvSpPr>
          <p:spPr bwMode="gray">
            <a:xfrm>
              <a:off x="3623" y="1696"/>
              <a:ext cx="1167" cy="922"/>
            </a:xfrm>
            <a:custGeom>
              <a:avLst/>
              <a:gdLst>
                <a:gd name="T0" fmla="*/ 411 w 580"/>
                <a:gd name="T1" fmla="*/ 213 h 458"/>
                <a:gd name="T2" fmla="*/ 570 w 580"/>
                <a:gd name="T3" fmla="*/ 37 h 458"/>
                <a:gd name="T4" fmla="*/ 580 w 580"/>
                <a:gd name="T5" fmla="*/ 20 h 458"/>
                <a:gd name="T6" fmla="*/ 545 w 580"/>
                <a:gd name="T7" fmla="*/ 0 h 458"/>
                <a:gd name="T8" fmla="*/ 519 w 580"/>
                <a:gd name="T9" fmla="*/ 16 h 458"/>
                <a:gd name="T10" fmla="*/ 344 w 580"/>
                <a:gd name="T11" fmla="*/ 210 h 458"/>
                <a:gd name="T12" fmla="*/ 334 w 580"/>
                <a:gd name="T13" fmla="*/ 229 h 458"/>
                <a:gd name="T14" fmla="*/ 344 w 580"/>
                <a:gd name="T15" fmla="*/ 248 h 458"/>
                <a:gd name="T16" fmla="*/ 519 w 580"/>
                <a:gd name="T17" fmla="*/ 442 h 458"/>
                <a:gd name="T18" fmla="*/ 545 w 580"/>
                <a:gd name="T19" fmla="*/ 458 h 458"/>
                <a:gd name="T20" fmla="*/ 580 w 580"/>
                <a:gd name="T21" fmla="*/ 438 h 458"/>
                <a:gd name="T22" fmla="*/ 570 w 580"/>
                <a:gd name="T23" fmla="*/ 421 h 458"/>
                <a:gd name="T24" fmla="*/ 411 w 580"/>
                <a:gd name="T25" fmla="*/ 245 h 458"/>
                <a:gd name="T26" fmla="*/ 399 w 580"/>
                <a:gd name="T27" fmla="*/ 229 h 458"/>
                <a:gd name="T28" fmla="*/ 411 w 580"/>
                <a:gd name="T29" fmla="*/ 213 h 458"/>
                <a:gd name="T30" fmla="*/ 252 w 580"/>
                <a:gd name="T31" fmla="*/ 439 h 458"/>
                <a:gd name="T32" fmla="*/ 281 w 580"/>
                <a:gd name="T33" fmla="*/ 454 h 458"/>
                <a:gd name="T34" fmla="*/ 309 w 580"/>
                <a:gd name="T35" fmla="*/ 439 h 458"/>
                <a:gd name="T36" fmla="*/ 309 w 580"/>
                <a:gd name="T37" fmla="*/ 19 h 458"/>
                <a:gd name="T38" fmla="*/ 281 w 580"/>
                <a:gd name="T39" fmla="*/ 4 h 458"/>
                <a:gd name="T40" fmla="*/ 252 w 580"/>
                <a:gd name="T41" fmla="*/ 19 h 458"/>
                <a:gd name="T42" fmla="*/ 252 w 580"/>
                <a:gd name="T43" fmla="*/ 439 h 458"/>
                <a:gd name="T44" fmla="*/ 0 w 580"/>
                <a:gd name="T45" fmla="*/ 439 h 458"/>
                <a:gd name="T46" fmla="*/ 28 w 580"/>
                <a:gd name="T47" fmla="*/ 454 h 458"/>
                <a:gd name="T48" fmla="*/ 56 w 580"/>
                <a:gd name="T49" fmla="*/ 439 h 458"/>
                <a:gd name="T50" fmla="*/ 56 w 580"/>
                <a:gd name="T51" fmla="*/ 157 h 458"/>
                <a:gd name="T52" fmla="*/ 165 w 580"/>
                <a:gd name="T53" fmla="*/ 53 h 458"/>
                <a:gd name="T54" fmla="*/ 180 w 580"/>
                <a:gd name="T55" fmla="*/ 53 h 458"/>
                <a:gd name="T56" fmla="*/ 196 w 580"/>
                <a:gd name="T57" fmla="*/ 27 h 458"/>
                <a:gd name="T58" fmla="*/ 154 w 580"/>
                <a:gd name="T59" fmla="*/ 4 h 458"/>
                <a:gd name="T60" fmla="*/ 0 w 580"/>
                <a:gd name="T61" fmla="*/ 152 h 458"/>
                <a:gd name="T62" fmla="*/ 0 w 580"/>
                <a:gd name="T63" fmla="*/ 439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80" h="458">
                  <a:moveTo>
                    <a:pt x="411" y="213"/>
                  </a:moveTo>
                  <a:cubicBezTo>
                    <a:pt x="570" y="37"/>
                    <a:pt x="570" y="37"/>
                    <a:pt x="570" y="37"/>
                  </a:cubicBezTo>
                  <a:cubicBezTo>
                    <a:pt x="576" y="30"/>
                    <a:pt x="580" y="25"/>
                    <a:pt x="580" y="20"/>
                  </a:cubicBezTo>
                  <a:cubicBezTo>
                    <a:pt x="580" y="10"/>
                    <a:pt x="559" y="0"/>
                    <a:pt x="545" y="0"/>
                  </a:cubicBezTo>
                  <a:cubicBezTo>
                    <a:pt x="535" y="0"/>
                    <a:pt x="526" y="8"/>
                    <a:pt x="519" y="16"/>
                  </a:cubicBezTo>
                  <a:cubicBezTo>
                    <a:pt x="344" y="210"/>
                    <a:pt x="344" y="210"/>
                    <a:pt x="344" y="210"/>
                  </a:cubicBezTo>
                  <a:cubicBezTo>
                    <a:pt x="336" y="219"/>
                    <a:pt x="334" y="224"/>
                    <a:pt x="334" y="229"/>
                  </a:cubicBezTo>
                  <a:cubicBezTo>
                    <a:pt x="334" y="234"/>
                    <a:pt x="336" y="239"/>
                    <a:pt x="344" y="248"/>
                  </a:cubicBezTo>
                  <a:cubicBezTo>
                    <a:pt x="519" y="442"/>
                    <a:pt x="519" y="442"/>
                    <a:pt x="519" y="442"/>
                  </a:cubicBezTo>
                  <a:cubicBezTo>
                    <a:pt x="526" y="450"/>
                    <a:pt x="535" y="458"/>
                    <a:pt x="545" y="458"/>
                  </a:cubicBezTo>
                  <a:cubicBezTo>
                    <a:pt x="559" y="458"/>
                    <a:pt x="580" y="448"/>
                    <a:pt x="580" y="438"/>
                  </a:cubicBezTo>
                  <a:cubicBezTo>
                    <a:pt x="580" y="433"/>
                    <a:pt x="576" y="428"/>
                    <a:pt x="570" y="421"/>
                  </a:cubicBezTo>
                  <a:cubicBezTo>
                    <a:pt x="411" y="245"/>
                    <a:pt x="411" y="245"/>
                    <a:pt x="411" y="245"/>
                  </a:cubicBezTo>
                  <a:cubicBezTo>
                    <a:pt x="403" y="236"/>
                    <a:pt x="399" y="232"/>
                    <a:pt x="399" y="229"/>
                  </a:cubicBezTo>
                  <a:cubicBezTo>
                    <a:pt x="399" y="226"/>
                    <a:pt x="403" y="222"/>
                    <a:pt x="411" y="213"/>
                  </a:cubicBezTo>
                  <a:moveTo>
                    <a:pt x="252" y="439"/>
                  </a:moveTo>
                  <a:cubicBezTo>
                    <a:pt x="252" y="449"/>
                    <a:pt x="261" y="454"/>
                    <a:pt x="281" y="454"/>
                  </a:cubicBezTo>
                  <a:cubicBezTo>
                    <a:pt x="300" y="454"/>
                    <a:pt x="309" y="449"/>
                    <a:pt x="309" y="439"/>
                  </a:cubicBezTo>
                  <a:cubicBezTo>
                    <a:pt x="309" y="19"/>
                    <a:pt x="309" y="19"/>
                    <a:pt x="309" y="19"/>
                  </a:cubicBezTo>
                  <a:cubicBezTo>
                    <a:pt x="309" y="9"/>
                    <a:pt x="300" y="4"/>
                    <a:pt x="281" y="4"/>
                  </a:cubicBezTo>
                  <a:cubicBezTo>
                    <a:pt x="261" y="4"/>
                    <a:pt x="252" y="9"/>
                    <a:pt x="252" y="19"/>
                  </a:cubicBezTo>
                  <a:lnTo>
                    <a:pt x="252" y="439"/>
                  </a:lnTo>
                  <a:close/>
                  <a:moveTo>
                    <a:pt x="0" y="439"/>
                  </a:moveTo>
                  <a:cubicBezTo>
                    <a:pt x="0" y="449"/>
                    <a:pt x="8" y="454"/>
                    <a:pt x="28" y="454"/>
                  </a:cubicBezTo>
                  <a:cubicBezTo>
                    <a:pt x="48" y="454"/>
                    <a:pt x="56" y="449"/>
                    <a:pt x="56" y="439"/>
                  </a:cubicBezTo>
                  <a:cubicBezTo>
                    <a:pt x="56" y="157"/>
                    <a:pt x="56" y="157"/>
                    <a:pt x="56" y="157"/>
                  </a:cubicBezTo>
                  <a:cubicBezTo>
                    <a:pt x="56" y="83"/>
                    <a:pt x="85" y="53"/>
                    <a:pt x="165" y="53"/>
                  </a:cubicBezTo>
                  <a:cubicBezTo>
                    <a:pt x="180" y="53"/>
                    <a:pt x="180" y="53"/>
                    <a:pt x="180" y="53"/>
                  </a:cubicBezTo>
                  <a:cubicBezTo>
                    <a:pt x="192" y="53"/>
                    <a:pt x="196" y="43"/>
                    <a:pt x="196" y="27"/>
                  </a:cubicBezTo>
                  <a:cubicBezTo>
                    <a:pt x="196" y="8"/>
                    <a:pt x="185" y="4"/>
                    <a:pt x="154" y="4"/>
                  </a:cubicBezTo>
                  <a:cubicBezTo>
                    <a:pt x="64" y="4"/>
                    <a:pt x="0" y="43"/>
                    <a:pt x="0" y="152"/>
                  </a:cubicBezTo>
                  <a:lnTo>
                    <a:pt x="0" y="4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de-DE" sz="1351" dirty="0"/>
            </a:p>
          </p:txBody>
        </p:sp>
        <p:sp>
          <p:nvSpPr>
            <p:cNvPr id="25" name="Freeform 10">
              <a:extLst>
                <a:ext uri="{FF2B5EF4-FFF2-40B4-BE49-F238E27FC236}">
                  <a16:creationId xmlns:a16="http://schemas.microsoft.com/office/drawing/2014/main" id="{A646DC4A-F124-DAAC-AEA7-0BCFD3437E23}"/>
                </a:ext>
              </a:extLst>
            </p:cNvPr>
            <p:cNvSpPr>
              <a:spLocks/>
            </p:cNvSpPr>
            <p:nvPr/>
          </p:nvSpPr>
          <p:spPr bwMode="gray">
            <a:xfrm>
              <a:off x="2880" y="1704"/>
              <a:ext cx="618" cy="916"/>
            </a:xfrm>
            <a:custGeom>
              <a:avLst/>
              <a:gdLst>
                <a:gd name="T0" fmla="*/ 307 w 307"/>
                <a:gd name="T1" fmla="*/ 405 h 455"/>
                <a:gd name="T2" fmla="*/ 307 w 307"/>
                <a:gd name="T3" fmla="*/ 244 h 455"/>
                <a:gd name="T4" fmla="*/ 279 w 307"/>
                <a:gd name="T5" fmla="*/ 229 h 455"/>
                <a:gd name="T6" fmla="*/ 250 w 307"/>
                <a:gd name="T7" fmla="*/ 244 h 455"/>
                <a:gd name="T8" fmla="*/ 250 w 307"/>
                <a:gd name="T9" fmla="*/ 378 h 455"/>
                <a:gd name="T10" fmla="*/ 199 w 307"/>
                <a:gd name="T11" fmla="*/ 408 h 455"/>
                <a:gd name="T12" fmla="*/ 61 w 307"/>
                <a:gd name="T13" fmla="*/ 231 h 455"/>
                <a:gd name="T14" fmla="*/ 238 w 307"/>
                <a:gd name="T15" fmla="*/ 49 h 455"/>
                <a:gd name="T16" fmla="*/ 270 w 307"/>
                <a:gd name="T17" fmla="*/ 49 h 455"/>
                <a:gd name="T18" fmla="*/ 286 w 307"/>
                <a:gd name="T19" fmla="*/ 23 h 455"/>
                <a:gd name="T20" fmla="*/ 244 w 307"/>
                <a:gd name="T21" fmla="*/ 0 h 455"/>
                <a:gd name="T22" fmla="*/ 231 w 307"/>
                <a:gd name="T23" fmla="*/ 0 h 455"/>
                <a:gd name="T24" fmla="*/ 0 w 307"/>
                <a:gd name="T25" fmla="*/ 232 h 455"/>
                <a:gd name="T26" fmla="*/ 198 w 307"/>
                <a:gd name="T27" fmla="*/ 455 h 455"/>
                <a:gd name="T28" fmla="*/ 307 w 307"/>
                <a:gd name="T29" fmla="*/ 405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7" h="455">
                  <a:moveTo>
                    <a:pt x="307" y="405"/>
                  </a:moveTo>
                  <a:cubicBezTo>
                    <a:pt x="307" y="244"/>
                    <a:pt x="307" y="244"/>
                    <a:pt x="307" y="244"/>
                  </a:cubicBezTo>
                  <a:cubicBezTo>
                    <a:pt x="307" y="234"/>
                    <a:pt x="298" y="229"/>
                    <a:pt x="279" y="229"/>
                  </a:cubicBezTo>
                  <a:cubicBezTo>
                    <a:pt x="259" y="229"/>
                    <a:pt x="250" y="234"/>
                    <a:pt x="250" y="244"/>
                  </a:cubicBezTo>
                  <a:cubicBezTo>
                    <a:pt x="250" y="378"/>
                    <a:pt x="250" y="378"/>
                    <a:pt x="250" y="378"/>
                  </a:cubicBezTo>
                  <a:cubicBezTo>
                    <a:pt x="250" y="399"/>
                    <a:pt x="241" y="408"/>
                    <a:pt x="199" y="408"/>
                  </a:cubicBezTo>
                  <a:cubicBezTo>
                    <a:pt x="114" y="408"/>
                    <a:pt x="61" y="342"/>
                    <a:pt x="61" y="231"/>
                  </a:cubicBezTo>
                  <a:cubicBezTo>
                    <a:pt x="61" y="115"/>
                    <a:pt x="126" y="49"/>
                    <a:pt x="238" y="49"/>
                  </a:cubicBezTo>
                  <a:cubicBezTo>
                    <a:pt x="270" y="49"/>
                    <a:pt x="270" y="49"/>
                    <a:pt x="270" y="49"/>
                  </a:cubicBezTo>
                  <a:cubicBezTo>
                    <a:pt x="282" y="49"/>
                    <a:pt x="286" y="39"/>
                    <a:pt x="286" y="23"/>
                  </a:cubicBezTo>
                  <a:cubicBezTo>
                    <a:pt x="286" y="4"/>
                    <a:pt x="275" y="0"/>
                    <a:pt x="244" y="0"/>
                  </a:cubicBezTo>
                  <a:cubicBezTo>
                    <a:pt x="231" y="0"/>
                    <a:pt x="231" y="0"/>
                    <a:pt x="231" y="0"/>
                  </a:cubicBezTo>
                  <a:cubicBezTo>
                    <a:pt x="101" y="0"/>
                    <a:pt x="0" y="71"/>
                    <a:pt x="0" y="232"/>
                  </a:cubicBezTo>
                  <a:cubicBezTo>
                    <a:pt x="0" y="386"/>
                    <a:pt x="88" y="455"/>
                    <a:pt x="198" y="455"/>
                  </a:cubicBezTo>
                  <a:cubicBezTo>
                    <a:pt x="286" y="455"/>
                    <a:pt x="307" y="430"/>
                    <a:pt x="307" y="40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de-DE" sz="1351" dirty="0"/>
            </a:p>
          </p:txBody>
        </p:sp>
        <p:sp>
          <p:nvSpPr>
            <p:cNvPr id="26" name="Oval 11">
              <a:extLst>
                <a:ext uri="{FF2B5EF4-FFF2-40B4-BE49-F238E27FC236}">
                  <a16:creationId xmlns:a16="http://schemas.microsoft.com/office/drawing/2014/main" id="{1900FE04-60BB-7C5E-FEE6-E78409B8B05F}"/>
                </a:ext>
              </a:extLst>
            </p:cNvPr>
            <p:cNvSpPr>
              <a:spLocks noChangeArrowheads="1"/>
            </p:cNvSpPr>
            <p:nvPr/>
          </p:nvSpPr>
          <p:spPr bwMode="gray">
            <a:xfrm>
              <a:off x="3778" y="2099"/>
              <a:ext cx="122" cy="12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de-DE" sz="1351" dirty="0"/>
            </a:p>
          </p:txBody>
        </p:sp>
        <p:sp>
          <p:nvSpPr>
            <p:cNvPr id="27" name="Freeform 12">
              <a:extLst>
                <a:ext uri="{FF2B5EF4-FFF2-40B4-BE49-F238E27FC236}">
                  <a16:creationId xmlns:a16="http://schemas.microsoft.com/office/drawing/2014/main" id="{C2C7724C-25B6-E2A2-7CF4-4E0AE4C33A4C}"/>
                </a:ext>
              </a:extLst>
            </p:cNvPr>
            <p:cNvSpPr>
              <a:spLocks/>
            </p:cNvSpPr>
            <p:nvPr/>
          </p:nvSpPr>
          <p:spPr bwMode="gray">
            <a:xfrm>
              <a:off x="4321" y="1029"/>
              <a:ext cx="648" cy="649"/>
            </a:xfrm>
            <a:custGeom>
              <a:avLst/>
              <a:gdLst>
                <a:gd name="T0" fmla="*/ 0 w 648"/>
                <a:gd name="T1" fmla="*/ 649 h 649"/>
                <a:gd name="T2" fmla="*/ 2 w 648"/>
                <a:gd name="T3" fmla="*/ 649 h 649"/>
                <a:gd name="T4" fmla="*/ 648 w 648"/>
                <a:gd name="T5" fmla="*/ 0 h 649"/>
                <a:gd name="T6" fmla="*/ 423 w 648"/>
                <a:gd name="T7" fmla="*/ 0 h 649"/>
                <a:gd name="T8" fmla="*/ 0 w 648"/>
                <a:gd name="T9" fmla="*/ 649 h 649"/>
              </a:gdLst>
              <a:ahLst/>
              <a:cxnLst>
                <a:cxn ang="0">
                  <a:pos x="T0" y="T1"/>
                </a:cxn>
                <a:cxn ang="0">
                  <a:pos x="T2" y="T3"/>
                </a:cxn>
                <a:cxn ang="0">
                  <a:pos x="T4" y="T5"/>
                </a:cxn>
                <a:cxn ang="0">
                  <a:pos x="T6" y="T7"/>
                </a:cxn>
                <a:cxn ang="0">
                  <a:pos x="T8" y="T9"/>
                </a:cxn>
              </a:cxnLst>
              <a:rect l="0" t="0" r="r" b="b"/>
              <a:pathLst>
                <a:path w="648" h="649">
                  <a:moveTo>
                    <a:pt x="0" y="649"/>
                  </a:moveTo>
                  <a:lnTo>
                    <a:pt x="2" y="649"/>
                  </a:lnTo>
                  <a:lnTo>
                    <a:pt x="648" y="0"/>
                  </a:lnTo>
                  <a:lnTo>
                    <a:pt x="423" y="0"/>
                  </a:lnTo>
                  <a:lnTo>
                    <a:pt x="0" y="64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de-DE" sz="1351" dirty="0"/>
            </a:p>
          </p:txBody>
        </p:sp>
        <p:sp>
          <p:nvSpPr>
            <p:cNvPr id="28" name="Freeform 13">
              <a:extLst>
                <a:ext uri="{FF2B5EF4-FFF2-40B4-BE49-F238E27FC236}">
                  <a16:creationId xmlns:a16="http://schemas.microsoft.com/office/drawing/2014/main" id="{8DD08743-2118-F2A4-CE08-F9943C7070BC}"/>
                </a:ext>
              </a:extLst>
            </p:cNvPr>
            <p:cNvSpPr>
              <a:spLocks/>
            </p:cNvSpPr>
            <p:nvPr/>
          </p:nvSpPr>
          <p:spPr bwMode="gray">
            <a:xfrm>
              <a:off x="4321" y="1029"/>
              <a:ext cx="648" cy="649"/>
            </a:xfrm>
            <a:custGeom>
              <a:avLst/>
              <a:gdLst>
                <a:gd name="T0" fmla="*/ 0 w 648"/>
                <a:gd name="T1" fmla="*/ 649 h 649"/>
                <a:gd name="T2" fmla="*/ 2 w 648"/>
                <a:gd name="T3" fmla="*/ 649 h 649"/>
                <a:gd name="T4" fmla="*/ 648 w 648"/>
                <a:gd name="T5" fmla="*/ 0 h 649"/>
                <a:gd name="T6" fmla="*/ 423 w 648"/>
                <a:gd name="T7" fmla="*/ 0 h 649"/>
                <a:gd name="T8" fmla="*/ 0 w 648"/>
                <a:gd name="T9" fmla="*/ 649 h 649"/>
              </a:gdLst>
              <a:ahLst/>
              <a:cxnLst>
                <a:cxn ang="0">
                  <a:pos x="T0" y="T1"/>
                </a:cxn>
                <a:cxn ang="0">
                  <a:pos x="T2" y="T3"/>
                </a:cxn>
                <a:cxn ang="0">
                  <a:pos x="T4" y="T5"/>
                </a:cxn>
                <a:cxn ang="0">
                  <a:pos x="T6" y="T7"/>
                </a:cxn>
                <a:cxn ang="0">
                  <a:pos x="T8" y="T9"/>
                </a:cxn>
              </a:cxnLst>
              <a:rect l="0" t="0" r="r" b="b"/>
              <a:pathLst>
                <a:path w="648" h="649">
                  <a:moveTo>
                    <a:pt x="0" y="649"/>
                  </a:moveTo>
                  <a:lnTo>
                    <a:pt x="2" y="649"/>
                  </a:lnTo>
                  <a:lnTo>
                    <a:pt x="648" y="0"/>
                  </a:lnTo>
                  <a:lnTo>
                    <a:pt x="423" y="0"/>
                  </a:lnTo>
                  <a:lnTo>
                    <a:pt x="0" y="64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de-DE" sz="1351" dirty="0"/>
            </a:p>
          </p:txBody>
        </p:sp>
      </p:grpSp>
      <p:sp>
        <p:nvSpPr>
          <p:cNvPr id="34" name="Ovaal 33">
            <a:extLst>
              <a:ext uri="{FF2B5EF4-FFF2-40B4-BE49-F238E27FC236}">
                <a16:creationId xmlns:a16="http://schemas.microsoft.com/office/drawing/2014/main" id="{743D04D2-AC32-A75E-5888-80EF5A1315CF}"/>
              </a:ext>
            </a:extLst>
          </p:cNvPr>
          <p:cNvSpPr/>
          <p:nvPr/>
        </p:nvSpPr>
        <p:spPr>
          <a:xfrm>
            <a:off x="9880600" y="5500806"/>
            <a:ext cx="762000" cy="315794"/>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7" name="Ovaal 36">
            <a:extLst>
              <a:ext uri="{FF2B5EF4-FFF2-40B4-BE49-F238E27FC236}">
                <a16:creationId xmlns:a16="http://schemas.microsoft.com/office/drawing/2014/main" id="{26F713E7-9114-9142-8517-6D940272E049}"/>
              </a:ext>
            </a:extLst>
          </p:cNvPr>
          <p:cNvSpPr/>
          <p:nvPr/>
        </p:nvSpPr>
        <p:spPr>
          <a:xfrm>
            <a:off x="2362200" y="5500806"/>
            <a:ext cx="762000" cy="315794"/>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9519140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8C4B7B-1106-1DC3-0C6C-635EBB60B84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3C4C6C6-A3E8-BE45-41A7-80CDC5E1A94B}"/>
              </a:ext>
            </a:extLst>
          </p:cNvPr>
          <p:cNvSpPr>
            <a:spLocks noGrp="1"/>
          </p:cNvSpPr>
          <p:nvPr>
            <p:ph type="title"/>
          </p:nvPr>
        </p:nvSpPr>
        <p:spPr>
          <a:xfrm>
            <a:off x="966786" y="1253689"/>
            <a:ext cx="7313613" cy="522120"/>
          </a:xfrm>
        </p:spPr>
        <p:txBody>
          <a:bodyPr>
            <a:noAutofit/>
          </a:bodyPr>
          <a:lstStyle/>
          <a:p>
            <a:r>
              <a:rPr lang="nl-BE" sz="2400" b="0" dirty="0">
                <a:solidFill>
                  <a:schemeClr val="tx1"/>
                </a:solidFill>
              </a:rPr>
              <a:t>The services have recovered from the corona dip</a:t>
            </a:r>
          </a:p>
        </p:txBody>
      </p:sp>
      <p:graphicFrame>
        <p:nvGraphicFramePr>
          <p:cNvPr id="4" name="Tijdelijke aanduiding voor inhoud 3">
            <a:extLst>
              <a:ext uri="{FF2B5EF4-FFF2-40B4-BE49-F238E27FC236}">
                <a16:creationId xmlns:a16="http://schemas.microsoft.com/office/drawing/2014/main" id="{02A03E7E-5A4B-6671-C0F6-E403E3AA27DF}"/>
              </a:ext>
            </a:extLst>
          </p:cNvPr>
          <p:cNvGraphicFramePr>
            <a:graphicFrameLocks noGrp="1"/>
          </p:cNvGraphicFramePr>
          <p:nvPr>
            <p:ph idx="1"/>
            <p:extLst>
              <p:ext uri="{D42A27DB-BD31-4B8C-83A1-F6EECF244321}">
                <p14:modId xmlns:p14="http://schemas.microsoft.com/office/powerpoint/2010/main" val="773599602"/>
              </p:ext>
            </p:extLst>
          </p:nvPr>
        </p:nvGraphicFramePr>
        <p:xfrm>
          <a:off x="838200" y="1842893"/>
          <a:ext cx="10515600" cy="4349749"/>
        </p:xfrm>
        <a:graphic>
          <a:graphicData uri="http://schemas.openxmlformats.org/drawingml/2006/chart">
            <c:chart xmlns:c="http://schemas.openxmlformats.org/drawingml/2006/chart" xmlns:r="http://schemas.openxmlformats.org/officeDocument/2006/relationships" r:id="rId2"/>
          </a:graphicData>
        </a:graphic>
      </p:graphicFrame>
      <p:sp>
        <p:nvSpPr>
          <p:cNvPr id="5" name="Tijdelijke aanduiding voor voettekst 4">
            <a:extLst>
              <a:ext uri="{FF2B5EF4-FFF2-40B4-BE49-F238E27FC236}">
                <a16:creationId xmlns:a16="http://schemas.microsoft.com/office/drawing/2014/main" id="{C4F41382-0024-6452-D2C6-E41904CF5E32}"/>
              </a:ext>
            </a:extLst>
          </p:cNvPr>
          <p:cNvSpPr>
            <a:spLocks noGrp="1"/>
          </p:cNvSpPr>
          <p:nvPr>
            <p:ph type="ftr" sz="quarter" idx="11"/>
          </p:nvPr>
        </p:nvSpPr>
        <p:spPr/>
        <p:txBody>
          <a:bodyPr/>
          <a:lstStyle/>
          <a:p>
            <a:r>
              <a:rPr lang="nl-BE" dirty="0">
                <a:latin typeface="Open Sans" pitchFamily="2" charset="0"/>
                <a:ea typeface="Open Sans" pitchFamily="2" charset="0"/>
                <a:cs typeface="Open Sans" pitchFamily="2" charset="0"/>
              </a:rPr>
              <a:t>Source: Market Monitor 2023</a:t>
            </a:r>
          </a:p>
        </p:txBody>
      </p:sp>
      <p:grpSp>
        <p:nvGrpSpPr>
          <p:cNvPr id="6" name="logo">
            <a:extLst>
              <a:ext uri="{FF2B5EF4-FFF2-40B4-BE49-F238E27FC236}">
                <a16:creationId xmlns:a16="http://schemas.microsoft.com/office/drawing/2014/main" id="{26FC51DF-5F4C-BFE5-4EF3-6EC7C4E2E2C2}"/>
              </a:ext>
            </a:extLst>
          </p:cNvPr>
          <p:cNvGrpSpPr>
            <a:grpSpLocks noChangeAspect="1"/>
          </p:cNvGrpSpPr>
          <p:nvPr/>
        </p:nvGrpSpPr>
        <p:grpSpPr bwMode="gray">
          <a:xfrm>
            <a:off x="9980998" y="6356350"/>
            <a:ext cx="363837" cy="365125"/>
            <a:chOff x="2711" y="1027"/>
            <a:chExt cx="2258" cy="2266"/>
          </a:xfrm>
        </p:grpSpPr>
        <p:sp>
          <p:nvSpPr>
            <p:cNvPr id="7" name="AutoShape 3">
              <a:extLst>
                <a:ext uri="{FF2B5EF4-FFF2-40B4-BE49-F238E27FC236}">
                  <a16:creationId xmlns:a16="http://schemas.microsoft.com/office/drawing/2014/main" id="{FE1AC9B4-F29C-4C22-4364-643443ED8E4A}"/>
                </a:ext>
              </a:extLst>
            </p:cNvPr>
            <p:cNvSpPr>
              <a:spLocks noChangeAspect="1" noChangeArrowheads="1" noTextEdit="1"/>
            </p:cNvSpPr>
            <p:nvPr/>
          </p:nvSpPr>
          <p:spPr bwMode="gray">
            <a:xfrm>
              <a:off x="2711" y="1027"/>
              <a:ext cx="2258" cy="2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DE" sz="1351" dirty="0"/>
            </a:p>
          </p:txBody>
        </p:sp>
        <p:sp>
          <p:nvSpPr>
            <p:cNvPr id="8" name="Freeform 5">
              <a:extLst>
                <a:ext uri="{FF2B5EF4-FFF2-40B4-BE49-F238E27FC236}">
                  <a16:creationId xmlns:a16="http://schemas.microsoft.com/office/drawing/2014/main" id="{8286485B-F0DD-8937-2B21-C6978546DE15}"/>
                </a:ext>
              </a:extLst>
            </p:cNvPr>
            <p:cNvSpPr>
              <a:spLocks/>
            </p:cNvSpPr>
            <p:nvPr/>
          </p:nvSpPr>
          <p:spPr bwMode="gray">
            <a:xfrm>
              <a:off x="2709" y="1029"/>
              <a:ext cx="2260" cy="2262"/>
            </a:xfrm>
            <a:custGeom>
              <a:avLst/>
              <a:gdLst>
                <a:gd name="T0" fmla="*/ 2260 w 2260"/>
                <a:gd name="T1" fmla="*/ 0 h 2262"/>
                <a:gd name="T2" fmla="*/ 1612 w 2260"/>
                <a:gd name="T3" fmla="*/ 649 h 2262"/>
                <a:gd name="T4" fmla="*/ 1612 w 2260"/>
                <a:gd name="T5" fmla="*/ 649 h 2262"/>
                <a:gd name="T6" fmla="*/ 2035 w 2260"/>
                <a:gd name="T7" fmla="*/ 0 h 2262"/>
                <a:gd name="T8" fmla="*/ 0 w 2260"/>
                <a:gd name="T9" fmla="*/ 0 h 2262"/>
                <a:gd name="T10" fmla="*/ 0 w 2260"/>
                <a:gd name="T11" fmla="*/ 2262 h 2262"/>
                <a:gd name="T12" fmla="*/ 2260 w 2260"/>
                <a:gd name="T13" fmla="*/ 2262 h 2262"/>
                <a:gd name="T14" fmla="*/ 2260 w 2260"/>
                <a:gd name="T15" fmla="*/ 0 h 2262"/>
                <a:gd name="T16" fmla="*/ 2260 w 2260"/>
                <a:gd name="T17" fmla="*/ 0 h 2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60" h="2262">
                  <a:moveTo>
                    <a:pt x="2260" y="0"/>
                  </a:moveTo>
                  <a:lnTo>
                    <a:pt x="1612" y="649"/>
                  </a:lnTo>
                  <a:lnTo>
                    <a:pt x="1612" y="649"/>
                  </a:lnTo>
                  <a:lnTo>
                    <a:pt x="2035" y="0"/>
                  </a:lnTo>
                  <a:lnTo>
                    <a:pt x="0" y="0"/>
                  </a:lnTo>
                  <a:lnTo>
                    <a:pt x="0" y="2262"/>
                  </a:lnTo>
                  <a:lnTo>
                    <a:pt x="2260" y="2262"/>
                  </a:lnTo>
                  <a:lnTo>
                    <a:pt x="2260" y="0"/>
                  </a:lnTo>
                  <a:lnTo>
                    <a:pt x="2260" y="0"/>
                  </a:lnTo>
                  <a:close/>
                </a:path>
              </a:pathLst>
            </a:custGeom>
            <a:solidFill>
              <a:srgbClr val="E55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de-DE" sz="1351" dirty="0"/>
            </a:p>
          </p:txBody>
        </p:sp>
        <p:sp>
          <p:nvSpPr>
            <p:cNvPr id="9" name="Freeform 6">
              <a:extLst>
                <a:ext uri="{FF2B5EF4-FFF2-40B4-BE49-F238E27FC236}">
                  <a16:creationId xmlns:a16="http://schemas.microsoft.com/office/drawing/2014/main" id="{D1529D9F-AA99-0E4B-F0F1-6AFC46299297}"/>
                </a:ext>
              </a:extLst>
            </p:cNvPr>
            <p:cNvSpPr>
              <a:spLocks noEditPoints="1"/>
            </p:cNvSpPr>
            <p:nvPr/>
          </p:nvSpPr>
          <p:spPr bwMode="gray">
            <a:xfrm>
              <a:off x="3623" y="1696"/>
              <a:ext cx="1167" cy="922"/>
            </a:xfrm>
            <a:custGeom>
              <a:avLst/>
              <a:gdLst>
                <a:gd name="T0" fmla="*/ 411 w 580"/>
                <a:gd name="T1" fmla="*/ 213 h 458"/>
                <a:gd name="T2" fmla="*/ 570 w 580"/>
                <a:gd name="T3" fmla="*/ 37 h 458"/>
                <a:gd name="T4" fmla="*/ 580 w 580"/>
                <a:gd name="T5" fmla="*/ 20 h 458"/>
                <a:gd name="T6" fmla="*/ 545 w 580"/>
                <a:gd name="T7" fmla="*/ 0 h 458"/>
                <a:gd name="T8" fmla="*/ 519 w 580"/>
                <a:gd name="T9" fmla="*/ 16 h 458"/>
                <a:gd name="T10" fmla="*/ 344 w 580"/>
                <a:gd name="T11" fmla="*/ 210 h 458"/>
                <a:gd name="T12" fmla="*/ 334 w 580"/>
                <a:gd name="T13" fmla="*/ 229 h 458"/>
                <a:gd name="T14" fmla="*/ 344 w 580"/>
                <a:gd name="T15" fmla="*/ 248 h 458"/>
                <a:gd name="T16" fmla="*/ 519 w 580"/>
                <a:gd name="T17" fmla="*/ 442 h 458"/>
                <a:gd name="T18" fmla="*/ 545 w 580"/>
                <a:gd name="T19" fmla="*/ 458 h 458"/>
                <a:gd name="T20" fmla="*/ 580 w 580"/>
                <a:gd name="T21" fmla="*/ 438 h 458"/>
                <a:gd name="T22" fmla="*/ 570 w 580"/>
                <a:gd name="T23" fmla="*/ 421 h 458"/>
                <a:gd name="T24" fmla="*/ 411 w 580"/>
                <a:gd name="T25" fmla="*/ 245 h 458"/>
                <a:gd name="T26" fmla="*/ 399 w 580"/>
                <a:gd name="T27" fmla="*/ 229 h 458"/>
                <a:gd name="T28" fmla="*/ 411 w 580"/>
                <a:gd name="T29" fmla="*/ 213 h 458"/>
                <a:gd name="T30" fmla="*/ 252 w 580"/>
                <a:gd name="T31" fmla="*/ 439 h 458"/>
                <a:gd name="T32" fmla="*/ 281 w 580"/>
                <a:gd name="T33" fmla="*/ 454 h 458"/>
                <a:gd name="T34" fmla="*/ 309 w 580"/>
                <a:gd name="T35" fmla="*/ 439 h 458"/>
                <a:gd name="T36" fmla="*/ 309 w 580"/>
                <a:gd name="T37" fmla="*/ 19 h 458"/>
                <a:gd name="T38" fmla="*/ 281 w 580"/>
                <a:gd name="T39" fmla="*/ 4 h 458"/>
                <a:gd name="T40" fmla="*/ 252 w 580"/>
                <a:gd name="T41" fmla="*/ 19 h 458"/>
                <a:gd name="T42" fmla="*/ 252 w 580"/>
                <a:gd name="T43" fmla="*/ 439 h 458"/>
                <a:gd name="T44" fmla="*/ 0 w 580"/>
                <a:gd name="T45" fmla="*/ 439 h 458"/>
                <a:gd name="T46" fmla="*/ 28 w 580"/>
                <a:gd name="T47" fmla="*/ 454 h 458"/>
                <a:gd name="T48" fmla="*/ 56 w 580"/>
                <a:gd name="T49" fmla="*/ 439 h 458"/>
                <a:gd name="T50" fmla="*/ 56 w 580"/>
                <a:gd name="T51" fmla="*/ 157 h 458"/>
                <a:gd name="T52" fmla="*/ 165 w 580"/>
                <a:gd name="T53" fmla="*/ 53 h 458"/>
                <a:gd name="T54" fmla="*/ 180 w 580"/>
                <a:gd name="T55" fmla="*/ 53 h 458"/>
                <a:gd name="T56" fmla="*/ 196 w 580"/>
                <a:gd name="T57" fmla="*/ 27 h 458"/>
                <a:gd name="T58" fmla="*/ 154 w 580"/>
                <a:gd name="T59" fmla="*/ 4 h 458"/>
                <a:gd name="T60" fmla="*/ 0 w 580"/>
                <a:gd name="T61" fmla="*/ 152 h 458"/>
                <a:gd name="T62" fmla="*/ 0 w 580"/>
                <a:gd name="T63" fmla="*/ 439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80" h="458">
                  <a:moveTo>
                    <a:pt x="411" y="213"/>
                  </a:moveTo>
                  <a:cubicBezTo>
                    <a:pt x="570" y="37"/>
                    <a:pt x="570" y="37"/>
                    <a:pt x="570" y="37"/>
                  </a:cubicBezTo>
                  <a:cubicBezTo>
                    <a:pt x="576" y="30"/>
                    <a:pt x="580" y="25"/>
                    <a:pt x="580" y="20"/>
                  </a:cubicBezTo>
                  <a:cubicBezTo>
                    <a:pt x="580" y="10"/>
                    <a:pt x="559" y="0"/>
                    <a:pt x="545" y="0"/>
                  </a:cubicBezTo>
                  <a:cubicBezTo>
                    <a:pt x="535" y="0"/>
                    <a:pt x="526" y="8"/>
                    <a:pt x="519" y="16"/>
                  </a:cubicBezTo>
                  <a:cubicBezTo>
                    <a:pt x="344" y="210"/>
                    <a:pt x="344" y="210"/>
                    <a:pt x="344" y="210"/>
                  </a:cubicBezTo>
                  <a:cubicBezTo>
                    <a:pt x="336" y="219"/>
                    <a:pt x="334" y="224"/>
                    <a:pt x="334" y="229"/>
                  </a:cubicBezTo>
                  <a:cubicBezTo>
                    <a:pt x="334" y="234"/>
                    <a:pt x="336" y="239"/>
                    <a:pt x="344" y="248"/>
                  </a:cubicBezTo>
                  <a:cubicBezTo>
                    <a:pt x="519" y="442"/>
                    <a:pt x="519" y="442"/>
                    <a:pt x="519" y="442"/>
                  </a:cubicBezTo>
                  <a:cubicBezTo>
                    <a:pt x="526" y="450"/>
                    <a:pt x="535" y="458"/>
                    <a:pt x="545" y="458"/>
                  </a:cubicBezTo>
                  <a:cubicBezTo>
                    <a:pt x="559" y="458"/>
                    <a:pt x="580" y="448"/>
                    <a:pt x="580" y="438"/>
                  </a:cubicBezTo>
                  <a:cubicBezTo>
                    <a:pt x="580" y="433"/>
                    <a:pt x="576" y="428"/>
                    <a:pt x="570" y="421"/>
                  </a:cubicBezTo>
                  <a:cubicBezTo>
                    <a:pt x="411" y="245"/>
                    <a:pt x="411" y="245"/>
                    <a:pt x="411" y="245"/>
                  </a:cubicBezTo>
                  <a:cubicBezTo>
                    <a:pt x="403" y="236"/>
                    <a:pt x="399" y="232"/>
                    <a:pt x="399" y="229"/>
                  </a:cubicBezTo>
                  <a:cubicBezTo>
                    <a:pt x="399" y="226"/>
                    <a:pt x="403" y="222"/>
                    <a:pt x="411" y="213"/>
                  </a:cubicBezTo>
                  <a:moveTo>
                    <a:pt x="252" y="439"/>
                  </a:moveTo>
                  <a:cubicBezTo>
                    <a:pt x="252" y="449"/>
                    <a:pt x="261" y="454"/>
                    <a:pt x="281" y="454"/>
                  </a:cubicBezTo>
                  <a:cubicBezTo>
                    <a:pt x="300" y="454"/>
                    <a:pt x="309" y="449"/>
                    <a:pt x="309" y="439"/>
                  </a:cubicBezTo>
                  <a:cubicBezTo>
                    <a:pt x="309" y="19"/>
                    <a:pt x="309" y="19"/>
                    <a:pt x="309" y="19"/>
                  </a:cubicBezTo>
                  <a:cubicBezTo>
                    <a:pt x="309" y="9"/>
                    <a:pt x="300" y="4"/>
                    <a:pt x="281" y="4"/>
                  </a:cubicBezTo>
                  <a:cubicBezTo>
                    <a:pt x="261" y="4"/>
                    <a:pt x="252" y="9"/>
                    <a:pt x="252" y="19"/>
                  </a:cubicBezTo>
                  <a:lnTo>
                    <a:pt x="252" y="439"/>
                  </a:lnTo>
                  <a:close/>
                  <a:moveTo>
                    <a:pt x="0" y="439"/>
                  </a:moveTo>
                  <a:cubicBezTo>
                    <a:pt x="0" y="449"/>
                    <a:pt x="8" y="454"/>
                    <a:pt x="28" y="454"/>
                  </a:cubicBezTo>
                  <a:cubicBezTo>
                    <a:pt x="48" y="454"/>
                    <a:pt x="56" y="449"/>
                    <a:pt x="56" y="439"/>
                  </a:cubicBezTo>
                  <a:cubicBezTo>
                    <a:pt x="56" y="157"/>
                    <a:pt x="56" y="157"/>
                    <a:pt x="56" y="157"/>
                  </a:cubicBezTo>
                  <a:cubicBezTo>
                    <a:pt x="56" y="83"/>
                    <a:pt x="85" y="53"/>
                    <a:pt x="165" y="53"/>
                  </a:cubicBezTo>
                  <a:cubicBezTo>
                    <a:pt x="180" y="53"/>
                    <a:pt x="180" y="53"/>
                    <a:pt x="180" y="53"/>
                  </a:cubicBezTo>
                  <a:cubicBezTo>
                    <a:pt x="192" y="53"/>
                    <a:pt x="196" y="43"/>
                    <a:pt x="196" y="27"/>
                  </a:cubicBezTo>
                  <a:cubicBezTo>
                    <a:pt x="196" y="8"/>
                    <a:pt x="185" y="4"/>
                    <a:pt x="154" y="4"/>
                  </a:cubicBezTo>
                  <a:cubicBezTo>
                    <a:pt x="64" y="4"/>
                    <a:pt x="0" y="43"/>
                    <a:pt x="0" y="152"/>
                  </a:cubicBezTo>
                  <a:lnTo>
                    <a:pt x="0" y="4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de-DE" sz="1351" dirty="0"/>
            </a:p>
          </p:txBody>
        </p:sp>
        <p:sp>
          <p:nvSpPr>
            <p:cNvPr id="10" name="Freeform 7">
              <a:extLst>
                <a:ext uri="{FF2B5EF4-FFF2-40B4-BE49-F238E27FC236}">
                  <a16:creationId xmlns:a16="http://schemas.microsoft.com/office/drawing/2014/main" id="{FC5AEC48-302B-28E5-233A-734B559AE08D}"/>
                </a:ext>
              </a:extLst>
            </p:cNvPr>
            <p:cNvSpPr>
              <a:spLocks/>
            </p:cNvSpPr>
            <p:nvPr/>
          </p:nvSpPr>
          <p:spPr bwMode="gray">
            <a:xfrm>
              <a:off x="2880" y="1704"/>
              <a:ext cx="618" cy="916"/>
            </a:xfrm>
            <a:custGeom>
              <a:avLst/>
              <a:gdLst>
                <a:gd name="T0" fmla="*/ 307 w 307"/>
                <a:gd name="T1" fmla="*/ 405 h 455"/>
                <a:gd name="T2" fmla="*/ 307 w 307"/>
                <a:gd name="T3" fmla="*/ 244 h 455"/>
                <a:gd name="T4" fmla="*/ 279 w 307"/>
                <a:gd name="T5" fmla="*/ 229 h 455"/>
                <a:gd name="T6" fmla="*/ 250 w 307"/>
                <a:gd name="T7" fmla="*/ 244 h 455"/>
                <a:gd name="T8" fmla="*/ 250 w 307"/>
                <a:gd name="T9" fmla="*/ 378 h 455"/>
                <a:gd name="T10" fmla="*/ 199 w 307"/>
                <a:gd name="T11" fmla="*/ 408 h 455"/>
                <a:gd name="T12" fmla="*/ 61 w 307"/>
                <a:gd name="T13" fmla="*/ 231 h 455"/>
                <a:gd name="T14" fmla="*/ 238 w 307"/>
                <a:gd name="T15" fmla="*/ 49 h 455"/>
                <a:gd name="T16" fmla="*/ 270 w 307"/>
                <a:gd name="T17" fmla="*/ 49 h 455"/>
                <a:gd name="T18" fmla="*/ 286 w 307"/>
                <a:gd name="T19" fmla="*/ 23 h 455"/>
                <a:gd name="T20" fmla="*/ 244 w 307"/>
                <a:gd name="T21" fmla="*/ 0 h 455"/>
                <a:gd name="T22" fmla="*/ 231 w 307"/>
                <a:gd name="T23" fmla="*/ 0 h 455"/>
                <a:gd name="T24" fmla="*/ 0 w 307"/>
                <a:gd name="T25" fmla="*/ 232 h 455"/>
                <a:gd name="T26" fmla="*/ 198 w 307"/>
                <a:gd name="T27" fmla="*/ 455 h 455"/>
                <a:gd name="T28" fmla="*/ 307 w 307"/>
                <a:gd name="T29" fmla="*/ 405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7" h="455">
                  <a:moveTo>
                    <a:pt x="307" y="405"/>
                  </a:moveTo>
                  <a:cubicBezTo>
                    <a:pt x="307" y="244"/>
                    <a:pt x="307" y="244"/>
                    <a:pt x="307" y="244"/>
                  </a:cubicBezTo>
                  <a:cubicBezTo>
                    <a:pt x="307" y="234"/>
                    <a:pt x="298" y="229"/>
                    <a:pt x="279" y="229"/>
                  </a:cubicBezTo>
                  <a:cubicBezTo>
                    <a:pt x="259" y="229"/>
                    <a:pt x="250" y="234"/>
                    <a:pt x="250" y="244"/>
                  </a:cubicBezTo>
                  <a:cubicBezTo>
                    <a:pt x="250" y="378"/>
                    <a:pt x="250" y="378"/>
                    <a:pt x="250" y="378"/>
                  </a:cubicBezTo>
                  <a:cubicBezTo>
                    <a:pt x="250" y="399"/>
                    <a:pt x="241" y="408"/>
                    <a:pt x="199" y="408"/>
                  </a:cubicBezTo>
                  <a:cubicBezTo>
                    <a:pt x="114" y="408"/>
                    <a:pt x="61" y="342"/>
                    <a:pt x="61" y="231"/>
                  </a:cubicBezTo>
                  <a:cubicBezTo>
                    <a:pt x="61" y="115"/>
                    <a:pt x="126" y="49"/>
                    <a:pt x="238" y="49"/>
                  </a:cubicBezTo>
                  <a:cubicBezTo>
                    <a:pt x="270" y="49"/>
                    <a:pt x="270" y="49"/>
                    <a:pt x="270" y="49"/>
                  </a:cubicBezTo>
                  <a:cubicBezTo>
                    <a:pt x="282" y="49"/>
                    <a:pt x="286" y="39"/>
                    <a:pt x="286" y="23"/>
                  </a:cubicBezTo>
                  <a:cubicBezTo>
                    <a:pt x="286" y="4"/>
                    <a:pt x="275" y="0"/>
                    <a:pt x="244" y="0"/>
                  </a:cubicBezTo>
                  <a:cubicBezTo>
                    <a:pt x="231" y="0"/>
                    <a:pt x="231" y="0"/>
                    <a:pt x="231" y="0"/>
                  </a:cubicBezTo>
                  <a:cubicBezTo>
                    <a:pt x="101" y="0"/>
                    <a:pt x="0" y="71"/>
                    <a:pt x="0" y="232"/>
                  </a:cubicBezTo>
                  <a:cubicBezTo>
                    <a:pt x="0" y="386"/>
                    <a:pt x="88" y="455"/>
                    <a:pt x="198" y="455"/>
                  </a:cubicBezTo>
                  <a:cubicBezTo>
                    <a:pt x="286" y="455"/>
                    <a:pt x="307" y="430"/>
                    <a:pt x="307" y="40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de-DE" sz="1351" dirty="0"/>
            </a:p>
          </p:txBody>
        </p:sp>
        <p:sp>
          <p:nvSpPr>
            <p:cNvPr id="11" name="Oval 8">
              <a:extLst>
                <a:ext uri="{FF2B5EF4-FFF2-40B4-BE49-F238E27FC236}">
                  <a16:creationId xmlns:a16="http://schemas.microsoft.com/office/drawing/2014/main" id="{95EDEF43-2EF6-9283-A099-BCC2099998FE}"/>
                </a:ext>
              </a:extLst>
            </p:cNvPr>
            <p:cNvSpPr>
              <a:spLocks noChangeArrowheads="1"/>
            </p:cNvSpPr>
            <p:nvPr/>
          </p:nvSpPr>
          <p:spPr bwMode="gray">
            <a:xfrm>
              <a:off x="3778" y="2099"/>
              <a:ext cx="122" cy="12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de-DE" sz="1351" dirty="0"/>
            </a:p>
          </p:txBody>
        </p:sp>
        <p:sp>
          <p:nvSpPr>
            <p:cNvPr id="12" name="Freeform 9">
              <a:extLst>
                <a:ext uri="{FF2B5EF4-FFF2-40B4-BE49-F238E27FC236}">
                  <a16:creationId xmlns:a16="http://schemas.microsoft.com/office/drawing/2014/main" id="{452DE92D-8102-574C-CDC1-82A76F38911E}"/>
                </a:ext>
              </a:extLst>
            </p:cNvPr>
            <p:cNvSpPr>
              <a:spLocks noEditPoints="1"/>
            </p:cNvSpPr>
            <p:nvPr/>
          </p:nvSpPr>
          <p:spPr bwMode="gray">
            <a:xfrm>
              <a:off x="3623" y="1696"/>
              <a:ext cx="1167" cy="922"/>
            </a:xfrm>
            <a:custGeom>
              <a:avLst/>
              <a:gdLst>
                <a:gd name="T0" fmla="*/ 411 w 580"/>
                <a:gd name="T1" fmla="*/ 213 h 458"/>
                <a:gd name="T2" fmla="*/ 570 w 580"/>
                <a:gd name="T3" fmla="*/ 37 h 458"/>
                <a:gd name="T4" fmla="*/ 580 w 580"/>
                <a:gd name="T5" fmla="*/ 20 h 458"/>
                <a:gd name="T6" fmla="*/ 545 w 580"/>
                <a:gd name="T7" fmla="*/ 0 h 458"/>
                <a:gd name="T8" fmla="*/ 519 w 580"/>
                <a:gd name="T9" fmla="*/ 16 h 458"/>
                <a:gd name="T10" fmla="*/ 344 w 580"/>
                <a:gd name="T11" fmla="*/ 210 h 458"/>
                <a:gd name="T12" fmla="*/ 334 w 580"/>
                <a:gd name="T13" fmla="*/ 229 h 458"/>
                <a:gd name="T14" fmla="*/ 344 w 580"/>
                <a:gd name="T15" fmla="*/ 248 h 458"/>
                <a:gd name="T16" fmla="*/ 519 w 580"/>
                <a:gd name="T17" fmla="*/ 442 h 458"/>
                <a:gd name="T18" fmla="*/ 545 w 580"/>
                <a:gd name="T19" fmla="*/ 458 h 458"/>
                <a:gd name="T20" fmla="*/ 580 w 580"/>
                <a:gd name="T21" fmla="*/ 438 h 458"/>
                <a:gd name="T22" fmla="*/ 570 w 580"/>
                <a:gd name="T23" fmla="*/ 421 h 458"/>
                <a:gd name="T24" fmla="*/ 411 w 580"/>
                <a:gd name="T25" fmla="*/ 245 h 458"/>
                <a:gd name="T26" fmla="*/ 399 w 580"/>
                <a:gd name="T27" fmla="*/ 229 h 458"/>
                <a:gd name="T28" fmla="*/ 411 w 580"/>
                <a:gd name="T29" fmla="*/ 213 h 458"/>
                <a:gd name="T30" fmla="*/ 252 w 580"/>
                <a:gd name="T31" fmla="*/ 439 h 458"/>
                <a:gd name="T32" fmla="*/ 281 w 580"/>
                <a:gd name="T33" fmla="*/ 454 h 458"/>
                <a:gd name="T34" fmla="*/ 309 w 580"/>
                <a:gd name="T35" fmla="*/ 439 h 458"/>
                <a:gd name="T36" fmla="*/ 309 w 580"/>
                <a:gd name="T37" fmla="*/ 19 h 458"/>
                <a:gd name="T38" fmla="*/ 281 w 580"/>
                <a:gd name="T39" fmla="*/ 4 h 458"/>
                <a:gd name="T40" fmla="*/ 252 w 580"/>
                <a:gd name="T41" fmla="*/ 19 h 458"/>
                <a:gd name="T42" fmla="*/ 252 w 580"/>
                <a:gd name="T43" fmla="*/ 439 h 458"/>
                <a:gd name="T44" fmla="*/ 0 w 580"/>
                <a:gd name="T45" fmla="*/ 439 h 458"/>
                <a:gd name="T46" fmla="*/ 28 w 580"/>
                <a:gd name="T47" fmla="*/ 454 h 458"/>
                <a:gd name="T48" fmla="*/ 56 w 580"/>
                <a:gd name="T49" fmla="*/ 439 h 458"/>
                <a:gd name="T50" fmla="*/ 56 w 580"/>
                <a:gd name="T51" fmla="*/ 157 h 458"/>
                <a:gd name="T52" fmla="*/ 165 w 580"/>
                <a:gd name="T53" fmla="*/ 53 h 458"/>
                <a:gd name="T54" fmla="*/ 180 w 580"/>
                <a:gd name="T55" fmla="*/ 53 h 458"/>
                <a:gd name="T56" fmla="*/ 196 w 580"/>
                <a:gd name="T57" fmla="*/ 27 h 458"/>
                <a:gd name="T58" fmla="*/ 154 w 580"/>
                <a:gd name="T59" fmla="*/ 4 h 458"/>
                <a:gd name="T60" fmla="*/ 0 w 580"/>
                <a:gd name="T61" fmla="*/ 152 h 458"/>
                <a:gd name="T62" fmla="*/ 0 w 580"/>
                <a:gd name="T63" fmla="*/ 439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80" h="458">
                  <a:moveTo>
                    <a:pt x="411" y="213"/>
                  </a:moveTo>
                  <a:cubicBezTo>
                    <a:pt x="570" y="37"/>
                    <a:pt x="570" y="37"/>
                    <a:pt x="570" y="37"/>
                  </a:cubicBezTo>
                  <a:cubicBezTo>
                    <a:pt x="576" y="30"/>
                    <a:pt x="580" y="25"/>
                    <a:pt x="580" y="20"/>
                  </a:cubicBezTo>
                  <a:cubicBezTo>
                    <a:pt x="580" y="10"/>
                    <a:pt x="559" y="0"/>
                    <a:pt x="545" y="0"/>
                  </a:cubicBezTo>
                  <a:cubicBezTo>
                    <a:pt x="535" y="0"/>
                    <a:pt x="526" y="8"/>
                    <a:pt x="519" y="16"/>
                  </a:cubicBezTo>
                  <a:cubicBezTo>
                    <a:pt x="344" y="210"/>
                    <a:pt x="344" y="210"/>
                    <a:pt x="344" y="210"/>
                  </a:cubicBezTo>
                  <a:cubicBezTo>
                    <a:pt x="336" y="219"/>
                    <a:pt x="334" y="224"/>
                    <a:pt x="334" y="229"/>
                  </a:cubicBezTo>
                  <a:cubicBezTo>
                    <a:pt x="334" y="234"/>
                    <a:pt x="336" y="239"/>
                    <a:pt x="344" y="248"/>
                  </a:cubicBezTo>
                  <a:cubicBezTo>
                    <a:pt x="519" y="442"/>
                    <a:pt x="519" y="442"/>
                    <a:pt x="519" y="442"/>
                  </a:cubicBezTo>
                  <a:cubicBezTo>
                    <a:pt x="526" y="450"/>
                    <a:pt x="535" y="458"/>
                    <a:pt x="545" y="458"/>
                  </a:cubicBezTo>
                  <a:cubicBezTo>
                    <a:pt x="559" y="458"/>
                    <a:pt x="580" y="448"/>
                    <a:pt x="580" y="438"/>
                  </a:cubicBezTo>
                  <a:cubicBezTo>
                    <a:pt x="580" y="433"/>
                    <a:pt x="576" y="428"/>
                    <a:pt x="570" y="421"/>
                  </a:cubicBezTo>
                  <a:cubicBezTo>
                    <a:pt x="411" y="245"/>
                    <a:pt x="411" y="245"/>
                    <a:pt x="411" y="245"/>
                  </a:cubicBezTo>
                  <a:cubicBezTo>
                    <a:pt x="403" y="236"/>
                    <a:pt x="399" y="232"/>
                    <a:pt x="399" y="229"/>
                  </a:cubicBezTo>
                  <a:cubicBezTo>
                    <a:pt x="399" y="226"/>
                    <a:pt x="403" y="222"/>
                    <a:pt x="411" y="213"/>
                  </a:cubicBezTo>
                  <a:moveTo>
                    <a:pt x="252" y="439"/>
                  </a:moveTo>
                  <a:cubicBezTo>
                    <a:pt x="252" y="449"/>
                    <a:pt x="261" y="454"/>
                    <a:pt x="281" y="454"/>
                  </a:cubicBezTo>
                  <a:cubicBezTo>
                    <a:pt x="300" y="454"/>
                    <a:pt x="309" y="449"/>
                    <a:pt x="309" y="439"/>
                  </a:cubicBezTo>
                  <a:cubicBezTo>
                    <a:pt x="309" y="19"/>
                    <a:pt x="309" y="19"/>
                    <a:pt x="309" y="19"/>
                  </a:cubicBezTo>
                  <a:cubicBezTo>
                    <a:pt x="309" y="9"/>
                    <a:pt x="300" y="4"/>
                    <a:pt x="281" y="4"/>
                  </a:cubicBezTo>
                  <a:cubicBezTo>
                    <a:pt x="261" y="4"/>
                    <a:pt x="252" y="9"/>
                    <a:pt x="252" y="19"/>
                  </a:cubicBezTo>
                  <a:lnTo>
                    <a:pt x="252" y="439"/>
                  </a:lnTo>
                  <a:close/>
                  <a:moveTo>
                    <a:pt x="0" y="439"/>
                  </a:moveTo>
                  <a:cubicBezTo>
                    <a:pt x="0" y="449"/>
                    <a:pt x="8" y="454"/>
                    <a:pt x="28" y="454"/>
                  </a:cubicBezTo>
                  <a:cubicBezTo>
                    <a:pt x="48" y="454"/>
                    <a:pt x="56" y="449"/>
                    <a:pt x="56" y="439"/>
                  </a:cubicBezTo>
                  <a:cubicBezTo>
                    <a:pt x="56" y="157"/>
                    <a:pt x="56" y="157"/>
                    <a:pt x="56" y="157"/>
                  </a:cubicBezTo>
                  <a:cubicBezTo>
                    <a:pt x="56" y="83"/>
                    <a:pt x="85" y="53"/>
                    <a:pt x="165" y="53"/>
                  </a:cubicBezTo>
                  <a:cubicBezTo>
                    <a:pt x="180" y="53"/>
                    <a:pt x="180" y="53"/>
                    <a:pt x="180" y="53"/>
                  </a:cubicBezTo>
                  <a:cubicBezTo>
                    <a:pt x="192" y="53"/>
                    <a:pt x="196" y="43"/>
                    <a:pt x="196" y="27"/>
                  </a:cubicBezTo>
                  <a:cubicBezTo>
                    <a:pt x="196" y="8"/>
                    <a:pt x="185" y="4"/>
                    <a:pt x="154" y="4"/>
                  </a:cubicBezTo>
                  <a:cubicBezTo>
                    <a:pt x="64" y="4"/>
                    <a:pt x="0" y="43"/>
                    <a:pt x="0" y="152"/>
                  </a:cubicBezTo>
                  <a:lnTo>
                    <a:pt x="0" y="4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de-DE" sz="1351" dirty="0"/>
            </a:p>
          </p:txBody>
        </p:sp>
        <p:sp>
          <p:nvSpPr>
            <p:cNvPr id="13" name="Freeform 10">
              <a:extLst>
                <a:ext uri="{FF2B5EF4-FFF2-40B4-BE49-F238E27FC236}">
                  <a16:creationId xmlns:a16="http://schemas.microsoft.com/office/drawing/2014/main" id="{5DB49212-64DE-EE69-50AB-F3E60CE993D8}"/>
                </a:ext>
              </a:extLst>
            </p:cNvPr>
            <p:cNvSpPr>
              <a:spLocks/>
            </p:cNvSpPr>
            <p:nvPr/>
          </p:nvSpPr>
          <p:spPr bwMode="gray">
            <a:xfrm>
              <a:off x="2880" y="1704"/>
              <a:ext cx="618" cy="916"/>
            </a:xfrm>
            <a:custGeom>
              <a:avLst/>
              <a:gdLst>
                <a:gd name="T0" fmla="*/ 307 w 307"/>
                <a:gd name="T1" fmla="*/ 405 h 455"/>
                <a:gd name="T2" fmla="*/ 307 w 307"/>
                <a:gd name="T3" fmla="*/ 244 h 455"/>
                <a:gd name="T4" fmla="*/ 279 w 307"/>
                <a:gd name="T5" fmla="*/ 229 h 455"/>
                <a:gd name="T6" fmla="*/ 250 w 307"/>
                <a:gd name="T7" fmla="*/ 244 h 455"/>
                <a:gd name="T8" fmla="*/ 250 w 307"/>
                <a:gd name="T9" fmla="*/ 378 h 455"/>
                <a:gd name="T10" fmla="*/ 199 w 307"/>
                <a:gd name="T11" fmla="*/ 408 h 455"/>
                <a:gd name="T12" fmla="*/ 61 w 307"/>
                <a:gd name="T13" fmla="*/ 231 h 455"/>
                <a:gd name="T14" fmla="*/ 238 w 307"/>
                <a:gd name="T15" fmla="*/ 49 h 455"/>
                <a:gd name="T16" fmla="*/ 270 w 307"/>
                <a:gd name="T17" fmla="*/ 49 h 455"/>
                <a:gd name="T18" fmla="*/ 286 w 307"/>
                <a:gd name="T19" fmla="*/ 23 h 455"/>
                <a:gd name="T20" fmla="*/ 244 w 307"/>
                <a:gd name="T21" fmla="*/ 0 h 455"/>
                <a:gd name="T22" fmla="*/ 231 w 307"/>
                <a:gd name="T23" fmla="*/ 0 h 455"/>
                <a:gd name="T24" fmla="*/ 0 w 307"/>
                <a:gd name="T25" fmla="*/ 232 h 455"/>
                <a:gd name="T26" fmla="*/ 198 w 307"/>
                <a:gd name="T27" fmla="*/ 455 h 455"/>
                <a:gd name="T28" fmla="*/ 307 w 307"/>
                <a:gd name="T29" fmla="*/ 405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7" h="455">
                  <a:moveTo>
                    <a:pt x="307" y="405"/>
                  </a:moveTo>
                  <a:cubicBezTo>
                    <a:pt x="307" y="244"/>
                    <a:pt x="307" y="244"/>
                    <a:pt x="307" y="244"/>
                  </a:cubicBezTo>
                  <a:cubicBezTo>
                    <a:pt x="307" y="234"/>
                    <a:pt x="298" y="229"/>
                    <a:pt x="279" y="229"/>
                  </a:cubicBezTo>
                  <a:cubicBezTo>
                    <a:pt x="259" y="229"/>
                    <a:pt x="250" y="234"/>
                    <a:pt x="250" y="244"/>
                  </a:cubicBezTo>
                  <a:cubicBezTo>
                    <a:pt x="250" y="378"/>
                    <a:pt x="250" y="378"/>
                    <a:pt x="250" y="378"/>
                  </a:cubicBezTo>
                  <a:cubicBezTo>
                    <a:pt x="250" y="399"/>
                    <a:pt x="241" y="408"/>
                    <a:pt x="199" y="408"/>
                  </a:cubicBezTo>
                  <a:cubicBezTo>
                    <a:pt x="114" y="408"/>
                    <a:pt x="61" y="342"/>
                    <a:pt x="61" y="231"/>
                  </a:cubicBezTo>
                  <a:cubicBezTo>
                    <a:pt x="61" y="115"/>
                    <a:pt x="126" y="49"/>
                    <a:pt x="238" y="49"/>
                  </a:cubicBezTo>
                  <a:cubicBezTo>
                    <a:pt x="270" y="49"/>
                    <a:pt x="270" y="49"/>
                    <a:pt x="270" y="49"/>
                  </a:cubicBezTo>
                  <a:cubicBezTo>
                    <a:pt x="282" y="49"/>
                    <a:pt x="286" y="39"/>
                    <a:pt x="286" y="23"/>
                  </a:cubicBezTo>
                  <a:cubicBezTo>
                    <a:pt x="286" y="4"/>
                    <a:pt x="275" y="0"/>
                    <a:pt x="244" y="0"/>
                  </a:cubicBezTo>
                  <a:cubicBezTo>
                    <a:pt x="231" y="0"/>
                    <a:pt x="231" y="0"/>
                    <a:pt x="231" y="0"/>
                  </a:cubicBezTo>
                  <a:cubicBezTo>
                    <a:pt x="101" y="0"/>
                    <a:pt x="0" y="71"/>
                    <a:pt x="0" y="232"/>
                  </a:cubicBezTo>
                  <a:cubicBezTo>
                    <a:pt x="0" y="386"/>
                    <a:pt x="88" y="455"/>
                    <a:pt x="198" y="455"/>
                  </a:cubicBezTo>
                  <a:cubicBezTo>
                    <a:pt x="286" y="455"/>
                    <a:pt x="307" y="430"/>
                    <a:pt x="307" y="40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de-DE" sz="1351" dirty="0"/>
            </a:p>
          </p:txBody>
        </p:sp>
        <p:sp>
          <p:nvSpPr>
            <p:cNvPr id="14" name="Oval 11">
              <a:extLst>
                <a:ext uri="{FF2B5EF4-FFF2-40B4-BE49-F238E27FC236}">
                  <a16:creationId xmlns:a16="http://schemas.microsoft.com/office/drawing/2014/main" id="{F3E01342-EE2F-1C48-6481-8FEC668A0A60}"/>
                </a:ext>
              </a:extLst>
            </p:cNvPr>
            <p:cNvSpPr>
              <a:spLocks noChangeArrowheads="1"/>
            </p:cNvSpPr>
            <p:nvPr/>
          </p:nvSpPr>
          <p:spPr bwMode="gray">
            <a:xfrm>
              <a:off x="3778" y="2099"/>
              <a:ext cx="122" cy="12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de-DE" sz="1351" dirty="0"/>
            </a:p>
          </p:txBody>
        </p:sp>
        <p:sp>
          <p:nvSpPr>
            <p:cNvPr id="15" name="Freeform 12">
              <a:extLst>
                <a:ext uri="{FF2B5EF4-FFF2-40B4-BE49-F238E27FC236}">
                  <a16:creationId xmlns:a16="http://schemas.microsoft.com/office/drawing/2014/main" id="{8C98E1BA-BCF0-3A96-0B14-C45D9ED8DEA4}"/>
                </a:ext>
              </a:extLst>
            </p:cNvPr>
            <p:cNvSpPr>
              <a:spLocks/>
            </p:cNvSpPr>
            <p:nvPr/>
          </p:nvSpPr>
          <p:spPr bwMode="gray">
            <a:xfrm>
              <a:off x="4321" y="1029"/>
              <a:ext cx="648" cy="649"/>
            </a:xfrm>
            <a:custGeom>
              <a:avLst/>
              <a:gdLst>
                <a:gd name="T0" fmla="*/ 0 w 648"/>
                <a:gd name="T1" fmla="*/ 649 h 649"/>
                <a:gd name="T2" fmla="*/ 2 w 648"/>
                <a:gd name="T3" fmla="*/ 649 h 649"/>
                <a:gd name="T4" fmla="*/ 648 w 648"/>
                <a:gd name="T5" fmla="*/ 0 h 649"/>
                <a:gd name="T6" fmla="*/ 423 w 648"/>
                <a:gd name="T7" fmla="*/ 0 h 649"/>
                <a:gd name="T8" fmla="*/ 0 w 648"/>
                <a:gd name="T9" fmla="*/ 649 h 649"/>
              </a:gdLst>
              <a:ahLst/>
              <a:cxnLst>
                <a:cxn ang="0">
                  <a:pos x="T0" y="T1"/>
                </a:cxn>
                <a:cxn ang="0">
                  <a:pos x="T2" y="T3"/>
                </a:cxn>
                <a:cxn ang="0">
                  <a:pos x="T4" y="T5"/>
                </a:cxn>
                <a:cxn ang="0">
                  <a:pos x="T6" y="T7"/>
                </a:cxn>
                <a:cxn ang="0">
                  <a:pos x="T8" y="T9"/>
                </a:cxn>
              </a:cxnLst>
              <a:rect l="0" t="0" r="r" b="b"/>
              <a:pathLst>
                <a:path w="648" h="649">
                  <a:moveTo>
                    <a:pt x="0" y="649"/>
                  </a:moveTo>
                  <a:lnTo>
                    <a:pt x="2" y="649"/>
                  </a:lnTo>
                  <a:lnTo>
                    <a:pt x="648" y="0"/>
                  </a:lnTo>
                  <a:lnTo>
                    <a:pt x="423" y="0"/>
                  </a:lnTo>
                  <a:lnTo>
                    <a:pt x="0" y="64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de-DE" sz="1351" dirty="0"/>
            </a:p>
          </p:txBody>
        </p:sp>
        <p:sp>
          <p:nvSpPr>
            <p:cNvPr id="16" name="Freeform 13">
              <a:extLst>
                <a:ext uri="{FF2B5EF4-FFF2-40B4-BE49-F238E27FC236}">
                  <a16:creationId xmlns:a16="http://schemas.microsoft.com/office/drawing/2014/main" id="{076F357A-56E6-6446-1325-D5EDD1ED4F2B}"/>
                </a:ext>
              </a:extLst>
            </p:cNvPr>
            <p:cNvSpPr>
              <a:spLocks/>
            </p:cNvSpPr>
            <p:nvPr/>
          </p:nvSpPr>
          <p:spPr bwMode="gray">
            <a:xfrm>
              <a:off x="4321" y="1029"/>
              <a:ext cx="648" cy="649"/>
            </a:xfrm>
            <a:custGeom>
              <a:avLst/>
              <a:gdLst>
                <a:gd name="T0" fmla="*/ 0 w 648"/>
                <a:gd name="T1" fmla="*/ 649 h 649"/>
                <a:gd name="T2" fmla="*/ 2 w 648"/>
                <a:gd name="T3" fmla="*/ 649 h 649"/>
                <a:gd name="T4" fmla="*/ 648 w 648"/>
                <a:gd name="T5" fmla="*/ 0 h 649"/>
                <a:gd name="T6" fmla="*/ 423 w 648"/>
                <a:gd name="T7" fmla="*/ 0 h 649"/>
                <a:gd name="T8" fmla="*/ 0 w 648"/>
                <a:gd name="T9" fmla="*/ 649 h 649"/>
              </a:gdLst>
              <a:ahLst/>
              <a:cxnLst>
                <a:cxn ang="0">
                  <a:pos x="T0" y="T1"/>
                </a:cxn>
                <a:cxn ang="0">
                  <a:pos x="T2" y="T3"/>
                </a:cxn>
                <a:cxn ang="0">
                  <a:pos x="T4" y="T5"/>
                </a:cxn>
                <a:cxn ang="0">
                  <a:pos x="T6" y="T7"/>
                </a:cxn>
                <a:cxn ang="0">
                  <a:pos x="T8" y="T9"/>
                </a:cxn>
              </a:cxnLst>
              <a:rect l="0" t="0" r="r" b="b"/>
              <a:pathLst>
                <a:path w="648" h="649">
                  <a:moveTo>
                    <a:pt x="0" y="649"/>
                  </a:moveTo>
                  <a:lnTo>
                    <a:pt x="2" y="649"/>
                  </a:lnTo>
                  <a:lnTo>
                    <a:pt x="648" y="0"/>
                  </a:lnTo>
                  <a:lnTo>
                    <a:pt x="423" y="0"/>
                  </a:lnTo>
                  <a:lnTo>
                    <a:pt x="0" y="64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de-DE" sz="1351" dirty="0"/>
            </a:p>
          </p:txBody>
        </p:sp>
      </p:grpSp>
      <p:grpSp>
        <p:nvGrpSpPr>
          <p:cNvPr id="27" name="Groep 26">
            <a:extLst>
              <a:ext uri="{FF2B5EF4-FFF2-40B4-BE49-F238E27FC236}">
                <a16:creationId xmlns:a16="http://schemas.microsoft.com/office/drawing/2014/main" id="{D7A52AD6-0D14-5CBB-6BF7-6A627457EAF8}"/>
              </a:ext>
            </a:extLst>
          </p:cNvPr>
          <p:cNvGrpSpPr/>
          <p:nvPr/>
        </p:nvGrpSpPr>
        <p:grpSpPr>
          <a:xfrm>
            <a:off x="3078958" y="3343276"/>
            <a:ext cx="8403429" cy="1821037"/>
            <a:chOff x="3078958" y="3343276"/>
            <a:chExt cx="8403429" cy="1821037"/>
          </a:xfrm>
        </p:grpSpPr>
        <p:sp>
          <p:nvSpPr>
            <p:cNvPr id="17" name="Tekstvak 16">
              <a:extLst>
                <a:ext uri="{FF2B5EF4-FFF2-40B4-BE49-F238E27FC236}">
                  <a16:creationId xmlns:a16="http://schemas.microsoft.com/office/drawing/2014/main" id="{9542A7D4-8A33-5B17-19A2-E776B1C7136F}"/>
                </a:ext>
              </a:extLst>
            </p:cNvPr>
            <p:cNvSpPr txBox="1"/>
            <p:nvPr/>
          </p:nvSpPr>
          <p:spPr>
            <a:xfrm>
              <a:off x="3078958" y="3739948"/>
              <a:ext cx="823912" cy="261610"/>
            </a:xfrm>
            <a:prstGeom prst="rect">
              <a:avLst/>
            </a:prstGeom>
            <a:noFill/>
          </p:spPr>
          <p:txBody>
            <a:bodyPr wrap="square" rtlCol="0">
              <a:spAutoFit/>
            </a:bodyPr>
            <a:lstStyle/>
            <a:p>
              <a:r>
                <a:rPr lang="nl-BE" sz="1100" dirty="0">
                  <a:latin typeface="Open Sans" pitchFamily="2" charset="0"/>
                  <a:ea typeface="Open Sans" pitchFamily="2" charset="0"/>
                  <a:cs typeface="Open Sans" pitchFamily="2" charset="0"/>
                </a:rPr>
                <a:t>66,3%</a:t>
              </a:r>
            </a:p>
          </p:txBody>
        </p:sp>
        <p:sp>
          <p:nvSpPr>
            <p:cNvPr id="18" name="Tekstvak 17">
              <a:extLst>
                <a:ext uri="{FF2B5EF4-FFF2-40B4-BE49-F238E27FC236}">
                  <a16:creationId xmlns:a16="http://schemas.microsoft.com/office/drawing/2014/main" id="{97F1B1B3-2D2E-41AE-2255-625E0D65AB07}"/>
                </a:ext>
              </a:extLst>
            </p:cNvPr>
            <p:cNvSpPr txBox="1"/>
            <p:nvPr/>
          </p:nvSpPr>
          <p:spPr>
            <a:xfrm>
              <a:off x="3114676" y="4902703"/>
              <a:ext cx="823912" cy="261610"/>
            </a:xfrm>
            <a:prstGeom prst="rect">
              <a:avLst/>
            </a:prstGeom>
            <a:noFill/>
          </p:spPr>
          <p:txBody>
            <a:bodyPr wrap="square" rtlCol="0">
              <a:spAutoFit/>
            </a:bodyPr>
            <a:lstStyle/>
            <a:p>
              <a:r>
                <a:rPr lang="nl-BE" sz="1100" dirty="0">
                  <a:latin typeface="Open Sans" pitchFamily="2" charset="0"/>
                  <a:ea typeface="Open Sans" pitchFamily="2" charset="0"/>
                  <a:cs typeface="Open Sans" pitchFamily="2" charset="0"/>
                </a:rPr>
                <a:t>33,7%</a:t>
              </a:r>
            </a:p>
          </p:txBody>
        </p:sp>
        <p:sp>
          <p:nvSpPr>
            <p:cNvPr id="19" name="Tekstvak 18">
              <a:extLst>
                <a:ext uri="{FF2B5EF4-FFF2-40B4-BE49-F238E27FC236}">
                  <a16:creationId xmlns:a16="http://schemas.microsoft.com/office/drawing/2014/main" id="{DF8C2847-A00C-54AF-1EAE-26958118196C}"/>
                </a:ext>
              </a:extLst>
            </p:cNvPr>
            <p:cNvSpPr txBox="1"/>
            <p:nvPr/>
          </p:nvSpPr>
          <p:spPr>
            <a:xfrm>
              <a:off x="4995863" y="4540016"/>
              <a:ext cx="823912" cy="261610"/>
            </a:xfrm>
            <a:prstGeom prst="rect">
              <a:avLst/>
            </a:prstGeom>
            <a:noFill/>
          </p:spPr>
          <p:txBody>
            <a:bodyPr wrap="square" rtlCol="0">
              <a:spAutoFit/>
            </a:bodyPr>
            <a:lstStyle/>
            <a:p>
              <a:r>
                <a:rPr lang="nl-BE" sz="1100" dirty="0">
                  <a:latin typeface="Open Sans" pitchFamily="2" charset="0"/>
                  <a:ea typeface="Open Sans" pitchFamily="2" charset="0"/>
                  <a:cs typeface="Open Sans" pitchFamily="2" charset="0"/>
                </a:rPr>
                <a:t>62,6%</a:t>
              </a:r>
            </a:p>
          </p:txBody>
        </p:sp>
        <p:sp>
          <p:nvSpPr>
            <p:cNvPr id="20" name="Tekstvak 19">
              <a:extLst>
                <a:ext uri="{FF2B5EF4-FFF2-40B4-BE49-F238E27FC236}">
                  <a16:creationId xmlns:a16="http://schemas.microsoft.com/office/drawing/2014/main" id="{C45144C1-EC5D-77C8-032C-F48CD811500A}"/>
                </a:ext>
              </a:extLst>
            </p:cNvPr>
            <p:cNvSpPr txBox="1"/>
            <p:nvPr/>
          </p:nvSpPr>
          <p:spPr>
            <a:xfrm>
              <a:off x="4995863" y="4902703"/>
              <a:ext cx="823912" cy="261610"/>
            </a:xfrm>
            <a:prstGeom prst="rect">
              <a:avLst/>
            </a:prstGeom>
            <a:noFill/>
          </p:spPr>
          <p:txBody>
            <a:bodyPr wrap="square" rtlCol="0">
              <a:spAutoFit/>
            </a:bodyPr>
            <a:lstStyle/>
            <a:p>
              <a:r>
                <a:rPr lang="nl-BE" sz="1100" dirty="0">
                  <a:latin typeface="Open Sans" pitchFamily="2" charset="0"/>
                  <a:ea typeface="Open Sans" pitchFamily="2" charset="0"/>
                  <a:cs typeface="Open Sans" pitchFamily="2" charset="0"/>
                </a:rPr>
                <a:t>37,4%</a:t>
              </a:r>
            </a:p>
          </p:txBody>
        </p:sp>
        <p:sp>
          <p:nvSpPr>
            <p:cNvPr id="21" name="Tekstvak 20">
              <a:extLst>
                <a:ext uri="{FF2B5EF4-FFF2-40B4-BE49-F238E27FC236}">
                  <a16:creationId xmlns:a16="http://schemas.microsoft.com/office/drawing/2014/main" id="{19BBABDA-DA1F-54E7-5FD7-2D4ED7F99DC3}"/>
                </a:ext>
              </a:extLst>
            </p:cNvPr>
            <p:cNvSpPr txBox="1"/>
            <p:nvPr/>
          </p:nvSpPr>
          <p:spPr>
            <a:xfrm>
              <a:off x="6877050" y="4069977"/>
              <a:ext cx="823912" cy="261610"/>
            </a:xfrm>
            <a:prstGeom prst="rect">
              <a:avLst/>
            </a:prstGeom>
            <a:noFill/>
          </p:spPr>
          <p:txBody>
            <a:bodyPr wrap="square" rtlCol="0">
              <a:spAutoFit/>
            </a:bodyPr>
            <a:lstStyle/>
            <a:p>
              <a:r>
                <a:rPr lang="nl-BE" sz="1100" dirty="0">
                  <a:latin typeface="Open Sans" pitchFamily="2" charset="0"/>
                  <a:ea typeface="Open Sans" pitchFamily="2" charset="0"/>
                  <a:cs typeface="Open Sans" pitchFamily="2" charset="0"/>
                </a:rPr>
                <a:t>60,9%</a:t>
              </a:r>
            </a:p>
          </p:txBody>
        </p:sp>
        <p:sp>
          <p:nvSpPr>
            <p:cNvPr id="22" name="Tekstvak 21">
              <a:extLst>
                <a:ext uri="{FF2B5EF4-FFF2-40B4-BE49-F238E27FC236}">
                  <a16:creationId xmlns:a16="http://schemas.microsoft.com/office/drawing/2014/main" id="{D86E2CDD-9886-AC3C-1C57-C8F3A12A276F}"/>
                </a:ext>
              </a:extLst>
            </p:cNvPr>
            <p:cNvSpPr txBox="1"/>
            <p:nvPr/>
          </p:nvSpPr>
          <p:spPr>
            <a:xfrm>
              <a:off x="6877050" y="4902703"/>
              <a:ext cx="823912" cy="261610"/>
            </a:xfrm>
            <a:prstGeom prst="rect">
              <a:avLst/>
            </a:prstGeom>
            <a:noFill/>
          </p:spPr>
          <p:txBody>
            <a:bodyPr wrap="square" rtlCol="0">
              <a:spAutoFit/>
            </a:bodyPr>
            <a:lstStyle/>
            <a:p>
              <a:r>
                <a:rPr lang="nl-BE" sz="1100" dirty="0">
                  <a:latin typeface="Open Sans" pitchFamily="2" charset="0"/>
                  <a:ea typeface="Open Sans" pitchFamily="2" charset="0"/>
                  <a:cs typeface="Open Sans" pitchFamily="2" charset="0"/>
                </a:rPr>
                <a:t>39,1%</a:t>
              </a:r>
            </a:p>
          </p:txBody>
        </p:sp>
        <p:sp>
          <p:nvSpPr>
            <p:cNvPr id="23" name="Tekstvak 22">
              <a:extLst>
                <a:ext uri="{FF2B5EF4-FFF2-40B4-BE49-F238E27FC236}">
                  <a16:creationId xmlns:a16="http://schemas.microsoft.com/office/drawing/2014/main" id="{DC459F8B-08B9-0695-9307-CF9B5EED5432}"/>
                </a:ext>
              </a:extLst>
            </p:cNvPr>
            <p:cNvSpPr txBox="1"/>
            <p:nvPr/>
          </p:nvSpPr>
          <p:spPr>
            <a:xfrm>
              <a:off x="8701087" y="3586163"/>
              <a:ext cx="823912" cy="261610"/>
            </a:xfrm>
            <a:prstGeom prst="rect">
              <a:avLst/>
            </a:prstGeom>
            <a:noFill/>
          </p:spPr>
          <p:txBody>
            <a:bodyPr wrap="square" rtlCol="0">
              <a:spAutoFit/>
            </a:bodyPr>
            <a:lstStyle/>
            <a:p>
              <a:r>
                <a:rPr lang="nl-BE" sz="1100" dirty="0">
                  <a:latin typeface="Open Sans" pitchFamily="2" charset="0"/>
                  <a:ea typeface="Open Sans" pitchFamily="2" charset="0"/>
                  <a:cs typeface="Open Sans" pitchFamily="2" charset="0"/>
                </a:rPr>
                <a:t>65,9%</a:t>
              </a:r>
            </a:p>
          </p:txBody>
        </p:sp>
        <p:sp>
          <p:nvSpPr>
            <p:cNvPr id="24" name="Tekstvak 23">
              <a:extLst>
                <a:ext uri="{FF2B5EF4-FFF2-40B4-BE49-F238E27FC236}">
                  <a16:creationId xmlns:a16="http://schemas.microsoft.com/office/drawing/2014/main" id="{7008055E-56F6-BBDE-BAA0-8DE1EA0A6EC7}"/>
                </a:ext>
              </a:extLst>
            </p:cNvPr>
            <p:cNvSpPr txBox="1"/>
            <p:nvPr/>
          </p:nvSpPr>
          <p:spPr>
            <a:xfrm>
              <a:off x="8758237" y="4881298"/>
              <a:ext cx="823912" cy="261610"/>
            </a:xfrm>
            <a:prstGeom prst="rect">
              <a:avLst/>
            </a:prstGeom>
            <a:noFill/>
          </p:spPr>
          <p:txBody>
            <a:bodyPr wrap="square" rtlCol="0">
              <a:spAutoFit/>
            </a:bodyPr>
            <a:lstStyle/>
            <a:p>
              <a:r>
                <a:rPr lang="nl-BE" sz="1100" dirty="0">
                  <a:latin typeface="Open Sans" pitchFamily="2" charset="0"/>
                  <a:ea typeface="Open Sans" pitchFamily="2" charset="0"/>
                  <a:cs typeface="Open Sans" pitchFamily="2" charset="0"/>
                </a:rPr>
                <a:t>34,1%</a:t>
              </a:r>
            </a:p>
          </p:txBody>
        </p:sp>
        <p:sp>
          <p:nvSpPr>
            <p:cNvPr id="25" name="Tekstvak 24">
              <a:extLst>
                <a:ext uri="{FF2B5EF4-FFF2-40B4-BE49-F238E27FC236}">
                  <a16:creationId xmlns:a16="http://schemas.microsoft.com/office/drawing/2014/main" id="{DD129119-C1C2-A3BE-97A9-5E7F08AC76E5}"/>
                </a:ext>
              </a:extLst>
            </p:cNvPr>
            <p:cNvSpPr txBox="1"/>
            <p:nvPr/>
          </p:nvSpPr>
          <p:spPr>
            <a:xfrm>
              <a:off x="10658475" y="3343276"/>
              <a:ext cx="823912" cy="261610"/>
            </a:xfrm>
            <a:prstGeom prst="rect">
              <a:avLst/>
            </a:prstGeom>
            <a:noFill/>
          </p:spPr>
          <p:txBody>
            <a:bodyPr wrap="square" rtlCol="0">
              <a:spAutoFit/>
            </a:bodyPr>
            <a:lstStyle/>
            <a:p>
              <a:r>
                <a:rPr lang="nl-BE" sz="1100" dirty="0">
                  <a:latin typeface="Open Sans" pitchFamily="2" charset="0"/>
                  <a:ea typeface="Open Sans" pitchFamily="2" charset="0"/>
                  <a:cs typeface="Open Sans" pitchFamily="2" charset="0"/>
                </a:rPr>
                <a:t>67,7%</a:t>
              </a:r>
            </a:p>
          </p:txBody>
        </p:sp>
        <p:sp>
          <p:nvSpPr>
            <p:cNvPr id="26" name="Tekstvak 25">
              <a:extLst>
                <a:ext uri="{FF2B5EF4-FFF2-40B4-BE49-F238E27FC236}">
                  <a16:creationId xmlns:a16="http://schemas.microsoft.com/office/drawing/2014/main" id="{68C1196D-A558-CFE0-398C-3F922CE416AF}"/>
                </a:ext>
              </a:extLst>
            </p:cNvPr>
            <p:cNvSpPr txBox="1"/>
            <p:nvPr/>
          </p:nvSpPr>
          <p:spPr>
            <a:xfrm>
              <a:off x="10658475" y="4881298"/>
              <a:ext cx="823912" cy="261610"/>
            </a:xfrm>
            <a:prstGeom prst="rect">
              <a:avLst/>
            </a:prstGeom>
            <a:noFill/>
          </p:spPr>
          <p:txBody>
            <a:bodyPr wrap="square" rtlCol="0">
              <a:spAutoFit/>
            </a:bodyPr>
            <a:lstStyle/>
            <a:p>
              <a:r>
                <a:rPr lang="nl-BE" sz="1100" dirty="0">
                  <a:latin typeface="Open Sans" pitchFamily="2" charset="0"/>
                  <a:ea typeface="Open Sans" pitchFamily="2" charset="0"/>
                  <a:cs typeface="Open Sans" pitchFamily="2" charset="0"/>
                </a:rPr>
                <a:t>32,3%</a:t>
              </a:r>
            </a:p>
          </p:txBody>
        </p:sp>
      </p:grpSp>
      <p:sp>
        <p:nvSpPr>
          <p:cNvPr id="28" name="Titel 1">
            <a:extLst>
              <a:ext uri="{FF2B5EF4-FFF2-40B4-BE49-F238E27FC236}">
                <a16:creationId xmlns:a16="http://schemas.microsoft.com/office/drawing/2014/main" id="{E34568ED-9D22-3948-EA67-FC0D3DBAD544}"/>
              </a:ext>
            </a:extLst>
          </p:cNvPr>
          <p:cNvSpPr txBox="1">
            <a:spLocks/>
          </p:cNvSpPr>
          <p:nvPr/>
        </p:nvSpPr>
        <p:spPr>
          <a:xfrm>
            <a:off x="966787" y="383162"/>
            <a:ext cx="1096075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a:solidFill>
                  <a:srgbClr val="01EC90"/>
                </a:solidFill>
                <a:latin typeface="Open Sans SemiBold" pitchFamily="2" charset="0"/>
                <a:ea typeface="Open Sans SemiBold" pitchFamily="2" charset="0"/>
                <a:cs typeface="Open Sans SemiBold" pitchFamily="2" charset="0"/>
              </a:defRPr>
            </a:lvl1pPr>
          </a:lstStyle>
          <a:p>
            <a:r>
              <a:rPr lang="nl-BE" dirty="0">
                <a:solidFill>
                  <a:srgbClr val="5E31CA"/>
                </a:solidFill>
              </a:rPr>
              <a:t>The total services market: offline vs. online</a:t>
            </a:r>
          </a:p>
        </p:txBody>
      </p:sp>
      <p:sp>
        <p:nvSpPr>
          <p:cNvPr id="31" name="Ovaal 30">
            <a:extLst>
              <a:ext uri="{FF2B5EF4-FFF2-40B4-BE49-F238E27FC236}">
                <a16:creationId xmlns:a16="http://schemas.microsoft.com/office/drawing/2014/main" id="{D7371A06-8E66-9AB3-5F4E-4C9BE761CC3D}"/>
              </a:ext>
            </a:extLst>
          </p:cNvPr>
          <p:cNvSpPr/>
          <p:nvPr/>
        </p:nvSpPr>
        <p:spPr>
          <a:xfrm>
            <a:off x="4242592" y="5520580"/>
            <a:ext cx="762000" cy="315794"/>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2" name="Ovaal 31">
            <a:extLst>
              <a:ext uri="{FF2B5EF4-FFF2-40B4-BE49-F238E27FC236}">
                <a16:creationId xmlns:a16="http://schemas.microsoft.com/office/drawing/2014/main" id="{EAB173E6-A759-494C-4374-A965CB70A250}"/>
              </a:ext>
            </a:extLst>
          </p:cNvPr>
          <p:cNvSpPr/>
          <p:nvPr/>
        </p:nvSpPr>
        <p:spPr>
          <a:xfrm>
            <a:off x="9896475" y="5509878"/>
            <a:ext cx="762000" cy="315794"/>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5000451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36641214-9072-7B24-3A27-1AA5C1000B96}"/>
              </a:ext>
            </a:extLst>
          </p:cNvPr>
          <p:cNvSpPr/>
          <p:nvPr/>
        </p:nvSpPr>
        <p:spPr>
          <a:xfrm>
            <a:off x="0" y="-357809"/>
            <a:ext cx="12463670" cy="8368748"/>
          </a:xfrm>
          <a:prstGeom prst="rect">
            <a:avLst/>
          </a:prstGeom>
          <a:solidFill>
            <a:srgbClr val="5E31C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5" name="Afbeelding 4" descr="Afbeelding met overdekt, warenhuis, gang, voorraad&#10;&#10;Automatisch gegenereerde beschrijving">
            <a:extLst>
              <a:ext uri="{FF2B5EF4-FFF2-40B4-BE49-F238E27FC236}">
                <a16:creationId xmlns:a16="http://schemas.microsoft.com/office/drawing/2014/main" id="{587DC04F-517A-E7FD-6B09-A9421DECEFFB}"/>
              </a:ext>
            </a:extLst>
          </p:cNvPr>
          <p:cNvPicPr>
            <a:picLocks noChangeAspect="1"/>
          </p:cNvPicPr>
          <p:nvPr/>
        </p:nvPicPr>
        <p:blipFill>
          <a:blip r:embed="rId2">
            <a:alphaModFix amt="59000"/>
          </a:blip>
          <a:stretch>
            <a:fillRect/>
          </a:stretch>
        </p:blipFill>
        <p:spPr>
          <a:xfrm>
            <a:off x="0" y="-5354673"/>
            <a:ext cx="12463670" cy="16981557"/>
          </a:xfrm>
          <a:prstGeom prst="rect">
            <a:avLst/>
          </a:prstGeom>
        </p:spPr>
      </p:pic>
      <p:sp>
        <p:nvSpPr>
          <p:cNvPr id="2" name="Titel 1">
            <a:extLst>
              <a:ext uri="{FF2B5EF4-FFF2-40B4-BE49-F238E27FC236}">
                <a16:creationId xmlns:a16="http://schemas.microsoft.com/office/drawing/2014/main" id="{6068D752-5B9D-219A-7CCA-BF51FA7E1BBD}"/>
              </a:ext>
            </a:extLst>
          </p:cNvPr>
          <p:cNvSpPr>
            <a:spLocks noGrp="1"/>
          </p:cNvSpPr>
          <p:nvPr>
            <p:ph type="title"/>
          </p:nvPr>
        </p:nvSpPr>
        <p:spPr/>
        <p:txBody>
          <a:bodyPr/>
          <a:lstStyle/>
          <a:p>
            <a:r>
              <a:rPr lang="nl-BE" dirty="0"/>
              <a:t>Best performing sectors</a:t>
            </a:r>
          </a:p>
        </p:txBody>
      </p:sp>
    </p:spTree>
    <p:extLst>
      <p:ext uri="{BB962C8B-B14F-4D97-AF65-F5344CB8AC3E}">
        <p14:creationId xmlns:p14="http://schemas.microsoft.com/office/powerpoint/2010/main" val="39130582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AEEB1A-53F9-0212-3D84-694FD0E2285D}"/>
              </a:ext>
            </a:extLst>
          </p:cNvPr>
          <p:cNvSpPr>
            <a:spLocks noGrp="1"/>
          </p:cNvSpPr>
          <p:nvPr>
            <p:ph type="title"/>
          </p:nvPr>
        </p:nvSpPr>
        <p:spPr>
          <a:xfrm>
            <a:off x="1058247" y="700709"/>
            <a:ext cx="12543182" cy="762000"/>
          </a:xfrm>
        </p:spPr>
        <p:txBody>
          <a:bodyPr>
            <a:normAutofit/>
          </a:bodyPr>
          <a:lstStyle/>
          <a:p>
            <a:r>
              <a:rPr lang="nl-BE" dirty="0">
                <a:solidFill>
                  <a:srgbClr val="5E31CA"/>
                </a:solidFill>
                <a:latin typeface="Open Sans" pitchFamily="2" charset="0"/>
                <a:ea typeface="Open Sans" pitchFamily="2" charset="0"/>
                <a:cs typeface="Open Sans" pitchFamily="2" charset="0"/>
              </a:rPr>
              <a:t>Top 3 of all sectors, based on spendings</a:t>
            </a:r>
          </a:p>
        </p:txBody>
      </p:sp>
      <p:sp>
        <p:nvSpPr>
          <p:cNvPr id="4" name="Rechthoek 3">
            <a:extLst>
              <a:ext uri="{FF2B5EF4-FFF2-40B4-BE49-F238E27FC236}">
                <a16:creationId xmlns:a16="http://schemas.microsoft.com/office/drawing/2014/main" id="{D019F8DE-502F-2F56-A6C3-01C558FAB463}"/>
              </a:ext>
            </a:extLst>
          </p:cNvPr>
          <p:cNvSpPr/>
          <p:nvPr/>
        </p:nvSpPr>
        <p:spPr>
          <a:xfrm>
            <a:off x="3336383" y="3885949"/>
            <a:ext cx="2336748" cy="1449368"/>
          </a:xfrm>
          <a:prstGeom prst="rect">
            <a:avLst/>
          </a:prstGeom>
          <a:solidFill>
            <a:srgbClr val="BDBD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4000" b="1" dirty="0">
                <a:latin typeface="Open Sans" pitchFamily="2" charset="0"/>
                <a:ea typeface="Open Sans" pitchFamily="2" charset="0"/>
                <a:cs typeface="Open Sans" pitchFamily="2" charset="0"/>
              </a:rPr>
              <a:t>3</a:t>
            </a:r>
          </a:p>
        </p:txBody>
      </p:sp>
      <p:sp>
        <p:nvSpPr>
          <p:cNvPr id="5" name="Rechthoek 4">
            <a:extLst>
              <a:ext uri="{FF2B5EF4-FFF2-40B4-BE49-F238E27FC236}">
                <a16:creationId xmlns:a16="http://schemas.microsoft.com/office/drawing/2014/main" id="{756E2CEF-C610-E770-0E99-B07A940E0A6C}"/>
              </a:ext>
            </a:extLst>
          </p:cNvPr>
          <p:cNvSpPr/>
          <p:nvPr/>
        </p:nvSpPr>
        <p:spPr>
          <a:xfrm>
            <a:off x="5631771" y="2348559"/>
            <a:ext cx="2336747" cy="2986758"/>
          </a:xfrm>
          <a:prstGeom prst="rect">
            <a:avLst/>
          </a:prstGeom>
          <a:solidFill>
            <a:srgbClr val="BDBD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4000" b="1" dirty="0">
                <a:latin typeface="Open Sans" pitchFamily="2" charset="0"/>
                <a:ea typeface="Open Sans" pitchFamily="2" charset="0"/>
                <a:cs typeface="Open Sans" pitchFamily="2" charset="0"/>
              </a:rPr>
              <a:t>1</a:t>
            </a:r>
          </a:p>
        </p:txBody>
      </p:sp>
      <p:sp>
        <p:nvSpPr>
          <p:cNvPr id="6" name="Rechthoek 5">
            <a:extLst>
              <a:ext uri="{FF2B5EF4-FFF2-40B4-BE49-F238E27FC236}">
                <a16:creationId xmlns:a16="http://schemas.microsoft.com/office/drawing/2014/main" id="{AE14234D-20CB-B555-4B76-AC0FEFA58C56}"/>
              </a:ext>
            </a:extLst>
          </p:cNvPr>
          <p:cNvSpPr/>
          <p:nvPr/>
        </p:nvSpPr>
        <p:spPr>
          <a:xfrm>
            <a:off x="7926925" y="3366887"/>
            <a:ext cx="2280079" cy="1968430"/>
          </a:xfrm>
          <a:prstGeom prst="rect">
            <a:avLst/>
          </a:prstGeom>
          <a:solidFill>
            <a:srgbClr val="BDBD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4000" b="1" dirty="0">
                <a:latin typeface="Open Sans" pitchFamily="2" charset="0"/>
                <a:ea typeface="Open Sans" pitchFamily="2" charset="0"/>
                <a:cs typeface="Open Sans" pitchFamily="2" charset="0"/>
              </a:rPr>
              <a:t>2</a:t>
            </a:r>
          </a:p>
        </p:txBody>
      </p:sp>
      <p:sp>
        <p:nvSpPr>
          <p:cNvPr id="7" name="Tekstvak 6">
            <a:extLst>
              <a:ext uri="{FF2B5EF4-FFF2-40B4-BE49-F238E27FC236}">
                <a16:creationId xmlns:a16="http://schemas.microsoft.com/office/drawing/2014/main" id="{5125A4A7-5059-7F60-4507-55E104327A3E}"/>
              </a:ext>
            </a:extLst>
          </p:cNvPr>
          <p:cNvSpPr txBox="1"/>
          <p:nvPr/>
        </p:nvSpPr>
        <p:spPr>
          <a:xfrm>
            <a:off x="8019959" y="2607949"/>
            <a:ext cx="2104227" cy="738664"/>
          </a:xfrm>
          <a:prstGeom prst="rect">
            <a:avLst/>
          </a:prstGeom>
          <a:noFill/>
        </p:spPr>
        <p:txBody>
          <a:bodyPr wrap="square" rtlCol="0">
            <a:spAutoFit/>
          </a:bodyPr>
          <a:lstStyle/>
          <a:p>
            <a:pPr algn="ctr"/>
            <a:r>
              <a:rPr lang="nl-BE" sz="1400" b="1" dirty="0">
                <a:latin typeface="Open Sans" pitchFamily="2" charset="0"/>
                <a:ea typeface="Open Sans" pitchFamily="2" charset="0"/>
                <a:cs typeface="Open Sans" pitchFamily="2" charset="0"/>
              </a:rPr>
              <a:t>Single airline tickets and accomodation</a:t>
            </a:r>
            <a:br>
              <a:rPr lang="nl-BE" sz="1400" dirty="0">
                <a:latin typeface="Open Sans" pitchFamily="2" charset="0"/>
                <a:ea typeface="Open Sans" pitchFamily="2" charset="0"/>
                <a:cs typeface="Open Sans" pitchFamily="2" charset="0"/>
              </a:rPr>
            </a:br>
            <a:r>
              <a:rPr lang="nl-BE" sz="1400" dirty="0">
                <a:latin typeface="Open Sans" pitchFamily="2" charset="0"/>
                <a:ea typeface="Open Sans" pitchFamily="2" charset="0"/>
                <a:cs typeface="Open Sans" pitchFamily="2" charset="0"/>
              </a:rPr>
              <a:t>€2,1 billion</a:t>
            </a:r>
            <a:endParaRPr lang="nl-BE" dirty="0">
              <a:latin typeface="Open Sans" pitchFamily="2" charset="0"/>
              <a:ea typeface="Open Sans" pitchFamily="2" charset="0"/>
              <a:cs typeface="Open Sans" pitchFamily="2" charset="0"/>
            </a:endParaRPr>
          </a:p>
        </p:txBody>
      </p:sp>
      <p:sp>
        <p:nvSpPr>
          <p:cNvPr id="8" name="Tekstvak 7">
            <a:extLst>
              <a:ext uri="{FF2B5EF4-FFF2-40B4-BE49-F238E27FC236}">
                <a16:creationId xmlns:a16="http://schemas.microsoft.com/office/drawing/2014/main" id="{4F90C211-206F-E486-3584-5C00540AFD37}"/>
              </a:ext>
            </a:extLst>
          </p:cNvPr>
          <p:cNvSpPr txBox="1"/>
          <p:nvPr/>
        </p:nvSpPr>
        <p:spPr>
          <a:xfrm>
            <a:off x="5462018" y="1841153"/>
            <a:ext cx="2464907" cy="800219"/>
          </a:xfrm>
          <a:prstGeom prst="rect">
            <a:avLst/>
          </a:prstGeom>
          <a:noFill/>
        </p:spPr>
        <p:txBody>
          <a:bodyPr wrap="square" rtlCol="0">
            <a:spAutoFit/>
          </a:bodyPr>
          <a:lstStyle/>
          <a:p>
            <a:pPr algn="ctr"/>
            <a:r>
              <a:rPr lang="nl-BE" sz="1400" b="1" dirty="0">
                <a:latin typeface="Open Sans" pitchFamily="2" charset="0"/>
                <a:ea typeface="Open Sans" pitchFamily="2" charset="0"/>
                <a:cs typeface="Open Sans" pitchFamily="2" charset="0"/>
              </a:rPr>
              <a:t>Package Travel</a:t>
            </a:r>
            <a:br>
              <a:rPr lang="nl-BE" sz="1400" dirty="0">
                <a:latin typeface="Open Sans" pitchFamily="2" charset="0"/>
                <a:ea typeface="Open Sans" pitchFamily="2" charset="0"/>
                <a:cs typeface="Open Sans" pitchFamily="2" charset="0"/>
              </a:rPr>
            </a:br>
            <a:r>
              <a:rPr lang="nl-BE" sz="1400" dirty="0">
                <a:latin typeface="Open Sans" pitchFamily="2" charset="0"/>
                <a:ea typeface="Open Sans" pitchFamily="2" charset="0"/>
                <a:cs typeface="Open Sans" pitchFamily="2" charset="0"/>
              </a:rPr>
              <a:t>€3,5 billion</a:t>
            </a:r>
          </a:p>
          <a:p>
            <a:endParaRPr lang="nl-BE" dirty="0">
              <a:latin typeface="Open Sans" pitchFamily="2" charset="0"/>
              <a:ea typeface="Open Sans" pitchFamily="2" charset="0"/>
              <a:cs typeface="Open Sans" pitchFamily="2" charset="0"/>
            </a:endParaRPr>
          </a:p>
        </p:txBody>
      </p:sp>
      <p:sp>
        <p:nvSpPr>
          <p:cNvPr id="9" name="Tekstvak 8">
            <a:extLst>
              <a:ext uri="{FF2B5EF4-FFF2-40B4-BE49-F238E27FC236}">
                <a16:creationId xmlns:a16="http://schemas.microsoft.com/office/drawing/2014/main" id="{3B9B708E-5200-6F86-DDF6-FD8A92B7F20E}"/>
              </a:ext>
            </a:extLst>
          </p:cNvPr>
          <p:cNvSpPr txBox="1"/>
          <p:nvPr/>
        </p:nvSpPr>
        <p:spPr>
          <a:xfrm>
            <a:off x="3251624" y="3346613"/>
            <a:ext cx="2464907" cy="1077218"/>
          </a:xfrm>
          <a:prstGeom prst="rect">
            <a:avLst/>
          </a:prstGeom>
          <a:noFill/>
        </p:spPr>
        <p:txBody>
          <a:bodyPr wrap="square" rtlCol="0">
            <a:spAutoFit/>
          </a:bodyPr>
          <a:lstStyle/>
          <a:p>
            <a:pPr algn="ctr"/>
            <a:r>
              <a:rPr lang="nl-BE" sz="1400" b="1" dirty="0">
                <a:latin typeface="Open Sans" pitchFamily="2" charset="0"/>
                <a:ea typeface="Open Sans" pitchFamily="2" charset="0"/>
                <a:cs typeface="Open Sans" pitchFamily="2" charset="0"/>
              </a:rPr>
              <a:t>Clothes</a:t>
            </a:r>
            <a:br>
              <a:rPr lang="nl-BE" sz="1400" dirty="0">
                <a:latin typeface="Open Sans" pitchFamily="2" charset="0"/>
                <a:ea typeface="Open Sans" pitchFamily="2" charset="0"/>
                <a:cs typeface="Open Sans" pitchFamily="2" charset="0"/>
              </a:rPr>
            </a:br>
            <a:r>
              <a:rPr lang="nl-BE" sz="1400" dirty="0">
                <a:latin typeface="Open Sans" pitchFamily="2" charset="0"/>
                <a:ea typeface="Open Sans" pitchFamily="2" charset="0"/>
                <a:cs typeface="Open Sans" pitchFamily="2" charset="0"/>
              </a:rPr>
              <a:t>1,6 billion</a:t>
            </a:r>
          </a:p>
          <a:p>
            <a:pPr marL="514363" indent="-514363">
              <a:buAutoNum type="arabicParenR"/>
            </a:pPr>
            <a:endParaRPr lang="nl-BE" dirty="0">
              <a:latin typeface="Open Sans" pitchFamily="2" charset="0"/>
              <a:ea typeface="Open Sans" pitchFamily="2" charset="0"/>
              <a:cs typeface="Open Sans" pitchFamily="2" charset="0"/>
            </a:endParaRPr>
          </a:p>
          <a:p>
            <a:endParaRPr lang="nl-BE" dirty="0">
              <a:latin typeface="Open Sans" pitchFamily="2" charset="0"/>
              <a:ea typeface="Open Sans" pitchFamily="2" charset="0"/>
              <a:cs typeface="Open Sans" pitchFamily="2" charset="0"/>
            </a:endParaRPr>
          </a:p>
        </p:txBody>
      </p:sp>
      <p:sp>
        <p:nvSpPr>
          <p:cNvPr id="18" name="Tekstvak 17">
            <a:extLst>
              <a:ext uri="{FF2B5EF4-FFF2-40B4-BE49-F238E27FC236}">
                <a16:creationId xmlns:a16="http://schemas.microsoft.com/office/drawing/2014/main" id="{AE2C1E93-F9CF-7A33-C152-036376F69E3E}"/>
              </a:ext>
            </a:extLst>
          </p:cNvPr>
          <p:cNvSpPr txBox="1"/>
          <p:nvPr/>
        </p:nvSpPr>
        <p:spPr>
          <a:xfrm>
            <a:off x="954168" y="2430618"/>
            <a:ext cx="2521935" cy="369332"/>
          </a:xfrm>
          <a:prstGeom prst="rect">
            <a:avLst/>
          </a:prstGeom>
          <a:noFill/>
        </p:spPr>
        <p:txBody>
          <a:bodyPr wrap="square" rtlCol="0">
            <a:spAutoFit/>
          </a:bodyPr>
          <a:lstStyle/>
          <a:p>
            <a:r>
              <a:rPr lang="nl-BE" dirty="0">
                <a:latin typeface="Open Sans" pitchFamily="2" charset="0"/>
                <a:ea typeface="Open Sans" pitchFamily="2" charset="0"/>
                <a:cs typeface="Open Sans" pitchFamily="2" charset="0"/>
              </a:rPr>
              <a:t>Spendings</a:t>
            </a:r>
          </a:p>
        </p:txBody>
      </p:sp>
      <p:pic>
        <p:nvPicPr>
          <p:cNvPr id="21" name="Graphic 20">
            <a:extLst>
              <a:ext uri="{FF2B5EF4-FFF2-40B4-BE49-F238E27FC236}">
                <a16:creationId xmlns:a16="http://schemas.microsoft.com/office/drawing/2014/main" id="{B3C29E0C-EAD0-19E3-385D-7B8935EDCADA}"/>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31664" t="23268" r="25099" b="24501"/>
          <a:stretch/>
        </p:blipFill>
        <p:spPr>
          <a:xfrm>
            <a:off x="1259903" y="2938414"/>
            <a:ext cx="1096137" cy="1324152"/>
          </a:xfrm>
          <a:prstGeom prst="rect">
            <a:avLst/>
          </a:prstGeom>
        </p:spPr>
      </p:pic>
      <p:grpSp>
        <p:nvGrpSpPr>
          <p:cNvPr id="11" name="logo">
            <a:extLst>
              <a:ext uri="{FF2B5EF4-FFF2-40B4-BE49-F238E27FC236}">
                <a16:creationId xmlns:a16="http://schemas.microsoft.com/office/drawing/2014/main" id="{ED289B9F-1E37-B27F-481E-88ADB92DDAD1}"/>
              </a:ext>
            </a:extLst>
          </p:cNvPr>
          <p:cNvGrpSpPr>
            <a:grpSpLocks noChangeAspect="1"/>
          </p:cNvGrpSpPr>
          <p:nvPr/>
        </p:nvGrpSpPr>
        <p:grpSpPr bwMode="gray">
          <a:xfrm>
            <a:off x="9692144" y="6246067"/>
            <a:ext cx="514860" cy="516683"/>
            <a:chOff x="2711" y="1027"/>
            <a:chExt cx="2258" cy="2266"/>
          </a:xfrm>
        </p:grpSpPr>
        <p:sp>
          <p:nvSpPr>
            <p:cNvPr id="20" name="AutoShape 3">
              <a:extLst>
                <a:ext uri="{FF2B5EF4-FFF2-40B4-BE49-F238E27FC236}">
                  <a16:creationId xmlns:a16="http://schemas.microsoft.com/office/drawing/2014/main" id="{8DEF3F5E-AECF-3826-BE2D-2883F816674B}"/>
                </a:ext>
              </a:extLst>
            </p:cNvPr>
            <p:cNvSpPr>
              <a:spLocks noChangeAspect="1" noChangeArrowheads="1" noTextEdit="1"/>
            </p:cNvSpPr>
            <p:nvPr/>
          </p:nvSpPr>
          <p:spPr bwMode="gray">
            <a:xfrm>
              <a:off x="2711" y="1027"/>
              <a:ext cx="2258" cy="2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DE" sz="1351" dirty="0"/>
            </a:p>
          </p:txBody>
        </p:sp>
        <p:sp>
          <p:nvSpPr>
            <p:cNvPr id="22" name="Freeform 5">
              <a:extLst>
                <a:ext uri="{FF2B5EF4-FFF2-40B4-BE49-F238E27FC236}">
                  <a16:creationId xmlns:a16="http://schemas.microsoft.com/office/drawing/2014/main" id="{149BC20A-34DE-946F-DE80-64BEC3878423}"/>
                </a:ext>
              </a:extLst>
            </p:cNvPr>
            <p:cNvSpPr>
              <a:spLocks/>
            </p:cNvSpPr>
            <p:nvPr/>
          </p:nvSpPr>
          <p:spPr bwMode="gray">
            <a:xfrm>
              <a:off x="2709" y="1029"/>
              <a:ext cx="2260" cy="2262"/>
            </a:xfrm>
            <a:custGeom>
              <a:avLst/>
              <a:gdLst>
                <a:gd name="T0" fmla="*/ 2260 w 2260"/>
                <a:gd name="T1" fmla="*/ 0 h 2262"/>
                <a:gd name="T2" fmla="*/ 1612 w 2260"/>
                <a:gd name="T3" fmla="*/ 649 h 2262"/>
                <a:gd name="T4" fmla="*/ 1612 w 2260"/>
                <a:gd name="T5" fmla="*/ 649 h 2262"/>
                <a:gd name="T6" fmla="*/ 2035 w 2260"/>
                <a:gd name="T7" fmla="*/ 0 h 2262"/>
                <a:gd name="T8" fmla="*/ 0 w 2260"/>
                <a:gd name="T9" fmla="*/ 0 h 2262"/>
                <a:gd name="T10" fmla="*/ 0 w 2260"/>
                <a:gd name="T11" fmla="*/ 2262 h 2262"/>
                <a:gd name="T12" fmla="*/ 2260 w 2260"/>
                <a:gd name="T13" fmla="*/ 2262 h 2262"/>
                <a:gd name="T14" fmla="*/ 2260 w 2260"/>
                <a:gd name="T15" fmla="*/ 0 h 2262"/>
                <a:gd name="T16" fmla="*/ 2260 w 2260"/>
                <a:gd name="T17" fmla="*/ 0 h 2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60" h="2262">
                  <a:moveTo>
                    <a:pt x="2260" y="0"/>
                  </a:moveTo>
                  <a:lnTo>
                    <a:pt x="1612" y="649"/>
                  </a:lnTo>
                  <a:lnTo>
                    <a:pt x="1612" y="649"/>
                  </a:lnTo>
                  <a:lnTo>
                    <a:pt x="2035" y="0"/>
                  </a:lnTo>
                  <a:lnTo>
                    <a:pt x="0" y="0"/>
                  </a:lnTo>
                  <a:lnTo>
                    <a:pt x="0" y="2262"/>
                  </a:lnTo>
                  <a:lnTo>
                    <a:pt x="2260" y="2262"/>
                  </a:lnTo>
                  <a:lnTo>
                    <a:pt x="2260" y="0"/>
                  </a:lnTo>
                  <a:lnTo>
                    <a:pt x="2260" y="0"/>
                  </a:lnTo>
                  <a:close/>
                </a:path>
              </a:pathLst>
            </a:custGeom>
            <a:solidFill>
              <a:srgbClr val="E55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de-DE" sz="1351" dirty="0"/>
            </a:p>
          </p:txBody>
        </p:sp>
        <p:sp>
          <p:nvSpPr>
            <p:cNvPr id="23" name="Freeform 6">
              <a:extLst>
                <a:ext uri="{FF2B5EF4-FFF2-40B4-BE49-F238E27FC236}">
                  <a16:creationId xmlns:a16="http://schemas.microsoft.com/office/drawing/2014/main" id="{D04FF3CA-DE92-75FA-4516-18525EA685AC}"/>
                </a:ext>
              </a:extLst>
            </p:cNvPr>
            <p:cNvSpPr>
              <a:spLocks noEditPoints="1"/>
            </p:cNvSpPr>
            <p:nvPr/>
          </p:nvSpPr>
          <p:spPr bwMode="gray">
            <a:xfrm>
              <a:off x="3623" y="1696"/>
              <a:ext cx="1167" cy="922"/>
            </a:xfrm>
            <a:custGeom>
              <a:avLst/>
              <a:gdLst>
                <a:gd name="T0" fmla="*/ 411 w 580"/>
                <a:gd name="T1" fmla="*/ 213 h 458"/>
                <a:gd name="T2" fmla="*/ 570 w 580"/>
                <a:gd name="T3" fmla="*/ 37 h 458"/>
                <a:gd name="T4" fmla="*/ 580 w 580"/>
                <a:gd name="T5" fmla="*/ 20 h 458"/>
                <a:gd name="T6" fmla="*/ 545 w 580"/>
                <a:gd name="T7" fmla="*/ 0 h 458"/>
                <a:gd name="T8" fmla="*/ 519 w 580"/>
                <a:gd name="T9" fmla="*/ 16 h 458"/>
                <a:gd name="T10" fmla="*/ 344 w 580"/>
                <a:gd name="T11" fmla="*/ 210 h 458"/>
                <a:gd name="T12" fmla="*/ 334 w 580"/>
                <a:gd name="T13" fmla="*/ 229 h 458"/>
                <a:gd name="T14" fmla="*/ 344 w 580"/>
                <a:gd name="T15" fmla="*/ 248 h 458"/>
                <a:gd name="T16" fmla="*/ 519 w 580"/>
                <a:gd name="T17" fmla="*/ 442 h 458"/>
                <a:gd name="T18" fmla="*/ 545 w 580"/>
                <a:gd name="T19" fmla="*/ 458 h 458"/>
                <a:gd name="T20" fmla="*/ 580 w 580"/>
                <a:gd name="T21" fmla="*/ 438 h 458"/>
                <a:gd name="T22" fmla="*/ 570 w 580"/>
                <a:gd name="T23" fmla="*/ 421 h 458"/>
                <a:gd name="T24" fmla="*/ 411 w 580"/>
                <a:gd name="T25" fmla="*/ 245 h 458"/>
                <a:gd name="T26" fmla="*/ 399 w 580"/>
                <a:gd name="T27" fmla="*/ 229 h 458"/>
                <a:gd name="T28" fmla="*/ 411 w 580"/>
                <a:gd name="T29" fmla="*/ 213 h 458"/>
                <a:gd name="T30" fmla="*/ 252 w 580"/>
                <a:gd name="T31" fmla="*/ 439 h 458"/>
                <a:gd name="T32" fmla="*/ 281 w 580"/>
                <a:gd name="T33" fmla="*/ 454 h 458"/>
                <a:gd name="T34" fmla="*/ 309 w 580"/>
                <a:gd name="T35" fmla="*/ 439 h 458"/>
                <a:gd name="T36" fmla="*/ 309 w 580"/>
                <a:gd name="T37" fmla="*/ 19 h 458"/>
                <a:gd name="T38" fmla="*/ 281 w 580"/>
                <a:gd name="T39" fmla="*/ 4 h 458"/>
                <a:gd name="T40" fmla="*/ 252 w 580"/>
                <a:gd name="T41" fmla="*/ 19 h 458"/>
                <a:gd name="T42" fmla="*/ 252 w 580"/>
                <a:gd name="T43" fmla="*/ 439 h 458"/>
                <a:gd name="T44" fmla="*/ 0 w 580"/>
                <a:gd name="T45" fmla="*/ 439 h 458"/>
                <a:gd name="T46" fmla="*/ 28 w 580"/>
                <a:gd name="T47" fmla="*/ 454 h 458"/>
                <a:gd name="T48" fmla="*/ 56 w 580"/>
                <a:gd name="T49" fmla="*/ 439 h 458"/>
                <a:gd name="T50" fmla="*/ 56 w 580"/>
                <a:gd name="T51" fmla="*/ 157 h 458"/>
                <a:gd name="T52" fmla="*/ 165 w 580"/>
                <a:gd name="T53" fmla="*/ 53 h 458"/>
                <a:gd name="T54" fmla="*/ 180 w 580"/>
                <a:gd name="T55" fmla="*/ 53 h 458"/>
                <a:gd name="T56" fmla="*/ 196 w 580"/>
                <a:gd name="T57" fmla="*/ 27 h 458"/>
                <a:gd name="T58" fmla="*/ 154 w 580"/>
                <a:gd name="T59" fmla="*/ 4 h 458"/>
                <a:gd name="T60" fmla="*/ 0 w 580"/>
                <a:gd name="T61" fmla="*/ 152 h 458"/>
                <a:gd name="T62" fmla="*/ 0 w 580"/>
                <a:gd name="T63" fmla="*/ 439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80" h="458">
                  <a:moveTo>
                    <a:pt x="411" y="213"/>
                  </a:moveTo>
                  <a:cubicBezTo>
                    <a:pt x="570" y="37"/>
                    <a:pt x="570" y="37"/>
                    <a:pt x="570" y="37"/>
                  </a:cubicBezTo>
                  <a:cubicBezTo>
                    <a:pt x="576" y="30"/>
                    <a:pt x="580" y="25"/>
                    <a:pt x="580" y="20"/>
                  </a:cubicBezTo>
                  <a:cubicBezTo>
                    <a:pt x="580" y="10"/>
                    <a:pt x="559" y="0"/>
                    <a:pt x="545" y="0"/>
                  </a:cubicBezTo>
                  <a:cubicBezTo>
                    <a:pt x="535" y="0"/>
                    <a:pt x="526" y="8"/>
                    <a:pt x="519" y="16"/>
                  </a:cubicBezTo>
                  <a:cubicBezTo>
                    <a:pt x="344" y="210"/>
                    <a:pt x="344" y="210"/>
                    <a:pt x="344" y="210"/>
                  </a:cubicBezTo>
                  <a:cubicBezTo>
                    <a:pt x="336" y="219"/>
                    <a:pt x="334" y="224"/>
                    <a:pt x="334" y="229"/>
                  </a:cubicBezTo>
                  <a:cubicBezTo>
                    <a:pt x="334" y="234"/>
                    <a:pt x="336" y="239"/>
                    <a:pt x="344" y="248"/>
                  </a:cubicBezTo>
                  <a:cubicBezTo>
                    <a:pt x="519" y="442"/>
                    <a:pt x="519" y="442"/>
                    <a:pt x="519" y="442"/>
                  </a:cubicBezTo>
                  <a:cubicBezTo>
                    <a:pt x="526" y="450"/>
                    <a:pt x="535" y="458"/>
                    <a:pt x="545" y="458"/>
                  </a:cubicBezTo>
                  <a:cubicBezTo>
                    <a:pt x="559" y="458"/>
                    <a:pt x="580" y="448"/>
                    <a:pt x="580" y="438"/>
                  </a:cubicBezTo>
                  <a:cubicBezTo>
                    <a:pt x="580" y="433"/>
                    <a:pt x="576" y="428"/>
                    <a:pt x="570" y="421"/>
                  </a:cubicBezTo>
                  <a:cubicBezTo>
                    <a:pt x="411" y="245"/>
                    <a:pt x="411" y="245"/>
                    <a:pt x="411" y="245"/>
                  </a:cubicBezTo>
                  <a:cubicBezTo>
                    <a:pt x="403" y="236"/>
                    <a:pt x="399" y="232"/>
                    <a:pt x="399" y="229"/>
                  </a:cubicBezTo>
                  <a:cubicBezTo>
                    <a:pt x="399" y="226"/>
                    <a:pt x="403" y="222"/>
                    <a:pt x="411" y="213"/>
                  </a:cubicBezTo>
                  <a:moveTo>
                    <a:pt x="252" y="439"/>
                  </a:moveTo>
                  <a:cubicBezTo>
                    <a:pt x="252" y="449"/>
                    <a:pt x="261" y="454"/>
                    <a:pt x="281" y="454"/>
                  </a:cubicBezTo>
                  <a:cubicBezTo>
                    <a:pt x="300" y="454"/>
                    <a:pt x="309" y="449"/>
                    <a:pt x="309" y="439"/>
                  </a:cubicBezTo>
                  <a:cubicBezTo>
                    <a:pt x="309" y="19"/>
                    <a:pt x="309" y="19"/>
                    <a:pt x="309" y="19"/>
                  </a:cubicBezTo>
                  <a:cubicBezTo>
                    <a:pt x="309" y="9"/>
                    <a:pt x="300" y="4"/>
                    <a:pt x="281" y="4"/>
                  </a:cubicBezTo>
                  <a:cubicBezTo>
                    <a:pt x="261" y="4"/>
                    <a:pt x="252" y="9"/>
                    <a:pt x="252" y="19"/>
                  </a:cubicBezTo>
                  <a:lnTo>
                    <a:pt x="252" y="439"/>
                  </a:lnTo>
                  <a:close/>
                  <a:moveTo>
                    <a:pt x="0" y="439"/>
                  </a:moveTo>
                  <a:cubicBezTo>
                    <a:pt x="0" y="449"/>
                    <a:pt x="8" y="454"/>
                    <a:pt x="28" y="454"/>
                  </a:cubicBezTo>
                  <a:cubicBezTo>
                    <a:pt x="48" y="454"/>
                    <a:pt x="56" y="449"/>
                    <a:pt x="56" y="439"/>
                  </a:cubicBezTo>
                  <a:cubicBezTo>
                    <a:pt x="56" y="157"/>
                    <a:pt x="56" y="157"/>
                    <a:pt x="56" y="157"/>
                  </a:cubicBezTo>
                  <a:cubicBezTo>
                    <a:pt x="56" y="83"/>
                    <a:pt x="85" y="53"/>
                    <a:pt x="165" y="53"/>
                  </a:cubicBezTo>
                  <a:cubicBezTo>
                    <a:pt x="180" y="53"/>
                    <a:pt x="180" y="53"/>
                    <a:pt x="180" y="53"/>
                  </a:cubicBezTo>
                  <a:cubicBezTo>
                    <a:pt x="192" y="53"/>
                    <a:pt x="196" y="43"/>
                    <a:pt x="196" y="27"/>
                  </a:cubicBezTo>
                  <a:cubicBezTo>
                    <a:pt x="196" y="8"/>
                    <a:pt x="185" y="4"/>
                    <a:pt x="154" y="4"/>
                  </a:cubicBezTo>
                  <a:cubicBezTo>
                    <a:pt x="64" y="4"/>
                    <a:pt x="0" y="43"/>
                    <a:pt x="0" y="152"/>
                  </a:cubicBezTo>
                  <a:lnTo>
                    <a:pt x="0" y="4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de-DE" sz="1351" dirty="0"/>
            </a:p>
          </p:txBody>
        </p:sp>
        <p:sp>
          <p:nvSpPr>
            <p:cNvPr id="24" name="Freeform 7">
              <a:extLst>
                <a:ext uri="{FF2B5EF4-FFF2-40B4-BE49-F238E27FC236}">
                  <a16:creationId xmlns:a16="http://schemas.microsoft.com/office/drawing/2014/main" id="{14A98D3A-016D-5049-560F-CFADB51FBC98}"/>
                </a:ext>
              </a:extLst>
            </p:cNvPr>
            <p:cNvSpPr>
              <a:spLocks/>
            </p:cNvSpPr>
            <p:nvPr/>
          </p:nvSpPr>
          <p:spPr bwMode="gray">
            <a:xfrm>
              <a:off x="2880" y="1704"/>
              <a:ext cx="618" cy="916"/>
            </a:xfrm>
            <a:custGeom>
              <a:avLst/>
              <a:gdLst>
                <a:gd name="T0" fmla="*/ 307 w 307"/>
                <a:gd name="T1" fmla="*/ 405 h 455"/>
                <a:gd name="T2" fmla="*/ 307 w 307"/>
                <a:gd name="T3" fmla="*/ 244 h 455"/>
                <a:gd name="T4" fmla="*/ 279 w 307"/>
                <a:gd name="T5" fmla="*/ 229 h 455"/>
                <a:gd name="T6" fmla="*/ 250 w 307"/>
                <a:gd name="T7" fmla="*/ 244 h 455"/>
                <a:gd name="T8" fmla="*/ 250 w 307"/>
                <a:gd name="T9" fmla="*/ 378 h 455"/>
                <a:gd name="T10" fmla="*/ 199 w 307"/>
                <a:gd name="T11" fmla="*/ 408 h 455"/>
                <a:gd name="T12" fmla="*/ 61 w 307"/>
                <a:gd name="T13" fmla="*/ 231 h 455"/>
                <a:gd name="T14" fmla="*/ 238 w 307"/>
                <a:gd name="T15" fmla="*/ 49 h 455"/>
                <a:gd name="T16" fmla="*/ 270 w 307"/>
                <a:gd name="T17" fmla="*/ 49 h 455"/>
                <a:gd name="T18" fmla="*/ 286 w 307"/>
                <a:gd name="T19" fmla="*/ 23 h 455"/>
                <a:gd name="T20" fmla="*/ 244 w 307"/>
                <a:gd name="T21" fmla="*/ 0 h 455"/>
                <a:gd name="T22" fmla="*/ 231 w 307"/>
                <a:gd name="T23" fmla="*/ 0 h 455"/>
                <a:gd name="T24" fmla="*/ 0 w 307"/>
                <a:gd name="T25" fmla="*/ 232 h 455"/>
                <a:gd name="T26" fmla="*/ 198 w 307"/>
                <a:gd name="T27" fmla="*/ 455 h 455"/>
                <a:gd name="T28" fmla="*/ 307 w 307"/>
                <a:gd name="T29" fmla="*/ 405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7" h="455">
                  <a:moveTo>
                    <a:pt x="307" y="405"/>
                  </a:moveTo>
                  <a:cubicBezTo>
                    <a:pt x="307" y="244"/>
                    <a:pt x="307" y="244"/>
                    <a:pt x="307" y="244"/>
                  </a:cubicBezTo>
                  <a:cubicBezTo>
                    <a:pt x="307" y="234"/>
                    <a:pt x="298" y="229"/>
                    <a:pt x="279" y="229"/>
                  </a:cubicBezTo>
                  <a:cubicBezTo>
                    <a:pt x="259" y="229"/>
                    <a:pt x="250" y="234"/>
                    <a:pt x="250" y="244"/>
                  </a:cubicBezTo>
                  <a:cubicBezTo>
                    <a:pt x="250" y="378"/>
                    <a:pt x="250" y="378"/>
                    <a:pt x="250" y="378"/>
                  </a:cubicBezTo>
                  <a:cubicBezTo>
                    <a:pt x="250" y="399"/>
                    <a:pt x="241" y="408"/>
                    <a:pt x="199" y="408"/>
                  </a:cubicBezTo>
                  <a:cubicBezTo>
                    <a:pt x="114" y="408"/>
                    <a:pt x="61" y="342"/>
                    <a:pt x="61" y="231"/>
                  </a:cubicBezTo>
                  <a:cubicBezTo>
                    <a:pt x="61" y="115"/>
                    <a:pt x="126" y="49"/>
                    <a:pt x="238" y="49"/>
                  </a:cubicBezTo>
                  <a:cubicBezTo>
                    <a:pt x="270" y="49"/>
                    <a:pt x="270" y="49"/>
                    <a:pt x="270" y="49"/>
                  </a:cubicBezTo>
                  <a:cubicBezTo>
                    <a:pt x="282" y="49"/>
                    <a:pt x="286" y="39"/>
                    <a:pt x="286" y="23"/>
                  </a:cubicBezTo>
                  <a:cubicBezTo>
                    <a:pt x="286" y="4"/>
                    <a:pt x="275" y="0"/>
                    <a:pt x="244" y="0"/>
                  </a:cubicBezTo>
                  <a:cubicBezTo>
                    <a:pt x="231" y="0"/>
                    <a:pt x="231" y="0"/>
                    <a:pt x="231" y="0"/>
                  </a:cubicBezTo>
                  <a:cubicBezTo>
                    <a:pt x="101" y="0"/>
                    <a:pt x="0" y="71"/>
                    <a:pt x="0" y="232"/>
                  </a:cubicBezTo>
                  <a:cubicBezTo>
                    <a:pt x="0" y="386"/>
                    <a:pt x="88" y="455"/>
                    <a:pt x="198" y="455"/>
                  </a:cubicBezTo>
                  <a:cubicBezTo>
                    <a:pt x="286" y="455"/>
                    <a:pt x="307" y="430"/>
                    <a:pt x="307" y="40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de-DE" sz="1351" dirty="0"/>
            </a:p>
          </p:txBody>
        </p:sp>
        <p:sp>
          <p:nvSpPr>
            <p:cNvPr id="25" name="Oval 8">
              <a:extLst>
                <a:ext uri="{FF2B5EF4-FFF2-40B4-BE49-F238E27FC236}">
                  <a16:creationId xmlns:a16="http://schemas.microsoft.com/office/drawing/2014/main" id="{3F8879BE-BC96-74D9-F98F-362D5CF1B1B5}"/>
                </a:ext>
              </a:extLst>
            </p:cNvPr>
            <p:cNvSpPr>
              <a:spLocks noChangeArrowheads="1"/>
            </p:cNvSpPr>
            <p:nvPr/>
          </p:nvSpPr>
          <p:spPr bwMode="gray">
            <a:xfrm>
              <a:off x="3778" y="2099"/>
              <a:ext cx="122" cy="12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de-DE" sz="1351" dirty="0"/>
            </a:p>
          </p:txBody>
        </p:sp>
        <p:sp>
          <p:nvSpPr>
            <p:cNvPr id="26" name="Freeform 9">
              <a:extLst>
                <a:ext uri="{FF2B5EF4-FFF2-40B4-BE49-F238E27FC236}">
                  <a16:creationId xmlns:a16="http://schemas.microsoft.com/office/drawing/2014/main" id="{5B9DE94E-FA15-77B4-8729-31359F3D4858}"/>
                </a:ext>
              </a:extLst>
            </p:cNvPr>
            <p:cNvSpPr>
              <a:spLocks noEditPoints="1"/>
            </p:cNvSpPr>
            <p:nvPr/>
          </p:nvSpPr>
          <p:spPr bwMode="gray">
            <a:xfrm>
              <a:off x="3623" y="1696"/>
              <a:ext cx="1167" cy="922"/>
            </a:xfrm>
            <a:custGeom>
              <a:avLst/>
              <a:gdLst>
                <a:gd name="T0" fmla="*/ 411 w 580"/>
                <a:gd name="T1" fmla="*/ 213 h 458"/>
                <a:gd name="T2" fmla="*/ 570 w 580"/>
                <a:gd name="T3" fmla="*/ 37 h 458"/>
                <a:gd name="T4" fmla="*/ 580 w 580"/>
                <a:gd name="T5" fmla="*/ 20 h 458"/>
                <a:gd name="T6" fmla="*/ 545 w 580"/>
                <a:gd name="T7" fmla="*/ 0 h 458"/>
                <a:gd name="T8" fmla="*/ 519 w 580"/>
                <a:gd name="T9" fmla="*/ 16 h 458"/>
                <a:gd name="T10" fmla="*/ 344 w 580"/>
                <a:gd name="T11" fmla="*/ 210 h 458"/>
                <a:gd name="T12" fmla="*/ 334 w 580"/>
                <a:gd name="T13" fmla="*/ 229 h 458"/>
                <a:gd name="T14" fmla="*/ 344 w 580"/>
                <a:gd name="T15" fmla="*/ 248 h 458"/>
                <a:gd name="T16" fmla="*/ 519 w 580"/>
                <a:gd name="T17" fmla="*/ 442 h 458"/>
                <a:gd name="T18" fmla="*/ 545 w 580"/>
                <a:gd name="T19" fmla="*/ 458 h 458"/>
                <a:gd name="T20" fmla="*/ 580 w 580"/>
                <a:gd name="T21" fmla="*/ 438 h 458"/>
                <a:gd name="T22" fmla="*/ 570 w 580"/>
                <a:gd name="T23" fmla="*/ 421 h 458"/>
                <a:gd name="T24" fmla="*/ 411 w 580"/>
                <a:gd name="T25" fmla="*/ 245 h 458"/>
                <a:gd name="T26" fmla="*/ 399 w 580"/>
                <a:gd name="T27" fmla="*/ 229 h 458"/>
                <a:gd name="T28" fmla="*/ 411 w 580"/>
                <a:gd name="T29" fmla="*/ 213 h 458"/>
                <a:gd name="T30" fmla="*/ 252 w 580"/>
                <a:gd name="T31" fmla="*/ 439 h 458"/>
                <a:gd name="T32" fmla="*/ 281 w 580"/>
                <a:gd name="T33" fmla="*/ 454 h 458"/>
                <a:gd name="T34" fmla="*/ 309 w 580"/>
                <a:gd name="T35" fmla="*/ 439 h 458"/>
                <a:gd name="T36" fmla="*/ 309 w 580"/>
                <a:gd name="T37" fmla="*/ 19 h 458"/>
                <a:gd name="T38" fmla="*/ 281 w 580"/>
                <a:gd name="T39" fmla="*/ 4 h 458"/>
                <a:gd name="T40" fmla="*/ 252 w 580"/>
                <a:gd name="T41" fmla="*/ 19 h 458"/>
                <a:gd name="T42" fmla="*/ 252 w 580"/>
                <a:gd name="T43" fmla="*/ 439 h 458"/>
                <a:gd name="T44" fmla="*/ 0 w 580"/>
                <a:gd name="T45" fmla="*/ 439 h 458"/>
                <a:gd name="T46" fmla="*/ 28 w 580"/>
                <a:gd name="T47" fmla="*/ 454 h 458"/>
                <a:gd name="T48" fmla="*/ 56 w 580"/>
                <a:gd name="T49" fmla="*/ 439 h 458"/>
                <a:gd name="T50" fmla="*/ 56 w 580"/>
                <a:gd name="T51" fmla="*/ 157 h 458"/>
                <a:gd name="T52" fmla="*/ 165 w 580"/>
                <a:gd name="T53" fmla="*/ 53 h 458"/>
                <a:gd name="T54" fmla="*/ 180 w 580"/>
                <a:gd name="T55" fmla="*/ 53 h 458"/>
                <a:gd name="T56" fmla="*/ 196 w 580"/>
                <a:gd name="T57" fmla="*/ 27 h 458"/>
                <a:gd name="T58" fmla="*/ 154 w 580"/>
                <a:gd name="T59" fmla="*/ 4 h 458"/>
                <a:gd name="T60" fmla="*/ 0 w 580"/>
                <a:gd name="T61" fmla="*/ 152 h 458"/>
                <a:gd name="T62" fmla="*/ 0 w 580"/>
                <a:gd name="T63" fmla="*/ 439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80" h="458">
                  <a:moveTo>
                    <a:pt x="411" y="213"/>
                  </a:moveTo>
                  <a:cubicBezTo>
                    <a:pt x="570" y="37"/>
                    <a:pt x="570" y="37"/>
                    <a:pt x="570" y="37"/>
                  </a:cubicBezTo>
                  <a:cubicBezTo>
                    <a:pt x="576" y="30"/>
                    <a:pt x="580" y="25"/>
                    <a:pt x="580" y="20"/>
                  </a:cubicBezTo>
                  <a:cubicBezTo>
                    <a:pt x="580" y="10"/>
                    <a:pt x="559" y="0"/>
                    <a:pt x="545" y="0"/>
                  </a:cubicBezTo>
                  <a:cubicBezTo>
                    <a:pt x="535" y="0"/>
                    <a:pt x="526" y="8"/>
                    <a:pt x="519" y="16"/>
                  </a:cubicBezTo>
                  <a:cubicBezTo>
                    <a:pt x="344" y="210"/>
                    <a:pt x="344" y="210"/>
                    <a:pt x="344" y="210"/>
                  </a:cubicBezTo>
                  <a:cubicBezTo>
                    <a:pt x="336" y="219"/>
                    <a:pt x="334" y="224"/>
                    <a:pt x="334" y="229"/>
                  </a:cubicBezTo>
                  <a:cubicBezTo>
                    <a:pt x="334" y="234"/>
                    <a:pt x="336" y="239"/>
                    <a:pt x="344" y="248"/>
                  </a:cubicBezTo>
                  <a:cubicBezTo>
                    <a:pt x="519" y="442"/>
                    <a:pt x="519" y="442"/>
                    <a:pt x="519" y="442"/>
                  </a:cubicBezTo>
                  <a:cubicBezTo>
                    <a:pt x="526" y="450"/>
                    <a:pt x="535" y="458"/>
                    <a:pt x="545" y="458"/>
                  </a:cubicBezTo>
                  <a:cubicBezTo>
                    <a:pt x="559" y="458"/>
                    <a:pt x="580" y="448"/>
                    <a:pt x="580" y="438"/>
                  </a:cubicBezTo>
                  <a:cubicBezTo>
                    <a:pt x="580" y="433"/>
                    <a:pt x="576" y="428"/>
                    <a:pt x="570" y="421"/>
                  </a:cubicBezTo>
                  <a:cubicBezTo>
                    <a:pt x="411" y="245"/>
                    <a:pt x="411" y="245"/>
                    <a:pt x="411" y="245"/>
                  </a:cubicBezTo>
                  <a:cubicBezTo>
                    <a:pt x="403" y="236"/>
                    <a:pt x="399" y="232"/>
                    <a:pt x="399" y="229"/>
                  </a:cubicBezTo>
                  <a:cubicBezTo>
                    <a:pt x="399" y="226"/>
                    <a:pt x="403" y="222"/>
                    <a:pt x="411" y="213"/>
                  </a:cubicBezTo>
                  <a:moveTo>
                    <a:pt x="252" y="439"/>
                  </a:moveTo>
                  <a:cubicBezTo>
                    <a:pt x="252" y="449"/>
                    <a:pt x="261" y="454"/>
                    <a:pt x="281" y="454"/>
                  </a:cubicBezTo>
                  <a:cubicBezTo>
                    <a:pt x="300" y="454"/>
                    <a:pt x="309" y="449"/>
                    <a:pt x="309" y="439"/>
                  </a:cubicBezTo>
                  <a:cubicBezTo>
                    <a:pt x="309" y="19"/>
                    <a:pt x="309" y="19"/>
                    <a:pt x="309" y="19"/>
                  </a:cubicBezTo>
                  <a:cubicBezTo>
                    <a:pt x="309" y="9"/>
                    <a:pt x="300" y="4"/>
                    <a:pt x="281" y="4"/>
                  </a:cubicBezTo>
                  <a:cubicBezTo>
                    <a:pt x="261" y="4"/>
                    <a:pt x="252" y="9"/>
                    <a:pt x="252" y="19"/>
                  </a:cubicBezTo>
                  <a:lnTo>
                    <a:pt x="252" y="439"/>
                  </a:lnTo>
                  <a:close/>
                  <a:moveTo>
                    <a:pt x="0" y="439"/>
                  </a:moveTo>
                  <a:cubicBezTo>
                    <a:pt x="0" y="449"/>
                    <a:pt x="8" y="454"/>
                    <a:pt x="28" y="454"/>
                  </a:cubicBezTo>
                  <a:cubicBezTo>
                    <a:pt x="48" y="454"/>
                    <a:pt x="56" y="449"/>
                    <a:pt x="56" y="439"/>
                  </a:cubicBezTo>
                  <a:cubicBezTo>
                    <a:pt x="56" y="157"/>
                    <a:pt x="56" y="157"/>
                    <a:pt x="56" y="157"/>
                  </a:cubicBezTo>
                  <a:cubicBezTo>
                    <a:pt x="56" y="83"/>
                    <a:pt x="85" y="53"/>
                    <a:pt x="165" y="53"/>
                  </a:cubicBezTo>
                  <a:cubicBezTo>
                    <a:pt x="180" y="53"/>
                    <a:pt x="180" y="53"/>
                    <a:pt x="180" y="53"/>
                  </a:cubicBezTo>
                  <a:cubicBezTo>
                    <a:pt x="192" y="53"/>
                    <a:pt x="196" y="43"/>
                    <a:pt x="196" y="27"/>
                  </a:cubicBezTo>
                  <a:cubicBezTo>
                    <a:pt x="196" y="8"/>
                    <a:pt x="185" y="4"/>
                    <a:pt x="154" y="4"/>
                  </a:cubicBezTo>
                  <a:cubicBezTo>
                    <a:pt x="64" y="4"/>
                    <a:pt x="0" y="43"/>
                    <a:pt x="0" y="152"/>
                  </a:cubicBezTo>
                  <a:lnTo>
                    <a:pt x="0" y="4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de-DE" sz="1351" dirty="0"/>
            </a:p>
          </p:txBody>
        </p:sp>
        <p:sp>
          <p:nvSpPr>
            <p:cNvPr id="27" name="Freeform 10">
              <a:extLst>
                <a:ext uri="{FF2B5EF4-FFF2-40B4-BE49-F238E27FC236}">
                  <a16:creationId xmlns:a16="http://schemas.microsoft.com/office/drawing/2014/main" id="{3A5AB1C7-D754-AE3D-2CEB-1B30FCCECD9D}"/>
                </a:ext>
              </a:extLst>
            </p:cNvPr>
            <p:cNvSpPr>
              <a:spLocks/>
            </p:cNvSpPr>
            <p:nvPr/>
          </p:nvSpPr>
          <p:spPr bwMode="gray">
            <a:xfrm>
              <a:off x="2880" y="1704"/>
              <a:ext cx="618" cy="916"/>
            </a:xfrm>
            <a:custGeom>
              <a:avLst/>
              <a:gdLst>
                <a:gd name="T0" fmla="*/ 307 w 307"/>
                <a:gd name="T1" fmla="*/ 405 h 455"/>
                <a:gd name="T2" fmla="*/ 307 w 307"/>
                <a:gd name="T3" fmla="*/ 244 h 455"/>
                <a:gd name="T4" fmla="*/ 279 w 307"/>
                <a:gd name="T5" fmla="*/ 229 h 455"/>
                <a:gd name="T6" fmla="*/ 250 w 307"/>
                <a:gd name="T7" fmla="*/ 244 h 455"/>
                <a:gd name="T8" fmla="*/ 250 w 307"/>
                <a:gd name="T9" fmla="*/ 378 h 455"/>
                <a:gd name="T10" fmla="*/ 199 w 307"/>
                <a:gd name="T11" fmla="*/ 408 h 455"/>
                <a:gd name="T12" fmla="*/ 61 w 307"/>
                <a:gd name="T13" fmla="*/ 231 h 455"/>
                <a:gd name="T14" fmla="*/ 238 w 307"/>
                <a:gd name="T15" fmla="*/ 49 h 455"/>
                <a:gd name="T16" fmla="*/ 270 w 307"/>
                <a:gd name="T17" fmla="*/ 49 h 455"/>
                <a:gd name="T18" fmla="*/ 286 w 307"/>
                <a:gd name="T19" fmla="*/ 23 h 455"/>
                <a:gd name="T20" fmla="*/ 244 w 307"/>
                <a:gd name="T21" fmla="*/ 0 h 455"/>
                <a:gd name="T22" fmla="*/ 231 w 307"/>
                <a:gd name="T23" fmla="*/ 0 h 455"/>
                <a:gd name="T24" fmla="*/ 0 w 307"/>
                <a:gd name="T25" fmla="*/ 232 h 455"/>
                <a:gd name="T26" fmla="*/ 198 w 307"/>
                <a:gd name="T27" fmla="*/ 455 h 455"/>
                <a:gd name="T28" fmla="*/ 307 w 307"/>
                <a:gd name="T29" fmla="*/ 405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7" h="455">
                  <a:moveTo>
                    <a:pt x="307" y="405"/>
                  </a:moveTo>
                  <a:cubicBezTo>
                    <a:pt x="307" y="244"/>
                    <a:pt x="307" y="244"/>
                    <a:pt x="307" y="244"/>
                  </a:cubicBezTo>
                  <a:cubicBezTo>
                    <a:pt x="307" y="234"/>
                    <a:pt x="298" y="229"/>
                    <a:pt x="279" y="229"/>
                  </a:cubicBezTo>
                  <a:cubicBezTo>
                    <a:pt x="259" y="229"/>
                    <a:pt x="250" y="234"/>
                    <a:pt x="250" y="244"/>
                  </a:cubicBezTo>
                  <a:cubicBezTo>
                    <a:pt x="250" y="378"/>
                    <a:pt x="250" y="378"/>
                    <a:pt x="250" y="378"/>
                  </a:cubicBezTo>
                  <a:cubicBezTo>
                    <a:pt x="250" y="399"/>
                    <a:pt x="241" y="408"/>
                    <a:pt x="199" y="408"/>
                  </a:cubicBezTo>
                  <a:cubicBezTo>
                    <a:pt x="114" y="408"/>
                    <a:pt x="61" y="342"/>
                    <a:pt x="61" y="231"/>
                  </a:cubicBezTo>
                  <a:cubicBezTo>
                    <a:pt x="61" y="115"/>
                    <a:pt x="126" y="49"/>
                    <a:pt x="238" y="49"/>
                  </a:cubicBezTo>
                  <a:cubicBezTo>
                    <a:pt x="270" y="49"/>
                    <a:pt x="270" y="49"/>
                    <a:pt x="270" y="49"/>
                  </a:cubicBezTo>
                  <a:cubicBezTo>
                    <a:pt x="282" y="49"/>
                    <a:pt x="286" y="39"/>
                    <a:pt x="286" y="23"/>
                  </a:cubicBezTo>
                  <a:cubicBezTo>
                    <a:pt x="286" y="4"/>
                    <a:pt x="275" y="0"/>
                    <a:pt x="244" y="0"/>
                  </a:cubicBezTo>
                  <a:cubicBezTo>
                    <a:pt x="231" y="0"/>
                    <a:pt x="231" y="0"/>
                    <a:pt x="231" y="0"/>
                  </a:cubicBezTo>
                  <a:cubicBezTo>
                    <a:pt x="101" y="0"/>
                    <a:pt x="0" y="71"/>
                    <a:pt x="0" y="232"/>
                  </a:cubicBezTo>
                  <a:cubicBezTo>
                    <a:pt x="0" y="386"/>
                    <a:pt x="88" y="455"/>
                    <a:pt x="198" y="455"/>
                  </a:cubicBezTo>
                  <a:cubicBezTo>
                    <a:pt x="286" y="455"/>
                    <a:pt x="307" y="430"/>
                    <a:pt x="307" y="40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de-DE" sz="1351" dirty="0"/>
            </a:p>
          </p:txBody>
        </p:sp>
        <p:sp>
          <p:nvSpPr>
            <p:cNvPr id="28" name="Oval 11">
              <a:extLst>
                <a:ext uri="{FF2B5EF4-FFF2-40B4-BE49-F238E27FC236}">
                  <a16:creationId xmlns:a16="http://schemas.microsoft.com/office/drawing/2014/main" id="{E1C532E2-891B-29B3-0F59-03385EDACDA6}"/>
                </a:ext>
              </a:extLst>
            </p:cNvPr>
            <p:cNvSpPr>
              <a:spLocks noChangeArrowheads="1"/>
            </p:cNvSpPr>
            <p:nvPr/>
          </p:nvSpPr>
          <p:spPr bwMode="gray">
            <a:xfrm>
              <a:off x="3778" y="2099"/>
              <a:ext cx="122" cy="12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de-DE" sz="1351" dirty="0"/>
            </a:p>
          </p:txBody>
        </p:sp>
        <p:sp>
          <p:nvSpPr>
            <p:cNvPr id="29" name="Freeform 12">
              <a:extLst>
                <a:ext uri="{FF2B5EF4-FFF2-40B4-BE49-F238E27FC236}">
                  <a16:creationId xmlns:a16="http://schemas.microsoft.com/office/drawing/2014/main" id="{A765CCA9-FA90-7C07-DB23-7D79114F68ED}"/>
                </a:ext>
              </a:extLst>
            </p:cNvPr>
            <p:cNvSpPr>
              <a:spLocks/>
            </p:cNvSpPr>
            <p:nvPr/>
          </p:nvSpPr>
          <p:spPr bwMode="gray">
            <a:xfrm>
              <a:off x="4321" y="1029"/>
              <a:ext cx="648" cy="649"/>
            </a:xfrm>
            <a:custGeom>
              <a:avLst/>
              <a:gdLst>
                <a:gd name="T0" fmla="*/ 0 w 648"/>
                <a:gd name="T1" fmla="*/ 649 h 649"/>
                <a:gd name="T2" fmla="*/ 2 w 648"/>
                <a:gd name="T3" fmla="*/ 649 h 649"/>
                <a:gd name="T4" fmla="*/ 648 w 648"/>
                <a:gd name="T5" fmla="*/ 0 h 649"/>
                <a:gd name="T6" fmla="*/ 423 w 648"/>
                <a:gd name="T7" fmla="*/ 0 h 649"/>
                <a:gd name="T8" fmla="*/ 0 w 648"/>
                <a:gd name="T9" fmla="*/ 649 h 649"/>
              </a:gdLst>
              <a:ahLst/>
              <a:cxnLst>
                <a:cxn ang="0">
                  <a:pos x="T0" y="T1"/>
                </a:cxn>
                <a:cxn ang="0">
                  <a:pos x="T2" y="T3"/>
                </a:cxn>
                <a:cxn ang="0">
                  <a:pos x="T4" y="T5"/>
                </a:cxn>
                <a:cxn ang="0">
                  <a:pos x="T6" y="T7"/>
                </a:cxn>
                <a:cxn ang="0">
                  <a:pos x="T8" y="T9"/>
                </a:cxn>
              </a:cxnLst>
              <a:rect l="0" t="0" r="r" b="b"/>
              <a:pathLst>
                <a:path w="648" h="649">
                  <a:moveTo>
                    <a:pt x="0" y="649"/>
                  </a:moveTo>
                  <a:lnTo>
                    <a:pt x="2" y="649"/>
                  </a:lnTo>
                  <a:lnTo>
                    <a:pt x="648" y="0"/>
                  </a:lnTo>
                  <a:lnTo>
                    <a:pt x="423" y="0"/>
                  </a:lnTo>
                  <a:lnTo>
                    <a:pt x="0" y="64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de-DE" sz="1351" dirty="0"/>
            </a:p>
          </p:txBody>
        </p:sp>
        <p:sp>
          <p:nvSpPr>
            <p:cNvPr id="30" name="Freeform 13">
              <a:extLst>
                <a:ext uri="{FF2B5EF4-FFF2-40B4-BE49-F238E27FC236}">
                  <a16:creationId xmlns:a16="http://schemas.microsoft.com/office/drawing/2014/main" id="{7EFAB246-BDF8-3EA2-BBFF-74477F59851E}"/>
                </a:ext>
              </a:extLst>
            </p:cNvPr>
            <p:cNvSpPr>
              <a:spLocks/>
            </p:cNvSpPr>
            <p:nvPr/>
          </p:nvSpPr>
          <p:spPr bwMode="gray">
            <a:xfrm>
              <a:off x="4321" y="1029"/>
              <a:ext cx="648" cy="649"/>
            </a:xfrm>
            <a:custGeom>
              <a:avLst/>
              <a:gdLst>
                <a:gd name="T0" fmla="*/ 0 w 648"/>
                <a:gd name="T1" fmla="*/ 649 h 649"/>
                <a:gd name="T2" fmla="*/ 2 w 648"/>
                <a:gd name="T3" fmla="*/ 649 h 649"/>
                <a:gd name="T4" fmla="*/ 648 w 648"/>
                <a:gd name="T5" fmla="*/ 0 h 649"/>
                <a:gd name="T6" fmla="*/ 423 w 648"/>
                <a:gd name="T7" fmla="*/ 0 h 649"/>
                <a:gd name="T8" fmla="*/ 0 w 648"/>
                <a:gd name="T9" fmla="*/ 649 h 649"/>
              </a:gdLst>
              <a:ahLst/>
              <a:cxnLst>
                <a:cxn ang="0">
                  <a:pos x="T0" y="T1"/>
                </a:cxn>
                <a:cxn ang="0">
                  <a:pos x="T2" y="T3"/>
                </a:cxn>
                <a:cxn ang="0">
                  <a:pos x="T4" y="T5"/>
                </a:cxn>
                <a:cxn ang="0">
                  <a:pos x="T6" y="T7"/>
                </a:cxn>
                <a:cxn ang="0">
                  <a:pos x="T8" y="T9"/>
                </a:cxn>
              </a:cxnLst>
              <a:rect l="0" t="0" r="r" b="b"/>
              <a:pathLst>
                <a:path w="648" h="649">
                  <a:moveTo>
                    <a:pt x="0" y="649"/>
                  </a:moveTo>
                  <a:lnTo>
                    <a:pt x="2" y="649"/>
                  </a:lnTo>
                  <a:lnTo>
                    <a:pt x="648" y="0"/>
                  </a:lnTo>
                  <a:lnTo>
                    <a:pt x="423" y="0"/>
                  </a:lnTo>
                  <a:lnTo>
                    <a:pt x="0" y="64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de-DE" sz="1351" dirty="0"/>
            </a:p>
          </p:txBody>
        </p:sp>
      </p:grpSp>
      <p:sp>
        <p:nvSpPr>
          <p:cNvPr id="3" name="Titel 1">
            <a:extLst>
              <a:ext uri="{FF2B5EF4-FFF2-40B4-BE49-F238E27FC236}">
                <a16:creationId xmlns:a16="http://schemas.microsoft.com/office/drawing/2014/main" id="{3EFCC248-C0C3-F58A-339D-34B9C96CE567}"/>
              </a:ext>
            </a:extLst>
          </p:cNvPr>
          <p:cNvSpPr txBox="1">
            <a:spLocks/>
          </p:cNvSpPr>
          <p:nvPr/>
        </p:nvSpPr>
        <p:spPr>
          <a:xfrm>
            <a:off x="1045971" y="1407472"/>
            <a:ext cx="6973988" cy="5170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a:solidFill>
                  <a:schemeClr val="tx2"/>
                </a:solidFill>
                <a:latin typeface="Open Sans SemiBold" pitchFamily="2" charset="0"/>
                <a:ea typeface="Open Sans SemiBold" pitchFamily="2" charset="0"/>
                <a:cs typeface="Open Sans SemiBold" pitchFamily="2" charset="0"/>
              </a:defRPr>
            </a:lvl1pPr>
          </a:lstStyle>
          <a:p>
            <a:r>
              <a:rPr lang="nl-BE" sz="1800" b="0" dirty="0">
                <a:solidFill>
                  <a:schemeClr val="tx1"/>
                </a:solidFill>
                <a:latin typeface="Open Sans" pitchFamily="2" charset="0"/>
                <a:ea typeface="Open Sans" pitchFamily="2" charset="0"/>
                <a:cs typeface="Open Sans" pitchFamily="2" charset="0"/>
              </a:rPr>
              <a:t>Package travel gets the cherry with €3,5 billion in expenditure</a:t>
            </a:r>
          </a:p>
        </p:txBody>
      </p:sp>
    </p:spTree>
    <p:extLst>
      <p:ext uri="{BB962C8B-B14F-4D97-AF65-F5344CB8AC3E}">
        <p14:creationId xmlns:p14="http://schemas.microsoft.com/office/powerpoint/2010/main" val="2858286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AEEB1A-53F9-0212-3D84-694FD0E2285D}"/>
              </a:ext>
            </a:extLst>
          </p:cNvPr>
          <p:cNvSpPr>
            <a:spLocks noGrp="1"/>
          </p:cNvSpPr>
          <p:nvPr>
            <p:ph type="title"/>
          </p:nvPr>
        </p:nvSpPr>
        <p:spPr>
          <a:xfrm>
            <a:off x="991073" y="530062"/>
            <a:ext cx="11302527" cy="762000"/>
          </a:xfrm>
        </p:spPr>
        <p:txBody>
          <a:bodyPr>
            <a:noAutofit/>
          </a:bodyPr>
          <a:lstStyle/>
          <a:p>
            <a:r>
              <a:rPr lang="nl-BE" dirty="0">
                <a:solidFill>
                  <a:srgbClr val="5E31CA"/>
                </a:solidFill>
                <a:latin typeface="Open Sans" pitchFamily="2" charset="0"/>
                <a:ea typeface="Open Sans" pitchFamily="2" charset="0"/>
                <a:cs typeface="Open Sans" pitchFamily="2" charset="0"/>
              </a:rPr>
              <a:t>Top 3 of product categories based on spendings</a:t>
            </a:r>
          </a:p>
        </p:txBody>
      </p:sp>
      <p:sp>
        <p:nvSpPr>
          <p:cNvPr id="4" name="Rechthoek 3">
            <a:extLst>
              <a:ext uri="{FF2B5EF4-FFF2-40B4-BE49-F238E27FC236}">
                <a16:creationId xmlns:a16="http://schemas.microsoft.com/office/drawing/2014/main" id="{D019F8DE-502F-2F56-A6C3-01C558FAB463}"/>
              </a:ext>
            </a:extLst>
          </p:cNvPr>
          <p:cNvSpPr/>
          <p:nvPr/>
        </p:nvSpPr>
        <p:spPr>
          <a:xfrm>
            <a:off x="2396628" y="3844130"/>
            <a:ext cx="2862782" cy="1437036"/>
          </a:xfrm>
          <a:prstGeom prst="rect">
            <a:avLst/>
          </a:prstGeom>
          <a:solidFill>
            <a:srgbClr val="BDBD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4000" b="1" dirty="0">
                <a:latin typeface="Open Sans" pitchFamily="2" charset="0"/>
                <a:ea typeface="Open Sans" pitchFamily="2" charset="0"/>
                <a:cs typeface="Open Sans" pitchFamily="2" charset="0"/>
              </a:rPr>
              <a:t>3</a:t>
            </a:r>
          </a:p>
        </p:txBody>
      </p:sp>
      <p:sp>
        <p:nvSpPr>
          <p:cNvPr id="5" name="Rechthoek 4">
            <a:extLst>
              <a:ext uri="{FF2B5EF4-FFF2-40B4-BE49-F238E27FC236}">
                <a16:creationId xmlns:a16="http://schemas.microsoft.com/office/drawing/2014/main" id="{756E2CEF-C610-E770-0E99-B07A940E0A6C}"/>
              </a:ext>
            </a:extLst>
          </p:cNvPr>
          <p:cNvSpPr/>
          <p:nvPr/>
        </p:nvSpPr>
        <p:spPr>
          <a:xfrm>
            <a:off x="5189985" y="2319822"/>
            <a:ext cx="2862781" cy="2961344"/>
          </a:xfrm>
          <a:prstGeom prst="rect">
            <a:avLst/>
          </a:prstGeom>
          <a:solidFill>
            <a:srgbClr val="BDBD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4000" b="1" dirty="0">
                <a:latin typeface="Open Sans" pitchFamily="2" charset="0"/>
                <a:ea typeface="Open Sans" pitchFamily="2" charset="0"/>
                <a:cs typeface="Open Sans" pitchFamily="2" charset="0"/>
              </a:rPr>
              <a:t>1</a:t>
            </a:r>
          </a:p>
        </p:txBody>
      </p:sp>
      <p:sp>
        <p:nvSpPr>
          <p:cNvPr id="6" name="Rechthoek 5">
            <a:extLst>
              <a:ext uri="{FF2B5EF4-FFF2-40B4-BE49-F238E27FC236}">
                <a16:creationId xmlns:a16="http://schemas.microsoft.com/office/drawing/2014/main" id="{AE14234D-20CB-B555-4B76-AC0FEFA58C56}"/>
              </a:ext>
            </a:extLst>
          </p:cNvPr>
          <p:cNvSpPr/>
          <p:nvPr/>
        </p:nvSpPr>
        <p:spPr>
          <a:xfrm>
            <a:off x="7725502" y="3329941"/>
            <a:ext cx="2793356" cy="1951681"/>
          </a:xfrm>
          <a:prstGeom prst="rect">
            <a:avLst/>
          </a:prstGeom>
          <a:solidFill>
            <a:srgbClr val="BDBD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4000" b="1" dirty="0">
                <a:latin typeface="Open Sans" pitchFamily="2" charset="0"/>
                <a:ea typeface="Open Sans" pitchFamily="2" charset="0"/>
                <a:cs typeface="Open Sans" pitchFamily="2" charset="0"/>
              </a:rPr>
              <a:t>2</a:t>
            </a:r>
          </a:p>
        </p:txBody>
      </p:sp>
      <p:sp>
        <p:nvSpPr>
          <p:cNvPr id="7" name="Tekstvak 6">
            <a:extLst>
              <a:ext uri="{FF2B5EF4-FFF2-40B4-BE49-F238E27FC236}">
                <a16:creationId xmlns:a16="http://schemas.microsoft.com/office/drawing/2014/main" id="{5125A4A7-5059-7F60-4507-55E104327A3E}"/>
              </a:ext>
            </a:extLst>
          </p:cNvPr>
          <p:cNvSpPr txBox="1"/>
          <p:nvPr/>
        </p:nvSpPr>
        <p:spPr>
          <a:xfrm>
            <a:off x="7889726" y="2811213"/>
            <a:ext cx="2464907" cy="523220"/>
          </a:xfrm>
          <a:prstGeom prst="rect">
            <a:avLst/>
          </a:prstGeom>
          <a:noFill/>
        </p:spPr>
        <p:txBody>
          <a:bodyPr wrap="square" rtlCol="0">
            <a:spAutoFit/>
          </a:bodyPr>
          <a:lstStyle/>
          <a:p>
            <a:pPr algn="ctr"/>
            <a:r>
              <a:rPr lang="nl-BE" sz="1400" b="1" dirty="0">
                <a:latin typeface="Open Sans" pitchFamily="2" charset="0"/>
                <a:ea typeface="Open Sans" pitchFamily="2" charset="0"/>
                <a:cs typeface="Open Sans" pitchFamily="2" charset="0"/>
              </a:rPr>
              <a:t>Food/nearfood</a:t>
            </a:r>
            <a:br>
              <a:rPr lang="nl-BE" sz="1400" dirty="0">
                <a:latin typeface="Open Sans" pitchFamily="2" charset="0"/>
                <a:ea typeface="Open Sans" pitchFamily="2" charset="0"/>
                <a:cs typeface="Open Sans" pitchFamily="2" charset="0"/>
              </a:rPr>
            </a:br>
            <a:r>
              <a:rPr lang="nl-BE" sz="1400" dirty="0">
                <a:latin typeface="Open Sans" pitchFamily="2" charset="0"/>
                <a:ea typeface="Open Sans" pitchFamily="2" charset="0"/>
                <a:cs typeface="Open Sans" pitchFamily="2" charset="0"/>
              </a:rPr>
              <a:t>€1,2 billion</a:t>
            </a:r>
            <a:endParaRPr lang="nl-BE" dirty="0">
              <a:latin typeface="Open Sans" pitchFamily="2" charset="0"/>
              <a:ea typeface="Open Sans" pitchFamily="2" charset="0"/>
              <a:cs typeface="Open Sans" pitchFamily="2" charset="0"/>
            </a:endParaRPr>
          </a:p>
        </p:txBody>
      </p:sp>
      <p:sp>
        <p:nvSpPr>
          <p:cNvPr id="8" name="Tekstvak 7">
            <a:extLst>
              <a:ext uri="{FF2B5EF4-FFF2-40B4-BE49-F238E27FC236}">
                <a16:creationId xmlns:a16="http://schemas.microsoft.com/office/drawing/2014/main" id="{4F90C211-206F-E486-3584-5C00540AFD37}"/>
              </a:ext>
            </a:extLst>
          </p:cNvPr>
          <p:cNvSpPr txBox="1"/>
          <p:nvPr/>
        </p:nvSpPr>
        <p:spPr>
          <a:xfrm>
            <a:off x="5260595" y="1826163"/>
            <a:ext cx="2464907" cy="800219"/>
          </a:xfrm>
          <a:prstGeom prst="rect">
            <a:avLst/>
          </a:prstGeom>
          <a:noFill/>
        </p:spPr>
        <p:txBody>
          <a:bodyPr wrap="square" rtlCol="0">
            <a:spAutoFit/>
          </a:bodyPr>
          <a:lstStyle/>
          <a:p>
            <a:pPr algn="ctr"/>
            <a:r>
              <a:rPr lang="nl-BE" sz="1400" b="1" dirty="0">
                <a:latin typeface="Open Sans" pitchFamily="2" charset="0"/>
                <a:ea typeface="Open Sans" pitchFamily="2" charset="0"/>
                <a:cs typeface="Open Sans" pitchFamily="2" charset="0"/>
              </a:rPr>
              <a:t>Clothes</a:t>
            </a:r>
            <a:br>
              <a:rPr lang="nl-BE" sz="1400" dirty="0">
                <a:latin typeface="Open Sans" pitchFamily="2" charset="0"/>
                <a:ea typeface="Open Sans" pitchFamily="2" charset="0"/>
                <a:cs typeface="Open Sans" pitchFamily="2" charset="0"/>
              </a:rPr>
            </a:br>
            <a:r>
              <a:rPr lang="nl-BE" sz="1400" dirty="0">
                <a:latin typeface="Open Sans" pitchFamily="2" charset="0"/>
                <a:ea typeface="Open Sans" pitchFamily="2" charset="0"/>
                <a:cs typeface="Open Sans" pitchFamily="2" charset="0"/>
              </a:rPr>
              <a:t>€1,6 billion</a:t>
            </a:r>
          </a:p>
          <a:p>
            <a:endParaRPr lang="nl-BE" dirty="0">
              <a:latin typeface="Open Sans" pitchFamily="2" charset="0"/>
              <a:ea typeface="Open Sans" pitchFamily="2" charset="0"/>
              <a:cs typeface="Open Sans" pitchFamily="2" charset="0"/>
            </a:endParaRPr>
          </a:p>
        </p:txBody>
      </p:sp>
      <p:sp>
        <p:nvSpPr>
          <p:cNvPr id="9" name="Tekstvak 8">
            <a:extLst>
              <a:ext uri="{FF2B5EF4-FFF2-40B4-BE49-F238E27FC236}">
                <a16:creationId xmlns:a16="http://schemas.microsoft.com/office/drawing/2014/main" id="{3B9B708E-5200-6F86-DDF6-FD8A92B7F20E}"/>
              </a:ext>
            </a:extLst>
          </p:cNvPr>
          <p:cNvSpPr txBox="1"/>
          <p:nvPr/>
        </p:nvSpPr>
        <p:spPr>
          <a:xfrm>
            <a:off x="2560853" y="3142852"/>
            <a:ext cx="2464907" cy="738664"/>
          </a:xfrm>
          <a:prstGeom prst="rect">
            <a:avLst/>
          </a:prstGeom>
          <a:noFill/>
        </p:spPr>
        <p:txBody>
          <a:bodyPr wrap="square" rtlCol="0">
            <a:spAutoFit/>
          </a:bodyPr>
          <a:lstStyle/>
          <a:p>
            <a:pPr algn="ctr"/>
            <a:r>
              <a:rPr lang="nl-BE" sz="1400" b="1" dirty="0">
                <a:latin typeface="Open Sans" pitchFamily="2" charset="0"/>
                <a:ea typeface="Open Sans" pitchFamily="2" charset="0"/>
                <a:cs typeface="Open Sans" pitchFamily="2" charset="0"/>
              </a:rPr>
              <a:t>Shoes &amp; </a:t>
            </a:r>
            <a:br>
              <a:rPr lang="nl-BE" sz="1400" b="1" dirty="0">
                <a:latin typeface="Open Sans" pitchFamily="2" charset="0"/>
                <a:ea typeface="Open Sans" pitchFamily="2" charset="0"/>
                <a:cs typeface="Open Sans" pitchFamily="2" charset="0"/>
              </a:rPr>
            </a:br>
            <a:r>
              <a:rPr lang="nl-BE" sz="1400" b="1" dirty="0">
                <a:latin typeface="Open Sans" pitchFamily="2" charset="0"/>
                <a:ea typeface="Open Sans" pitchFamily="2" charset="0"/>
                <a:cs typeface="Open Sans" pitchFamily="2" charset="0"/>
              </a:rPr>
              <a:t>Personal lifestyle</a:t>
            </a:r>
            <a:br>
              <a:rPr lang="nl-BE" sz="1400" dirty="0">
                <a:latin typeface="Open Sans" pitchFamily="2" charset="0"/>
                <a:ea typeface="Open Sans" pitchFamily="2" charset="0"/>
                <a:cs typeface="Open Sans" pitchFamily="2" charset="0"/>
              </a:rPr>
            </a:br>
            <a:r>
              <a:rPr lang="nl-BE" sz="1400" dirty="0">
                <a:latin typeface="Open Sans" pitchFamily="2" charset="0"/>
                <a:ea typeface="Open Sans" pitchFamily="2" charset="0"/>
                <a:cs typeface="Open Sans" pitchFamily="2" charset="0"/>
              </a:rPr>
              <a:t>€832 million</a:t>
            </a:r>
            <a:endParaRPr lang="nl-BE" dirty="0">
              <a:latin typeface="Open Sans" pitchFamily="2" charset="0"/>
              <a:ea typeface="Open Sans" pitchFamily="2" charset="0"/>
              <a:cs typeface="Open Sans" pitchFamily="2" charset="0"/>
            </a:endParaRPr>
          </a:p>
        </p:txBody>
      </p:sp>
      <p:sp>
        <p:nvSpPr>
          <p:cNvPr id="18" name="Tekstvak 17">
            <a:extLst>
              <a:ext uri="{FF2B5EF4-FFF2-40B4-BE49-F238E27FC236}">
                <a16:creationId xmlns:a16="http://schemas.microsoft.com/office/drawing/2014/main" id="{AE2C1E93-F9CF-7A33-C152-036376F69E3E}"/>
              </a:ext>
            </a:extLst>
          </p:cNvPr>
          <p:cNvSpPr txBox="1"/>
          <p:nvPr/>
        </p:nvSpPr>
        <p:spPr>
          <a:xfrm>
            <a:off x="991073" y="2402123"/>
            <a:ext cx="2521935" cy="369332"/>
          </a:xfrm>
          <a:prstGeom prst="rect">
            <a:avLst/>
          </a:prstGeom>
          <a:noFill/>
        </p:spPr>
        <p:txBody>
          <a:bodyPr wrap="square" rtlCol="0">
            <a:spAutoFit/>
          </a:bodyPr>
          <a:lstStyle/>
          <a:p>
            <a:r>
              <a:rPr lang="nl-BE" dirty="0">
                <a:latin typeface="Open Sans" pitchFamily="2" charset="0"/>
                <a:ea typeface="Open Sans" pitchFamily="2" charset="0"/>
                <a:cs typeface="Open Sans" pitchFamily="2" charset="0"/>
              </a:rPr>
              <a:t>Spendings</a:t>
            </a:r>
          </a:p>
        </p:txBody>
      </p:sp>
      <p:pic>
        <p:nvPicPr>
          <p:cNvPr id="21" name="Graphic 20">
            <a:extLst>
              <a:ext uri="{FF2B5EF4-FFF2-40B4-BE49-F238E27FC236}">
                <a16:creationId xmlns:a16="http://schemas.microsoft.com/office/drawing/2014/main" id="{B3C29E0C-EAD0-19E3-385D-7B8935EDCADA}"/>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31664" t="23268" r="25099" b="24501"/>
          <a:stretch/>
        </p:blipFill>
        <p:spPr>
          <a:xfrm>
            <a:off x="1296808" y="2909919"/>
            <a:ext cx="1096137" cy="1324152"/>
          </a:xfrm>
          <a:prstGeom prst="rect">
            <a:avLst/>
          </a:prstGeom>
        </p:spPr>
      </p:pic>
      <p:grpSp>
        <p:nvGrpSpPr>
          <p:cNvPr id="11" name="logo">
            <a:extLst>
              <a:ext uri="{FF2B5EF4-FFF2-40B4-BE49-F238E27FC236}">
                <a16:creationId xmlns:a16="http://schemas.microsoft.com/office/drawing/2014/main" id="{ED289B9F-1E37-B27F-481E-88ADB92DDAD1}"/>
              </a:ext>
            </a:extLst>
          </p:cNvPr>
          <p:cNvGrpSpPr>
            <a:grpSpLocks noChangeAspect="1"/>
          </p:cNvGrpSpPr>
          <p:nvPr/>
        </p:nvGrpSpPr>
        <p:grpSpPr bwMode="gray">
          <a:xfrm>
            <a:off x="9692144" y="6246067"/>
            <a:ext cx="514860" cy="516683"/>
            <a:chOff x="2711" y="1027"/>
            <a:chExt cx="2258" cy="2266"/>
          </a:xfrm>
        </p:grpSpPr>
        <p:sp>
          <p:nvSpPr>
            <p:cNvPr id="20" name="AutoShape 3">
              <a:extLst>
                <a:ext uri="{FF2B5EF4-FFF2-40B4-BE49-F238E27FC236}">
                  <a16:creationId xmlns:a16="http://schemas.microsoft.com/office/drawing/2014/main" id="{8DEF3F5E-AECF-3826-BE2D-2883F816674B}"/>
                </a:ext>
              </a:extLst>
            </p:cNvPr>
            <p:cNvSpPr>
              <a:spLocks noChangeAspect="1" noChangeArrowheads="1" noTextEdit="1"/>
            </p:cNvSpPr>
            <p:nvPr/>
          </p:nvSpPr>
          <p:spPr bwMode="gray">
            <a:xfrm>
              <a:off x="2711" y="1027"/>
              <a:ext cx="2258" cy="2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DE" sz="1351" dirty="0"/>
            </a:p>
          </p:txBody>
        </p:sp>
        <p:sp>
          <p:nvSpPr>
            <p:cNvPr id="22" name="Freeform 5">
              <a:extLst>
                <a:ext uri="{FF2B5EF4-FFF2-40B4-BE49-F238E27FC236}">
                  <a16:creationId xmlns:a16="http://schemas.microsoft.com/office/drawing/2014/main" id="{149BC20A-34DE-946F-DE80-64BEC3878423}"/>
                </a:ext>
              </a:extLst>
            </p:cNvPr>
            <p:cNvSpPr>
              <a:spLocks/>
            </p:cNvSpPr>
            <p:nvPr/>
          </p:nvSpPr>
          <p:spPr bwMode="gray">
            <a:xfrm>
              <a:off x="2709" y="1029"/>
              <a:ext cx="2260" cy="2262"/>
            </a:xfrm>
            <a:custGeom>
              <a:avLst/>
              <a:gdLst>
                <a:gd name="T0" fmla="*/ 2260 w 2260"/>
                <a:gd name="T1" fmla="*/ 0 h 2262"/>
                <a:gd name="T2" fmla="*/ 1612 w 2260"/>
                <a:gd name="T3" fmla="*/ 649 h 2262"/>
                <a:gd name="T4" fmla="*/ 1612 w 2260"/>
                <a:gd name="T5" fmla="*/ 649 h 2262"/>
                <a:gd name="T6" fmla="*/ 2035 w 2260"/>
                <a:gd name="T7" fmla="*/ 0 h 2262"/>
                <a:gd name="T8" fmla="*/ 0 w 2260"/>
                <a:gd name="T9" fmla="*/ 0 h 2262"/>
                <a:gd name="T10" fmla="*/ 0 w 2260"/>
                <a:gd name="T11" fmla="*/ 2262 h 2262"/>
                <a:gd name="T12" fmla="*/ 2260 w 2260"/>
                <a:gd name="T13" fmla="*/ 2262 h 2262"/>
                <a:gd name="T14" fmla="*/ 2260 w 2260"/>
                <a:gd name="T15" fmla="*/ 0 h 2262"/>
                <a:gd name="T16" fmla="*/ 2260 w 2260"/>
                <a:gd name="T17" fmla="*/ 0 h 2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60" h="2262">
                  <a:moveTo>
                    <a:pt x="2260" y="0"/>
                  </a:moveTo>
                  <a:lnTo>
                    <a:pt x="1612" y="649"/>
                  </a:lnTo>
                  <a:lnTo>
                    <a:pt x="1612" y="649"/>
                  </a:lnTo>
                  <a:lnTo>
                    <a:pt x="2035" y="0"/>
                  </a:lnTo>
                  <a:lnTo>
                    <a:pt x="0" y="0"/>
                  </a:lnTo>
                  <a:lnTo>
                    <a:pt x="0" y="2262"/>
                  </a:lnTo>
                  <a:lnTo>
                    <a:pt x="2260" y="2262"/>
                  </a:lnTo>
                  <a:lnTo>
                    <a:pt x="2260" y="0"/>
                  </a:lnTo>
                  <a:lnTo>
                    <a:pt x="2260" y="0"/>
                  </a:lnTo>
                  <a:close/>
                </a:path>
              </a:pathLst>
            </a:custGeom>
            <a:solidFill>
              <a:srgbClr val="E55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de-DE" sz="1351" dirty="0"/>
            </a:p>
          </p:txBody>
        </p:sp>
        <p:sp>
          <p:nvSpPr>
            <p:cNvPr id="23" name="Freeform 6">
              <a:extLst>
                <a:ext uri="{FF2B5EF4-FFF2-40B4-BE49-F238E27FC236}">
                  <a16:creationId xmlns:a16="http://schemas.microsoft.com/office/drawing/2014/main" id="{D04FF3CA-DE92-75FA-4516-18525EA685AC}"/>
                </a:ext>
              </a:extLst>
            </p:cNvPr>
            <p:cNvSpPr>
              <a:spLocks noEditPoints="1"/>
            </p:cNvSpPr>
            <p:nvPr/>
          </p:nvSpPr>
          <p:spPr bwMode="gray">
            <a:xfrm>
              <a:off x="3623" y="1696"/>
              <a:ext cx="1167" cy="922"/>
            </a:xfrm>
            <a:custGeom>
              <a:avLst/>
              <a:gdLst>
                <a:gd name="T0" fmla="*/ 411 w 580"/>
                <a:gd name="T1" fmla="*/ 213 h 458"/>
                <a:gd name="T2" fmla="*/ 570 w 580"/>
                <a:gd name="T3" fmla="*/ 37 h 458"/>
                <a:gd name="T4" fmla="*/ 580 w 580"/>
                <a:gd name="T5" fmla="*/ 20 h 458"/>
                <a:gd name="T6" fmla="*/ 545 w 580"/>
                <a:gd name="T7" fmla="*/ 0 h 458"/>
                <a:gd name="T8" fmla="*/ 519 w 580"/>
                <a:gd name="T9" fmla="*/ 16 h 458"/>
                <a:gd name="T10" fmla="*/ 344 w 580"/>
                <a:gd name="T11" fmla="*/ 210 h 458"/>
                <a:gd name="T12" fmla="*/ 334 w 580"/>
                <a:gd name="T13" fmla="*/ 229 h 458"/>
                <a:gd name="T14" fmla="*/ 344 w 580"/>
                <a:gd name="T15" fmla="*/ 248 h 458"/>
                <a:gd name="T16" fmla="*/ 519 w 580"/>
                <a:gd name="T17" fmla="*/ 442 h 458"/>
                <a:gd name="T18" fmla="*/ 545 w 580"/>
                <a:gd name="T19" fmla="*/ 458 h 458"/>
                <a:gd name="T20" fmla="*/ 580 w 580"/>
                <a:gd name="T21" fmla="*/ 438 h 458"/>
                <a:gd name="T22" fmla="*/ 570 w 580"/>
                <a:gd name="T23" fmla="*/ 421 h 458"/>
                <a:gd name="T24" fmla="*/ 411 w 580"/>
                <a:gd name="T25" fmla="*/ 245 h 458"/>
                <a:gd name="T26" fmla="*/ 399 w 580"/>
                <a:gd name="T27" fmla="*/ 229 h 458"/>
                <a:gd name="T28" fmla="*/ 411 w 580"/>
                <a:gd name="T29" fmla="*/ 213 h 458"/>
                <a:gd name="T30" fmla="*/ 252 w 580"/>
                <a:gd name="T31" fmla="*/ 439 h 458"/>
                <a:gd name="T32" fmla="*/ 281 w 580"/>
                <a:gd name="T33" fmla="*/ 454 h 458"/>
                <a:gd name="T34" fmla="*/ 309 w 580"/>
                <a:gd name="T35" fmla="*/ 439 h 458"/>
                <a:gd name="T36" fmla="*/ 309 w 580"/>
                <a:gd name="T37" fmla="*/ 19 h 458"/>
                <a:gd name="T38" fmla="*/ 281 w 580"/>
                <a:gd name="T39" fmla="*/ 4 h 458"/>
                <a:gd name="T40" fmla="*/ 252 w 580"/>
                <a:gd name="T41" fmla="*/ 19 h 458"/>
                <a:gd name="T42" fmla="*/ 252 w 580"/>
                <a:gd name="T43" fmla="*/ 439 h 458"/>
                <a:gd name="T44" fmla="*/ 0 w 580"/>
                <a:gd name="T45" fmla="*/ 439 h 458"/>
                <a:gd name="T46" fmla="*/ 28 w 580"/>
                <a:gd name="T47" fmla="*/ 454 h 458"/>
                <a:gd name="T48" fmla="*/ 56 w 580"/>
                <a:gd name="T49" fmla="*/ 439 h 458"/>
                <a:gd name="T50" fmla="*/ 56 w 580"/>
                <a:gd name="T51" fmla="*/ 157 h 458"/>
                <a:gd name="T52" fmla="*/ 165 w 580"/>
                <a:gd name="T53" fmla="*/ 53 h 458"/>
                <a:gd name="T54" fmla="*/ 180 w 580"/>
                <a:gd name="T55" fmla="*/ 53 h 458"/>
                <a:gd name="T56" fmla="*/ 196 w 580"/>
                <a:gd name="T57" fmla="*/ 27 h 458"/>
                <a:gd name="T58" fmla="*/ 154 w 580"/>
                <a:gd name="T59" fmla="*/ 4 h 458"/>
                <a:gd name="T60" fmla="*/ 0 w 580"/>
                <a:gd name="T61" fmla="*/ 152 h 458"/>
                <a:gd name="T62" fmla="*/ 0 w 580"/>
                <a:gd name="T63" fmla="*/ 439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80" h="458">
                  <a:moveTo>
                    <a:pt x="411" y="213"/>
                  </a:moveTo>
                  <a:cubicBezTo>
                    <a:pt x="570" y="37"/>
                    <a:pt x="570" y="37"/>
                    <a:pt x="570" y="37"/>
                  </a:cubicBezTo>
                  <a:cubicBezTo>
                    <a:pt x="576" y="30"/>
                    <a:pt x="580" y="25"/>
                    <a:pt x="580" y="20"/>
                  </a:cubicBezTo>
                  <a:cubicBezTo>
                    <a:pt x="580" y="10"/>
                    <a:pt x="559" y="0"/>
                    <a:pt x="545" y="0"/>
                  </a:cubicBezTo>
                  <a:cubicBezTo>
                    <a:pt x="535" y="0"/>
                    <a:pt x="526" y="8"/>
                    <a:pt x="519" y="16"/>
                  </a:cubicBezTo>
                  <a:cubicBezTo>
                    <a:pt x="344" y="210"/>
                    <a:pt x="344" y="210"/>
                    <a:pt x="344" y="210"/>
                  </a:cubicBezTo>
                  <a:cubicBezTo>
                    <a:pt x="336" y="219"/>
                    <a:pt x="334" y="224"/>
                    <a:pt x="334" y="229"/>
                  </a:cubicBezTo>
                  <a:cubicBezTo>
                    <a:pt x="334" y="234"/>
                    <a:pt x="336" y="239"/>
                    <a:pt x="344" y="248"/>
                  </a:cubicBezTo>
                  <a:cubicBezTo>
                    <a:pt x="519" y="442"/>
                    <a:pt x="519" y="442"/>
                    <a:pt x="519" y="442"/>
                  </a:cubicBezTo>
                  <a:cubicBezTo>
                    <a:pt x="526" y="450"/>
                    <a:pt x="535" y="458"/>
                    <a:pt x="545" y="458"/>
                  </a:cubicBezTo>
                  <a:cubicBezTo>
                    <a:pt x="559" y="458"/>
                    <a:pt x="580" y="448"/>
                    <a:pt x="580" y="438"/>
                  </a:cubicBezTo>
                  <a:cubicBezTo>
                    <a:pt x="580" y="433"/>
                    <a:pt x="576" y="428"/>
                    <a:pt x="570" y="421"/>
                  </a:cubicBezTo>
                  <a:cubicBezTo>
                    <a:pt x="411" y="245"/>
                    <a:pt x="411" y="245"/>
                    <a:pt x="411" y="245"/>
                  </a:cubicBezTo>
                  <a:cubicBezTo>
                    <a:pt x="403" y="236"/>
                    <a:pt x="399" y="232"/>
                    <a:pt x="399" y="229"/>
                  </a:cubicBezTo>
                  <a:cubicBezTo>
                    <a:pt x="399" y="226"/>
                    <a:pt x="403" y="222"/>
                    <a:pt x="411" y="213"/>
                  </a:cubicBezTo>
                  <a:moveTo>
                    <a:pt x="252" y="439"/>
                  </a:moveTo>
                  <a:cubicBezTo>
                    <a:pt x="252" y="449"/>
                    <a:pt x="261" y="454"/>
                    <a:pt x="281" y="454"/>
                  </a:cubicBezTo>
                  <a:cubicBezTo>
                    <a:pt x="300" y="454"/>
                    <a:pt x="309" y="449"/>
                    <a:pt x="309" y="439"/>
                  </a:cubicBezTo>
                  <a:cubicBezTo>
                    <a:pt x="309" y="19"/>
                    <a:pt x="309" y="19"/>
                    <a:pt x="309" y="19"/>
                  </a:cubicBezTo>
                  <a:cubicBezTo>
                    <a:pt x="309" y="9"/>
                    <a:pt x="300" y="4"/>
                    <a:pt x="281" y="4"/>
                  </a:cubicBezTo>
                  <a:cubicBezTo>
                    <a:pt x="261" y="4"/>
                    <a:pt x="252" y="9"/>
                    <a:pt x="252" y="19"/>
                  </a:cubicBezTo>
                  <a:lnTo>
                    <a:pt x="252" y="439"/>
                  </a:lnTo>
                  <a:close/>
                  <a:moveTo>
                    <a:pt x="0" y="439"/>
                  </a:moveTo>
                  <a:cubicBezTo>
                    <a:pt x="0" y="449"/>
                    <a:pt x="8" y="454"/>
                    <a:pt x="28" y="454"/>
                  </a:cubicBezTo>
                  <a:cubicBezTo>
                    <a:pt x="48" y="454"/>
                    <a:pt x="56" y="449"/>
                    <a:pt x="56" y="439"/>
                  </a:cubicBezTo>
                  <a:cubicBezTo>
                    <a:pt x="56" y="157"/>
                    <a:pt x="56" y="157"/>
                    <a:pt x="56" y="157"/>
                  </a:cubicBezTo>
                  <a:cubicBezTo>
                    <a:pt x="56" y="83"/>
                    <a:pt x="85" y="53"/>
                    <a:pt x="165" y="53"/>
                  </a:cubicBezTo>
                  <a:cubicBezTo>
                    <a:pt x="180" y="53"/>
                    <a:pt x="180" y="53"/>
                    <a:pt x="180" y="53"/>
                  </a:cubicBezTo>
                  <a:cubicBezTo>
                    <a:pt x="192" y="53"/>
                    <a:pt x="196" y="43"/>
                    <a:pt x="196" y="27"/>
                  </a:cubicBezTo>
                  <a:cubicBezTo>
                    <a:pt x="196" y="8"/>
                    <a:pt x="185" y="4"/>
                    <a:pt x="154" y="4"/>
                  </a:cubicBezTo>
                  <a:cubicBezTo>
                    <a:pt x="64" y="4"/>
                    <a:pt x="0" y="43"/>
                    <a:pt x="0" y="152"/>
                  </a:cubicBezTo>
                  <a:lnTo>
                    <a:pt x="0" y="4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de-DE" sz="1351" dirty="0"/>
            </a:p>
          </p:txBody>
        </p:sp>
        <p:sp>
          <p:nvSpPr>
            <p:cNvPr id="24" name="Freeform 7">
              <a:extLst>
                <a:ext uri="{FF2B5EF4-FFF2-40B4-BE49-F238E27FC236}">
                  <a16:creationId xmlns:a16="http://schemas.microsoft.com/office/drawing/2014/main" id="{14A98D3A-016D-5049-560F-CFADB51FBC98}"/>
                </a:ext>
              </a:extLst>
            </p:cNvPr>
            <p:cNvSpPr>
              <a:spLocks/>
            </p:cNvSpPr>
            <p:nvPr/>
          </p:nvSpPr>
          <p:spPr bwMode="gray">
            <a:xfrm>
              <a:off x="2880" y="1704"/>
              <a:ext cx="618" cy="916"/>
            </a:xfrm>
            <a:custGeom>
              <a:avLst/>
              <a:gdLst>
                <a:gd name="T0" fmla="*/ 307 w 307"/>
                <a:gd name="T1" fmla="*/ 405 h 455"/>
                <a:gd name="T2" fmla="*/ 307 w 307"/>
                <a:gd name="T3" fmla="*/ 244 h 455"/>
                <a:gd name="T4" fmla="*/ 279 w 307"/>
                <a:gd name="T5" fmla="*/ 229 h 455"/>
                <a:gd name="T6" fmla="*/ 250 w 307"/>
                <a:gd name="T7" fmla="*/ 244 h 455"/>
                <a:gd name="T8" fmla="*/ 250 w 307"/>
                <a:gd name="T9" fmla="*/ 378 h 455"/>
                <a:gd name="T10" fmla="*/ 199 w 307"/>
                <a:gd name="T11" fmla="*/ 408 h 455"/>
                <a:gd name="T12" fmla="*/ 61 w 307"/>
                <a:gd name="T13" fmla="*/ 231 h 455"/>
                <a:gd name="T14" fmla="*/ 238 w 307"/>
                <a:gd name="T15" fmla="*/ 49 h 455"/>
                <a:gd name="T16" fmla="*/ 270 w 307"/>
                <a:gd name="T17" fmla="*/ 49 h 455"/>
                <a:gd name="T18" fmla="*/ 286 w 307"/>
                <a:gd name="T19" fmla="*/ 23 h 455"/>
                <a:gd name="T20" fmla="*/ 244 w 307"/>
                <a:gd name="T21" fmla="*/ 0 h 455"/>
                <a:gd name="T22" fmla="*/ 231 w 307"/>
                <a:gd name="T23" fmla="*/ 0 h 455"/>
                <a:gd name="T24" fmla="*/ 0 w 307"/>
                <a:gd name="T25" fmla="*/ 232 h 455"/>
                <a:gd name="T26" fmla="*/ 198 w 307"/>
                <a:gd name="T27" fmla="*/ 455 h 455"/>
                <a:gd name="T28" fmla="*/ 307 w 307"/>
                <a:gd name="T29" fmla="*/ 405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7" h="455">
                  <a:moveTo>
                    <a:pt x="307" y="405"/>
                  </a:moveTo>
                  <a:cubicBezTo>
                    <a:pt x="307" y="244"/>
                    <a:pt x="307" y="244"/>
                    <a:pt x="307" y="244"/>
                  </a:cubicBezTo>
                  <a:cubicBezTo>
                    <a:pt x="307" y="234"/>
                    <a:pt x="298" y="229"/>
                    <a:pt x="279" y="229"/>
                  </a:cubicBezTo>
                  <a:cubicBezTo>
                    <a:pt x="259" y="229"/>
                    <a:pt x="250" y="234"/>
                    <a:pt x="250" y="244"/>
                  </a:cubicBezTo>
                  <a:cubicBezTo>
                    <a:pt x="250" y="378"/>
                    <a:pt x="250" y="378"/>
                    <a:pt x="250" y="378"/>
                  </a:cubicBezTo>
                  <a:cubicBezTo>
                    <a:pt x="250" y="399"/>
                    <a:pt x="241" y="408"/>
                    <a:pt x="199" y="408"/>
                  </a:cubicBezTo>
                  <a:cubicBezTo>
                    <a:pt x="114" y="408"/>
                    <a:pt x="61" y="342"/>
                    <a:pt x="61" y="231"/>
                  </a:cubicBezTo>
                  <a:cubicBezTo>
                    <a:pt x="61" y="115"/>
                    <a:pt x="126" y="49"/>
                    <a:pt x="238" y="49"/>
                  </a:cubicBezTo>
                  <a:cubicBezTo>
                    <a:pt x="270" y="49"/>
                    <a:pt x="270" y="49"/>
                    <a:pt x="270" y="49"/>
                  </a:cubicBezTo>
                  <a:cubicBezTo>
                    <a:pt x="282" y="49"/>
                    <a:pt x="286" y="39"/>
                    <a:pt x="286" y="23"/>
                  </a:cubicBezTo>
                  <a:cubicBezTo>
                    <a:pt x="286" y="4"/>
                    <a:pt x="275" y="0"/>
                    <a:pt x="244" y="0"/>
                  </a:cubicBezTo>
                  <a:cubicBezTo>
                    <a:pt x="231" y="0"/>
                    <a:pt x="231" y="0"/>
                    <a:pt x="231" y="0"/>
                  </a:cubicBezTo>
                  <a:cubicBezTo>
                    <a:pt x="101" y="0"/>
                    <a:pt x="0" y="71"/>
                    <a:pt x="0" y="232"/>
                  </a:cubicBezTo>
                  <a:cubicBezTo>
                    <a:pt x="0" y="386"/>
                    <a:pt x="88" y="455"/>
                    <a:pt x="198" y="455"/>
                  </a:cubicBezTo>
                  <a:cubicBezTo>
                    <a:pt x="286" y="455"/>
                    <a:pt x="307" y="430"/>
                    <a:pt x="307" y="40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de-DE" sz="1351" dirty="0"/>
            </a:p>
          </p:txBody>
        </p:sp>
        <p:sp>
          <p:nvSpPr>
            <p:cNvPr id="25" name="Oval 8">
              <a:extLst>
                <a:ext uri="{FF2B5EF4-FFF2-40B4-BE49-F238E27FC236}">
                  <a16:creationId xmlns:a16="http://schemas.microsoft.com/office/drawing/2014/main" id="{3F8879BE-BC96-74D9-F98F-362D5CF1B1B5}"/>
                </a:ext>
              </a:extLst>
            </p:cNvPr>
            <p:cNvSpPr>
              <a:spLocks noChangeArrowheads="1"/>
            </p:cNvSpPr>
            <p:nvPr/>
          </p:nvSpPr>
          <p:spPr bwMode="gray">
            <a:xfrm>
              <a:off x="3778" y="2099"/>
              <a:ext cx="122" cy="12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de-DE" sz="1351" dirty="0"/>
            </a:p>
          </p:txBody>
        </p:sp>
        <p:sp>
          <p:nvSpPr>
            <p:cNvPr id="26" name="Freeform 9">
              <a:extLst>
                <a:ext uri="{FF2B5EF4-FFF2-40B4-BE49-F238E27FC236}">
                  <a16:creationId xmlns:a16="http://schemas.microsoft.com/office/drawing/2014/main" id="{5B9DE94E-FA15-77B4-8729-31359F3D4858}"/>
                </a:ext>
              </a:extLst>
            </p:cNvPr>
            <p:cNvSpPr>
              <a:spLocks noEditPoints="1"/>
            </p:cNvSpPr>
            <p:nvPr/>
          </p:nvSpPr>
          <p:spPr bwMode="gray">
            <a:xfrm>
              <a:off x="3623" y="1696"/>
              <a:ext cx="1167" cy="922"/>
            </a:xfrm>
            <a:custGeom>
              <a:avLst/>
              <a:gdLst>
                <a:gd name="T0" fmla="*/ 411 w 580"/>
                <a:gd name="T1" fmla="*/ 213 h 458"/>
                <a:gd name="T2" fmla="*/ 570 w 580"/>
                <a:gd name="T3" fmla="*/ 37 h 458"/>
                <a:gd name="T4" fmla="*/ 580 w 580"/>
                <a:gd name="T5" fmla="*/ 20 h 458"/>
                <a:gd name="T6" fmla="*/ 545 w 580"/>
                <a:gd name="T7" fmla="*/ 0 h 458"/>
                <a:gd name="T8" fmla="*/ 519 w 580"/>
                <a:gd name="T9" fmla="*/ 16 h 458"/>
                <a:gd name="T10" fmla="*/ 344 w 580"/>
                <a:gd name="T11" fmla="*/ 210 h 458"/>
                <a:gd name="T12" fmla="*/ 334 w 580"/>
                <a:gd name="T13" fmla="*/ 229 h 458"/>
                <a:gd name="T14" fmla="*/ 344 w 580"/>
                <a:gd name="T15" fmla="*/ 248 h 458"/>
                <a:gd name="T16" fmla="*/ 519 w 580"/>
                <a:gd name="T17" fmla="*/ 442 h 458"/>
                <a:gd name="T18" fmla="*/ 545 w 580"/>
                <a:gd name="T19" fmla="*/ 458 h 458"/>
                <a:gd name="T20" fmla="*/ 580 w 580"/>
                <a:gd name="T21" fmla="*/ 438 h 458"/>
                <a:gd name="T22" fmla="*/ 570 w 580"/>
                <a:gd name="T23" fmla="*/ 421 h 458"/>
                <a:gd name="T24" fmla="*/ 411 w 580"/>
                <a:gd name="T25" fmla="*/ 245 h 458"/>
                <a:gd name="T26" fmla="*/ 399 w 580"/>
                <a:gd name="T27" fmla="*/ 229 h 458"/>
                <a:gd name="T28" fmla="*/ 411 w 580"/>
                <a:gd name="T29" fmla="*/ 213 h 458"/>
                <a:gd name="T30" fmla="*/ 252 w 580"/>
                <a:gd name="T31" fmla="*/ 439 h 458"/>
                <a:gd name="T32" fmla="*/ 281 w 580"/>
                <a:gd name="T33" fmla="*/ 454 h 458"/>
                <a:gd name="T34" fmla="*/ 309 w 580"/>
                <a:gd name="T35" fmla="*/ 439 h 458"/>
                <a:gd name="T36" fmla="*/ 309 w 580"/>
                <a:gd name="T37" fmla="*/ 19 h 458"/>
                <a:gd name="T38" fmla="*/ 281 w 580"/>
                <a:gd name="T39" fmla="*/ 4 h 458"/>
                <a:gd name="T40" fmla="*/ 252 w 580"/>
                <a:gd name="T41" fmla="*/ 19 h 458"/>
                <a:gd name="T42" fmla="*/ 252 w 580"/>
                <a:gd name="T43" fmla="*/ 439 h 458"/>
                <a:gd name="T44" fmla="*/ 0 w 580"/>
                <a:gd name="T45" fmla="*/ 439 h 458"/>
                <a:gd name="T46" fmla="*/ 28 w 580"/>
                <a:gd name="T47" fmla="*/ 454 h 458"/>
                <a:gd name="T48" fmla="*/ 56 w 580"/>
                <a:gd name="T49" fmla="*/ 439 h 458"/>
                <a:gd name="T50" fmla="*/ 56 w 580"/>
                <a:gd name="T51" fmla="*/ 157 h 458"/>
                <a:gd name="T52" fmla="*/ 165 w 580"/>
                <a:gd name="T53" fmla="*/ 53 h 458"/>
                <a:gd name="T54" fmla="*/ 180 w 580"/>
                <a:gd name="T55" fmla="*/ 53 h 458"/>
                <a:gd name="T56" fmla="*/ 196 w 580"/>
                <a:gd name="T57" fmla="*/ 27 h 458"/>
                <a:gd name="T58" fmla="*/ 154 w 580"/>
                <a:gd name="T59" fmla="*/ 4 h 458"/>
                <a:gd name="T60" fmla="*/ 0 w 580"/>
                <a:gd name="T61" fmla="*/ 152 h 458"/>
                <a:gd name="T62" fmla="*/ 0 w 580"/>
                <a:gd name="T63" fmla="*/ 439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80" h="458">
                  <a:moveTo>
                    <a:pt x="411" y="213"/>
                  </a:moveTo>
                  <a:cubicBezTo>
                    <a:pt x="570" y="37"/>
                    <a:pt x="570" y="37"/>
                    <a:pt x="570" y="37"/>
                  </a:cubicBezTo>
                  <a:cubicBezTo>
                    <a:pt x="576" y="30"/>
                    <a:pt x="580" y="25"/>
                    <a:pt x="580" y="20"/>
                  </a:cubicBezTo>
                  <a:cubicBezTo>
                    <a:pt x="580" y="10"/>
                    <a:pt x="559" y="0"/>
                    <a:pt x="545" y="0"/>
                  </a:cubicBezTo>
                  <a:cubicBezTo>
                    <a:pt x="535" y="0"/>
                    <a:pt x="526" y="8"/>
                    <a:pt x="519" y="16"/>
                  </a:cubicBezTo>
                  <a:cubicBezTo>
                    <a:pt x="344" y="210"/>
                    <a:pt x="344" y="210"/>
                    <a:pt x="344" y="210"/>
                  </a:cubicBezTo>
                  <a:cubicBezTo>
                    <a:pt x="336" y="219"/>
                    <a:pt x="334" y="224"/>
                    <a:pt x="334" y="229"/>
                  </a:cubicBezTo>
                  <a:cubicBezTo>
                    <a:pt x="334" y="234"/>
                    <a:pt x="336" y="239"/>
                    <a:pt x="344" y="248"/>
                  </a:cubicBezTo>
                  <a:cubicBezTo>
                    <a:pt x="519" y="442"/>
                    <a:pt x="519" y="442"/>
                    <a:pt x="519" y="442"/>
                  </a:cubicBezTo>
                  <a:cubicBezTo>
                    <a:pt x="526" y="450"/>
                    <a:pt x="535" y="458"/>
                    <a:pt x="545" y="458"/>
                  </a:cubicBezTo>
                  <a:cubicBezTo>
                    <a:pt x="559" y="458"/>
                    <a:pt x="580" y="448"/>
                    <a:pt x="580" y="438"/>
                  </a:cubicBezTo>
                  <a:cubicBezTo>
                    <a:pt x="580" y="433"/>
                    <a:pt x="576" y="428"/>
                    <a:pt x="570" y="421"/>
                  </a:cubicBezTo>
                  <a:cubicBezTo>
                    <a:pt x="411" y="245"/>
                    <a:pt x="411" y="245"/>
                    <a:pt x="411" y="245"/>
                  </a:cubicBezTo>
                  <a:cubicBezTo>
                    <a:pt x="403" y="236"/>
                    <a:pt x="399" y="232"/>
                    <a:pt x="399" y="229"/>
                  </a:cubicBezTo>
                  <a:cubicBezTo>
                    <a:pt x="399" y="226"/>
                    <a:pt x="403" y="222"/>
                    <a:pt x="411" y="213"/>
                  </a:cubicBezTo>
                  <a:moveTo>
                    <a:pt x="252" y="439"/>
                  </a:moveTo>
                  <a:cubicBezTo>
                    <a:pt x="252" y="449"/>
                    <a:pt x="261" y="454"/>
                    <a:pt x="281" y="454"/>
                  </a:cubicBezTo>
                  <a:cubicBezTo>
                    <a:pt x="300" y="454"/>
                    <a:pt x="309" y="449"/>
                    <a:pt x="309" y="439"/>
                  </a:cubicBezTo>
                  <a:cubicBezTo>
                    <a:pt x="309" y="19"/>
                    <a:pt x="309" y="19"/>
                    <a:pt x="309" y="19"/>
                  </a:cubicBezTo>
                  <a:cubicBezTo>
                    <a:pt x="309" y="9"/>
                    <a:pt x="300" y="4"/>
                    <a:pt x="281" y="4"/>
                  </a:cubicBezTo>
                  <a:cubicBezTo>
                    <a:pt x="261" y="4"/>
                    <a:pt x="252" y="9"/>
                    <a:pt x="252" y="19"/>
                  </a:cubicBezTo>
                  <a:lnTo>
                    <a:pt x="252" y="439"/>
                  </a:lnTo>
                  <a:close/>
                  <a:moveTo>
                    <a:pt x="0" y="439"/>
                  </a:moveTo>
                  <a:cubicBezTo>
                    <a:pt x="0" y="449"/>
                    <a:pt x="8" y="454"/>
                    <a:pt x="28" y="454"/>
                  </a:cubicBezTo>
                  <a:cubicBezTo>
                    <a:pt x="48" y="454"/>
                    <a:pt x="56" y="449"/>
                    <a:pt x="56" y="439"/>
                  </a:cubicBezTo>
                  <a:cubicBezTo>
                    <a:pt x="56" y="157"/>
                    <a:pt x="56" y="157"/>
                    <a:pt x="56" y="157"/>
                  </a:cubicBezTo>
                  <a:cubicBezTo>
                    <a:pt x="56" y="83"/>
                    <a:pt x="85" y="53"/>
                    <a:pt x="165" y="53"/>
                  </a:cubicBezTo>
                  <a:cubicBezTo>
                    <a:pt x="180" y="53"/>
                    <a:pt x="180" y="53"/>
                    <a:pt x="180" y="53"/>
                  </a:cubicBezTo>
                  <a:cubicBezTo>
                    <a:pt x="192" y="53"/>
                    <a:pt x="196" y="43"/>
                    <a:pt x="196" y="27"/>
                  </a:cubicBezTo>
                  <a:cubicBezTo>
                    <a:pt x="196" y="8"/>
                    <a:pt x="185" y="4"/>
                    <a:pt x="154" y="4"/>
                  </a:cubicBezTo>
                  <a:cubicBezTo>
                    <a:pt x="64" y="4"/>
                    <a:pt x="0" y="43"/>
                    <a:pt x="0" y="152"/>
                  </a:cubicBezTo>
                  <a:lnTo>
                    <a:pt x="0" y="4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de-DE" sz="1351" dirty="0"/>
            </a:p>
          </p:txBody>
        </p:sp>
        <p:sp>
          <p:nvSpPr>
            <p:cNvPr id="27" name="Freeform 10">
              <a:extLst>
                <a:ext uri="{FF2B5EF4-FFF2-40B4-BE49-F238E27FC236}">
                  <a16:creationId xmlns:a16="http://schemas.microsoft.com/office/drawing/2014/main" id="{3A5AB1C7-D754-AE3D-2CEB-1B30FCCECD9D}"/>
                </a:ext>
              </a:extLst>
            </p:cNvPr>
            <p:cNvSpPr>
              <a:spLocks/>
            </p:cNvSpPr>
            <p:nvPr/>
          </p:nvSpPr>
          <p:spPr bwMode="gray">
            <a:xfrm>
              <a:off x="2880" y="1704"/>
              <a:ext cx="618" cy="916"/>
            </a:xfrm>
            <a:custGeom>
              <a:avLst/>
              <a:gdLst>
                <a:gd name="T0" fmla="*/ 307 w 307"/>
                <a:gd name="T1" fmla="*/ 405 h 455"/>
                <a:gd name="T2" fmla="*/ 307 w 307"/>
                <a:gd name="T3" fmla="*/ 244 h 455"/>
                <a:gd name="T4" fmla="*/ 279 w 307"/>
                <a:gd name="T5" fmla="*/ 229 h 455"/>
                <a:gd name="T6" fmla="*/ 250 w 307"/>
                <a:gd name="T7" fmla="*/ 244 h 455"/>
                <a:gd name="T8" fmla="*/ 250 w 307"/>
                <a:gd name="T9" fmla="*/ 378 h 455"/>
                <a:gd name="T10" fmla="*/ 199 w 307"/>
                <a:gd name="T11" fmla="*/ 408 h 455"/>
                <a:gd name="T12" fmla="*/ 61 w 307"/>
                <a:gd name="T13" fmla="*/ 231 h 455"/>
                <a:gd name="T14" fmla="*/ 238 w 307"/>
                <a:gd name="T15" fmla="*/ 49 h 455"/>
                <a:gd name="T16" fmla="*/ 270 w 307"/>
                <a:gd name="T17" fmla="*/ 49 h 455"/>
                <a:gd name="T18" fmla="*/ 286 w 307"/>
                <a:gd name="T19" fmla="*/ 23 h 455"/>
                <a:gd name="T20" fmla="*/ 244 w 307"/>
                <a:gd name="T21" fmla="*/ 0 h 455"/>
                <a:gd name="T22" fmla="*/ 231 w 307"/>
                <a:gd name="T23" fmla="*/ 0 h 455"/>
                <a:gd name="T24" fmla="*/ 0 w 307"/>
                <a:gd name="T25" fmla="*/ 232 h 455"/>
                <a:gd name="T26" fmla="*/ 198 w 307"/>
                <a:gd name="T27" fmla="*/ 455 h 455"/>
                <a:gd name="T28" fmla="*/ 307 w 307"/>
                <a:gd name="T29" fmla="*/ 405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7" h="455">
                  <a:moveTo>
                    <a:pt x="307" y="405"/>
                  </a:moveTo>
                  <a:cubicBezTo>
                    <a:pt x="307" y="244"/>
                    <a:pt x="307" y="244"/>
                    <a:pt x="307" y="244"/>
                  </a:cubicBezTo>
                  <a:cubicBezTo>
                    <a:pt x="307" y="234"/>
                    <a:pt x="298" y="229"/>
                    <a:pt x="279" y="229"/>
                  </a:cubicBezTo>
                  <a:cubicBezTo>
                    <a:pt x="259" y="229"/>
                    <a:pt x="250" y="234"/>
                    <a:pt x="250" y="244"/>
                  </a:cubicBezTo>
                  <a:cubicBezTo>
                    <a:pt x="250" y="378"/>
                    <a:pt x="250" y="378"/>
                    <a:pt x="250" y="378"/>
                  </a:cubicBezTo>
                  <a:cubicBezTo>
                    <a:pt x="250" y="399"/>
                    <a:pt x="241" y="408"/>
                    <a:pt x="199" y="408"/>
                  </a:cubicBezTo>
                  <a:cubicBezTo>
                    <a:pt x="114" y="408"/>
                    <a:pt x="61" y="342"/>
                    <a:pt x="61" y="231"/>
                  </a:cubicBezTo>
                  <a:cubicBezTo>
                    <a:pt x="61" y="115"/>
                    <a:pt x="126" y="49"/>
                    <a:pt x="238" y="49"/>
                  </a:cubicBezTo>
                  <a:cubicBezTo>
                    <a:pt x="270" y="49"/>
                    <a:pt x="270" y="49"/>
                    <a:pt x="270" y="49"/>
                  </a:cubicBezTo>
                  <a:cubicBezTo>
                    <a:pt x="282" y="49"/>
                    <a:pt x="286" y="39"/>
                    <a:pt x="286" y="23"/>
                  </a:cubicBezTo>
                  <a:cubicBezTo>
                    <a:pt x="286" y="4"/>
                    <a:pt x="275" y="0"/>
                    <a:pt x="244" y="0"/>
                  </a:cubicBezTo>
                  <a:cubicBezTo>
                    <a:pt x="231" y="0"/>
                    <a:pt x="231" y="0"/>
                    <a:pt x="231" y="0"/>
                  </a:cubicBezTo>
                  <a:cubicBezTo>
                    <a:pt x="101" y="0"/>
                    <a:pt x="0" y="71"/>
                    <a:pt x="0" y="232"/>
                  </a:cubicBezTo>
                  <a:cubicBezTo>
                    <a:pt x="0" y="386"/>
                    <a:pt x="88" y="455"/>
                    <a:pt x="198" y="455"/>
                  </a:cubicBezTo>
                  <a:cubicBezTo>
                    <a:pt x="286" y="455"/>
                    <a:pt x="307" y="430"/>
                    <a:pt x="307" y="40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de-DE" sz="1351" dirty="0"/>
            </a:p>
          </p:txBody>
        </p:sp>
        <p:sp>
          <p:nvSpPr>
            <p:cNvPr id="28" name="Oval 11">
              <a:extLst>
                <a:ext uri="{FF2B5EF4-FFF2-40B4-BE49-F238E27FC236}">
                  <a16:creationId xmlns:a16="http://schemas.microsoft.com/office/drawing/2014/main" id="{E1C532E2-891B-29B3-0F59-03385EDACDA6}"/>
                </a:ext>
              </a:extLst>
            </p:cNvPr>
            <p:cNvSpPr>
              <a:spLocks noChangeArrowheads="1"/>
            </p:cNvSpPr>
            <p:nvPr/>
          </p:nvSpPr>
          <p:spPr bwMode="gray">
            <a:xfrm>
              <a:off x="3778" y="2099"/>
              <a:ext cx="122" cy="12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de-DE" sz="1351" dirty="0"/>
            </a:p>
          </p:txBody>
        </p:sp>
        <p:sp>
          <p:nvSpPr>
            <p:cNvPr id="29" name="Freeform 12">
              <a:extLst>
                <a:ext uri="{FF2B5EF4-FFF2-40B4-BE49-F238E27FC236}">
                  <a16:creationId xmlns:a16="http://schemas.microsoft.com/office/drawing/2014/main" id="{A765CCA9-FA90-7C07-DB23-7D79114F68ED}"/>
                </a:ext>
              </a:extLst>
            </p:cNvPr>
            <p:cNvSpPr>
              <a:spLocks/>
            </p:cNvSpPr>
            <p:nvPr/>
          </p:nvSpPr>
          <p:spPr bwMode="gray">
            <a:xfrm>
              <a:off x="4321" y="1029"/>
              <a:ext cx="648" cy="649"/>
            </a:xfrm>
            <a:custGeom>
              <a:avLst/>
              <a:gdLst>
                <a:gd name="T0" fmla="*/ 0 w 648"/>
                <a:gd name="T1" fmla="*/ 649 h 649"/>
                <a:gd name="T2" fmla="*/ 2 w 648"/>
                <a:gd name="T3" fmla="*/ 649 h 649"/>
                <a:gd name="T4" fmla="*/ 648 w 648"/>
                <a:gd name="T5" fmla="*/ 0 h 649"/>
                <a:gd name="T6" fmla="*/ 423 w 648"/>
                <a:gd name="T7" fmla="*/ 0 h 649"/>
                <a:gd name="T8" fmla="*/ 0 w 648"/>
                <a:gd name="T9" fmla="*/ 649 h 649"/>
              </a:gdLst>
              <a:ahLst/>
              <a:cxnLst>
                <a:cxn ang="0">
                  <a:pos x="T0" y="T1"/>
                </a:cxn>
                <a:cxn ang="0">
                  <a:pos x="T2" y="T3"/>
                </a:cxn>
                <a:cxn ang="0">
                  <a:pos x="T4" y="T5"/>
                </a:cxn>
                <a:cxn ang="0">
                  <a:pos x="T6" y="T7"/>
                </a:cxn>
                <a:cxn ang="0">
                  <a:pos x="T8" y="T9"/>
                </a:cxn>
              </a:cxnLst>
              <a:rect l="0" t="0" r="r" b="b"/>
              <a:pathLst>
                <a:path w="648" h="649">
                  <a:moveTo>
                    <a:pt x="0" y="649"/>
                  </a:moveTo>
                  <a:lnTo>
                    <a:pt x="2" y="649"/>
                  </a:lnTo>
                  <a:lnTo>
                    <a:pt x="648" y="0"/>
                  </a:lnTo>
                  <a:lnTo>
                    <a:pt x="423" y="0"/>
                  </a:lnTo>
                  <a:lnTo>
                    <a:pt x="0" y="64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de-DE" sz="1351" dirty="0"/>
            </a:p>
          </p:txBody>
        </p:sp>
        <p:sp>
          <p:nvSpPr>
            <p:cNvPr id="30" name="Freeform 13">
              <a:extLst>
                <a:ext uri="{FF2B5EF4-FFF2-40B4-BE49-F238E27FC236}">
                  <a16:creationId xmlns:a16="http://schemas.microsoft.com/office/drawing/2014/main" id="{7EFAB246-BDF8-3EA2-BBFF-74477F59851E}"/>
                </a:ext>
              </a:extLst>
            </p:cNvPr>
            <p:cNvSpPr>
              <a:spLocks/>
            </p:cNvSpPr>
            <p:nvPr/>
          </p:nvSpPr>
          <p:spPr bwMode="gray">
            <a:xfrm>
              <a:off x="4321" y="1029"/>
              <a:ext cx="648" cy="649"/>
            </a:xfrm>
            <a:custGeom>
              <a:avLst/>
              <a:gdLst>
                <a:gd name="T0" fmla="*/ 0 w 648"/>
                <a:gd name="T1" fmla="*/ 649 h 649"/>
                <a:gd name="T2" fmla="*/ 2 w 648"/>
                <a:gd name="T3" fmla="*/ 649 h 649"/>
                <a:gd name="T4" fmla="*/ 648 w 648"/>
                <a:gd name="T5" fmla="*/ 0 h 649"/>
                <a:gd name="T6" fmla="*/ 423 w 648"/>
                <a:gd name="T7" fmla="*/ 0 h 649"/>
                <a:gd name="T8" fmla="*/ 0 w 648"/>
                <a:gd name="T9" fmla="*/ 649 h 649"/>
              </a:gdLst>
              <a:ahLst/>
              <a:cxnLst>
                <a:cxn ang="0">
                  <a:pos x="T0" y="T1"/>
                </a:cxn>
                <a:cxn ang="0">
                  <a:pos x="T2" y="T3"/>
                </a:cxn>
                <a:cxn ang="0">
                  <a:pos x="T4" y="T5"/>
                </a:cxn>
                <a:cxn ang="0">
                  <a:pos x="T6" y="T7"/>
                </a:cxn>
                <a:cxn ang="0">
                  <a:pos x="T8" y="T9"/>
                </a:cxn>
              </a:cxnLst>
              <a:rect l="0" t="0" r="r" b="b"/>
              <a:pathLst>
                <a:path w="648" h="649">
                  <a:moveTo>
                    <a:pt x="0" y="649"/>
                  </a:moveTo>
                  <a:lnTo>
                    <a:pt x="2" y="649"/>
                  </a:lnTo>
                  <a:lnTo>
                    <a:pt x="648" y="0"/>
                  </a:lnTo>
                  <a:lnTo>
                    <a:pt x="423" y="0"/>
                  </a:lnTo>
                  <a:lnTo>
                    <a:pt x="0" y="64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de-DE" sz="1351" dirty="0"/>
            </a:p>
          </p:txBody>
        </p:sp>
      </p:grpSp>
      <p:sp>
        <p:nvSpPr>
          <p:cNvPr id="3" name="Titel 1">
            <a:extLst>
              <a:ext uri="{FF2B5EF4-FFF2-40B4-BE49-F238E27FC236}">
                <a16:creationId xmlns:a16="http://schemas.microsoft.com/office/drawing/2014/main" id="{2CC50A72-C690-F9CF-72DF-9FC9DBC30C73}"/>
              </a:ext>
            </a:extLst>
          </p:cNvPr>
          <p:cNvSpPr txBox="1">
            <a:spLocks/>
          </p:cNvSpPr>
          <p:nvPr/>
        </p:nvSpPr>
        <p:spPr>
          <a:xfrm>
            <a:off x="991073" y="1461449"/>
            <a:ext cx="6973988" cy="5170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a:solidFill>
                  <a:schemeClr val="tx2"/>
                </a:solidFill>
                <a:latin typeface="Open Sans SemiBold" pitchFamily="2" charset="0"/>
                <a:ea typeface="Open Sans SemiBold" pitchFamily="2" charset="0"/>
                <a:cs typeface="Open Sans SemiBold" pitchFamily="2" charset="0"/>
              </a:defRPr>
            </a:lvl1pPr>
          </a:lstStyle>
          <a:p>
            <a:r>
              <a:rPr lang="nl-BE" sz="1800" b="0" dirty="0">
                <a:solidFill>
                  <a:schemeClr val="tx1"/>
                </a:solidFill>
                <a:latin typeface="Open Sans" pitchFamily="2" charset="0"/>
                <a:ea typeface="Open Sans" pitchFamily="2" charset="0"/>
                <a:cs typeface="Open Sans" pitchFamily="2" charset="0"/>
              </a:rPr>
              <a:t>Clothes takes the top spot in product categories</a:t>
            </a:r>
          </a:p>
        </p:txBody>
      </p:sp>
    </p:spTree>
    <p:extLst>
      <p:ext uri="{BB962C8B-B14F-4D97-AF65-F5344CB8AC3E}">
        <p14:creationId xmlns:p14="http://schemas.microsoft.com/office/powerpoint/2010/main" val="2549709769"/>
      </p:ext>
    </p:extLst>
  </p:cSld>
  <p:clrMapOvr>
    <a:masterClrMapping/>
  </p:clrMapOvr>
</p:sld>
</file>

<file path=ppt/theme/theme1.xml><?xml version="1.0" encoding="utf-8"?>
<a:theme xmlns:a="http://schemas.openxmlformats.org/drawingml/2006/main" name="1_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4 becom slides" id="{E20CC28B-B32D-A54B-8E9E-4C56A2B602EA}" vid="{F7735FF4-DFA7-8241-9544-39D6F4475778}"/>
    </a:ext>
  </a:extLst>
</a:theme>
</file>

<file path=ppt/theme/theme2.xml><?xml version="1.0" encoding="utf-8"?>
<a:theme xmlns:a="http://schemas.openxmlformats.org/drawingml/2006/main" name="3_Kantoorthema">
  <a:themeElements>
    <a:clrScheme name="Aangepast 3">
      <a:dk1>
        <a:srgbClr val="000000"/>
      </a:dk1>
      <a:lt1>
        <a:srgbClr val="FFFFFF"/>
      </a:lt1>
      <a:dk2>
        <a:srgbClr val="5E32C8"/>
      </a:dk2>
      <a:lt2>
        <a:srgbClr val="E7E6E6"/>
      </a:lt2>
      <a:accent1>
        <a:srgbClr val="5E31C7"/>
      </a:accent1>
      <a:accent2>
        <a:srgbClr val="00EB8D"/>
      </a:accent2>
      <a:accent3>
        <a:srgbClr val="5E30C6"/>
      </a:accent3>
      <a:accent4>
        <a:srgbClr val="00EB8D"/>
      </a:accent4>
      <a:accent5>
        <a:srgbClr val="D6D6D6"/>
      </a:accent5>
      <a:accent6>
        <a:srgbClr val="000000"/>
      </a:accent6>
      <a:hlink>
        <a:srgbClr val="00EB8E"/>
      </a:hlink>
      <a:folHlink>
        <a:srgbClr val="EBEDE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4 becom slides" id="{E20CC28B-B32D-A54B-8E9E-4C56A2B602EA}" vid="{CFD78369-CD2F-DB40-AD4C-EB03353EB67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Aangepast 3">
    <a:dk1>
      <a:srgbClr val="000000"/>
    </a:dk1>
    <a:lt1>
      <a:srgbClr val="FFFFFF"/>
    </a:lt1>
    <a:dk2>
      <a:srgbClr val="5E32C8"/>
    </a:dk2>
    <a:lt2>
      <a:srgbClr val="E7E6E6"/>
    </a:lt2>
    <a:accent1>
      <a:srgbClr val="5E31C7"/>
    </a:accent1>
    <a:accent2>
      <a:srgbClr val="00EB8D"/>
    </a:accent2>
    <a:accent3>
      <a:srgbClr val="5E30C6"/>
    </a:accent3>
    <a:accent4>
      <a:srgbClr val="00EB8D"/>
    </a:accent4>
    <a:accent5>
      <a:srgbClr val="D6D6D6"/>
    </a:accent5>
    <a:accent6>
      <a:srgbClr val="000000"/>
    </a:accent6>
    <a:hlink>
      <a:srgbClr val="00EB8E"/>
    </a:hlink>
    <a:folHlink>
      <a:srgbClr val="EBEDED"/>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8AD6E36E7677A449886B201AE575866" ma:contentTypeVersion="17" ma:contentTypeDescription="Een nieuw document maken." ma:contentTypeScope="" ma:versionID="3ab6e1f912d7d6edca8617560b4c282d">
  <xsd:schema xmlns:xsd="http://www.w3.org/2001/XMLSchema" xmlns:xs="http://www.w3.org/2001/XMLSchema" xmlns:p="http://schemas.microsoft.com/office/2006/metadata/properties" xmlns:ns2="c033ae46-ffa9-4b46-94c7-5cc57f26bede" xmlns:ns3="7ca43341-c1f8-403e-a6c6-3916f9032c66" targetNamespace="http://schemas.microsoft.com/office/2006/metadata/properties" ma:root="true" ma:fieldsID="b2262aec99792f19317c6fc109bb562c" ns2:_="" ns3:_="">
    <xsd:import namespace="c033ae46-ffa9-4b46-94c7-5cc57f26bede"/>
    <xsd:import namespace="7ca43341-c1f8-403e-a6c6-3916f9032c66"/>
    <xsd:element name="properties">
      <xsd:complexType>
        <xsd:sequence>
          <xsd:element name="documentManagement">
            <xsd:complexType>
              <xsd:all>
                <xsd:element ref="ns2:MediaServiceMetadata" minOccurs="0"/>
                <xsd:element ref="ns2:MediaServiceFastMetadata" minOccurs="0"/>
                <xsd:element ref="ns3:TaxCatchAll" minOccurs="0"/>
                <xsd:element ref="ns2:MediaServiceOCR" minOccurs="0"/>
                <xsd:element ref="ns2:MediaServiceGenerationTime" minOccurs="0"/>
                <xsd:element ref="ns2:MediaServiceEventHashCode" minOccurs="0"/>
                <xsd:element ref="ns2:lcf76f155ced4ddcb4097134ff3c332f" minOccurs="0"/>
                <xsd:element ref="ns2:MediaServiceDateTaken" minOccurs="0"/>
                <xsd:element ref="ns2:MediaLengthInSeconds" minOccurs="0"/>
                <xsd:element ref="ns2:MediaServiceLocation" minOccurs="0"/>
                <xsd:element ref="ns2:MediaServiceObjectDetectorVersion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033ae46-ffa9-4b46-94c7-5cc57f26bed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lcf76f155ced4ddcb4097134ff3c332f" ma:index="15" nillable="true" ma:taxonomy="true" ma:internalName="lcf76f155ced4ddcb4097134ff3c332f" ma:taxonomyFieldName="MediaServiceImageTags" ma:displayName="Afbeeldingtags" ma:readOnly="false" ma:fieldId="{5cf76f15-5ced-4ddc-b409-7134ff3c332f}" ma:taxonomyMulti="true" ma:sspId="ce98ac23-0bda-41a8-9ddb-79bd4fda1d33" ma:termSetId="09814cd3-568e-fe90-9814-8d621ff8fb84" ma:anchorId="fba54fb3-c3e1-fe81-a776-ca4b69148c4d" ma:open="true" ma:isKeyword="false">
      <xsd:complexType>
        <xsd:sequence>
          <xsd:element ref="pc:Terms" minOccurs="0" maxOccurs="1"/>
        </xsd:sequence>
      </xsd:complexType>
    </xsd:element>
    <xsd:element name="MediaServiceDateTaken" ma:index="16" nillable="true" ma:displayName="MediaServiceDateTaken" ma:hidden="true" ma:indexed="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dexed="true" ma:internalName="MediaServiceLocation" ma:readOnly="true">
      <xsd:simpleType>
        <xsd:restriction base="dms:Text"/>
      </xsd:simpleType>
    </xsd:element>
    <xsd:element name="MediaServiceObjectDetectorVersions" ma:index="19"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ca43341-c1f8-403e-a6c6-3916f9032c66"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acbc026a-6910-4cfa-966f-b471d0cd4ca4}" ma:internalName="TaxCatchAll" ma:showField="CatchAllData" ma:web="7ca43341-c1f8-403e-a6c6-3916f9032c66">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033ae46-ffa9-4b46-94c7-5cc57f26bede">
      <Terms xmlns="http://schemas.microsoft.com/office/infopath/2007/PartnerControls"/>
    </lcf76f155ced4ddcb4097134ff3c332f>
    <TaxCatchAll xmlns="7ca43341-c1f8-403e-a6c6-3916f9032c66" xsi:nil="true"/>
  </documentManagement>
</p:properties>
</file>

<file path=customXml/itemProps1.xml><?xml version="1.0" encoding="utf-8"?>
<ds:datastoreItem xmlns:ds="http://schemas.openxmlformats.org/officeDocument/2006/customXml" ds:itemID="{7401EF8E-5344-4B21-9789-7E82AF9C5F0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033ae46-ffa9-4b46-94c7-5cc57f26bede"/>
    <ds:schemaRef ds:uri="7ca43341-c1f8-403e-a6c6-3916f9032c6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93F8C23-3320-469C-B5CB-CA3AE2410E9C}">
  <ds:schemaRefs>
    <ds:schemaRef ds:uri="http://schemas.microsoft.com/sharepoint/v3/contenttype/forms"/>
  </ds:schemaRefs>
</ds:datastoreItem>
</file>

<file path=customXml/itemProps3.xml><?xml version="1.0" encoding="utf-8"?>
<ds:datastoreItem xmlns:ds="http://schemas.openxmlformats.org/officeDocument/2006/customXml" ds:itemID="{8FB40160-41F9-490D-A1C3-590DD8207D6B}">
  <ds:schemaRefs>
    <ds:schemaRef ds:uri="c033ae46-ffa9-4b46-94c7-5cc57f26bede"/>
    <ds:schemaRef ds:uri="http://www.w3.org/XML/1998/namespace"/>
    <ds:schemaRef ds:uri="http://purl.org/dc/elements/1.1/"/>
    <ds:schemaRef ds:uri="http://schemas.microsoft.com/office/2006/documentManagement/types"/>
    <ds:schemaRef ds:uri="7ca43341-c1f8-403e-a6c6-3916f9032c66"/>
    <ds:schemaRef ds:uri="http://schemas.microsoft.com/office/infopath/2007/PartnerControls"/>
    <ds:schemaRef ds:uri="http://purl.org/dc/terms/"/>
    <ds:schemaRef ds:uri="http://schemas.microsoft.com/office/2006/metadata/properties"/>
    <ds:schemaRef ds:uri="http://schemas.openxmlformats.org/package/2006/metadata/core-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1_Kantoorthema</Template>
  <TotalTime>7891</TotalTime>
  <Words>1546</Words>
  <Application>Microsoft Macintosh PowerPoint</Application>
  <PresentationFormat>Breedbeeld</PresentationFormat>
  <Paragraphs>228</Paragraphs>
  <Slides>25</Slides>
  <Notes>10</Notes>
  <HiddenSlides>0</HiddenSlides>
  <MMClips>0</MMClips>
  <ScaleCrop>false</ScaleCrop>
  <HeadingPairs>
    <vt:vector size="6" baseType="variant">
      <vt:variant>
        <vt:lpstr>Gebruikte lettertypen</vt:lpstr>
      </vt:variant>
      <vt:variant>
        <vt:i4>8</vt:i4>
      </vt:variant>
      <vt:variant>
        <vt:lpstr>Thema</vt:lpstr>
      </vt:variant>
      <vt:variant>
        <vt:i4>2</vt:i4>
      </vt:variant>
      <vt:variant>
        <vt:lpstr>Diatitels</vt:lpstr>
      </vt:variant>
      <vt:variant>
        <vt:i4>25</vt:i4>
      </vt:variant>
    </vt:vector>
  </HeadingPairs>
  <TitlesOfParts>
    <vt:vector size="35" baseType="lpstr">
      <vt:lpstr>Arial</vt:lpstr>
      <vt:lpstr>Calibri</vt:lpstr>
      <vt:lpstr>Helvetica</vt:lpstr>
      <vt:lpstr>Open Sans</vt:lpstr>
      <vt:lpstr>Open Sans ExtraBold</vt:lpstr>
      <vt:lpstr>Open Sans Light</vt:lpstr>
      <vt:lpstr>Open Sans Medium</vt:lpstr>
      <vt:lpstr>Open Sans SemiBold</vt:lpstr>
      <vt:lpstr>1_Kantoorthema</vt:lpstr>
      <vt:lpstr>3_Kantoorthema</vt:lpstr>
      <vt:lpstr>PowerPoint-presentatie</vt:lpstr>
      <vt:lpstr>Table of Contents</vt:lpstr>
      <vt:lpstr>Overview of 2023</vt:lpstr>
      <vt:lpstr>Growth of the market</vt:lpstr>
      <vt:lpstr>Compared to 2019, 4.8 billion euros more is now being spent online</vt:lpstr>
      <vt:lpstr>The services have recovered from the corona dip</vt:lpstr>
      <vt:lpstr>Best performing sectors</vt:lpstr>
      <vt:lpstr>Top 3 of all sectors, based on spendings</vt:lpstr>
      <vt:lpstr>Top 3 of product categories based on spendings</vt:lpstr>
      <vt:lpstr>Top 3 service categories, based on spendings</vt:lpstr>
      <vt:lpstr>Top 3 Product categories growth (vs. 2022) </vt:lpstr>
      <vt:lpstr>Top 3 Service categories growth (vs. 2022) </vt:lpstr>
      <vt:lpstr>Overview of spendings in all sectors</vt:lpstr>
      <vt:lpstr>Overview of online product spendings 2022 - 2023</vt:lpstr>
      <vt:lpstr>Overview of online service spendings 2022 - 2023</vt:lpstr>
      <vt:lpstr>Export</vt:lpstr>
      <vt:lpstr>Export Volume</vt:lpstr>
      <vt:lpstr>PowerPoint-presentatie</vt:lpstr>
      <vt:lpstr>Belgian consumers are buying more cross border than the webshop is selling</vt:lpstr>
      <vt:lpstr>Appendix</vt:lpstr>
      <vt:lpstr>About Becom</vt:lpstr>
      <vt:lpstr>PowerPoint-presentatie</vt:lpstr>
      <vt:lpstr>PowerPoint-presentatie</vt:lpstr>
      <vt:lpstr>Methodology E-commerce Barometer</vt:lpstr>
      <vt:lpstr>Definitions E-commerce Barometer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Viktor - Becommerce</dc:creator>
  <cp:lastModifiedBy>Viktor - Becommerce</cp:lastModifiedBy>
  <cp:revision>2</cp:revision>
  <dcterms:created xsi:type="dcterms:W3CDTF">2024-03-07T10:59:06Z</dcterms:created>
  <dcterms:modified xsi:type="dcterms:W3CDTF">2024-03-19T12:25:22Z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0x010100A8AD6E36E7677A449886B201AE575866</vt:lpwstr>
  </property>
  <property fmtid="{D5CDD505-2E9C-101B-9397-08002B2CF9AE}" pid="3" name="MediaServiceImageTags">
    <vt:lpwstr/>
  </property>
</Properties>
</file>